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4"/>
    <p:sldMasterId id="2147483673" r:id="rId5"/>
  </p:sldMasterIdLst>
  <p:notesMasterIdLst>
    <p:notesMasterId r:id="rId107"/>
  </p:notesMasterIdLst>
  <p:sldIdLst>
    <p:sldId id="381" r:id="rId6"/>
    <p:sldId id="257" r:id="rId7"/>
    <p:sldId id="403" r:id="rId8"/>
    <p:sldId id="378" r:id="rId9"/>
    <p:sldId id="258" r:id="rId10"/>
    <p:sldId id="259" r:id="rId11"/>
    <p:sldId id="377" r:id="rId12"/>
    <p:sldId id="262" r:id="rId13"/>
    <p:sldId id="263" r:id="rId14"/>
    <p:sldId id="264" r:id="rId15"/>
    <p:sldId id="265" r:id="rId16"/>
    <p:sldId id="266" r:id="rId17"/>
    <p:sldId id="267" r:id="rId18"/>
    <p:sldId id="373" r:id="rId19"/>
    <p:sldId id="269" r:id="rId20"/>
    <p:sldId id="270" r:id="rId21"/>
    <p:sldId id="271" r:id="rId22"/>
    <p:sldId id="272" r:id="rId23"/>
    <p:sldId id="273" r:id="rId24"/>
    <p:sldId id="274" r:id="rId25"/>
    <p:sldId id="275" r:id="rId26"/>
    <p:sldId id="276" r:id="rId27"/>
    <p:sldId id="277" r:id="rId28"/>
    <p:sldId id="384" r:id="rId29"/>
    <p:sldId id="279" r:id="rId30"/>
    <p:sldId id="280" r:id="rId31"/>
    <p:sldId id="281" r:id="rId32"/>
    <p:sldId id="376" r:id="rId33"/>
    <p:sldId id="283" r:id="rId34"/>
    <p:sldId id="284" r:id="rId35"/>
    <p:sldId id="285" r:id="rId36"/>
    <p:sldId id="286" r:id="rId37"/>
    <p:sldId id="385" r:id="rId38"/>
    <p:sldId id="386" r:id="rId39"/>
    <p:sldId id="388" r:id="rId40"/>
    <p:sldId id="291" r:id="rId41"/>
    <p:sldId id="397" r:id="rId42"/>
    <p:sldId id="290" r:id="rId43"/>
    <p:sldId id="292" r:id="rId44"/>
    <p:sldId id="293" r:id="rId45"/>
    <p:sldId id="294" r:id="rId46"/>
    <p:sldId id="295" r:id="rId47"/>
    <p:sldId id="296" r:id="rId48"/>
    <p:sldId id="389" r:id="rId49"/>
    <p:sldId id="390" r:id="rId50"/>
    <p:sldId id="391" r:id="rId51"/>
    <p:sldId id="392" r:id="rId52"/>
    <p:sldId id="301" r:id="rId53"/>
    <p:sldId id="393" r:id="rId54"/>
    <p:sldId id="394" r:id="rId55"/>
    <p:sldId id="395" r:id="rId56"/>
    <p:sldId id="396" r:id="rId57"/>
    <p:sldId id="304" r:id="rId58"/>
    <p:sldId id="305" r:id="rId59"/>
    <p:sldId id="306" r:id="rId60"/>
    <p:sldId id="307" r:id="rId61"/>
    <p:sldId id="308" r:id="rId62"/>
    <p:sldId id="309" r:id="rId63"/>
    <p:sldId id="310" r:id="rId64"/>
    <p:sldId id="374" r:id="rId65"/>
    <p:sldId id="312" r:id="rId66"/>
    <p:sldId id="313" r:id="rId67"/>
    <p:sldId id="314" r:id="rId68"/>
    <p:sldId id="315" r:id="rId69"/>
    <p:sldId id="316" r:id="rId70"/>
    <p:sldId id="317" r:id="rId71"/>
    <p:sldId id="357" r:id="rId72"/>
    <p:sldId id="369" r:id="rId73"/>
    <p:sldId id="359" r:id="rId74"/>
    <p:sldId id="322" r:id="rId75"/>
    <p:sldId id="361" r:id="rId76"/>
    <p:sldId id="362" r:id="rId77"/>
    <p:sldId id="36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71" r:id="rId92"/>
    <p:sldId id="372" r:id="rId93"/>
    <p:sldId id="350" r:id="rId94"/>
    <p:sldId id="352" r:id="rId95"/>
    <p:sldId id="348" r:id="rId96"/>
    <p:sldId id="351" r:id="rId97"/>
    <p:sldId id="349" r:id="rId98"/>
    <p:sldId id="379" r:id="rId99"/>
    <p:sldId id="401" r:id="rId100"/>
    <p:sldId id="398" r:id="rId101"/>
    <p:sldId id="347" r:id="rId102"/>
    <p:sldId id="380" r:id="rId103"/>
    <p:sldId id="400" r:id="rId104"/>
    <p:sldId id="399" r:id="rId105"/>
    <p:sldId id="354" r:id="rId10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000000"/>
          </p15:clr>
        </p15:guide>
        <p15:guide id="2" pos="2208" userDrawn="1">
          <p15:clr>
            <a:srgbClr val="000000"/>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34637F-F309-4DC9-922D-E3910AF44634}">
  <a:tblStyle styleId="{7034637F-F309-4DC9-922D-E3910AF4463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31" autoAdjust="0"/>
    <p:restoredTop sz="56604" autoAdjust="0"/>
  </p:normalViewPr>
  <p:slideViewPr>
    <p:cSldViewPr snapToGrid="0">
      <p:cViewPr varScale="1">
        <p:scale>
          <a:sx n="60" d="100"/>
          <a:sy n="60" d="100"/>
        </p:scale>
        <p:origin x="912"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4922"/>
    </p:cViewPr>
  </p:sorterViewPr>
  <p:notesViewPr>
    <p:cSldViewPr snapToGrid="0">
      <p:cViewPr varScale="1">
        <p:scale>
          <a:sx n="80" d="100"/>
          <a:sy n="80" d="100"/>
        </p:scale>
        <p:origin x="204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Elaine\Documents\CALM\Missouri\Missouri%20Methods%202016.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laine\Documents\CALM\Missouri\Missouri%20Methods%202016.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laine\Documents\CALM\Missouri\Missouri%20Methods%202016.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laine\Documents\CALM\Missouri\Missouri%20Methods%202016.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laine\Documents\CALM\Missouri\Missouri%20Methods%202016.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laine\Documents\CALM\Missouri\Mo%20Data\Firearm%20Deaths%20MO%20to%202017.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laine\Documents\CALM\Ohio\Ohio%20Methods%202016.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laine\Documents\CALM\Ohio\Ohio%20Methods%202016.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laine\Documents\CALM\Ohio\Ohio%20Methods%202016.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laine\Documents\CALM\Ohio\Ohio%20Methods%202016.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laine\Documents\CALM\Missouri\Missouri%20Methods%202016.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laine\Documents\CALM\Missouri\Missouri%20Methods%202016.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laine\Documents\CALM\Missouri\Missouri%20Methods%202016.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3200" b="1" dirty="0"/>
              <a:t>Intentional Deaths - MO – 2001</a:t>
            </a:r>
            <a:r>
              <a:rPr lang="en-US" sz="3200" b="1" baseline="0" dirty="0"/>
              <a:t> </a:t>
            </a:r>
            <a:r>
              <a:rPr lang="en-US" sz="3200" b="1" dirty="0"/>
              <a:t>- 17</a:t>
            </a:r>
          </a:p>
        </c:rich>
      </c:tx>
      <c:layout>
        <c:manualLayout>
          <c:xMode val="edge"/>
          <c:yMode val="edge"/>
          <c:x val="0.10579617308109919"/>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191309029343893E-2"/>
          <c:y val="0.20389226234342833"/>
          <c:w val="0.9179902946405224"/>
          <c:h val="0.70870007324452955"/>
        </c:manualLayout>
      </c:layout>
      <c:lineChart>
        <c:grouping val="standard"/>
        <c:varyColors val="0"/>
        <c:ser>
          <c:idx val="0"/>
          <c:order val="0"/>
          <c:tx>
            <c:strRef>
              <c:f>Sheet1!$A$1</c:f>
              <c:strCache>
                <c:ptCount val="1"/>
                <c:pt idx="0">
                  <c:v>Homide</c:v>
                </c:pt>
              </c:strCache>
            </c:strRef>
          </c:tx>
          <c:spPr>
            <a:ln w="28575" cap="rnd">
              <a:solidFill>
                <a:schemeClr val="accent1"/>
              </a:solidFill>
              <a:round/>
            </a:ln>
            <a:effectLst/>
          </c:spPr>
          <c:marker>
            <c:symbol val="none"/>
          </c:marker>
          <c:val>
            <c:numRef>
              <c:f>Sheet1!$A$2:$A$18</c:f>
              <c:numCache>
                <c:formatCode>General</c:formatCode>
                <c:ptCount val="17"/>
                <c:pt idx="0">
                  <c:v>437</c:v>
                </c:pt>
                <c:pt idx="1">
                  <c:v>366</c:v>
                </c:pt>
                <c:pt idx="2">
                  <c:v>323</c:v>
                </c:pt>
                <c:pt idx="3">
                  <c:v>369</c:v>
                </c:pt>
                <c:pt idx="4">
                  <c:v>417</c:v>
                </c:pt>
                <c:pt idx="5">
                  <c:v>412</c:v>
                </c:pt>
                <c:pt idx="6">
                  <c:v>384</c:v>
                </c:pt>
                <c:pt idx="7">
                  <c:v>482</c:v>
                </c:pt>
                <c:pt idx="8">
                  <c:v>428</c:v>
                </c:pt>
                <c:pt idx="9">
                  <c:v>438</c:v>
                </c:pt>
                <c:pt idx="10">
                  <c:v>419</c:v>
                </c:pt>
                <c:pt idx="11">
                  <c:v>424</c:v>
                </c:pt>
                <c:pt idx="12">
                  <c:v>392</c:v>
                </c:pt>
                <c:pt idx="13">
                  <c:v>441</c:v>
                </c:pt>
                <c:pt idx="14">
                  <c:v>547</c:v>
                </c:pt>
                <c:pt idx="15">
                  <c:v>570</c:v>
                </c:pt>
                <c:pt idx="16">
                  <c:v>655</c:v>
                </c:pt>
              </c:numCache>
            </c:numRef>
          </c:val>
          <c:smooth val="0"/>
          <c:extLst>
            <c:ext xmlns:c16="http://schemas.microsoft.com/office/drawing/2014/chart" uri="{C3380CC4-5D6E-409C-BE32-E72D297353CC}">
              <c16:uniqueId val="{00000000-A029-47EC-B3A6-ADE4ED806044}"/>
            </c:ext>
          </c:extLst>
        </c:ser>
        <c:ser>
          <c:idx val="1"/>
          <c:order val="1"/>
          <c:tx>
            <c:strRef>
              <c:f>Sheet1!$B$1</c:f>
              <c:strCache>
                <c:ptCount val="1"/>
                <c:pt idx="0">
                  <c:v>Suicide</c:v>
                </c:pt>
              </c:strCache>
            </c:strRef>
          </c:tx>
          <c:spPr>
            <a:ln w="28575" cap="rnd">
              <a:solidFill>
                <a:schemeClr val="accent2"/>
              </a:solidFill>
              <a:round/>
            </a:ln>
            <a:effectLst/>
          </c:spPr>
          <c:marker>
            <c:symbol val="none"/>
          </c:marker>
          <c:val>
            <c:numRef>
              <c:f>Sheet1!$B$2:$B$18</c:f>
              <c:numCache>
                <c:formatCode>General</c:formatCode>
                <c:ptCount val="17"/>
                <c:pt idx="0">
                  <c:v>725</c:v>
                </c:pt>
                <c:pt idx="1">
                  <c:v>693</c:v>
                </c:pt>
                <c:pt idx="2">
                  <c:v>679</c:v>
                </c:pt>
                <c:pt idx="3">
                  <c:v>715</c:v>
                </c:pt>
                <c:pt idx="4">
                  <c:v>727</c:v>
                </c:pt>
                <c:pt idx="5">
                  <c:v>799</c:v>
                </c:pt>
                <c:pt idx="6">
                  <c:v>808</c:v>
                </c:pt>
                <c:pt idx="7">
                  <c:v>779</c:v>
                </c:pt>
                <c:pt idx="8">
                  <c:v>860</c:v>
                </c:pt>
                <c:pt idx="9">
                  <c:v>856</c:v>
                </c:pt>
                <c:pt idx="10">
                  <c:v>933</c:v>
                </c:pt>
                <c:pt idx="11">
                  <c:v>914</c:v>
                </c:pt>
                <c:pt idx="12">
                  <c:v>960</c:v>
                </c:pt>
                <c:pt idx="13">
                  <c:v>1017</c:v>
                </c:pt>
                <c:pt idx="14">
                  <c:v>1052</c:v>
                </c:pt>
                <c:pt idx="15">
                  <c:v>1133</c:v>
                </c:pt>
                <c:pt idx="16">
                  <c:v>1151</c:v>
                </c:pt>
              </c:numCache>
            </c:numRef>
          </c:val>
          <c:smooth val="0"/>
          <c:extLst>
            <c:ext xmlns:c16="http://schemas.microsoft.com/office/drawing/2014/chart" uri="{C3380CC4-5D6E-409C-BE32-E72D297353CC}">
              <c16:uniqueId val="{00000001-A029-47EC-B3A6-ADE4ED806044}"/>
            </c:ext>
          </c:extLst>
        </c:ser>
        <c:dLbls>
          <c:showLegendKey val="0"/>
          <c:showVal val="0"/>
          <c:showCatName val="0"/>
          <c:showSerName val="0"/>
          <c:showPercent val="0"/>
          <c:showBubbleSize val="0"/>
        </c:dLbls>
        <c:smooth val="0"/>
        <c:axId val="132727552"/>
        <c:axId val="132729088"/>
      </c:lineChart>
      <c:catAx>
        <c:axId val="1327275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729088"/>
        <c:crosses val="autoZero"/>
        <c:auto val="1"/>
        <c:lblAlgn val="ctr"/>
        <c:lblOffset val="100"/>
        <c:noMultiLvlLbl val="0"/>
      </c:catAx>
      <c:valAx>
        <c:axId val="132729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727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1" baseline="0">
                <a:solidFill>
                  <a:schemeClr val="tx1"/>
                </a:solidFill>
                <a:latin typeface="Arial"/>
                <a:ea typeface="+mn-ea"/>
                <a:cs typeface="+mn-cs"/>
              </a:defRPr>
            </a:pPr>
            <a:r>
              <a:rPr lang="en-US" sz="1300" b="0" strike="noStrike" spc="-1">
                <a:latin typeface="Arial"/>
              </a:rPr>
              <a:t>AGES 65+</a:t>
            </a:r>
          </a:p>
        </c:rich>
      </c:tx>
      <c:overlay val="0"/>
      <c:spPr>
        <a:noFill/>
        <a:ln>
          <a:noFill/>
        </a:ln>
        <a:effectLst/>
      </c:spPr>
      <c:txPr>
        <a:bodyPr rot="0" spcFirstLastPara="1" vertOverflow="ellipsis" vert="horz" wrap="square" anchor="ctr" anchorCtr="1"/>
        <a:lstStyle/>
        <a:p>
          <a:pPr>
            <a:defRPr sz="1300" b="0" i="0" u="none" strike="noStrike" kern="1200" spc="-1" baseline="0">
              <a:solidFill>
                <a:schemeClr val="tx1"/>
              </a:solidFill>
              <a:latin typeface="Arial"/>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solidFill>
            <a:srgbClr val="B3B3B3"/>
          </a:solidFill>
        </a:ln>
        <a:effectLst/>
      </c:spPr>
    </c:plotArea>
    <c:plotVisOnly val="1"/>
    <c:dispBlanksAs val="zero"/>
    <c:showDLblsOverMax val="1"/>
  </c:chart>
  <c:spPr>
    <a:solidFill>
      <a:srgbClr val="FFFFFF"/>
    </a:solidFill>
    <a:ln w="6350" cap="flat" cmpd="sng" algn="ctr">
      <a:noFill/>
      <a:prstDash val="solid"/>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solidFill>
                  <a:srgbClr val="FF0000"/>
                </a:solidFill>
              </a:rPr>
              <a:t>All Ages</a:t>
            </a:r>
          </a:p>
        </c:rich>
      </c:tx>
      <c:layout>
        <c:manualLayout>
          <c:xMode val="edge"/>
          <c:yMode val="edge"/>
          <c:x val="0.46866707793543083"/>
          <c:y val="1.96778412013709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explosion val="12"/>
          <c:dPt>
            <c:idx val="0"/>
            <c:bubble3D val="0"/>
            <c:explosion val="0"/>
            <c:spPr>
              <a:solidFill>
                <a:schemeClr val="accent1"/>
              </a:solidFill>
              <a:ln w="19050">
                <a:solidFill>
                  <a:schemeClr val="lt1"/>
                </a:solidFill>
              </a:ln>
              <a:effectLst/>
            </c:spPr>
            <c:extLst>
              <c:ext xmlns:c16="http://schemas.microsoft.com/office/drawing/2014/chart" uri="{C3380CC4-5D6E-409C-BE32-E72D297353CC}">
                <c16:uniqueId val="{00000001-6542-4972-AF2B-7790E47F3248}"/>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6542-4972-AF2B-7790E47F3248}"/>
              </c:ext>
            </c:extLst>
          </c:dPt>
          <c:dPt>
            <c:idx val="2"/>
            <c:bubble3D val="0"/>
            <c:explosion val="0"/>
            <c:spPr>
              <a:solidFill>
                <a:schemeClr val="accent3"/>
              </a:solidFill>
              <a:ln w="19050">
                <a:solidFill>
                  <a:schemeClr val="lt1"/>
                </a:solidFill>
              </a:ln>
              <a:effectLst/>
            </c:spPr>
            <c:extLst>
              <c:ext xmlns:c16="http://schemas.microsoft.com/office/drawing/2014/chart" uri="{C3380CC4-5D6E-409C-BE32-E72D297353CC}">
                <c16:uniqueId val="{00000005-6542-4972-AF2B-7790E47F3248}"/>
              </c:ext>
            </c:extLst>
          </c:dPt>
          <c:dPt>
            <c:idx val="3"/>
            <c:bubble3D val="0"/>
            <c:explosion val="0"/>
            <c:spPr>
              <a:solidFill>
                <a:schemeClr val="accent4"/>
              </a:solidFill>
              <a:ln w="19050">
                <a:solidFill>
                  <a:schemeClr val="lt1"/>
                </a:solidFill>
              </a:ln>
              <a:effectLst/>
            </c:spPr>
            <c:extLst>
              <c:ext xmlns:c16="http://schemas.microsoft.com/office/drawing/2014/chart" uri="{C3380CC4-5D6E-409C-BE32-E72D297353CC}">
                <c16:uniqueId val="{00000007-6542-4972-AF2B-7790E47F324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1"/>
            <c:showLeaderLines val="0"/>
            <c:extLst>
              <c:ext xmlns:c15="http://schemas.microsoft.com/office/drawing/2012/chart" uri="{CE6537A1-D6FC-4f65-9D91-7224C49458BB}"/>
            </c:extLst>
          </c:dLbls>
          <c:cat>
            <c:strRef>
              <c:f>Sheet1!$A$3:$A$6</c:f>
              <c:strCache>
                <c:ptCount val="4"/>
                <c:pt idx="0">
                  <c:v>Guns</c:v>
                </c:pt>
                <c:pt idx="1">
                  <c:v>Suff</c:v>
                </c:pt>
                <c:pt idx="2">
                  <c:v>Poison</c:v>
                </c:pt>
                <c:pt idx="3">
                  <c:v>Other</c:v>
                </c:pt>
              </c:strCache>
            </c:strRef>
          </c:cat>
          <c:val>
            <c:numRef>
              <c:f>Sheet1!$B$3:$B$6</c:f>
              <c:numCache>
                <c:formatCode>General</c:formatCode>
                <c:ptCount val="4"/>
                <c:pt idx="0">
                  <c:v>701</c:v>
                </c:pt>
                <c:pt idx="1">
                  <c:v>251</c:v>
                </c:pt>
                <c:pt idx="2">
                  <c:v>140</c:v>
                </c:pt>
                <c:pt idx="3">
                  <c:v>59</c:v>
                </c:pt>
              </c:numCache>
            </c:numRef>
          </c:val>
          <c:extLst>
            <c:ext xmlns:c16="http://schemas.microsoft.com/office/drawing/2014/chart" uri="{C3380CC4-5D6E-409C-BE32-E72D297353CC}">
              <c16:uniqueId val="{00000008-6542-4972-AF2B-7790E47F324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1"/>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solidFill>
                  <a:srgbClr val="FF0000"/>
                </a:solidFill>
              </a:rPr>
              <a:t>Ages &lt; 24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3A-498B-9976-8E19F73BDA0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C3A-498B-9976-8E19F73BDA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C3A-498B-9976-8E19F73BDA0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C3A-498B-9976-8E19F73BDA0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Sheet1!$A$11:$A$14</c:f>
              <c:strCache>
                <c:ptCount val="4"/>
                <c:pt idx="0">
                  <c:v>Guns</c:v>
                </c:pt>
                <c:pt idx="1">
                  <c:v>Suff</c:v>
                </c:pt>
                <c:pt idx="2">
                  <c:v>Poison</c:v>
                </c:pt>
                <c:pt idx="3">
                  <c:v>Other</c:v>
                </c:pt>
              </c:strCache>
            </c:strRef>
          </c:cat>
          <c:val>
            <c:numRef>
              <c:f>Sheet1!$B$11:$B$14</c:f>
              <c:numCache>
                <c:formatCode>General</c:formatCode>
                <c:ptCount val="4"/>
                <c:pt idx="0">
                  <c:v>116</c:v>
                </c:pt>
                <c:pt idx="1">
                  <c:v>52</c:v>
                </c:pt>
                <c:pt idx="2">
                  <c:v>8</c:v>
                </c:pt>
                <c:pt idx="3">
                  <c:v>6</c:v>
                </c:pt>
              </c:numCache>
            </c:numRef>
          </c:val>
          <c:extLst>
            <c:ext xmlns:c16="http://schemas.microsoft.com/office/drawing/2014/chart" uri="{C3380CC4-5D6E-409C-BE32-E72D297353CC}">
              <c16:uniqueId val="{00000008-9C3A-498B-9976-8E19F73BDA0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solidFill>
                  <a:srgbClr val="FF0000"/>
                </a:solidFill>
              </a:rPr>
              <a:t>Ages 25 - 64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DE-4545-B33D-9843AD9B8F8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DE-4545-B33D-9843AD9B8F8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DE-4545-B33D-9843AD9B8F8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DE-4545-B33D-9843AD9B8F8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1"/>
            <c:showLeaderLines val="0"/>
            <c:extLst>
              <c:ext xmlns:c15="http://schemas.microsoft.com/office/drawing/2012/chart" uri="{CE6537A1-D6FC-4f65-9D91-7224C49458BB}"/>
            </c:extLst>
          </c:dLbls>
          <c:cat>
            <c:strRef>
              <c:f>Sheet1!$A$17:$A$20</c:f>
              <c:strCache>
                <c:ptCount val="4"/>
                <c:pt idx="0">
                  <c:v>Guns</c:v>
                </c:pt>
                <c:pt idx="1">
                  <c:v>Suff</c:v>
                </c:pt>
                <c:pt idx="2">
                  <c:v>Poison</c:v>
                </c:pt>
                <c:pt idx="3">
                  <c:v>Other</c:v>
                </c:pt>
              </c:strCache>
            </c:strRef>
          </c:cat>
          <c:val>
            <c:numRef>
              <c:f>Sheet1!$B$17:$B$20</c:f>
              <c:numCache>
                <c:formatCode>General</c:formatCode>
                <c:ptCount val="4"/>
                <c:pt idx="0">
                  <c:v>438</c:v>
                </c:pt>
                <c:pt idx="1">
                  <c:v>191</c:v>
                </c:pt>
                <c:pt idx="2">
                  <c:v>118</c:v>
                </c:pt>
                <c:pt idx="3">
                  <c:v>43</c:v>
                </c:pt>
              </c:numCache>
            </c:numRef>
          </c:val>
          <c:extLst>
            <c:ext xmlns:c16="http://schemas.microsoft.com/office/drawing/2014/chart" uri="{C3380CC4-5D6E-409C-BE32-E72D297353CC}">
              <c16:uniqueId val="{00000008-CCDE-4545-B33D-9843AD9B8F8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1"/>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1" baseline="0">
                <a:solidFill>
                  <a:schemeClr val="tx1"/>
                </a:solidFill>
                <a:latin typeface="Arial"/>
                <a:ea typeface="+mn-ea"/>
                <a:cs typeface="+mn-cs"/>
              </a:defRPr>
            </a:pPr>
            <a:r>
              <a:rPr lang="en-US" sz="1800" b="0" strike="noStrike" spc="-1" dirty="0">
                <a:solidFill>
                  <a:srgbClr val="FF0000"/>
                </a:solidFill>
                <a:latin typeface="Arial"/>
              </a:rPr>
              <a:t>Ages 65+</a:t>
            </a:r>
          </a:p>
        </c:rich>
      </c:tx>
      <c:overlay val="0"/>
      <c:spPr>
        <a:noFill/>
        <a:ln>
          <a:noFill/>
        </a:ln>
        <a:effectLst/>
      </c:spPr>
      <c:txPr>
        <a:bodyPr rot="0" spcFirstLastPara="1" vertOverflow="ellipsis" vert="horz" wrap="square" anchor="ctr" anchorCtr="1"/>
        <a:lstStyle/>
        <a:p>
          <a:pPr>
            <a:defRPr sz="1300" b="0" i="0" u="none" strike="noStrike" kern="1200" spc="-1" baseline="0">
              <a:solidFill>
                <a:schemeClr val="tx1"/>
              </a:solidFill>
              <a:latin typeface="Arial"/>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1-C56D-4F8B-9219-84B5A22E41BE}"/>
              </c:ext>
            </c:extLst>
          </c:dPt>
          <c:dPt>
            <c:idx val="1"/>
            <c:bubble3D val="0"/>
            <c:spPr>
              <a:solidFill>
                <a:schemeClr val="accent2"/>
              </a:solidFill>
              <a:ln>
                <a:noFill/>
              </a:ln>
              <a:effectLst/>
            </c:spPr>
            <c:extLst>
              <c:ext xmlns:c16="http://schemas.microsoft.com/office/drawing/2014/chart" uri="{C3380CC4-5D6E-409C-BE32-E72D297353CC}">
                <c16:uniqueId val="{00000003-C56D-4F8B-9219-84B5A22E41BE}"/>
              </c:ext>
            </c:extLst>
          </c:dPt>
          <c:dPt>
            <c:idx val="2"/>
            <c:bubble3D val="0"/>
            <c:spPr>
              <a:solidFill>
                <a:schemeClr val="accent3"/>
              </a:solidFill>
              <a:ln>
                <a:noFill/>
              </a:ln>
              <a:effectLst/>
            </c:spPr>
            <c:extLst>
              <c:ext xmlns:c16="http://schemas.microsoft.com/office/drawing/2014/chart" uri="{C3380CC4-5D6E-409C-BE32-E72D297353CC}">
                <c16:uniqueId val="{00000005-C56D-4F8B-9219-84B5A22E41BE}"/>
              </c:ext>
            </c:extLst>
          </c:dPt>
          <c:dPt>
            <c:idx val="3"/>
            <c:bubble3D val="0"/>
            <c:spPr>
              <a:solidFill>
                <a:schemeClr val="accent4"/>
              </a:solidFill>
              <a:ln>
                <a:noFill/>
              </a:ln>
              <a:effectLst/>
            </c:spPr>
            <c:extLst>
              <c:ext xmlns:c16="http://schemas.microsoft.com/office/drawing/2014/chart" uri="{C3380CC4-5D6E-409C-BE32-E72D297353CC}">
                <c16:uniqueId val="{00000007-C56D-4F8B-9219-84B5A22E41B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1"/>
            <c:showLeaderLines val="0"/>
            <c:extLst>
              <c:ext xmlns:c15="http://schemas.microsoft.com/office/drawing/2012/chart" uri="{CE6537A1-D6FC-4f65-9D91-7224C49458BB}"/>
            </c:extLst>
          </c:dLbls>
          <c:cat>
            <c:strRef>
              <c:f>Sheet1!$A$24:$A$27</c:f>
              <c:strCache>
                <c:ptCount val="4"/>
                <c:pt idx="0">
                  <c:v>Guns</c:v>
                </c:pt>
                <c:pt idx="1">
                  <c:v>Suff</c:v>
                </c:pt>
                <c:pt idx="2">
                  <c:v>Poison</c:v>
                </c:pt>
                <c:pt idx="3">
                  <c:v>Other</c:v>
                </c:pt>
              </c:strCache>
            </c:strRef>
          </c:cat>
          <c:val>
            <c:numRef>
              <c:f>Sheet1!$B$24:$B$27</c:f>
              <c:numCache>
                <c:formatCode>General</c:formatCode>
                <c:ptCount val="4"/>
                <c:pt idx="0">
                  <c:v>147</c:v>
                </c:pt>
                <c:pt idx="1">
                  <c:v>8</c:v>
                </c:pt>
                <c:pt idx="2">
                  <c:v>14</c:v>
                </c:pt>
                <c:pt idx="3">
                  <c:v>10</c:v>
                </c:pt>
              </c:numCache>
            </c:numRef>
          </c:val>
          <c:extLst>
            <c:ext xmlns:c16="http://schemas.microsoft.com/office/drawing/2014/chart" uri="{C3380CC4-5D6E-409C-BE32-E72D297353CC}">
              <c16:uniqueId val="{00000008-C56D-4F8B-9219-84B5A22E41BE}"/>
            </c:ext>
          </c:extLst>
        </c:ser>
        <c:dLbls>
          <c:showLegendKey val="0"/>
          <c:showVal val="0"/>
          <c:showCatName val="0"/>
          <c:showSerName val="0"/>
          <c:showPercent val="0"/>
          <c:showBubbleSize val="0"/>
          <c:showLeaderLines val="0"/>
        </c:dLbls>
        <c:firstSliceAng val="0"/>
      </c:pieChart>
      <c:spPr>
        <a:noFill/>
        <a:ln>
          <a:solidFill>
            <a:srgbClr val="B3B3B3"/>
          </a:solidFill>
        </a:ln>
        <a:effectLst/>
      </c:spPr>
    </c:plotArea>
    <c:plotVisOnly val="1"/>
    <c:dispBlanksAs val="zero"/>
    <c:showDLblsOverMax val="1"/>
  </c:chart>
  <c:spPr>
    <a:solidFill>
      <a:srgbClr val="FFFFFF"/>
    </a:solidFill>
    <a:ln w="6350" cap="flat" cmpd="sng" algn="ctr">
      <a:noFill/>
      <a:prstDash val="solid"/>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1" dirty="0"/>
              <a:t>Firearm Deaths - Missouri -2001 -17</a:t>
            </a:r>
          </a:p>
        </c:rich>
      </c:tx>
      <c:layout>
        <c:manualLayout>
          <c:xMode val="edge"/>
          <c:yMode val="edge"/>
          <c:x val="0.1682874855005472"/>
          <c:y val="3.118099562119535E-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59148975746703E-2"/>
          <c:y val="0.22247121233235961"/>
          <c:w val="0.9232573530255711"/>
          <c:h val="0.69327747792792715"/>
        </c:manualLayout>
      </c:layout>
      <c:lineChart>
        <c:grouping val="standard"/>
        <c:varyColors val="0"/>
        <c:ser>
          <c:idx val="0"/>
          <c:order val="0"/>
          <c:tx>
            <c:strRef>
              <c:f>Sheet1!$A$1</c:f>
              <c:strCache>
                <c:ptCount val="1"/>
                <c:pt idx="0">
                  <c:v>Homicide </c:v>
                </c:pt>
              </c:strCache>
            </c:strRef>
          </c:tx>
          <c:spPr>
            <a:ln w="28575" cap="rnd">
              <a:solidFill>
                <a:schemeClr val="accent1"/>
              </a:solidFill>
              <a:round/>
            </a:ln>
            <a:effectLst/>
          </c:spPr>
          <c:marker>
            <c:symbol val="none"/>
          </c:marker>
          <c:val>
            <c:numRef>
              <c:f>Sheet1!$A$2:$A$18</c:f>
              <c:numCache>
                <c:formatCode>General</c:formatCode>
                <c:ptCount val="17"/>
                <c:pt idx="0">
                  <c:v>275</c:v>
                </c:pt>
                <c:pt idx="1">
                  <c:v>253</c:v>
                </c:pt>
                <c:pt idx="2">
                  <c:v>219</c:v>
                </c:pt>
                <c:pt idx="3">
                  <c:v>257</c:v>
                </c:pt>
                <c:pt idx="4">
                  <c:v>293</c:v>
                </c:pt>
                <c:pt idx="5">
                  <c:v>295</c:v>
                </c:pt>
                <c:pt idx="6">
                  <c:v>265</c:v>
                </c:pt>
                <c:pt idx="7">
                  <c:v>360</c:v>
                </c:pt>
                <c:pt idx="8">
                  <c:v>319</c:v>
                </c:pt>
                <c:pt idx="9">
                  <c:v>335</c:v>
                </c:pt>
                <c:pt idx="10">
                  <c:v>303</c:v>
                </c:pt>
                <c:pt idx="11">
                  <c:v>311</c:v>
                </c:pt>
                <c:pt idx="12">
                  <c:v>293</c:v>
                </c:pt>
                <c:pt idx="13">
                  <c:v>327</c:v>
                </c:pt>
                <c:pt idx="14">
                  <c:v>459</c:v>
                </c:pt>
                <c:pt idx="15">
                  <c:v>464</c:v>
                </c:pt>
                <c:pt idx="16">
                  <c:v>564</c:v>
                </c:pt>
              </c:numCache>
            </c:numRef>
          </c:val>
          <c:smooth val="0"/>
          <c:extLst>
            <c:ext xmlns:c16="http://schemas.microsoft.com/office/drawing/2014/chart" uri="{C3380CC4-5D6E-409C-BE32-E72D297353CC}">
              <c16:uniqueId val="{00000000-95AC-483E-9C92-D868373793ED}"/>
            </c:ext>
          </c:extLst>
        </c:ser>
        <c:ser>
          <c:idx val="1"/>
          <c:order val="1"/>
          <c:tx>
            <c:strRef>
              <c:f>Sheet1!$B$1</c:f>
              <c:strCache>
                <c:ptCount val="1"/>
                <c:pt idx="0">
                  <c:v>Suicide</c:v>
                </c:pt>
              </c:strCache>
            </c:strRef>
          </c:tx>
          <c:spPr>
            <a:ln w="28575" cap="rnd">
              <a:solidFill>
                <a:schemeClr val="accent2"/>
              </a:solidFill>
              <a:round/>
            </a:ln>
            <a:effectLst/>
          </c:spPr>
          <c:marker>
            <c:symbol val="none"/>
          </c:marker>
          <c:val>
            <c:numRef>
              <c:f>Sheet1!$B$2:$B$18</c:f>
              <c:numCache>
                <c:formatCode>General</c:formatCode>
                <c:ptCount val="17"/>
                <c:pt idx="0">
                  <c:v>427</c:v>
                </c:pt>
                <c:pt idx="1">
                  <c:v>423</c:v>
                </c:pt>
                <c:pt idx="2">
                  <c:v>411</c:v>
                </c:pt>
                <c:pt idx="3">
                  <c:v>389</c:v>
                </c:pt>
                <c:pt idx="4">
                  <c:v>427</c:v>
                </c:pt>
                <c:pt idx="5">
                  <c:v>444</c:v>
                </c:pt>
                <c:pt idx="6">
                  <c:v>452</c:v>
                </c:pt>
                <c:pt idx="7">
                  <c:v>421</c:v>
                </c:pt>
                <c:pt idx="8">
                  <c:v>471</c:v>
                </c:pt>
                <c:pt idx="9">
                  <c:v>489</c:v>
                </c:pt>
                <c:pt idx="10">
                  <c:v>513</c:v>
                </c:pt>
                <c:pt idx="11">
                  <c:v>546</c:v>
                </c:pt>
                <c:pt idx="12">
                  <c:v>556</c:v>
                </c:pt>
                <c:pt idx="13">
                  <c:v>588</c:v>
                </c:pt>
                <c:pt idx="14">
                  <c:v>605</c:v>
                </c:pt>
                <c:pt idx="15">
                  <c:v>650</c:v>
                </c:pt>
                <c:pt idx="16">
                  <c:v>701</c:v>
                </c:pt>
              </c:numCache>
            </c:numRef>
          </c:val>
          <c:smooth val="0"/>
          <c:extLst>
            <c:ext xmlns:c16="http://schemas.microsoft.com/office/drawing/2014/chart" uri="{C3380CC4-5D6E-409C-BE32-E72D297353CC}">
              <c16:uniqueId val="{00000001-95AC-483E-9C92-D868373793ED}"/>
            </c:ext>
          </c:extLst>
        </c:ser>
        <c:dLbls>
          <c:showLegendKey val="0"/>
          <c:showVal val="0"/>
          <c:showCatName val="0"/>
          <c:showSerName val="0"/>
          <c:showPercent val="0"/>
          <c:showBubbleSize val="0"/>
        </c:dLbls>
        <c:smooth val="0"/>
        <c:axId val="132767104"/>
        <c:axId val="132781184"/>
      </c:lineChart>
      <c:catAx>
        <c:axId val="13276710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781184"/>
        <c:crosses val="autoZero"/>
        <c:auto val="1"/>
        <c:lblAlgn val="ctr"/>
        <c:lblOffset val="100"/>
        <c:noMultiLvlLbl val="0"/>
      </c:catAx>
      <c:valAx>
        <c:axId val="132781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767104"/>
        <c:crosses val="autoZero"/>
        <c:crossBetween val="between"/>
      </c:valAx>
      <c:spPr>
        <a:noFill/>
        <a:ln>
          <a:noFill/>
        </a:ln>
        <a:effectLst/>
      </c:spPr>
    </c:plotArea>
    <c:legend>
      <c:legendPos val="t"/>
      <c:layout>
        <c:manualLayout>
          <c:xMode val="edge"/>
          <c:yMode val="edge"/>
          <c:x val="0.27456127137733766"/>
          <c:y val="7.9946645130905838E-2"/>
          <c:w val="0.44410126859142612"/>
          <c:h val="7.8125546806649182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All</a:t>
            </a:r>
            <a:r>
              <a:rPr lang="en-US" sz="1800" baseline="0" dirty="0"/>
              <a:t> Ages</a:t>
            </a:r>
            <a:endParaRPr lang="en-US" sz="1800" dirty="0"/>
          </a:p>
        </c:rich>
      </c:tx>
      <c:layout>
        <c:manualLayout>
          <c:xMode val="edge"/>
          <c:yMode val="edge"/>
          <c:x val="0.46252372281145054"/>
          <c:y val="7.447771351464714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1"/>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Ages &lt; 24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Ages</a:t>
            </a:r>
            <a:r>
              <a:rPr lang="en-US" sz="1800" baseline="0" dirty="0"/>
              <a:t> 25 - 64</a:t>
            </a:r>
            <a:endParaRPr lang="en-US" sz="18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1"/>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1" baseline="0">
                <a:solidFill>
                  <a:schemeClr val="tx1"/>
                </a:solidFill>
                <a:latin typeface="Arial"/>
                <a:ea typeface="+mn-ea"/>
                <a:cs typeface="+mn-cs"/>
              </a:defRPr>
            </a:pPr>
            <a:r>
              <a:rPr lang="en-US" sz="1300" b="0" strike="noStrike" spc="-1" dirty="0">
                <a:latin typeface="Arial"/>
              </a:rPr>
              <a:t>+</a:t>
            </a:r>
          </a:p>
        </c:rich>
      </c:tx>
      <c:overlay val="0"/>
      <c:spPr>
        <a:noFill/>
        <a:ln>
          <a:noFill/>
        </a:ln>
        <a:effectLst/>
      </c:spPr>
      <c:txPr>
        <a:bodyPr rot="0" spcFirstLastPara="1" vertOverflow="ellipsis" vert="horz" wrap="square" anchor="ctr" anchorCtr="1"/>
        <a:lstStyle/>
        <a:p>
          <a:pPr>
            <a:defRPr sz="1300" b="0" i="0" u="none" strike="noStrike" kern="1200" spc="-1" baseline="0">
              <a:solidFill>
                <a:schemeClr val="tx1"/>
              </a:solidFill>
              <a:latin typeface="Arial"/>
              <a:ea typeface="+mn-ea"/>
              <a:cs typeface="+mn-cs"/>
            </a:defRPr>
          </a:pPr>
          <a:endParaRPr lang="en-US"/>
        </a:p>
      </c:txPr>
    </c:title>
    <c:autoTitleDeleted val="0"/>
    <c:plotArea>
      <c:layout>
        <c:manualLayout>
          <c:layoutTarget val="inner"/>
          <c:xMode val="edge"/>
          <c:yMode val="edge"/>
          <c:x val="0.10087518148377507"/>
          <c:y val="6.0023869241046537E-2"/>
          <c:w val="0.67393523040918091"/>
          <c:h val="0.83445419429904422"/>
        </c:manualLayout>
      </c:layout>
      <c:pieChart>
        <c:varyColors val="1"/>
        <c:dLbls>
          <c:showLegendKey val="0"/>
          <c:showVal val="0"/>
          <c:showCatName val="0"/>
          <c:showSerName val="0"/>
          <c:showPercent val="0"/>
          <c:showBubbleSize val="0"/>
          <c:showLeaderLines val="0"/>
        </c:dLbls>
        <c:firstSliceAng val="0"/>
      </c:pieChart>
      <c:spPr>
        <a:noFill/>
        <a:ln w="25400">
          <a:noFill/>
        </a:ln>
        <a:effectLst/>
      </c:spPr>
    </c:plotArea>
    <c:plotVisOnly val="1"/>
    <c:dispBlanksAs val="zero"/>
    <c:showDLblsOverMax val="1"/>
  </c:chart>
  <c:spPr>
    <a:solidFill>
      <a:srgbClr val="FFFFFF"/>
    </a:solidFill>
    <a:ln w="6350" cap="flat" cmpd="sng" algn="ctr">
      <a:noFill/>
      <a:prstDash val="solid"/>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ALL AGES</a:t>
            </a:r>
          </a:p>
        </c:rich>
      </c:tx>
      <c:layout>
        <c:manualLayout>
          <c:xMode val="edge"/>
          <c:yMode val="edge"/>
          <c:x val="0.43223704215005987"/>
          <c:y val="9.24376113517376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1"/>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Ages 25 - 64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1"/>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Ages &lt; 24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0.34806</cdr:x>
      <cdr:y>0.16533</cdr:y>
    </cdr:from>
    <cdr:to>
      <cdr:x>0.58163</cdr:x>
      <cdr:y>0.31455</cdr:y>
    </cdr:to>
    <cdr:sp macro="" textlink="">
      <cdr:nvSpPr>
        <cdr:cNvPr id="2" name="TextBox 1">
          <a:extLst xmlns:a="http://schemas.openxmlformats.org/drawingml/2006/main">
            <a:ext uri="{FF2B5EF4-FFF2-40B4-BE49-F238E27FC236}">
              <a16:creationId xmlns:a16="http://schemas.microsoft.com/office/drawing/2014/main" id="{A4F3D276-A50E-4201-8C1D-827ACC23D680}"/>
            </a:ext>
          </a:extLst>
        </cdr:cNvPr>
        <cdr:cNvSpPr txBox="1"/>
      </cdr:nvSpPr>
      <cdr:spPr>
        <a:xfrm xmlns:a="http://schemas.openxmlformats.org/drawingml/2006/main">
          <a:off x="2745073" y="1013100"/>
          <a:ext cx="1842052"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0.53458</cdr:x>
      <cdr:y>0.1264</cdr:y>
    </cdr:from>
    <cdr:to>
      <cdr:x>0.65052</cdr:x>
      <cdr:y>0.19128</cdr:y>
    </cdr:to>
    <cdr:sp macro="" textlink="">
      <cdr:nvSpPr>
        <cdr:cNvPr id="3" name="TextBox 2">
          <a:extLst xmlns:a="http://schemas.openxmlformats.org/drawingml/2006/main">
            <a:ext uri="{FF2B5EF4-FFF2-40B4-BE49-F238E27FC236}">
              <a16:creationId xmlns:a16="http://schemas.microsoft.com/office/drawing/2014/main" id="{01E98E24-684D-4452-AB71-9D9445FB7EDA}"/>
            </a:ext>
          </a:extLst>
        </cdr:cNvPr>
        <cdr:cNvSpPr txBox="1"/>
      </cdr:nvSpPr>
      <cdr:spPr>
        <a:xfrm xmlns:a="http://schemas.openxmlformats.org/drawingml/2006/main">
          <a:off x="4216064" y="774561"/>
          <a:ext cx="914400" cy="3975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0.627</cdr:x>
      <cdr:y>0.16533</cdr:y>
    </cdr:from>
    <cdr:to>
      <cdr:x>0.74294</cdr:x>
      <cdr:y>0.31455</cdr:y>
    </cdr:to>
    <cdr:sp macro="" textlink="">
      <cdr:nvSpPr>
        <cdr:cNvPr id="4" name="TextBox 3">
          <a:extLst xmlns:a="http://schemas.openxmlformats.org/drawingml/2006/main">
            <a:ext uri="{FF2B5EF4-FFF2-40B4-BE49-F238E27FC236}">
              <a16:creationId xmlns:a16="http://schemas.microsoft.com/office/drawing/2014/main" id="{4006BCEA-EC32-4E41-BB41-2067D627BA89}"/>
            </a:ext>
          </a:extLst>
        </cdr:cNvPr>
        <cdr:cNvSpPr txBox="1"/>
      </cdr:nvSpPr>
      <cdr:spPr>
        <a:xfrm xmlns:a="http://schemas.openxmlformats.org/drawingml/2006/main">
          <a:off x="4944934" y="10131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0.63108</cdr:x>
      <cdr:y>0.09715</cdr:y>
    </cdr:from>
    <cdr:to>
      <cdr:x>0.74702</cdr:x>
      <cdr:y>0.21632</cdr:y>
    </cdr:to>
    <cdr:sp macro="" textlink="">
      <cdr:nvSpPr>
        <cdr:cNvPr id="5" name="TextBox 4">
          <a:extLst xmlns:a="http://schemas.openxmlformats.org/drawingml/2006/main">
            <a:ext uri="{FF2B5EF4-FFF2-40B4-BE49-F238E27FC236}">
              <a16:creationId xmlns:a16="http://schemas.microsoft.com/office/drawing/2014/main" id="{0F324289-0796-4371-A176-89233BC5AACF}"/>
            </a:ext>
          </a:extLst>
        </cdr:cNvPr>
        <cdr:cNvSpPr txBox="1"/>
      </cdr:nvSpPr>
      <cdr:spPr>
        <a:xfrm xmlns:a="http://schemas.openxmlformats.org/drawingml/2006/main">
          <a:off x="4977150" y="595312"/>
          <a:ext cx="914400" cy="7302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0.24927</cdr:x>
      <cdr:y>0.10816</cdr:y>
    </cdr:from>
    <cdr:to>
      <cdr:x>0.36521</cdr:x>
      <cdr:y>0.25738</cdr:y>
    </cdr:to>
    <cdr:sp macro="" textlink="">
      <cdr:nvSpPr>
        <cdr:cNvPr id="6" name="TextBox 5">
          <a:extLst xmlns:a="http://schemas.openxmlformats.org/drawingml/2006/main">
            <a:ext uri="{FF2B5EF4-FFF2-40B4-BE49-F238E27FC236}">
              <a16:creationId xmlns:a16="http://schemas.microsoft.com/office/drawing/2014/main" id="{2F47F15F-2955-404C-B3C3-4D96E39E1464}"/>
            </a:ext>
          </a:extLst>
        </cdr:cNvPr>
        <cdr:cNvSpPr txBox="1"/>
      </cdr:nvSpPr>
      <cdr:spPr>
        <a:xfrm xmlns:a="http://schemas.openxmlformats.org/drawingml/2006/main">
          <a:off x="1965937" y="66278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solidFill>
                <a:schemeClr val="tx2">
                  <a:lumMod val="75000"/>
                </a:schemeClr>
              </a:solidFill>
            </a:rPr>
            <a:t>__Ho</a:t>
          </a:r>
          <a:r>
            <a:rPr lang="en-US" sz="2400" b="1" dirty="0"/>
            <a:t>micide  </a:t>
          </a:r>
          <a:r>
            <a:rPr lang="en-US" sz="2400" b="1" dirty="0">
              <a:solidFill>
                <a:srgbClr val="C00000"/>
              </a:solidFill>
            </a:rPr>
            <a:t>___  </a:t>
          </a:r>
          <a:r>
            <a:rPr lang="en-US" sz="2400" b="1" dirty="0">
              <a:solidFill>
                <a:schemeClr val="tx1"/>
              </a:solidFill>
            </a:rPr>
            <a:t>Suicide</a:t>
          </a:r>
          <a:r>
            <a:rPr lang="en-US" sz="2400" b="1" dirty="0"/>
            <a:t> </a:t>
          </a:r>
        </a:p>
      </cdr:txBody>
    </cdr:sp>
  </cdr:relSizeAnchor>
</c:userShapes>
</file>

<file path=ppt/drawings/drawing2.xml><?xml version="1.0" encoding="utf-8"?>
<c:userShapes xmlns:c="http://schemas.openxmlformats.org/drawingml/2006/chart">
  <cdr:relSizeAnchor xmlns:cdr="http://schemas.openxmlformats.org/drawingml/2006/chartDrawing">
    <cdr:from>
      <cdr:x>0.51042</cdr:x>
      <cdr:y>0.25</cdr:y>
    </cdr:from>
    <cdr:to>
      <cdr:x>0.71042</cdr:x>
      <cdr:y>0.58333</cdr:y>
    </cdr:to>
    <cdr:sp macro="" textlink="">
      <cdr:nvSpPr>
        <cdr:cNvPr id="2" name="TextBox 1">
          <a:extLst xmlns:a="http://schemas.openxmlformats.org/drawingml/2006/main">
            <a:ext uri="{FF2B5EF4-FFF2-40B4-BE49-F238E27FC236}">
              <a16:creationId xmlns:a16="http://schemas.microsoft.com/office/drawing/2014/main" id="{75A819AF-B770-4EB7-BFB3-47182787D4B3}"/>
            </a:ext>
          </a:extLst>
        </cdr:cNvPr>
        <cdr:cNvSpPr txBox="1"/>
      </cdr:nvSpPr>
      <cdr:spPr>
        <a:xfrm xmlns:a="http://schemas.openxmlformats.org/drawingml/2006/main">
          <a:off x="2333625" y="68579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dirty="0"/>
          </a:p>
        </p:txBody>
      </p:sp>
      <p:sp>
        <p:nvSpPr>
          <p:cNvPr id="4" name="Google Shape;4;n"/>
          <p:cNvSpPr txBox="1">
            <a:spLocks noGrp="1"/>
          </p:cNvSpPr>
          <p:nvPr>
            <p:ph type="dt" idx="10"/>
          </p:nvPr>
        </p:nvSpPr>
        <p:spPr>
          <a:xfrm>
            <a:off x="3972560" y="0"/>
            <a:ext cx="3037840" cy="464820"/>
          </a:xfrm>
          <a:prstGeom prst="rect">
            <a:avLst/>
          </a:prstGeom>
          <a:noFill/>
          <a:ln>
            <a:noFill/>
          </a:ln>
        </p:spPr>
        <p:txBody>
          <a:bodyPr spcFirstLastPara="1" wrap="square" lIns="93162" tIns="46568" rIns="93162" bIns="46568"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dirty="0"/>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31580"/>
            <a:ext cx="3037840" cy="464820"/>
          </a:xfrm>
          <a:prstGeom prst="rect">
            <a:avLst/>
          </a:prstGeom>
          <a:noFill/>
          <a:ln>
            <a:noFill/>
          </a:ln>
        </p:spPr>
        <p:txBody>
          <a:bodyPr spcFirstLastPara="1" wrap="square" lIns="93162" tIns="46568" rIns="93162" bIns="46568"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dirty="0"/>
          </a:p>
        </p:txBody>
      </p:sp>
      <p:sp>
        <p:nvSpPr>
          <p:cNvPr id="8" name="Google Shape;8;n"/>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smtClean="0">
                <a:solidFill>
                  <a:schemeClr val="dk1"/>
                </a:solidFill>
                <a:latin typeface="Times New Roman"/>
                <a:ea typeface="Times New Roman"/>
                <a:cs typeface="Times New Roman"/>
                <a:sym typeface="Times New Roman"/>
              </a:rPr>
              <a:pPr algn="r">
                <a:buClr>
                  <a:srgbClr val="000000"/>
                </a:buClr>
                <a:buSzPts val="1200"/>
              </a:pPr>
              <a:t>‹#›</a:t>
            </a:fld>
            <a:endParaRPr lang="en-US"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301002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ncbi.nlm.nih.gov/pmc/articles/PMC192476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opioids.mo.gov/drug-take-back-locations"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ncada-stl.org/get-involved/safe-use-storage-and-disposal-of-prescriptions/prescription-drug-drop-off-locations/"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healthapps.dhss.mo.gov/MoPhims/QueryBuilder?qbc=DM&amp;q=1&amp;m=1"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1">
            <a:extLst>
              <a:ext uri="{FF2B5EF4-FFF2-40B4-BE49-F238E27FC236}">
                <a16:creationId xmlns:a16="http://schemas.microsoft.com/office/drawing/2014/main" id="{5F523775-9A8D-44D4-863A-E5CAC1705A9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6368F0B-43D1-4BE1-840B-4E53A20E1F8F}" type="slidenum">
              <a:rPr lang="en-US" altLang="en-US" smtClean="0"/>
              <a:pPr fontAlgn="base">
                <a:spcBef>
                  <a:spcPct val="0"/>
                </a:spcBef>
                <a:spcAft>
                  <a:spcPct val="0"/>
                </a:spcAft>
                <a:buClrTx/>
                <a:buFontTx/>
                <a:buNone/>
              </a:pPr>
              <a:t>1</a:t>
            </a:fld>
            <a:endParaRPr lang="en-US" altLang="en-US"/>
          </a:p>
        </p:txBody>
      </p:sp>
      <p:sp>
        <p:nvSpPr>
          <p:cNvPr id="4099" name="Rectangle 1">
            <a:extLst>
              <a:ext uri="{FF2B5EF4-FFF2-40B4-BE49-F238E27FC236}">
                <a16:creationId xmlns:a16="http://schemas.microsoft.com/office/drawing/2014/main" id="{C05EC752-5F53-4F75-B1E5-A90143D4B160}"/>
              </a:ext>
            </a:extLst>
          </p:cNvPr>
          <p:cNvSpPr>
            <a:spLocks noGrp="1" noRot="1" noChangeAspect="1" noChangeArrowheads="1" noTextEdit="1"/>
          </p:cNvSpPr>
          <p:nvPr>
            <p:ph type="sldImg"/>
          </p:nvPr>
        </p:nvSpPr>
        <p:spPr>
          <a:xfrm>
            <a:off x="1158875" y="692150"/>
            <a:ext cx="4618038" cy="34639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948277FE-983B-459C-9F9C-A434885C79EE}"/>
              </a:ext>
            </a:extLst>
          </p:cNvPr>
          <p:cNvSpPr>
            <a:spLocks noGrp="1" noChangeArrowheads="1"/>
          </p:cNvSpPr>
          <p:nvPr>
            <p:ph type="body" idx="1"/>
          </p:nvPr>
        </p:nvSpPr>
        <p:spPr>
          <a:xfrm>
            <a:off x="693738" y="4386263"/>
            <a:ext cx="55467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lvl="0" indent="0" algn="l">
              <a:buFontTx/>
              <a:buNone/>
            </a:pPr>
            <a:r>
              <a:rPr lang="en-US" sz="1200" b="1" i="0" u="none" strike="noStrike" cap="none" dirty="0">
                <a:solidFill>
                  <a:schemeClr val="dk1"/>
                </a:solidFill>
                <a:effectLst/>
                <a:latin typeface="Times New Roman"/>
                <a:ea typeface="Times New Roman"/>
                <a:cs typeface="Times New Roman"/>
                <a:sym typeface="Times New Roman"/>
              </a:rPr>
              <a:t>This course can only be presented by those who </a:t>
            </a:r>
            <a:r>
              <a:rPr lang="en-US" sz="1200" b="1" i="0" u="none" strike="noStrike" cap="none" baseline="0" dirty="0">
                <a:solidFill>
                  <a:schemeClr val="dk1"/>
                </a:solidFill>
                <a:effectLst/>
                <a:latin typeface="Times New Roman"/>
                <a:ea typeface="Times New Roman"/>
                <a:cs typeface="Times New Roman"/>
                <a:sym typeface="Times New Roman"/>
              </a:rPr>
              <a:t>have completed the Train the Trainer course given by a CALM Developer or Master Trainer</a:t>
            </a:r>
          </a:p>
          <a:p>
            <a:pPr marL="228600" lvl="0" indent="0" algn="l">
              <a:buFontTx/>
              <a:buNone/>
            </a:pPr>
            <a:endParaRPr lang="en-US" sz="1200" b="1" i="0" u="none" strike="noStrike" cap="none" dirty="0">
              <a:solidFill>
                <a:schemeClr val="dk1"/>
              </a:solidFill>
              <a:effectLst/>
              <a:latin typeface="Times New Roman"/>
              <a:ea typeface="Times New Roman"/>
              <a:cs typeface="Times New Roman"/>
              <a:sym typeface="Times New Roman"/>
            </a:endParaRPr>
          </a:p>
          <a:p>
            <a:pPr marL="0" indent="0" algn="l">
              <a:buNone/>
            </a:pPr>
            <a:r>
              <a:rPr lang="en-US" sz="1200" b="1" i="0" u="none" strike="noStrike" cap="none" dirty="0">
                <a:solidFill>
                  <a:schemeClr val="dk1"/>
                </a:solidFill>
                <a:effectLst/>
                <a:latin typeface="Times New Roman"/>
                <a:ea typeface="Times New Roman"/>
                <a:cs typeface="Times New Roman"/>
                <a:sym typeface="Times New Roman"/>
              </a:rPr>
              <a:t>Purpose</a:t>
            </a:r>
            <a:r>
              <a:rPr lang="en-US" sz="1200" b="0" i="0" u="none" strike="noStrike" cap="none" dirty="0">
                <a:solidFill>
                  <a:schemeClr val="dk1"/>
                </a:solidFill>
                <a:effectLst/>
                <a:latin typeface="Times New Roman"/>
                <a:ea typeface="Times New Roman"/>
                <a:cs typeface="Times New Roman"/>
                <a:sym typeface="Times New Roman"/>
              </a:rPr>
              <a:t>:  </a:t>
            </a:r>
            <a:r>
              <a:rPr lang="en-US" dirty="0"/>
              <a:t>CALM – Counseling on Access to Lethal Means – was developed to assist clinicians and others to approach Lethal Means Counseling with an informed, collaborative and respectful attitude. It is explicitly anti-suicide and neither anti- or pro-gun nor anti- or pro-medication.</a:t>
            </a:r>
          </a:p>
          <a:p>
            <a:pPr marL="0" indent="0" algn="l">
              <a:buNone/>
            </a:pPr>
            <a:r>
              <a:rPr lang="en-US" sz="1200" b="1" i="0" u="none" strike="noStrike" cap="none" dirty="0">
                <a:solidFill>
                  <a:schemeClr val="dk1"/>
                </a:solidFill>
                <a:effectLst/>
                <a:latin typeface="Times New Roman"/>
                <a:ea typeface="Times New Roman"/>
                <a:cs typeface="Times New Roman"/>
                <a:sym typeface="Times New Roman"/>
              </a:rPr>
              <a:t>Course description - This course</a:t>
            </a:r>
            <a:r>
              <a:rPr lang="en-US" sz="1200" b="1" i="0" u="none" strike="noStrike" cap="none" baseline="0" dirty="0">
                <a:solidFill>
                  <a:schemeClr val="dk1"/>
                </a:solidFill>
                <a:effectLst/>
                <a:latin typeface="Times New Roman"/>
                <a:ea typeface="Times New Roman"/>
                <a:cs typeface="Times New Roman"/>
                <a:sym typeface="Times New Roman"/>
              </a:rPr>
              <a:t> reviews public health data regarding suicide and access to lethal means. It highlights the importance of removing access to highly lethal means, discusses what means are most lethal and describes how to have a culturally competent conversation regarding securing lethal means and firearms. </a:t>
            </a:r>
            <a:endParaRPr lang="en-US" sz="2400" b="0" i="1" u="none" strike="noStrike" cap="none" dirty="0">
              <a:solidFill>
                <a:srgbClr val="003366"/>
              </a:solidFill>
              <a:latin typeface="Arial"/>
              <a:ea typeface="Arial"/>
              <a:cs typeface="Arial"/>
              <a:sym typeface="Arial"/>
            </a:endParaRPr>
          </a:p>
          <a:p>
            <a:pPr lvl="0"/>
            <a:endParaRPr lang="en-US" sz="1200" b="0" i="0" u="none" strike="noStrike" cap="none" dirty="0">
              <a:solidFill>
                <a:schemeClr val="dk1"/>
              </a:solidFill>
              <a:effectLst/>
              <a:latin typeface="Times New Roman"/>
              <a:ea typeface="Times New Roman"/>
              <a:cs typeface="Times New Roman"/>
              <a:sym typeface="Times New Roman"/>
            </a:endParaRPr>
          </a:p>
          <a:p>
            <a:pPr marL="0" indent="0" algn="l">
              <a:buNone/>
            </a:pPr>
            <a:r>
              <a:rPr lang="en-US" dirty="0"/>
              <a:t>This slide set should be presented in its entirety with the exception of slides noted as OPTIONAL and a choice based on anticipated audience of either the Hunter or the Steve scenarios in Part 1 and either the Teen or the Adult subject video in Part 3. Please try to include at least two scenarios in Part 4. </a:t>
            </a:r>
          </a:p>
          <a:p>
            <a:pPr marL="0" indent="0" algn="l">
              <a:buNone/>
            </a:pPr>
            <a:endParaRPr lang="en-US" dirty="0"/>
          </a:p>
          <a:p>
            <a:pPr marL="0" indent="0" algn="l">
              <a:buNone/>
            </a:pPr>
            <a:r>
              <a:rPr lang="en-US" dirty="0"/>
              <a:t>Any significant alterations must be approved by a Master Trainer and one of the Developers prior to being presented. Additional slides that show local data or suicide prevention resources may be added with approval of a Master Trainer to ensure that they are accurate and in keeping with the CALM approach to Suicide Prevention. </a:t>
            </a:r>
          </a:p>
          <a:p>
            <a:pPr marL="0" indent="0" algn="l">
              <a:buNone/>
            </a:pPr>
            <a:r>
              <a:rPr lang="en-US" dirty="0"/>
              <a:t> </a:t>
            </a:r>
            <a:endParaRPr lang="en-US" sz="1200" b="0" i="0" u="none" strike="noStrike" cap="none" dirty="0">
              <a:solidFill>
                <a:schemeClr val="dk1"/>
              </a:solidFill>
              <a:effectLst/>
              <a:latin typeface="Times New Roman"/>
              <a:cs typeface="Times New Roman"/>
              <a:sym typeface="Times New Roman"/>
            </a:endParaRPr>
          </a:p>
          <a:p>
            <a:pPr marL="0" indent="0" algn="l">
              <a:buNone/>
            </a:pPr>
            <a:r>
              <a:rPr lang="en-US" sz="1200" b="1" i="0" u="none" strike="noStrike" cap="none" dirty="0">
                <a:solidFill>
                  <a:schemeClr val="dk1"/>
                </a:solidFill>
                <a:effectLst/>
                <a:latin typeface="Times New Roman"/>
                <a:ea typeface="Times New Roman"/>
                <a:cs typeface="Times New Roman"/>
                <a:sym typeface="Times New Roman"/>
              </a:rPr>
              <a:t>Suggested</a:t>
            </a:r>
            <a:r>
              <a:rPr lang="en-US" sz="1200" b="0" i="0" u="none" strike="noStrike" cap="none" dirty="0">
                <a:solidFill>
                  <a:schemeClr val="dk1"/>
                </a:solidFill>
                <a:effectLst/>
                <a:latin typeface="Times New Roman"/>
                <a:ea typeface="Times New Roman"/>
                <a:cs typeface="Times New Roman"/>
                <a:sym typeface="Times New Roman"/>
              </a:rPr>
              <a:t> </a:t>
            </a:r>
            <a:r>
              <a:rPr lang="en-US" sz="1200" b="1" i="0" u="none" strike="noStrike" cap="none" dirty="0">
                <a:solidFill>
                  <a:schemeClr val="dk1"/>
                </a:solidFill>
                <a:effectLst/>
                <a:latin typeface="Times New Roman"/>
                <a:ea typeface="Times New Roman"/>
                <a:cs typeface="Times New Roman"/>
                <a:sym typeface="Times New Roman"/>
              </a:rPr>
              <a:t>Time</a:t>
            </a:r>
            <a:r>
              <a:rPr lang="en-US" sz="1200" b="0" i="0" u="none" strike="noStrike" cap="none" dirty="0">
                <a:solidFill>
                  <a:schemeClr val="dk1"/>
                </a:solidFill>
                <a:effectLst/>
                <a:latin typeface="Times New Roman"/>
                <a:ea typeface="Times New Roman"/>
                <a:cs typeface="Times New Roman"/>
                <a:sym typeface="Times New Roman"/>
              </a:rPr>
              <a:t>: 3</a:t>
            </a:r>
            <a:r>
              <a:rPr lang="en-US" sz="1200" b="0" i="0" u="none" strike="noStrike" cap="none" baseline="0" dirty="0">
                <a:solidFill>
                  <a:schemeClr val="dk1"/>
                </a:solidFill>
                <a:effectLst/>
                <a:latin typeface="Times New Roman"/>
                <a:ea typeface="Times New Roman"/>
                <a:cs typeface="Times New Roman"/>
                <a:sym typeface="Times New Roman"/>
              </a:rPr>
              <a:t> hours</a:t>
            </a:r>
          </a:p>
          <a:p>
            <a:pPr marL="0" indent="0" algn="l">
              <a:buNone/>
            </a:pPr>
            <a:endParaRPr lang="en-US" dirty="0"/>
          </a:p>
          <a:p>
            <a:pPr marL="0" indent="0" algn="l">
              <a:buNone/>
            </a:pPr>
            <a:endParaRPr lang="en-US" dirty="0"/>
          </a:p>
          <a:p>
            <a:pPr marL="0" indent="0" algn="l">
              <a:buNone/>
            </a:pPr>
            <a:endParaRPr lang="en-US" dirty="0"/>
          </a:p>
          <a:p>
            <a:pPr>
              <a:buFontTx/>
              <a:buChar char="-"/>
            </a:pPr>
            <a:endParaRPr lang="en-US" sz="1200" b="1" i="0" u="none" strike="noStrike" cap="none" baseline="0" dirty="0">
              <a:solidFill>
                <a:schemeClr val="dk1"/>
              </a:solidFill>
              <a:effectLst/>
              <a:latin typeface="Times New Roman"/>
              <a:ea typeface="Times New Roman"/>
              <a:cs typeface="Times New Roman"/>
              <a:sym typeface="Times New Roman"/>
            </a:endParaRPr>
          </a:p>
          <a:p>
            <a:endParaRPr lang="en-US" altLang="en-US" dirty="0"/>
          </a:p>
        </p:txBody>
      </p:sp>
    </p:spTree>
    <p:extLst>
      <p:ext uri="{BB962C8B-B14F-4D97-AF65-F5344CB8AC3E}">
        <p14:creationId xmlns:p14="http://schemas.microsoft.com/office/powerpoint/2010/main" val="358111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SzPts val="1800"/>
            </a:pPr>
            <a:r>
              <a:rPr lang="en-US" dirty="0">
                <a:solidFill>
                  <a:srgbClr val="B47A00"/>
                </a:solidFill>
                <a:latin typeface="Times"/>
                <a:ea typeface="Times"/>
                <a:cs typeface="Times"/>
                <a:sym typeface="Times"/>
              </a:rPr>
              <a:t>But </a:t>
            </a:r>
            <a:r>
              <a:rPr lang="en-US" u="sng" dirty="0">
                <a:solidFill>
                  <a:srgbClr val="B47A00"/>
                </a:solidFill>
                <a:latin typeface="Times"/>
                <a:ea typeface="Times"/>
                <a:cs typeface="Times"/>
                <a:sym typeface="Times"/>
              </a:rPr>
              <a:t>how</a:t>
            </a:r>
            <a:r>
              <a:rPr lang="en-US" dirty="0">
                <a:solidFill>
                  <a:srgbClr val="B47A00"/>
                </a:solidFill>
                <a:latin typeface="Times"/>
                <a:ea typeface="Times"/>
                <a:cs typeface="Times"/>
                <a:sym typeface="Times"/>
              </a:rPr>
              <a:t> a person attempts plays a crucial role in whether they live or die, so this is something we also need to attend to in our work.</a:t>
            </a:r>
            <a:endParaRPr dirty="0"/>
          </a:p>
          <a:p>
            <a:pPr marL="0" indent="0">
              <a:spcBef>
                <a:spcPts val="0"/>
              </a:spcBef>
              <a:buSzPts val="1800"/>
            </a:pPr>
            <a:r>
              <a:rPr lang="en-US" dirty="0">
                <a:solidFill>
                  <a:srgbClr val="B47A00"/>
                </a:solidFill>
                <a:latin typeface="Times"/>
                <a:ea typeface="Times"/>
                <a:cs typeface="Times"/>
                <a:sym typeface="Times"/>
              </a:rPr>
              <a:t>In fact, some of the more striking examples in which a country or community significantly cut its suicide rate have come from reducing access to a highly lethal suicide method.</a:t>
            </a:r>
            <a:endParaRPr sz="1100" dirty="0">
              <a:solidFill>
                <a:srgbClr val="000000"/>
              </a:solidFill>
              <a:latin typeface="Arial"/>
              <a:ea typeface="Arial"/>
              <a:cs typeface="Arial"/>
              <a:sym typeface="Arial"/>
            </a:endParaRPr>
          </a:p>
          <a:p>
            <a:pPr marL="0" indent="0">
              <a:spcBef>
                <a:spcPts val="0"/>
              </a:spcBef>
            </a:pPr>
            <a:endParaRPr dirty="0">
              <a:latin typeface="Times New Roman"/>
              <a:ea typeface="Times New Roman"/>
              <a:cs typeface="Times New Roman"/>
              <a:sym typeface="Times New Roman"/>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9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0" name="Google Shape;900;p9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232943" indent="-232943">
              <a:spcBef>
                <a:spcPts val="367"/>
              </a:spcBef>
              <a:buClr>
                <a:schemeClr val="dk1"/>
              </a:buClr>
              <a:buSzPts val="1200"/>
            </a:pPr>
            <a:endParaRPr dirty="0"/>
          </a:p>
        </p:txBody>
      </p:sp>
      <p:sp>
        <p:nvSpPr>
          <p:cNvPr id="901" name="Google Shape;901;p94: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101</a:t>
            </a:fld>
            <a:endParaRPr/>
          </a:p>
        </p:txBody>
      </p:sp>
    </p:spTree>
    <p:extLst>
      <p:ext uri="{BB962C8B-B14F-4D97-AF65-F5344CB8AC3E}">
        <p14:creationId xmlns:p14="http://schemas.microsoft.com/office/powerpoint/2010/main" val="1346955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11</a:t>
            </a:fld>
            <a:endParaRPr sz="1200">
              <a:solidFill>
                <a:srgbClr val="000000"/>
              </a:solidFill>
              <a:latin typeface="Times New Roman"/>
              <a:ea typeface="Times New Roman"/>
              <a:cs typeface="Times New Roman"/>
              <a:sym typeface="Times New Roman"/>
            </a:endParaRPr>
          </a:p>
        </p:txBody>
      </p:sp>
      <p:sp>
        <p:nvSpPr>
          <p:cNvPr id="129" name="Google Shape;129;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1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(Note to trainers: the info you need is on the slide. But to feel comfortable with the study, please read the paper included in your resource materials. )</a:t>
            </a:r>
            <a:endParaRPr dirty="0"/>
          </a:p>
          <a:p>
            <a:pPr marL="0" indent="0">
              <a:lnSpc>
                <a:spcPct val="90000"/>
              </a:lnSpc>
              <a:spcBef>
                <a:spcPts val="245"/>
              </a:spcBef>
              <a:buClr>
                <a:schemeClr val="dk1"/>
              </a:buClr>
              <a:buSzPts val="1200"/>
            </a:pPr>
            <a:endParaRPr dirty="0">
              <a:solidFill>
                <a:srgbClr val="003366"/>
              </a:solidFill>
              <a:latin typeface="Arial"/>
              <a:ea typeface="Arial"/>
              <a:cs typeface="Arial"/>
              <a:sym typeface="Arial"/>
            </a:endParaRPr>
          </a:p>
          <a:p>
            <a:pPr marL="0" indent="0">
              <a:lnSpc>
                <a:spcPct val="90000"/>
              </a:lnSpc>
              <a:spcBef>
                <a:spcPts val="245"/>
              </a:spcBef>
              <a:buClr>
                <a:schemeClr val="dk1"/>
              </a:buClr>
              <a:buSzPts val="1200"/>
            </a:pPr>
            <a:r>
              <a:rPr lang="en-US" dirty="0">
                <a:solidFill>
                  <a:srgbClr val="003366"/>
                </a:solidFill>
                <a:latin typeface="Arial"/>
                <a:ea typeface="Arial"/>
                <a:cs typeface="Arial"/>
                <a:sym typeface="Arial"/>
              </a:rPr>
              <a:t>The method by which pesticides were banned was primarily through import restrictions. Other countries have tried other methods of pesticide means reduction (e.g., communal storage facilities in India; household lockboxes in Sri Lanka and China), but the effectiveness of these other methods has not been as clearly established. </a:t>
            </a:r>
            <a:endParaRPr dirty="0">
              <a:solidFill>
                <a:srgbClr val="003366"/>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1: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12</a:t>
            </a:fld>
            <a:endParaRPr sz="1200">
              <a:solidFill>
                <a:srgbClr val="000000"/>
              </a:solidFill>
              <a:latin typeface="Times New Roman"/>
              <a:ea typeface="Times New Roman"/>
              <a:cs typeface="Times New Roman"/>
              <a:sym typeface="Times New Roman"/>
            </a:endParaRPr>
          </a:p>
        </p:txBody>
      </p:sp>
      <p:sp>
        <p:nvSpPr>
          <p:cNvPr id="139" name="Google Shape;139;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1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buClr>
                <a:srgbClr val="003366"/>
              </a:buClr>
              <a:buSzPts val="1200"/>
            </a:pPr>
            <a:r>
              <a:rPr lang="en-US" dirty="0">
                <a:solidFill>
                  <a:srgbClr val="003366"/>
                </a:solidFill>
                <a:latin typeface="Calibri"/>
                <a:ea typeface="Calibri"/>
                <a:cs typeface="Calibri"/>
                <a:sym typeface="Calibri"/>
              </a:rPr>
              <a:t>(Note to trainers: The study is in your packet. This study is a little less dramatic than the Sri Lankan one because the population of the IDF is much smaller than that of Sri Lanka.)</a:t>
            </a:r>
            <a:endParaRPr dirty="0"/>
          </a:p>
          <a:p>
            <a:pPr marL="0" indent="0">
              <a:lnSpc>
                <a:spcPct val="90000"/>
              </a:lnSpc>
              <a:spcBef>
                <a:spcPts val="0"/>
              </a:spcBef>
              <a:buClr>
                <a:srgbClr val="003366"/>
              </a:buClr>
              <a:buSzPts val="1200"/>
            </a:pPr>
            <a:endParaRPr dirty="0">
              <a:solidFill>
                <a:srgbClr val="003366"/>
              </a:solidFill>
              <a:latin typeface="Calibri"/>
              <a:ea typeface="Calibri"/>
              <a:cs typeface="Calibri"/>
              <a:sym typeface="Calibri"/>
            </a:endParaRPr>
          </a:p>
          <a:p>
            <a:pPr marL="0" indent="0">
              <a:lnSpc>
                <a:spcPct val="90000"/>
              </a:lnSpc>
              <a:spcBef>
                <a:spcPts val="0"/>
              </a:spcBef>
              <a:buClr>
                <a:srgbClr val="003366"/>
              </a:buClr>
              <a:buSzPts val="1200"/>
            </a:pPr>
            <a:r>
              <a:rPr lang="en-US" dirty="0">
                <a:solidFill>
                  <a:srgbClr val="003366"/>
                </a:solidFill>
                <a:latin typeface="Calibri"/>
                <a:ea typeface="Calibri"/>
                <a:cs typeface="Calibri"/>
                <a:sym typeface="Calibri"/>
              </a:rPr>
              <a:t>Decrease in suicide rates after a change of policy reducing access to firearms in adolescents: a naturalistic epidemiological study.</a:t>
            </a:r>
          </a:p>
          <a:p>
            <a:pPr marL="0" indent="0">
              <a:lnSpc>
                <a:spcPct val="90000"/>
              </a:lnSpc>
              <a:spcBef>
                <a:spcPts val="0"/>
              </a:spcBef>
              <a:buClr>
                <a:srgbClr val="003366"/>
              </a:buClr>
              <a:buSzPts val="1200"/>
            </a:pPr>
            <a:r>
              <a:rPr lang="en-US" dirty="0">
                <a:solidFill>
                  <a:srgbClr val="003366"/>
                </a:solidFill>
                <a:latin typeface="Calibri"/>
                <a:ea typeface="Calibri"/>
                <a:cs typeface="Calibri"/>
                <a:sym typeface="Calibri"/>
              </a:rPr>
              <a:t>https://www.ncbi.nlm.nih.gov/pubmed/21034205</a:t>
            </a:r>
          </a:p>
          <a:p>
            <a:pPr marL="0" indent="0">
              <a:lnSpc>
                <a:spcPct val="90000"/>
              </a:lnSpc>
              <a:spcBef>
                <a:spcPts val="0"/>
              </a:spcBef>
              <a:buClr>
                <a:srgbClr val="003366"/>
              </a:buClr>
              <a:buSzPts val="1200"/>
            </a:pPr>
            <a:endParaRPr lang="en-US" dirty="0">
              <a:solidFill>
                <a:srgbClr val="003366"/>
              </a:solidFill>
              <a:latin typeface="Calibri"/>
              <a:ea typeface="Calibri"/>
              <a:cs typeface="Calibri"/>
              <a:sym typeface="Calibri"/>
            </a:endParaRPr>
          </a:p>
          <a:p>
            <a:pPr marL="0" indent="0">
              <a:lnSpc>
                <a:spcPct val="90000"/>
              </a:lnSpc>
              <a:spcBef>
                <a:spcPts val="0"/>
              </a:spcBef>
              <a:buClr>
                <a:srgbClr val="003366"/>
              </a:buClr>
              <a:buSzPts val="1200"/>
            </a:pPr>
            <a:r>
              <a:rPr lang="en-US" dirty="0">
                <a:solidFill>
                  <a:srgbClr val="003366"/>
                </a:solidFill>
                <a:latin typeface="Calibri"/>
                <a:ea typeface="Calibri"/>
                <a:cs typeface="Calibri"/>
                <a:sym typeface="Calibri"/>
              </a:rPr>
              <a:t>This specific tactic is only one piece of the IDF’s Suicide Prevention Program.</a:t>
            </a:r>
            <a:endParaRPr dirty="0">
              <a:solidFill>
                <a:srgbClr val="003366"/>
              </a:solidFill>
              <a:latin typeface="Calibri"/>
              <a:ea typeface="Calibri"/>
              <a:cs typeface="Calibri"/>
              <a:sym typeface="Calibri"/>
            </a:endParaRPr>
          </a:p>
          <a:p>
            <a:pPr marL="0" indent="0">
              <a:lnSpc>
                <a:spcPct val="90000"/>
              </a:lnSpc>
              <a:spcBef>
                <a:spcPts val="0"/>
              </a:spcBef>
              <a:buClr>
                <a:srgbClr val="003366"/>
              </a:buClr>
              <a:buSzPts val="1200"/>
            </a:pPr>
            <a:endParaRPr lang="en-US" dirty="0">
              <a:latin typeface="Times"/>
              <a:ea typeface="Times"/>
              <a:cs typeface="Times"/>
              <a:sym typeface="Times"/>
            </a:endParaRPr>
          </a:p>
          <a:p>
            <a:pPr marL="0" indent="0">
              <a:lnSpc>
                <a:spcPct val="90000"/>
              </a:lnSpc>
              <a:spcBef>
                <a:spcPts val="0"/>
              </a:spcBef>
              <a:buClr>
                <a:srgbClr val="003366"/>
              </a:buClr>
              <a:buSzPts val="1200"/>
            </a:pPr>
            <a:r>
              <a:rPr lang="en-US" dirty="0">
                <a:latin typeface="Times"/>
                <a:ea typeface="Times"/>
                <a:cs typeface="Times"/>
                <a:sym typeface="Times"/>
              </a:rPr>
              <a:t>A military suicide prevention program in the Israeli Defense Force: a review of an important military medical procedure; </a:t>
            </a:r>
            <a:r>
              <a:rPr lang="en-US" dirty="0" err="1">
                <a:latin typeface="Times"/>
                <a:ea typeface="Times"/>
                <a:cs typeface="Times"/>
                <a:sym typeface="Times"/>
              </a:rPr>
              <a:t>htt</a:t>
            </a:r>
            <a:endParaRPr lang="en-US" dirty="0">
              <a:latin typeface="Times"/>
              <a:ea typeface="Times"/>
              <a:cs typeface="Times"/>
              <a:sym typeface="Times"/>
            </a:endParaRPr>
          </a:p>
          <a:p>
            <a:pPr marL="0" indent="0">
              <a:lnSpc>
                <a:spcPct val="90000"/>
              </a:lnSpc>
              <a:spcBef>
                <a:spcPts val="0"/>
              </a:spcBef>
              <a:buClr>
                <a:srgbClr val="003366"/>
              </a:buClr>
              <a:buSzPts val="1200"/>
            </a:pPr>
            <a:r>
              <a:rPr lang="en-US" dirty="0">
                <a:latin typeface="Times"/>
                <a:ea typeface="Times"/>
                <a:cs typeface="Times"/>
                <a:sym typeface="Times"/>
              </a:rPr>
              <a:t>ps://www.ncbi.nlm.nih.gov/pmc/articles/PMC5329935/</a:t>
            </a:r>
          </a:p>
          <a:p>
            <a:pPr marL="0" indent="0">
              <a:lnSpc>
                <a:spcPct val="90000"/>
              </a:lnSpc>
              <a:spcBef>
                <a:spcPts val="0"/>
              </a:spcBef>
              <a:buClr>
                <a:srgbClr val="003366"/>
              </a:buClr>
              <a:buSzPts val="1200"/>
            </a:pPr>
            <a:endParaRPr lang="en-US" dirty="0">
              <a:latin typeface="Times"/>
              <a:ea typeface="Times"/>
              <a:cs typeface="Times"/>
              <a:sym typeface="Times"/>
            </a:endParaRPr>
          </a:p>
          <a:p>
            <a:pPr marL="0" indent="0">
              <a:lnSpc>
                <a:spcPct val="90000"/>
              </a:lnSpc>
              <a:spcBef>
                <a:spcPts val="0"/>
              </a:spcBef>
              <a:buClr>
                <a:srgbClr val="003366"/>
              </a:buClr>
              <a:buSzPts val="1200"/>
            </a:pPr>
            <a:r>
              <a:rPr lang="en-US" dirty="0">
                <a:latin typeface="Times"/>
                <a:ea typeface="Times"/>
                <a:cs typeface="Times"/>
                <a:sym typeface="Times"/>
              </a:rPr>
              <a:t>(Additional background: it is widely believed that service in the IDF is compulsory for all healthy Israeli citizens at age 18. However, 30% of Israelis are ultra-Orthodox or Arab, and these groups are exempted from service. Additionally, the mandatory service laws are rarely enforced. This means that in recent years, approximately 35% of 18-year old Israelis served. Source: Jager, A. (18 October, 2018). The myth of compulsory military service in Israel. Jerusalem Post. </a:t>
            </a:r>
          </a:p>
          <a:p>
            <a:pPr marL="0" indent="0">
              <a:lnSpc>
                <a:spcPct val="90000"/>
              </a:lnSpc>
              <a:spcBef>
                <a:spcPts val="0"/>
              </a:spcBef>
              <a:buClr>
                <a:srgbClr val="003366"/>
              </a:buClr>
              <a:buSzPts val="1200"/>
            </a:pPr>
            <a:endParaRPr lang="en-US" dirty="0">
              <a:latin typeface="Times"/>
              <a:ea typeface="Times"/>
              <a:cs typeface="Times"/>
              <a:sym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2: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13</a:t>
            </a:fld>
            <a:endParaRPr sz="1200">
              <a:solidFill>
                <a:srgbClr val="000000"/>
              </a:solidFill>
              <a:latin typeface="Times New Roman"/>
              <a:ea typeface="Times New Roman"/>
              <a:cs typeface="Times New Roman"/>
              <a:sym typeface="Times New Roman"/>
            </a:endParaRPr>
          </a:p>
        </p:txBody>
      </p:sp>
      <p:sp>
        <p:nvSpPr>
          <p:cNvPr id="149" name="Google Shape;149;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1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245"/>
              </a:spcBef>
              <a:buClr>
                <a:schemeClr val="dk1"/>
              </a:buClr>
              <a:buSzPts val="1200"/>
            </a:pPr>
            <a:r>
              <a:rPr lang="en-US">
                <a:solidFill>
                  <a:srgbClr val="003366"/>
                </a:solidFill>
                <a:latin typeface="Arial"/>
                <a:ea typeface="Arial"/>
                <a:cs typeface="Arial"/>
                <a:sym typeface="Arial"/>
              </a:rPr>
              <a:t>Some groups will want to engage in discussions around these questions; others will see them as rhetorical. OK to roll with either, depending on audience response. </a:t>
            </a:r>
            <a:endParaRPr>
              <a:solidFill>
                <a:srgbClr val="003366"/>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3: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14</a:t>
            </a:fld>
            <a:endParaRPr sz="1200">
              <a:solidFill>
                <a:srgbClr val="000000"/>
              </a:solidFill>
              <a:latin typeface="Times New Roman"/>
              <a:ea typeface="Times New Roman"/>
              <a:cs typeface="Times New Roman"/>
              <a:sym typeface="Times New Roman"/>
            </a:endParaRPr>
          </a:p>
        </p:txBody>
      </p:sp>
      <p:sp>
        <p:nvSpPr>
          <p:cNvPr id="157" name="Google Shape;157;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13: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51765" indent="0">
              <a:lnSpc>
                <a:spcPct val="90000"/>
              </a:lnSpc>
              <a:spcBef>
                <a:spcPts val="0"/>
              </a:spcBef>
              <a:buClr>
                <a:schemeClr val="dk1"/>
              </a:buClr>
              <a:buSzPts val="1200"/>
            </a:pPr>
            <a:r>
              <a:rPr lang="en-US" dirty="0">
                <a:solidFill>
                  <a:schemeClr val="lt1"/>
                </a:solidFill>
                <a:latin typeface="Arial"/>
                <a:ea typeface="Arial"/>
                <a:cs typeface="Arial"/>
                <a:sym typeface="Arial"/>
              </a:rPr>
              <a:t>https://vimeo.com/175761640</a:t>
            </a:r>
          </a:p>
          <a:p>
            <a:pPr marL="51765" indent="0">
              <a:lnSpc>
                <a:spcPct val="90000"/>
              </a:lnSpc>
              <a:spcBef>
                <a:spcPts val="0"/>
              </a:spcBef>
              <a:buClr>
                <a:schemeClr val="dk1"/>
              </a:buClr>
              <a:buSzPts val="1200"/>
            </a:pPr>
            <a:r>
              <a:rPr lang="en-US" dirty="0">
                <a:solidFill>
                  <a:schemeClr val="lt1"/>
                </a:solidFill>
                <a:latin typeface="Arial"/>
                <a:cs typeface="Arial"/>
                <a:sym typeface="Arial"/>
              </a:rPr>
              <a:t>Discuss what this video points out about means reduction and the nature of suicidal feelings</a:t>
            </a:r>
            <a:endParaRPr dirty="0"/>
          </a:p>
          <a:p>
            <a:pPr marL="51765" indent="0">
              <a:lnSpc>
                <a:spcPct val="90000"/>
              </a:lnSpc>
              <a:spcBef>
                <a:spcPts val="0"/>
              </a:spcBef>
              <a:buClr>
                <a:schemeClr val="dk1"/>
              </a:buClr>
              <a:buSzPts val="1200"/>
            </a:pPr>
            <a:endParaRPr dirty="0">
              <a:solidFill>
                <a:srgbClr val="003366"/>
              </a:solidFill>
              <a:latin typeface="Arial"/>
              <a:ea typeface="Arial"/>
              <a:cs typeface="Arial"/>
              <a:sym typeface="Arial"/>
            </a:endParaRPr>
          </a:p>
        </p:txBody>
      </p:sp>
    </p:spTree>
    <p:extLst>
      <p:ext uri="{BB962C8B-B14F-4D97-AF65-F5344CB8AC3E}">
        <p14:creationId xmlns:p14="http://schemas.microsoft.com/office/powerpoint/2010/main" val="407601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 name="Google Shape;166;p1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dirty="0"/>
              <a:t>Have a workshop participant read the case. </a:t>
            </a:r>
            <a:endParaRPr dirty="0"/>
          </a:p>
        </p:txBody>
      </p:sp>
      <p:sp>
        <p:nvSpPr>
          <p:cNvPr id="167" name="Google Shape;167;p14: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3" name="Google Shape;173;p15: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dirty="0"/>
              <a:t>Or was this a life saved, because when he got to the cabinet the guns weren’t there. We don’t know for any one individual what their next step will be. But let’s play out a few scenarios.</a:t>
            </a:r>
            <a:endParaRPr dirty="0"/>
          </a:p>
          <a:p>
            <a:pPr marL="0" indent="0">
              <a:spcBef>
                <a:spcPts val="0"/>
              </a:spcBef>
              <a:buClr>
                <a:schemeClr val="dk1"/>
              </a:buClr>
              <a:buSzPts val="1200"/>
            </a:pPr>
            <a:endParaRPr dirty="0"/>
          </a:p>
        </p:txBody>
      </p:sp>
      <p:sp>
        <p:nvSpPr>
          <p:cNvPr id="174" name="Google Shape;174;p15: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0" name="Google Shape;180;p1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a:t> This is the first of three scenarios involving Hunter. </a:t>
            </a:r>
            <a:endParaRPr/>
          </a:p>
        </p:txBody>
      </p:sp>
      <p:sp>
        <p:nvSpPr>
          <p:cNvPr id="181" name="Google Shape;181;p16: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7: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a:ea typeface="Times"/>
                <a:cs typeface="Times"/>
                <a:sym typeface="Times"/>
              </a:rPr>
              <a:pPr algn="r">
                <a:buClr>
                  <a:srgbClr val="000000"/>
                </a:buClr>
                <a:buSzPts val="1200"/>
              </a:pPr>
              <a:t>18</a:t>
            </a:fld>
            <a:endParaRPr sz="1200">
              <a:solidFill>
                <a:srgbClr val="000000"/>
              </a:solidFill>
              <a:latin typeface="Times"/>
              <a:ea typeface="Times"/>
              <a:cs typeface="Times"/>
              <a:sym typeface="Times"/>
            </a:endParaRPr>
          </a:p>
        </p:txBody>
      </p:sp>
      <p:sp>
        <p:nvSpPr>
          <p:cNvPr id="187" name="Google Shape;187;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17: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buClr>
                <a:srgbClr val="003366"/>
              </a:buClr>
              <a:buSzPts val="1200"/>
            </a:pPr>
            <a:r>
              <a:rPr lang="en-US"/>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19</a:t>
            </a:fld>
            <a:endParaRPr sz="1200">
              <a:solidFill>
                <a:srgbClr val="000000"/>
              </a:solidFill>
              <a:latin typeface="Times New Roman"/>
              <a:ea typeface="Times New Roman"/>
              <a:cs typeface="Times New Roman"/>
              <a:sym typeface="Times New Roman"/>
            </a:endParaRPr>
          </a:p>
        </p:txBody>
      </p:sp>
      <p:sp>
        <p:nvSpPr>
          <p:cNvPr id="193" name="Google Shape;193;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buClr>
                <a:srgbClr val="003366"/>
              </a:buClr>
              <a:buSzPts val="1200"/>
            </a:pPr>
            <a:r>
              <a:rPr lang="en-US" dirty="0">
                <a:solidFill>
                  <a:srgbClr val="003366"/>
                </a:solidFill>
                <a:latin typeface="Arial"/>
                <a:ea typeface="Arial"/>
                <a:cs typeface="Arial"/>
                <a:sym typeface="Arial"/>
              </a:rPr>
              <a:t>There are four pillars of Means Matter. Let’s take the reasons one by one.</a:t>
            </a:r>
            <a:endParaRPr dirty="0"/>
          </a:p>
          <a:p>
            <a:pPr marL="628650" lvl="1" indent="-171450">
              <a:lnSpc>
                <a:spcPct val="90000"/>
              </a:lnSpc>
              <a:spcBef>
                <a:spcPts val="0"/>
              </a:spcBef>
              <a:buClr>
                <a:srgbClr val="003366"/>
              </a:buClr>
              <a:buSzPts val="1200"/>
              <a:buFont typeface="Arial" panose="020B0604020202020204" pitchFamily="34" charset="0"/>
              <a:buChar char="•"/>
            </a:pPr>
            <a:r>
              <a:rPr lang="en-US" dirty="0">
                <a:solidFill>
                  <a:srgbClr val="003366"/>
                </a:solidFill>
                <a:latin typeface="Arial"/>
                <a:ea typeface="Arial"/>
                <a:cs typeface="Arial"/>
                <a:sym typeface="Arial"/>
              </a:rPr>
              <a:t>First, the acute phase of a suicidal crisis – that </a:t>
            </a:r>
            <a:r>
              <a:rPr lang="en-US" sz="1000" dirty="0">
                <a:latin typeface="Calibri"/>
                <a:ea typeface="Calibri"/>
                <a:cs typeface="Calibri"/>
                <a:sym typeface="Calibri"/>
              </a:rPr>
              <a:t>period when you’re actually ready to pull the trigger or swallow the poison-- is often brief. </a:t>
            </a:r>
          </a:p>
          <a:p>
            <a:pPr marL="628650" lvl="1" indent="-171450">
              <a:lnSpc>
                <a:spcPct val="90000"/>
              </a:lnSpc>
              <a:spcBef>
                <a:spcPts val="0"/>
              </a:spcBef>
              <a:buClr>
                <a:srgbClr val="003366"/>
              </a:buClr>
              <a:buSzPts val="1200"/>
              <a:buFont typeface="Arial" panose="020B0604020202020204" pitchFamily="34" charset="0"/>
              <a:buChar char="•"/>
            </a:pPr>
            <a:r>
              <a:rPr lang="en-US" sz="1000" dirty="0">
                <a:latin typeface="Calibri"/>
                <a:ea typeface="Calibri"/>
                <a:cs typeface="Calibri"/>
                <a:sym typeface="Calibri"/>
              </a:rPr>
              <a:t>The overwhelming impulse to die often fades and may never recur or may flare up episodically. It is rarely a chronic state.</a:t>
            </a:r>
            <a:r>
              <a:rPr lang="en-US" sz="1000" dirty="0">
                <a:solidFill>
                  <a:srgbClr val="000000"/>
                </a:solidFill>
                <a:latin typeface="Arial"/>
                <a:ea typeface="Arial"/>
                <a:cs typeface="Arial"/>
                <a:sym typeface="Arial"/>
              </a:rPr>
              <a:t> </a:t>
            </a:r>
          </a:p>
          <a:p>
            <a:pPr marL="628650" lvl="1" indent="-171450">
              <a:lnSpc>
                <a:spcPct val="90000"/>
              </a:lnSpc>
              <a:spcBef>
                <a:spcPts val="0"/>
              </a:spcBef>
              <a:buClr>
                <a:srgbClr val="003366"/>
              </a:buClr>
              <a:buSzPts val="1200"/>
              <a:buFont typeface="Arial" panose="020B0604020202020204" pitchFamily="34" charset="0"/>
              <a:buChar char="•"/>
            </a:pPr>
            <a:r>
              <a:rPr lang="en-US" sz="1000" dirty="0">
                <a:latin typeface="Calibri"/>
                <a:ea typeface="Calibri"/>
                <a:cs typeface="Calibri"/>
                <a:sym typeface="Calibri"/>
              </a:rPr>
              <a:t>Escalation from misery to ideation to an attempt can occur rapidly. </a:t>
            </a:r>
            <a:endParaRPr sz="1000" dirty="0">
              <a:solidFill>
                <a:srgbClr val="003366"/>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2</a:t>
            </a:fld>
            <a:endParaRPr sz="1200">
              <a:solidFill>
                <a:srgbClr val="000000"/>
              </a:solidFill>
              <a:latin typeface="Times New Roman"/>
              <a:ea typeface="Times New Roman"/>
              <a:cs typeface="Times New Roman"/>
              <a:sym typeface="Times New Roman"/>
            </a:endParaRPr>
          </a:p>
        </p:txBody>
      </p:sp>
      <p:sp>
        <p:nvSpPr>
          <p:cNvPr id="67" name="Google Shape;67;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Brief acknowledgement</a:t>
            </a:r>
            <a:r>
              <a:rPr lang="en-US" baseline="0" dirty="0">
                <a:solidFill>
                  <a:srgbClr val="003366"/>
                </a:solidFill>
                <a:latin typeface="Calibri"/>
                <a:ea typeface="Calibri"/>
                <a:cs typeface="Calibri"/>
                <a:sym typeface="Calibri"/>
              </a:rPr>
              <a:t> of contributors to the program – this demonstrates the collaborative nature of the program and encourages same from Instructors</a:t>
            </a: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Pronunciations:</a:t>
            </a: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Mark </a:t>
            </a:r>
            <a:r>
              <a:rPr lang="en-US" dirty="0" err="1">
                <a:solidFill>
                  <a:srgbClr val="003366"/>
                </a:solidFill>
                <a:latin typeface="Calibri"/>
                <a:ea typeface="Calibri"/>
                <a:cs typeface="Calibri"/>
                <a:sym typeface="Calibri"/>
              </a:rPr>
              <a:t>Ciocca</a:t>
            </a:r>
            <a:r>
              <a:rPr lang="en-US" dirty="0">
                <a:solidFill>
                  <a:srgbClr val="003366"/>
                </a:solidFill>
                <a:latin typeface="Calibri"/>
                <a:ea typeface="Calibri"/>
                <a:cs typeface="Calibri"/>
                <a:sym typeface="Calibri"/>
              </a:rPr>
              <a:t> – Mark See-oh-</a:t>
            </a:r>
            <a:r>
              <a:rPr lang="en-US" dirty="0" err="1">
                <a:solidFill>
                  <a:srgbClr val="003366"/>
                </a:solidFill>
                <a:latin typeface="Calibri"/>
                <a:ea typeface="Calibri"/>
                <a:cs typeface="Calibri"/>
                <a:sym typeface="Calibri"/>
              </a:rPr>
              <a:t>ka</a:t>
            </a:r>
            <a:endParaRPr lang="en-US" dirty="0">
              <a:solidFill>
                <a:srgbClr val="003366"/>
              </a:solidFill>
              <a:latin typeface="Calibri"/>
              <a:ea typeface="Calibri"/>
              <a:cs typeface="Calibri"/>
              <a:sym typeface="Calibri"/>
            </a:endParaRP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Harvard Injury Control Research Center</a:t>
            </a: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JP Jameson, </a:t>
            </a: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Bridget </a:t>
            </a:r>
            <a:r>
              <a:rPr lang="en-US" dirty="0" err="1">
                <a:solidFill>
                  <a:srgbClr val="003366"/>
                </a:solidFill>
                <a:latin typeface="Calibri"/>
                <a:ea typeface="Calibri"/>
                <a:cs typeface="Calibri"/>
                <a:sym typeface="Calibri"/>
              </a:rPr>
              <a:t>Matarazzo</a:t>
            </a:r>
            <a:r>
              <a:rPr lang="en-US" baseline="0" dirty="0">
                <a:solidFill>
                  <a:srgbClr val="003366"/>
                </a:solidFill>
                <a:latin typeface="Calibri"/>
                <a:ea typeface="Calibri"/>
                <a:cs typeface="Calibri"/>
                <a:sym typeface="Calibri"/>
              </a:rPr>
              <a:t> – Bridget Ma-terra-zo</a:t>
            </a:r>
            <a:endParaRPr lang="en-US" dirty="0">
              <a:solidFill>
                <a:srgbClr val="003366"/>
              </a:solidFill>
              <a:latin typeface="Calibri"/>
              <a:ea typeface="Calibri"/>
              <a:cs typeface="Calibri"/>
              <a:sym typeface="Calibri"/>
            </a:endParaRP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Kurt Michael</a:t>
            </a: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Missouri Safer Homes Collaborative</a:t>
            </a: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SF VA Lethal Means Project</a:t>
            </a: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Joe </a:t>
            </a:r>
            <a:r>
              <a:rPr lang="en-US" dirty="0" err="1">
                <a:solidFill>
                  <a:srgbClr val="003366"/>
                </a:solidFill>
                <a:latin typeface="Calibri"/>
                <a:ea typeface="Calibri"/>
                <a:cs typeface="Calibri"/>
                <a:sym typeface="Calibri"/>
              </a:rPr>
              <a:t>Simonetti</a:t>
            </a:r>
            <a:r>
              <a:rPr lang="en-US" dirty="0">
                <a:solidFill>
                  <a:srgbClr val="003366"/>
                </a:solidFill>
                <a:latin typeface="Calibri"/>
                <a:ea typeface="Calibri"/>
                <a:cs typeface="Calibri"/>
                <a:sym typeface="Calibri"/>
              </a:rPr>
              <a:t> – Joe Sigh-mon-</a:t>
            </a:r>
            <a:r>
              <a:rPr lang="en-US" dirty="0" err="1">
                <a:solidFill>
                  <a:srgbClr val="003366"/>
                </a:solidFill>
                <a:latin typeface="Calibri"/>
                <a:ea typeface="Calibri"/>
                <a:cs typeface="Calibri"/>
                <a:sym typeface="Calibri"/>
              </a:rPr>
              <a:t>etti</a:t>
            </a:r>
            <a:endParaRPr lang="en-US" dirty="0">
              <a:solidFill>
                <a:srgbClr val="003366"/>
              </a:solidFill>
              <a:latin typeface="Calibri"/>
              <a:ea typeface="Calibri"/>
              <a:cs typeface="Calibri"/>
              <a:sym typeface="Calibri"/>
            </a:endParaRPr>
          </a:p>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the Utah Suicide Prevention Coalition </a:t>
            </a:r>
          </a:p>
          <a:p>
            <a:pPr marL="0" indent="0">
              <a:lnSpc>
                <a:spcPct val="90000"/>
              </a:lnSpc>
              <a:spcBef>
                <a:spcPts val="245"/>
              </a:spcBef>
              <a:buClr>
                <a:schemeClr val="dk1"/>
              </a:buClr>
              <a:buSzPts val="1200"/>
            </a:pPr>
            <a:endParaRPr lang="en-US" dirty="0">
              <a:solidFill>
                <a:srgbClr val="003366"/>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0" name="Google Shape;200;p1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 </a:t>
            </a:r>
            <a:endParaRPr dirty="0"/>
          </a:p>
        </p:txBody>
      </p:sp>
      <p:sp>
        <p:nvSpPr>
          <p:cNvPr id="201" name="Google Shape;201;p19: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8" name="Google Shape;208;p2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t>This doesn’t mean the attempt occurred out of the blue. </a:t>
            </a:r>
            <a:endParaRPr dirty="0"/>
          </a:p>
          <a:p>
            <a:pPr marL="0" indent="0">
              <a:spcBef>
                <a:spcPts val="0"/>
              </a:spcBef>
            </a:pPr>
            <a:r>
              <a:rPr lang="en-US" dirty="0"/>
              <a:t>Most people who become suicidal struggle with ongoing, underlying problems. </a:t>
            </a:r>
            <a:endParaRPr dirty="0"/>
          </a:p>
          <a:p>
            <a:pPr marL="0" indent="0">
              <a:spcBef>
                <a:spcPts val="0"/>
              </a:spcBef>
            </a:pPr>
            <a:r>
              <a:rPr lang="en-US" dirty="0"/>
              <a:t>But the transition from suicidal thought to attempt can be rapid, which makes it very hard to predict. Often it is triggered by an external event like an argument.</a:t>
            </a:r>
            <a:endParaRPr dirty="0"/>
          </a:p>
          <a:p>
            <a:pPr marL="0" indent="0">
              <a:spcBef>
                <a:spcPts val="0"/>
              </a:spcBef>
            </a:pPr>
            <a:r>
              <a:rPr lang="en-US" dirty="0">
                <a:latin typeface="Calibri"/>
                <a:ea typeface="Calibri"/>
                <a:cs typeface="Calibri"/>
                <a:sym typeface="Calibri"/>
              </a:rPr>
              <a:t>When many of us think of a suicidal person, we picture the folks over at the right side of the chart. But many of the people who actually attempt do so with little deliberation. </a:t>
            </a:r>
            <a:endParaRPr dirty="0">
              <a:latin typeface="Calibri"/>
              <a:ea typeface="Calibri"/>
              <a:cs typeface="Calibri"/>
              <a:sym typeface="Calibri"/>
            </a:endParaRPr>
          </a:p>
          <a:p>
            <a:pPr marL="0" indent="0">
              <a:spcBef>
                <a:spcPts val="367"/>
              </a:spcBef>
            </a:pPr>
            <a:endParaRPr b="0" u="none" dirty="0"/>
          </a:p>
          <a:p>
            <a:pPr marL="0" indent="0">
              <a:spcBef>
                <a:spcPts val="367"/>
              </a:spcBef>
            </a:pPr>
            <a:endParaRPr b="0" u="none" dirty="0"/>
          </a:p>
          <a:p>
            <a:pPr marL="0" indent="0">
              <a:spcBef>
                <a:spcPts val="367"/>
              </a:spcBef>
            </a:pPr>
            <a:endParaRPr u="none" dirty="0"/>
          </a:p>
        </p:txBody>
      </p:sp>
      <p:sp>
        <p:nvSpPr>
          <p:cNvPr id="209" name="Google Shape;209;p20: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8" name="Google Shape;218;p2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a:t> Second Hunter scenarion</a:t>
            </a:r>
            <a:endParaRPr/>
          </a:p>
        </p:txBody>
      </p:sp>
      <p:sp>
        <p:nvSpPr>
          <p:cNvPr id="219" name="Google Shape;219;p21: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2: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a:ea typeface="Times"/>
                <a:cs typeface="Times"/>
                <a:sym typeface="Times"/>
              </a:rPr>
              <a:pPr algn="r">
                <a:buClr>
                  <a:srgbClr val="000000"/>
                </a:buClr>
                <a:buSzPts val="1200"/>
              </a:pPr>
              <a:t>23</a:t>
            </a:fld>
            <a:endParaRPr sz="1200">
              <a:solidFill>
                <a:srgbClr val="000000"/>
              </a:solidFill>
              <a:latin typeface="Times"/>
              <a:ea typeface="Times"/>
              <a:cs typeface="Times"/>
              <a:sym typeface="Times"/>
            </a:endParaRPr>
          </a:p>
        </p:txBody>
      </p:sp>
      <p:sp>
        <p:nvSpPr>
          <p:cNvPr id="225" name="Google Shape;225;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2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buClr>
                <a:srgbClr val="003366"/>
              </a:buClr>
              <a:buSzPts val="1200"/>
            </a:pPr>
            <a:r>
              <a:rPr lang="en-US">
                <a:solidFill>
                  <a:srgbClr val="003366"/>
                </a:solidFill>
                <a:latin typeface="Calibri"/>
                <a:ea typeface="Calibri"/>
                <a:cs typeface="Calibri"/>
                <a:sym typeface="Calibri"/>
              </a:rPr>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24</a:t>
            </a:fld>
            <a:endParaRPr sz="1200">
              <a:solidFill>
                <a:srgbClr val="000000"/>
              </a:solidFill>
              <a:latin typeface="Times New Roman"/>
              <a:ea typeface="Times New Roman"/>
              <a:cs typeface="Times New Roman"/>
              <a:sym typeface="Times New Roman"/>
            </a:endParaRPr>
          </a:p>
        </p:txBody>
      </p:sp>
      <p:sp>
        <p:nvSpPr>
          <p:cNvPr id="193" name="Google Shape;193;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buClr>
                <a:srgbClr val="003366"/>
              </a:buClr>
              <a:buSzPts val="1200"/>
            </a:pPr>
            <a:endParaRPr sz="1000" dirty="0">
              <a:solidFill>
                <a:srgbClr val="003366"/>
              </a:solidFill>
              <a:latin typeface="Calibri"/>
              <a:ea typeface="Calibri"/>
              <a:cs typeface="Calibri"/>
              <a:sym typeface="Calibri"/>
            </a:endParaRPr>
          </a:p>
        </p:txBody>
      </p:sp>
    </p:spTree>
    <p:extLst>
      <p:ext uri="{BB962C8B-B14F-4D97-AF65-F5344CB8AC3E}">
        <p14:creationId xmlns:p14="http://schemas.microsoft.com/office/powerpoint/2010/main" val="2628790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4: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latin typeface="Times New Roman"/>
                <a:ea typeface="Times New Roman"/>
                <a:cs typeface="Times New Roman"/>
                <a:sym typeface="Times New Roman"/>
              </a:rPr>
              <a:pPr algn="r">
                <a:buSzPts val="1400"/>
              </a:pPr>
              <a:t>25</a:t>
            </a:fld>
            <a:endParaRPr>
              <a:latin typeface="Times New Roman"/>
              <a:ea typeface="Times New Roman"/>
              <a:cs typeface="Times New Roman"/>
              <a:sym typeface="Times New Roman"/>
            </a:endParaRPr>
          </a:p>
        </p:txBody>
      </p:sp>
      <p:sp>
        <p:nvSpPr>
          <p:cNvPr id="237" name="Google Shape;237;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8" name="Google Shape;238;p2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t>This pyramid shows the lethality of a firearm used in a suicide attempt. Had Hunter used a firearm, it is no surprise that when you combine emergency department data and death certificate data, you learn that 9 out of 10 firearm attempts are fatal. But what would you guess is the case for sharp instruments like razors and for overdosing on meds? </a:t>
            </a:r>
            <a:endParaRPr i="1" dirty="0">
              <a:latin typeface="Times"/>
              <a:ea typeface="Times"/>
              <a:cs typeface="Times"/>
              <a:sym typeface="Times"/>
            </a:endParaRPr>
          </a:p>
          <a:p>
            <a:pPr marL="0" indent="0">
              <a:spcBef>
                <a:spcPts val="0"/>
              </a:spcBef>
            </a:pPr>
            <a:endParaRPr i="1" dirty="0">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5: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latin typeface="Times New Roman"/>
                <a:ea typeface="Times New Roman"/>
                <a:cs typeface="Times New Roman"/>
                <a:sym typeface="Times New Roman"/>
              </a:rPr>
              <a:pPr algn="r">
                <a:buSzPts val="1400"/>
              </a:pPr>
              <a:t>26</a:t>
            </a:fld>
            <a:endParaRPr>
              <a:latin typeface="Times New Roman"/>
              <a:ea typeface="Times New Roman"/>
              <a:cs typeface="Times New Roman"/>
              <a:sym typeface="Times New Roman"/>
            </a:endParaRPr>
          </a:p>
        </p:txBody>
      </p:sp>
      <p:sp>
        <p:nvSpPr>
          <p:cNvPr id="254" name="Google Shape;254;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5" name="Google Shape;255;p25: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t>See the tiny red spot on top of the pyramid? </a:t>
            </a:r>
            <a:endParaRPr dirty="0"/>
          </a:p>
          <a:p>
            <a:pPr marL="0" indent="0">
              <a:spcBef>
                <a:spcPts val="0"/>
              </a:spcBef>
            </a:pPr>
            <a:r>
              <a:rPr lang="en-US" dirty="0"/>
              <a:t>That represents the odds of dying in an attempt using sharps or medications - about 1 to 2%.</a:t>
            </a:r>
            <a:endParaRPr dirty="0"/>
          </a:p>
          <a:p>
            <a:pPr marL="0" indent="0">
              <a:spcBef>
                <a:spcPts val="0"/>
              </a:spcBef>
            </a:pPr>
            <a:r>
              <a:rPr lang="en-US" i="0" dirty="0"/>
              <a:t>But are all of the attempts on the right serious attempts? Some will be gestures and some of the sharp instrument wounds are non-suicidal self-injury. But even if we set aside HALF</a:t>
            </a:r>
            <a:r>
              <a:rPr lang="en-US" dirty="0">
                <a:latin typeface="Times"/>
                <a:ea typeface="Times"/>
                <a:cs typeface="Times"/>
                <a:sym typeface="Times"/>
              </a:rPr>
              <a:t>, the case fatality rate would still be at most 4%: far lower than for guns.</a:t>
            </a:r>
            <a:endParaRPr dirty="0"/>
          </a:p>
          <a:p>
            <a:pPr marL="0" indent="0">
              <a:spcBef>
                <a:spcPts val="0"/>
              </a:spcBef>
            </a:pPr>
            <a:endParaRPr dirty="0"/>
          </a:p>
          <a:p>
            <a:pPr marL="0" indent="0">
              <a:spcBef>
                <a:spcPts val="0"/>
              </a:spcBef>
            </a:pPr>
            <a:r>
              <a:rPr lang="en-US" sz="1400" dirty="0">
                <a:solidFill>
                  <a:schemeClr val="lt1"/>
                </a:solidFill>
                <a:latin typeface="Calibri"/>
                <a:ea typeface="Calibri"/>
                <a:cs typeface="Calibri"/>
                <a:sym typeface="Calibri"/>
              </a:rPr>
              <a:t>We caution against providing the information about  the very low fatality for sharps and overdose to your patients. The perception that overdose and cutting are more lethal than they usually are probably saves many lives. </a:t>
            </a:r>
            <a:endParaRPr dirty="0">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27</a:t>
            </a:fld>
            <a:endParaRPr sz="1200">
              <a:solidFill>
                <a:srgbClr val="000000"/>
              </a:solidFill>
              <a:latin typeface="Times New Roman"/>
              <a:ea typeface="Times New Roman"/>
              <a:cs typeface="Times New Roman"/>
              <a:sym typeface="Times New Roman"/>
            </a:endParaRPr>
          </a:p>
        </p:txBody>
      </p:sp>
      <p:sp>
        <p:nvSpPr>
          <p:cNvPr id="271" name="Google Shape;271;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p2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solidFill>
                  <a:schemeClr val="lt1"/>
                </a:solidFill>
                <a:latin typeface="Calibri"/>
                <a:ea typeface="Calibri"/>
                <a:cs typeface="Calibri"/>
                <a:sym typeface="Calibri"/>
              </a:rPr>
              <a:t>The leading methods are strikingly different depending on whether a suicide attempt ends in a trip to the morgue vs. a trip to the hospital.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0">
            <a:extLst>
              <a:ext uri="{FF2B5EF4-FFF2-40B4-BE49-F238E27FC236}">
                <a16:creationId xmlns:a16="http://schemas.microsoft.com/office/drawing/2014/main" id="{6F846AD6-2E1C-4BFE-A1C9-143E66F3178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sz="1200">
                <a:solidFill>
                  <a:srgbClr val="000000"/>
                </a:solidFill>
                <a:latin typeface="Times New Roman" panose="02020603050405020304" pitchFamily="18" charset="0"/>
              </a:defRPr>
            </a:lvl5pPr>
            <a:lvl6pPr marL="2562377" indent="-232943" defTabSz="465887" eaLnBrk="0" fontAlgn="base" hangingPunct="0">
              <a:spcBef>
                <a:spcPct val="30000"/>
              </a:spcBef>
              <a:spcAft>
                <a:spcPct val="0"/>
              </a:spcAft>
              <a:buClr>
                <a:srgbClr val="000000"/>
              </a:buClr>
              <a:buSzPct val="100000"/>
              <a:buFont typeface="Times New Roman" panose="02020603050405020304" pitchFamily="18" charset="0"/>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sz="1200">
                <a:solidFill>
                  <a:srgbClr val="000000"/>
                </a:solidFill>
                <a:latin typeface="Times New Roman" panose="02020603050405020304" pitchFamily="18" charset="0"/>
              </a:defRPr>
            </a:lvl6pPr>
            <a:lvl7pPr marL="3028264" indent="-232943" defTabSz="465887" eaLnBrk="0" fontAlgn="base" hangingPunct="0">
              <a:spcBef>
                <a:spcPct val="30000"/>
              </a:spcBef>
              <a:spcAft>
                <a:spcPct val="0"/>
              </a:spcAft>
              <a:buClr>
                <a:srgbClr val="000000"/>
              </a:buClr>
              <a:buSzPct val="100000"/>
              <a:buFont typeface="Times New Roman" panose="02020603050405020304" pitchFamily="18" charset="0"/>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sz="1200">
                <a:solidFill>
                  <a:srgbClr val="000000"/>
                </a:solidFill>
                <a:latin typeface="Times New Roman" panose="02020603050405020304" pitchFamily="18" charset="0"/>
              </a:defRPr>
            </a:lvl7pPr>
            <a:lvl8pPr marL="3494151" indent="-232943" defTabSz="465887" eaLnBrk="0" fontAlgn="base" hangingPunct="0">
              <a:spcBef>
                <a:spcPct val="30000"/>
              </a:spcBef>
              <a:spcAft>
                <a:spcPct val="0"/>
              </a:spcAft>
              <a:buClr>
                <a:srgbClr val="000000"/>
              </a:buClr>
              <a:buSzPct val="100000"/>
              <a:buFont typeface="Times New Roman" panose="02020603050405020304" pitchFamily="18" charset="0"/>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sz="1200">
                <a:solidFill>
                  <a:srgbClr val="000000"/>
                </a:solidFill>
                <a:latin typeface="Times New Roman" panose="02020603050405020304" pitchFamily="18" charset="0"/>
              </a:defRPr>
            </a:lvl8pPr>
            <a:lvl9pPr marL="3960038" indent="-232943" defTabSz="465887" eaLnBrk="0" fontAlgn="base" hangingPunct="0">
              <a:spcBef>
                <a:spcPct val="30000"/>
              </a:spcBef>
              <a:spcAft>
                <a:spcPct val="0"/>
              </a:spcAft>
              <a:buClr>
                <a:srgbClr val="000000"/>
              </a:buClr>
              <a:buSzPct val="100000"/>
              <a:buFont typeface="Times New Roman" panose="02020603050405020304" pitchFamily="18" charset="0"/>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sz="1200">
                <a:solidFill>
                  <a:srgbClr val="000000"/>
                </a:solidFill>
                <a:latin typeface="Times New Roman" panose="02020603050405020304" pitchFamily="18" charset="0"/>
              </a:defRPr>
            </a:lvl9pPr>
          </a:lstStyle>
          <a:p>
            <a:pPr>
              <a:spcBef>
                <a:spcPct val="0"/>
              </a:spcBef>
              <a:buClrTx/>
              <a:buFontTx/>
              <a:buNone/>
            </a:pPr>
            <a:fld id="{DA42BC74-6662-4A71-910A-4D906702490E}" type="slidenum">
              <a:rPr lang="en-US" altLang="en-US" smtClean="0">
                <a:latin typeface="Arial" panose="020B0604020202020204" pitchFamily="34" charset="0"/>
              </a:rPr>
              <a:pPr>
                <a:spcBef>
                  <a:spcPct val="0"/>
                </a:spcBef>
                <a:buClrTx/>
                <a:buFontTx/>
                <a:buNone/>
              </a:pPr>
              <a:t>28</a:t>
            </a:fld>
            <a:endParaRPr lang="en-US" altLang="en-US">
              <a:latin typeface="Arial" panose="020B0604020202020204" pitchFamily="34" charset="0"/>
            </a:endParaRPr>
          </a:p>
        </p:txBody>
      </p:sp>
      <p:sp>
        <p:nvSpPr>
          <p:cNvPr id="35843" name="Rectangle 1">
            <a:extLst>
              <a:ext uri="{FF2B5EF4-FFF2-40B4-BE49-F238E27FC236}">
                <a16:creationId xmlns:a16="http://schemas.microsoft.com/office/drawing/2014/main" id="{33ADA347-09B2-453B-A508-2994CBD05EA6}"/>
              </a:ext>
            </a:extLst>
          </p:cNvPr>
          <p:cNvSpPr>
            <a:spLocks noGrp="1" noRot="1" noChangeAspect="1" noChangeArrowheads="1" noTextEdit="1"/>
          </p:cNvSpPr>
          <p:nvPr>
            <p:ph type="sldImg"/>
          </p:nvPr>
        </p:nvSpPr>
        <p:spPr>
          <a:xfrm>
            <a:off x="1196975" y="703263"/>
            <a:ext cx="4695825" cy="3522662"/>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a:extLst>
              <a:ext uri="{FF2B5EF4-FFF2-40B4-BE49-F238E27FC236}">
                <a16:creationId xmlns:a16="http://schemas.microsoft.com/office/drawing/2014/main" id="{6922036F-B2C2-427E-A217-FC1BDCEEB44E}"/>
              </a:ext>
            </a:extLst>
          </p:cNvPr>
          <p:cNvSpPr>
            <a:spLocks noGrp="1" noChangeArrowheads="1"/>
          </p:cNvSpPr>
          <p:nvPr>
            <p:ph type="body" idx="1"/>
          </p:nvPr>
        </p:nvSpPr>
        <p:spPr>
          <a:xfrm>
            <a:off x="709155" y="4459368"/>
            <a:ext cx="5669986" cy="4225343"/>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57% of firearm deaths in Missouri are by suicide.</a:t>
            </a:r>
          </a:p>
          <a:p>
            <a:r>
              <a:rPr lang="en-US" altLang="en-US" dirty="0"/>
              <a:t>Compare age groups – among those over 65 firearms represent 74%.</a:t>
            </a:r>
          </a:p>
          <a:p>
            <a:endParaRPr lang="en-US" altLang="en-US" dirty="0"/>
          </a:p>
          <a:p>
            <a:endParaRPr lang="en-US" altLang="en-US" dirty="0"/>
          </a:p>
        </p:txBody>
      </p:sp>
    </p:spTree>
    <p:extLst>
      <p:ext uri="{BB962C8B-B14F-4D97-AF65-F5344CB8AC3E}">
        <p14:creationId xmlns:p14="http://schemas.microsoft.com/office/powerpoint/2010/main" val="4219465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8: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latin typeface="Times New Roman"/>
                <a:ea typeface="Times New Roman"/>
                <a:cs typeface="Times New Roman"/>
                <a:sym typeface="Times New Roman"/>
              </a:rPr>
              <a:pPr algn="r">
                <a:buSzPts val="1400"/>
              </a:pPr>
              <a:t>29</a:t>
            </a:fld>
            <a:endParaRPr>
              <a:latin typeface="Times New Roman"/>
              <a:ea typeface="Times New Roman"/>
              <a:cs typeface="Times New Roman"/>
              <a:sym typeface="Times New Roman"/>
            </a:endParaRPr>
          </a:p>
        </p:txBody>
      </p:sp>
      <p:sp>
        <p:nvSpPr>
          <p:cNvPr id="304" name="Google Shape;304;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p2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a:latin typeface="Times"/>
                <a:ea typeface="Times"/>
                <a:cs typeface="Times"/>
                <a:sym typeface="Times"/>
              </a:rPr>
              <a:t>(Optional)</a:t>
            </a:r>
            <a:endParaRPr/>
          </a:p>
          <a:p>
            <a:pPr marL="0" indent="0">
              <a:spcBef>
                <a:spcPts val="0"/>
              </a:spcBef>
            </a:pPr>
            <a:r>
              <a:rPr lang="en-US">
                <a:latin typeface="Times"/>
                <a:ea typeface="Times"/>
                <a:cs typeface="Times"/>
                <a:sym typeface="Times"/>
              </a:rPr>
              <a:t>Among suicide methods there is a hierarchy of lethality, with firearms and jumps from a very great height at the top. </a:t>
            </a:r>
            <a:endParaRPr>
              <a:latin typeface="Times"/>
              <a:ea typeface="Times"/>
              <a:cs typeface="Times"/>
              <a:sym typeface="Times"/>
            </a:endParaRPr>
          </a:p>
          <a:p>
            <a:pPr marL="0" indent="0">
              <a:spcBef>
                <a:spcPts val="0"/>
              </a:spcBef>
            </a:pPr>
            <a:endParaRPr>
              <a:latin typeface="Times"/>
              <a:ea typeface="Times"/>
              <a:cs typeface="Times"/>
              <a:sym typeface="Times"/>
            </a:endParaRPr>
          </a:p>
          <a:p>
            <a:pPr marL="0" indent="0">
              <a:spcBef>
                <a:spcPts val="0"/>
              </a:spcBef>
            </a:pPr>
            <a:r>
              <a:rPr lang="en-US">
                <a:latin typeface="Times"/>
                <a:ea typeface="Times"/>
                <a:cs typeface="Times"/>
                <a:sym typeface="Times"/>
              </a:rPr>
              <a:t>Had Hunter used hanging or carbon monoxide, his odds of surviving would have been better than with a gun, but not as good as with the low-lethality methods. The bottom of the chart – especially the overdoses—account for hundreds of thousands of attempts a year. If even a small percentage of the people down at the bottom of the chart moved up to a higher-lethality method, we would see a measurable increase in suicides.  </a:t>
            </a:r>
            <a:endParaRPr/>
          </a:p>
          <a:p>
            <a:pPr marL="0" indent="0">
              <a:spcBef>
                <a:spcPts val="0"/>
              </a:spcBef>
            </a:pPr>
            <a:endParaRPr>
              <a:latin typeface="Times"/>
              <a:ea typeface="Times"/>
              <a:cs typeface="Times"/>
              <a:sym typeface="Times"/>
            </a:endParaRPr>
          </a:p>
          <a:p>
            <a:pPr marL="0" indent="0">
              <a:spcBef>
                <a:spcPts val="0"/>
              </a:spcBef>
            </a:pPr>
            <a:r>
              <a:rPr lang="en-US">
                <a:latin typeface="Times"/>
                <a:ea typeface="Times"/>
                <a:cs typeface="Times"/>
                <a:sym typeface="Times"/>
              </a:rPr>
              <a:t>It is interesting to note that the most lethal methods on the hierarchy are also not reversible. I.e., once an individual jumps or pulls the trigger, there is no opportunity to undo this action. </a:t>
            </a:r>
            <a:endParaRPr/>
          </a:p>
          <a:p>
            <a:pPr marL="0" indent="0">
              <a:spcBef>
                <a:spcPts val="0"/>
              </a:spcBef>
            </a:pPr>
            <a:endParaRPr/>
          </a:p>
          <a:p>
            <a:pPr marL="0" indent="0">
              <a:spcBef>
                <a:spcPts val="0"/>
              </a:spcBef>
            </a:pPr>
            <a:endParaRPr>
              <a:latin typeface="Times"/>
              <a:ea typeface="Times"/>
              <a:cs typeface="Times"/>
              <a:sym typeface="Times"/>
            </a:endParaRPr>
          </a:p>
          <a:p>
            <a:pPr marL="0" indent="0">
              <a:spcBef>
                <a:spcPts val="0"/>
              </a:spcBef>
            </a:pPr>
            <a:r>
              <a:rPr lang="en-US">
                <a:latin typeface="Times"/>
                <a:ea typeface="Times"/>
                <a:cs typeface="Times"/>
                <a:sym typeface="Times"/>
              </a:rPr>
              <a:t>Within the overdose category there is also a hierarchy of methods, with some medications, like opioids, having far greater lethality than others. </a:t>
            </a:r>
            <a:endParaRPr/>
          </a:p>
          <a:p>
            <a:pPr marL="0" indent="0">
              <a:spcBef>
                <a:spcPts val="0"/>
              </a:spcBef>
            </a:pPr>
            <a:endParaRPr>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3</a:t>
            </a:fld>
            <a:endParaRPr sz="1200">
              <a:solidFill>
                <a:srgbClr val="000000"/>
              </a:solidFill>
              <a:latin typeface="Times New Roman"/>
              <a:ea typeface="Times New Roman"/>
              <a:cs typeface="Times New Roman"/>
              <a:sym typeface="Times New Roman"/>
            </a:endParaRPr>
          </a:p>
        </p:txBody>
      </p:sp>
      <p:sp>
        <p:nvSpPr>
          <p:cNvPr id="67" name="Google Shape;67;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245"/>
              </a:spcBef>
              <a:buClr>
                <a:schemeClr val="dk1"/>
              </a:buClr>
              <a:buSzPts val="1200"/>
            </a:pPr>
            <a:r>
              <a:rPr lang="en-US" dirty="0">
                <a:solidFill>
                  <a:srgbClr val="003366"/>
                </a:solidFill>
                <a:latin typeface="Calibri"/>
                <a:ea typeface="Calibri"/>
                <a:cs typeface="Calibri"/>
                <a:sym typeface="Calibri"/>
              </a:rPr>
              <a:t>May skip introductions if it is a big room.- can do a show of hands to get a sense of representation instead.</a:t>
            </a:r>
            <a:endParaRPr dirty="0"/>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Not meant to stand alone. CALM adds value to what you’re currently doing.</a:t>
            </a:r>
            <a:endParaRPr dirty="0"/>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Also valuable in your personal life if you or someone you care about is in a very tough period.</a:t>
            </a:r>
            <a:endParaRPr dirty="0"/>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We’re not here to push a political agenda; we’re here to save lives.</a:t>
            </a:r>
            <a:endParaRPr dirty="0"/>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That said, not every suicide can be prevented. As clinicians, it is possible to lose a loved one or patient in spite of our best efforts and intentions.</a:t>
            </a:r>
            <a:endParaRPr dirty="0"/>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The training covers material that can be distressing; we all bring our own personal experiences to this topic. If you are getting distressed and need to take some time, please do, And feel free to speak with me after.</a:t>
            </a:r>
            <a:endParaRPr dirty="0"/>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On a couple of slides we present information that is wiser not to share with clients and the general public. We’ll point those out.</a:t>
            </a:r>
          </a:p>
          <a:p>
            <a:pPr marL="171450" indent="-171450">
              <a:lnSpc>
                <a:spcPct val="90000"/>
              </a:lnSpc>
              <a:spcBef>
                <a:spcPts val="245"/>
              </a:spcBef>
              <a:buClr>
                <a:schemeClr val="dk1"/>
              </a:buClr>
              <a:buSzPts val="1200"/>
              <a:buFont typeface="Arial" panose="020B0604020202020204" pitchFamily="34" charset="0"/>
              <a:buChar char="•"/>
            </a:pPr>
            <a:endParaRPr lang="en-US" dirty="0">
              <a:solidFill>
                <a:srgbClr val="003366"/>
              </a:solidFill>
              <a:latin typeface="Calibri"/>
              <a:ea typeface="Calibri"/>
              <a:cs typeface="Calibri"/>
              <a:sym typeface="Calibri"/>
            </a:endParaRPr>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TAKE AWAY – means reduction is an evidence based component of suicide prevention</a:t>
            </a:r>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CALM is injury prevention</a:t>
            </a:r>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Approach is grounded in public health – helps care-givers support those they care for (clients, family, friends) who may be at risk of suicide to stay safer</a:t>
            </a:r>
          </a:p>
          <a:p>
            <a:pPr marL="171450" indent="-171450">
              <a:lnSpc>
                <a:spcPct val="90000"/>
              </a:lnSpc>
              <a:spcBef>
                <a:spcPts val="245"/>
              </a:spcBef>
              <a:buClr>
                <a:schemeClr val="dk1"/>
              </a:buClr>
              <a:buSzPts val="1200"/>
              <a:buFont typeface="Arial" panose="020B0604020202020204" pitchFamily="34" charset="0"/>
              <a:buChar char="•"/>
            </a:pPr>
            <a:r>
              <a:rPr lang="en-US" dirty="0">
                <a:solidFill>
                  <a:srgbClr val="003366"/>
                </a:solidFill>
                <a:latin typeface="Calibri"/>
                <a:ea typeface="Calibri"/>
                <a:cs typeface="Calibri"/>
                <a:sym typeface="Calibri"/>
              </a:rPr>
              <a:t>Demonstrates why and how to bring up the topic of access to lethal means as a safety planning concern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9: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30</a:t>
            </a:fld>
            <a:endParaRPr sz="1200">
              <a:solidFill>
                <a:srgbClr val="000000"/>
              </a:solidFill>
              <a:latin typeface="Times New Roman"/>
              <a:ea typeface="Times New Roman"/>
              <a:cs typeface="Times New Roman"/>
              <a:sym typeface="Times New Roman"/>
            </a:endParaRPr>
          </a:p>
        </p:txBody>
      </p:sp>
      <p:sp>
        <p:nvSpPr>
          <p:cNvPr id="315" name="Google Shape;315;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2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buClr>
                <a:schemeClr val="dk1"/>
              </a:buClr>
              <a:buSzPts val="1200"/>
            </a:pPr>
            <a:r>
              <a:rPr lang="en-US" dirty="0">
                <a:solidFill>
                  <a:srgbClr val="003366"/>
                </a:solidFill>
                <a:latin typeface="Arial"/>
                <a:ea typeface="Arial"/>
                <a:cs typeface="Arial"/>
                <a:sym typeface="Arial"/>
              </a:rPr>
              <a:t>It is fine to acknowledge that CALM does not necessarily reduce the numbers of attempts; it instead reduces the likelihood that attempts are lethal. Preventing attempts is ideal, but given the difficulty we have doing this, preventing death deserves our clinical attention.</a:t>
            </a:r>
            <a:endParaRPr dirty="0">
              <a:solidFill>
                <a:srgbClr val="003366"/>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3" name="Google Shape;323;p3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dirty="0"/>
              <a:t>Third and final Hunter scenario</a:t>
            </a:r>
            <a:endParaRPr dirty="0"/>
          </a:p>
        </p:txBody>
      </p:sp>
      <p:sp>
        <p:nvSpPr>
          <p:cNvPr id="324" name="Google Shape;324;p30: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0" name="Google Shape;330;p3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buClr>
                <a:srgbClr val="B47A00"/>
              </a:buClr>
              <a:buSzPts val="1200"/>
            </a:pPr>
            <a:r>
              <a:rPr lang="en-US" dirty="0">
                <a:solidFill>
                  <a:srgbClr val="B47A00"/>
                </a:solidFill>
              </a:rPr>
              <a:t>Carroll et </a:t>
            </a:r>
            <a:r>
              <a:rPr lang="en-US" dirty="0" err="1">
                <a:solidFill>
                  <a:srgbClr val="B47A00"/>
                </a:solidFill>
              </a:rPr>
              <a:t>al’s</a:t>
            </a:r>
            <a:r>
              <a:rPr lang="en-US" dirty="0">
                <a:solidFill>
                  <a:srgbClr val="B47A00"/>
                </a:solidFill>
              </a:rPr>
              <a:t>  review of 170 studies that followed suicide attempters over time found that, on average, by the end of ten years, 4.2% had taken their lives. </a:t>
            </a:r>
          </a:p>
          <a:p>
            <a:pPr marL="0" indent="0">
              <a:spcBef>
                <a:spcPts val="367"/>
              </a:spcBef>
              <a:buClr>
                <a:srgbClr val="B47A00"/>
              </a:buClr>
              <a:buSzPts val="1200"/>
            </a:pPr>
            <a:r>
              <a:rPr lang="en-US" dirty="0">
                <a:solidFill>
                  <a:srgbClr val="B47A00"/>
                </a:solidFill>
              </a:rPr>
              <a:t>Even one study of people who jumped in front of a train and survived—presumably attempts with very high intent to die--found a </a:t>
            </a:r>
            <a:r>
              <a:rPr lang="en-US" dirty="0" err="1">
                <a:solidFill>
                  <a:srgbClr val="B47A00"/>
                </a:solidFill>
              </a:rPr>
              <a:t>longterm</a:t>
            </a:r>
            <a:r>
              <a:rPr lang="en-US" dirty="0">
                <a:solidFill>
                  <a:srgbClr val="B47A00"/>
                </a:solidFill>
              </a:rPr>
              <a:t> suicide rate of only 10%.   </a:t>
            </a:r>
            <a:endParaRPr dirty="0"/>
          </a:p>
          <a:p>
            <a:pPr marL="0" indent="0">
              <a:spcBef>
                <a:spcPts val="367"/>
              </a:spcBef>
              <a:buClr>
                <a:srgbClr val="B47A00"/>
              </a:buClr>
              <a:buSzPts val="1200"/>
            </a:pPr>
            <a:r>
              <a:rPr lang="en-US" dirty="0">
                <a:solidFill>
                  <a:srgbClr val="B47A00"/>
                </a:solidFill>
              </a:rPr>
              <a:t>In the Carroll review, nonfatal re-attempts were more common; about 22% made another nonfatal attempt over a 5-year period. </a:t>
            </a:r>
            <a:endParaRPr dirty="0"/>
          </a:p>
          <a:p>
            <a:pPr marL="0" indent="0">
              <a:lnSpc>
                <a:spcPct val="90000"/>
              </a:lnSpc>
              <a:spcBef>
                <a:spcPts val="0"/>
              </a:spcBef>
              <a:buClr>
                <a:srgbClr val="003366"/>
              </a:buClr>
              <a:buSzPts val="1200"/>
            </a:pPr>
            <a:endParaRPr b="0" i="0" dirty="0"/>
          </a:p>
          <a:p>
            <a:pPr marL="0" indent="0">
              <a:lnSpc>
                <a:spcPct val="90000"/>
              </a:lnSpc>
              <a:spcBef>
                <a:spcPts val="245"/>
              </a:spcBef>
              <a:buClr>
                <a:srgbClr val="003366"/>
              </a:buClr>
              <a:buSzPts val="1200"/>
            </a:pPr>
            <a:r>
              <a:rPr lang="en-US" b="0" i="0" dirty="0">
                <a:solidFill>
                  <a:srgbClr val="003366"/>
                </a:solidFill>
                <a:latin typeface="Calibri"/>
                <a:ea typeface="Calibri"/>
                <a:cs typeface="Calibri"/>
                <a:sym typeface="Calibri"/>
              </a:rPr>
              <a:t>5-10% do eventually take their lives—which is MUCH higher than for the general population. This is why an attempt </a:t>
            </a:r>
            <a:r>
              <a:rPr lang="en-US" b="0" i="1" dirty="0">
                <a:solidFill>
                  <a:srgbClr val="003366"/>
                </a:solidFill>
                <a:latin typeface="Calibri"/>
                <a:ea typeface="Calibri"/>
                <a:cs typeface="Calibri"/>
                <a:sym typeface="Calibri"/>
              </a:rPr>
              <a:t>is</a:t>
            </a:r>
            <a:r>
              <a:rPr lang="en-US" b="0" i="0" dirty="0">
                <a:solidFill>
                  <a:srgbClr val="003366"/>
                </a:solidFill>
                <a:latin typeface="Calibri"/>
                <a:ea typeface="Calibri"/>
                <a:cs typeface="Calibri"/>
                <a:sym typeface="Calibri"/>
              </a:rPr>
              <a:t> a risk factor for suicide. But 90% survival is a good prognosis.</a:t>
            </a:r>
          </a:p>
          <a:p>
            <a:pPr marL="0" indent="0">
              <a:lnSpc>
                <a:spcPct val="90000"/>
              </a:lnSpc>
              <a:spcBef>
                <a:spcPts val="245"/>
              </a:spcBef>
              <a:buClr>
                <a:srgbClr val="003366"/>
              </a:buClr>
              <a:buSzPts val="1200"/>
            </a:pPr>
            <a:endParaRPr lang="en-US" b="0" i="0" dirty="0">
              <a:solidFill>
                <a:srgbClr val="003366"/>
              </a:solidFill>
              <a:latin typeface="Calibri"/>
              <a:sym typeface="Calibri"/>
            </a:endParaRPr>
          </a:p>
          <a:p>
            <a:pPr marL="0" indent="0">
              <a:lnSpc>
                <a:spcPct val="90000"/>
              </a:lnSpc>
              <a:spcBef>
                <a:spcPts val="245"/>
              </a:spcBef>
              <a:buClr>
                <a:srgbClr val="003366"/>
              </a:buClr>
              <a:buSzPts val="1200"/>
            </a:pPr>
            <a:r>
              <a:rPr lang="en-US" b="0" i="0" dirty="0"/>
              <a:t>https://www.ncbi.nlm.nih.gov/pubmed/24587141</a:t>
            </a:r>
          </a:p>
          <a:p>
            <a:pPr marL="0" indent="0">
              <a:lnSpc>
                <a:spcPct val="90000"/>
              </a:lnSpc>
              <a:spcBef>
                <a:spcPts val="245"/>
              </a:spcBef>
              <a:buClr>
                <a:srgbClr val="003366"/>
              </a:buClr>
              <a:buSzPts val="1200"/>
            </a:pPr>
            <a:endParaRPr b="0" i="0" dirty="0"/>
          </a:p>
          <a:p>
            <a:pPr marL="0" indent="0">
              <a:spcBef>
                <a:spcPts val="367"/>
              </a:spcBef>
              <a:buClr>
                <a:srgbClr val="B47A00"/>
              </a:buClr>
              <a:buSzPts val="1200"/>
            </a:pPr>
            <a:r>
              <a:rPr lang="en-US" i="1" dirty="0">
                <a:solidFill>
                  <a:srgbClr val="B47A00"/>
                </a:solidFill>
              </a:rPr>
              <a:t>(Trainers: This review article is in your packets) </a:t>
            </a:r>
            <a:endParaRPr dirty="0"/>
          </a:p>
          <a:p>
            <a:pPr marL="0" indent="0">
              <a:spcBef>
                <a:spcPts val="367"/>
              </a:spcBef>
              <a:buClr>
                <a:srgbClr val="B47A00"/>
              </a:buClr>
              <a:buSzPts val="1200"/>
            </a:pPr>
            <a:endParaRPr dirty="0"/>
          </a:p>
          <a:p>
            <a:pPr marL="0" indent="0">
              <a:spcBef>
                <a:spcPts val="367"/>
              </a:spcBef>
              <a:buClr>
                <a:srgbClr val="B47A00"/>
              </a:buClr>
              <a:buSzPts val="1200"/>
            </a:pPr>
            <a:endParaRPr dirty="0"/>
          </a:p>
        </p:txBody>
      </p:sp>
      <p:sp>
        <p:nvSpPr>
          <p:cNvPr id="331" name="Google Shape;331;p31: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400"/>
            </a:pPr>
            <a:fld id="{00000000-1234-1234-1234-123412341234}" type="slidenum">
              <a:rPr lang="en-US"/>
              <a:pPr algn="r">
                <a:buClr>
                  <a:srgbClr val="000000"/>
                </a:buClr>
                <a:buSzPts val="1400"/>
              </a:p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33</a:t>
            </a:fld>
            <a:endParaRPr sz="1200">
              <a:solidFill>
                <a:srgbClr val="000000"/>
              </a:solidFill>
              <a:latin typeface="Times New Roman"/>
              <a:ea typeface="Times New Roman"/>
              <a:cs typeface="Times New Roman"/>
              <a:sym typeface="Times New Roman"/>
            </a:endParaRPr>
          </a:p>
        </p:txBody>
      </p:sp>
      <p:sp>
        <p:nvSpPr>
          <p:cNvPr id="193" name="Google Shape;193;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buClr>
                <a:srgbClr val="003366"/>
              </a:buClr>
              <a:buSzPts val="1200"/>
            </a:pPr>
            <a:endParaRPr sz="1000" dirty="0">
              <a:solidFill>
                <a:srgbClr val="003366"/>
              </a:solidFill>
              <a:latin typeface="Calibri"/>
              <a:ea typeface="Calibri"/>
              <a:cs typeface="Calibri"/>
              <a:sym typeface="Calibri"/>
            </a:endParaRPr>
          </a:p>
        </p:txBody>
      </p:sp>
    </p:spTree>
    <p:extLst>
      <p:ext uri="{BB962C8B-B14F-4D97-AF65-F5344CB8AC3E}">
        <p14:creationId xmlns:p14="http://schemas.microsoft.com/office/powerpoint/2010/main" val="2024612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7CB834E-7B6F-49DC-9D3D-0A33FB820474}"/>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516F763B-FEE5-476D-B8CA-01146E980DA9}"/>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lvl="0"/>
            <a:r>
              <a:rPr lang="en-US" altLang="en-US" dirty="0"/>
              <a:t>ACTIVITY:</a:t>
            </a:r>
          </a:p>
          <a:p>
            <a:pPr lvl="0"/>
            <a:endParaRPr lang="en-US" altLang="en-US" dirty="0"/>
          </a:p>
          <a:p>
            <a:pPr lvl="0"/>
            <a:r>
              <a:rPr lang="en-US" altLang="en-US" dirty="0"/>
              <a:t>You can offer this as a brief small group activity in pairs or more. </a:t>
            </a:r>
          </a:p>
          <a:p>
            <a:pPr lvl="0"/>
            <a:endParaRPr lang="en-US" altLang="en-US" dirty="0"/>
          </a:p>
          <a:p>
            <a:pPr lvl="0"/>
            <a:r>
              <a:rPr lang="en-US" altLang="en-US" dirty="0"/>
              <a:t>Or you can have a large group discussion.</a:t>
            </a:r>
          </a:p>
          <a:p>
            <a:pPr lvl="0"/>
            <a:endParaRPr lang="en-US" altLang="en-US" dirty="0"/>
          </a:p>
          <a:p>
            <a:pPr lvl="0"/>
            <a:r>
              <a:rPr lang="en-US" altLang="en-US" dirty="0"/>
              <a:t>In either case, the goal is to focus on ambivalence.</a:t>
            </a:r>
          </a:p>
          <a:p>
            <a:pPr lvl="0"/>
            <a:endParaRPr lang="en-US" altLang="en-US" dirty="0"/>
          </a:p>
          <a:p>
            <a:pPr lvl="0"/>
            <a:r>
              <a:rPr lang="en-US" altLang="en-US" dirty="0"/>
              <a:t>Background: Officer Kevin Briggs &amp; Kevin </a:t>
            </a:r>
            <a:r>
              <a:rPr lang="en-US" altLang="en-US" dirty="0" err="1"/>
              <a:t>Berthia</a:t>
            </a:r>
            <a:r>
              <a:rPr lang="en-US" altLang="en-US" dirty="0"/>
              <a:t> – in March 2005, Kevin </a:t>
            </a:r>
            <a:r>
              <a:rPr lang="en-US" altLang="en-US" dirty="0" err="1"/>
              <a:t>Berthia</a:t>
            </a:r>
            <a:r>
              <a:rPr lang="en-US" altLang="en-US" dirty="0"/>
              <a:t> attempted to end his life at the Golden Gate Bridge. He says – “I parked and walked towards the bridge. As I jumped over the railings I heard someone say: “Hey, wait a minute.” I was convinced I was going to end my life , but at the last moment his voice made me stop and grab the railings. That’s what you see in the picture – me standing on the ledge. I now know that was Officer Briggs (center, leaning on the railings). He snapped me back to reality. I was on that ledge for 92 minutes, and for 89 of those I just talked. I got everything out and he listened without judging.’</a:t>
            </a:r>
          </a:p>
          <a:p>
            <a:pPr lvl="0"/>
            <a:endParaRPr lang="en-US" altLang="en-US" dirty="0"/>
          </a:p>
          <a:p>
            <a:pPr lvl="0"/>
            <a:r>
              <a:rPr lang="en-US" altLang="en-US" dirty="0"/>
              <a:t>Image</a:t>
            </a:r>
            <a:r>
              <a:rPr lang="en-US" altLang="en-US" baseline="0" dirty="0"/>
              <a:t> is used via public domain </a:t>
            </a:r>
            <a:r>
              <a:rPr lang="en-US" altLang="en-US" dirty="0"/>
              <a:t>Source:</a:t>
            </a:r>
            <a:r>
              <a:rPr lang="en-US" altLang="en-US" baseline="0" dirty="0"/>
              <a:t> </a:t>
            </a:r>
            <a:r>
              <a:rPr lang="en-US" sz="1200" b="0" i="0" u="none" strike="noStrike" cap="none" dirty="0">
                <a:solidFill>
                  <a:schemeClr val="dk1"/>
                </a:solidFill>
                <a:effectLst/>
                <a:latin typeface="Times New Roman"/>
                <a:ea typeface="Times New Roman"/>
                <a:cs typeface="Times New Roman"/>
                <a:sym typeface="Times New Roman"/>
              </a:rPr>
              <a:t>Npr.org. (2019). </a:t>
            </a:r>
            <a:r>
              <a:rPr lang="en-US" sz="1200" b="0" i="1" u="none" strike="noStrike" cap="none" dirty="0">
                <a:solidFill>
                  <a:schemeClr val="dk1"/>
                </a:solidFill>
                <a:effectLst/>
                <a:latin typeface="Times New Roman"/>
                <a:ea typeface="Times New Roman"/>
                <a:cs typeface="Times New Roman"/>
                <a:sym typeface="Times New Roman"/>
              </a:rPr>
              <a:t>NPR Choice page</a:t>
            </a:r>
            <a:r>
              <a:rPr lang="en-US" sz="1200" b="0" i="0" u="none" strike="noStrike" cap="none" dirty="0">
                <a:solidFill>
                  <a:schemeClr val="dk1"/>
                </a:solidFill>
                <a:effectLst/>
                <a:latin typeface="Times New Roman"/>
                <a:ea typeface="Times New Roman"/>
                <a:cs typeface="Times New Roman"/>
                <a:sym typeface="Times New Roman"/>
              </a:rPr>
              <a:t>. [online] Available at: https://www.npr.org/2015/03/06/390970491/ten-years-later-two-strangers-revisit-what-might-have-been-lost [Accessed 30 Sep. 2019].</a:t>
            </a:r>
            <a:endParaRPr lang="en-US" altLang="en-US" dirty="0"/>
          </a:p>
        </p:txBody>
      </p:sp>
      <p:sp>
        <p:nvSpPr>
          <p:cNvPr id="34820" name="Slide Number Placeholder 3">
            <a:extLst>
              <a:ext uri="{FF2B5EF4-FFF2-40B4-BE49-F238E27FC236}">
                <a16:creationId xmlns:a16="http://schemas.microsoft.com/office/drawing/2014/main" id="{1A10F30E-1E47-46A7-ACA6-325120FC7085}"/>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defRPr>
                <a:solidFill>
                  <a:schemeClr val="bg1"/>
                </a:solidFill>
                <a:latin typeface="Arial" panose="020B0604020202020204" pitchFamily="34" charset="0"/>
                <a:ea typeface="Microsoft YaHei" panose="020B0503020204020204" pitchFamily="34" charset="-122"/>
              </a:defRPr>
            </a:lvl1pPr>
            <a:lvl2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defRPr>
                <a:solidFill>
                  <a:schemeClr val="bg1"/>
                </a:solidFill>
                <a:latin typeface="Arial" panose="020B0604020202020204" pitchFamily="34" charset="0"/>
                <a:ea typeface="Microsoft YaHei" panose="020B0503020204020204" pitchFamily="34" charset="-122"/>
              </a:defRPr>
            </a:lvl2pPr>
            <a:lvl3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defRPr>
                <a:solidFill>
                  <a:schemeClr val="bg1"/>
                </a:solidFill>
                <a:latin typeface="Arial" panose="020B0604020202020204" pitchFamily="34" charset="0"/>
                <a:ea typeface="Microsoft YaHei" panose="020B0503020204020204" pitchFamily="34" charset="-122"/>
              </a:defRPr>
            </a:lvl3pPr>
            <a:lvl4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defRPr>
                <a:solidFill>
                  <a:schemeClr val="bg1"/>
                </a:solidFill>
                <a:latin typeface="Arial" panose="020B0604020202020204" pitchFamily="34" charset="0"/>
                <a:ea typeface="Microsoft YaHei" panose="020B0503020204020204" pitchFamily="34" charset="-122"/>
              </a:defRPr>
            </a:lvl4pPr>
            <a:lvl5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defRPr>
                <a:solidFill>
                  <a:schemeClr val="bg1"/>
                </a:solidFill>
                <a:latin typeface="Arial" panose="020B0604020202020204" pitchFamily="34" charset="0"/>
                <a:ea typeface="Microsoft YaHei" panose="020B0503020204020204" pitchFamily="34" charset="-122"/>
              </a:defRPr>
            </a:lvl9pPr>
          </a:lstStyle>
          <a:p>
            <a:fld id="{7EF292E0-9B5D-41E1-9EA5-81FEE135FB27}" type="slidenum">
              <a:rPr lang="en-US" altLang="en-US" smtClean="0">
                <a:solidFill>
                  <a:srgbClr val="000000"/>
                </a:solidFill>
              </a:rPr>
              <a:pPr/>
              <a:t>34</a:t>
            </a:fld>
            <a:endParaRPr lang="en-US" altLang="en-US">
              <a:solidFill>
                <a:srgbClr val="000000"/>
              </a:solidFill>
            </a:endParaRPr>
          </a:p>
        </p:txBody>
      </p:sp>
    </p:spTree>
    <p:extLst>
      <p:ext uri="{BB962C8B-B14F-4D97-AF65-F5344CB8AC3E}">
        <p14:creationId xmlns:p14="http://schemas.microsoft.com/office/powerpoint/2010/main" val="3971155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35</a:t>
            </a:fld>
            <a:endParaRPr sz="1200">
              <a:solidFill>
                <a:srgbClr val="000000"/>
              </a:solidFill>
              <a:latin typeface="Times New Roman"/>
              <a:ea typeface="Times New Roman"/>
              <a:cs typeface="Times New Roman"/>
              <a:sym typeface="Times New Roman"/>
            </a:endParaRPr>
          </a:p>
        </p:txBody>
      </p:sp>
      <p:sp>
        <p:nvSpPr>
          <p:cNvPr id="193" name="Google Shape;193;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sz="1000" dirty="0"/>
              <a:t>4</a:t>
            </a:r>
            <a:r>
              <a:rPr lang="en-US" sz="1000" baseline="30000" dirty="0"/>
              <a:t>th</a:t>
            </a:r>
            <a:r>
              <a:rPr lang="en-US" sz="1000" dirty="0"/>
              <a:t> Reason</a:t>
            </a:r>
          </a:p>
          <a:p>
            <a:pPr marL="0" indent="0">
              <a:spcBef>
                <a:spcPts val="367"/>
              </a:spcBef>
            </a:pPr>
            <a:endParaRPr lang="en-US" sz="1000" dirty="0"/>
          </a:p>
          <a:p>
            <a:pPr marL="0" indent="0">
              <a:spcBef>
                <a:spcPts val="367"/>
              </a:spcBef>
            </a:pPr>
            <a:r>
              <a:rPr lang="en-US" sz="1000" dirty="0"/>
              <a:t>Reasons for living vs reasons for dying – ASIST concept that people have their reasons for wanting to die and also have reasons for staying alive/living.</a:t>
            </a:r>
          </a:p>
          <a:p>
            <a:pPr marL="0" indent="0">
              <a:spcBef>
                <a:spcPts val="367"/>
              </a:spcBef>
            </a:pPr>
            <a:endParaRPr lang="en-US" sz="1000" dirty="0"/>
          </a:p>
          <a:p>
            <a:pPr marL="171450" indent="-171450">
              <a:spcBef>
                <a:spcPts val="367"/>
              </a:spcBef>
              <a:buFont typeface="Arial" panose="020B0604020202020204" pitchFamily="34" charset="0"/>
              <a:buChar char="•"/>
            </a:pPr>
            <a:r>
              <a:rPr lang="en-US" sz="1000" dirty="0"/>
              <a:t>Demonstration of ambivalence - coming to a counseling session to TALK about wanting to die with you rather than making an attempt</a:t>
            </a:r>
          </a:p>
          <a:p>
            <a:pPr marL="171450" indent="-171450">
              <a:spcBef>
                <a:spcPts val="367"/>
              </a:spcBef>
              <a:buFont typeface="Arial" panose="020B0604020202020204" pitchFamily="34" charset="0"/>
              <a:buChar char="•"/>
            </a:pPr>
            <a:endParaRPr lang="en-US" sz="1000" dirty="0"/>
          </a:p>
          <a:p>
            <a:r>
              <a:rPr lang="en-US" sz="1000" dirty="0"/>
              <a:t>Source: </a:t>
            </a:r>
            <a:r>
              <a:rPr lang="en-US" sz="1000" b="0" i="0" u="none" strike="noStrike" cap="none" dirty="0">
                <a:solidFill>
                  <a:schemeClr val="dk1"/>
                </a:solidFill>
                <a:effectLst/>
                <a:latin typeface="Times New Roman"/>
                <a:ea typeface="Times New Roman"/>
                <a:cs typeface="Times New Roman"/>
                <a:sym typeface="Times New Roman"/>
              </a:rPr>
              <a:t>Drum, D. J., Brownson, C., Burton Denmark, A., &amp; Smith, S. E. (2009). New data on the nature of suicidal crises in college students: Shifting the paradigm. Professional Psychology: Research and Practice, 40(3), 213-222.</a:t>
            </a:r>
          </a:p>
          <a:p>
            <a:r>
              <a:rPr lang="en-US" sz="1000" b="0" i="0" u="none" strike="noStrike" cap="none" dirty="0">
                <a:solidFill>
                  <a:schemeClr val="dk1"/>
                </a:solidFill>
                <a:effectLst/>
                <a:latin typeface="Times New Roman"/>
                <a:ea typeface="Times New Roman"/>
                <a:cs typeface="Times New Roman"/>
                <a:sym typeface="Times New Roman"/>
              </a:rPr>
              <a:t>http://dx.doi.org/10.1037/a0014465</a:t>
            </a:r>
          </a:p>
          <a:p>
            <a:pPr marL="0" indent="0">
              <a:lnSpc>
                <a:spcPct val="90000"/>
              </a:lnSpc>
              <a:spcBef>
                <a:spcPts val="0"/>
              </a:spcBef>
              <a:buClr>
                <a:srgbClr val="003366"/>
              </a:buClr>
              <a:buSzPts val="1200"/>
            </a:pPr>
            <a:endParaRPr sz="1000" dirty="0">
              <a:solidFill>
                <a:srgbClr val="003366"/>
              </a:solidFill>
              <a:latin typeface="Calibri"/>
              <a:ea typeface="Calibri"/>
              <a:cs typeface="Calibri"/>
              <a:sym typeface="Calibri"/>
            </a:endParaRPr>
          </a:p>
        </p:txBody>
      </p:sp>
    </p:spTree>
    <p:extLst>
      <p:ext uri="{BB962C8B-B14F-4D97-AF65-F5344CB8AC3E}">
        <p14:creationId xmlns:p14="http://schemas.microsoft.com/office/powerpoint/2010/main" val="2281229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9" name="Google Shape;379;p3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Activity</a:t>
            </a:r>
          </a:p>
          <a:p>
            <a:pPr marL="0" indent="0">
              <a:spcBef>
                <a:spcPts val="367"/>
              </a:spcBef>
            </a:pPr>
            <a:endParaRPr dirty="0"/>
          </a:p>
        </p:txBody>
      </p:sp>
      <p:sp>
        <p:nvSpPr>
          <p:cNvPr id="380" name="Google Shape;380;p36: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400"/>
            </a:pPr>
            <a:fld id="{00000000-1234-1234-1234-123412341234}" type="slidenum">
              <a:rPr lang="en-US"/>
              <a:pPr algn="r">
                <a:buClr>
                  <a:srgbClr val="000000"/>
                </a:buClr>
                <a:buSzPts val="1400"/>
              </a:p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9" name="Google Shape;379;p3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In one study, among college and university students who had seriously considered suicide,  12% (160/1321)reported carrying through with an attempt, but a greater number (196/1321) reported starting an attempt but then stopping. </a:t>
            </a:r>
          </a:p>
          <a:p>
            <a:pPr marL="0" indent="0">
              <a:spcBef>
                <a:spcPts val="367"/>
              </a:spcBef>
            </a:pPr>
            <a:endParaRPr lang="en-US" dirty="0"/>
          </a:p>
          <a:p>
            <a:pPr marL="0" indent="0">
              <a:spcBef>
                <a:spcPts val="367"/>
              </a:spcBef>
            </a:pPr>
            <a:r>
              <a:rPr lang="en-US" dirty="0"/>
              <a:t>Given the ambivalence, we don’t want people to attempt with methods—like guns and jumps—that don’t allow a window of opportunity for a change of heart.</a:t>
            </a:r>
          </a:p>
          <a:p>
            <a:pPr marL="0" indent="0">
              <a:spcBef>
                <a:spcPts val="367"/>
              </a:spcBef>
            </a:pPr>
            <a:endParaRPr lang="en-US" dirty="0"/>
          </a:p>
          <a:p>
            <a:pPr marL="0" indent="0">
              <a:spcBef>
                <a:spcPts val="367"/>
              </a:spcBef>
            </a:pPr>
            <a:r>
              <a:rPr lang="en-US" dirty="0"/>
              <a:t>https://www.researchgate.net/publication/232465762_New_Data_on_the_Nature_of_Suicidal_Crises_in_College_Students_Shifting_the_Paradigm</a:t>
            </a:r>
          </a:p>
          <a:p>
            <a:pPr marL="0" indent="0">
              <a:spcBef>
                <a:spcPts val="367"/>
              </a:spcBef>
            </a:pPr>
            <a:endParaRPr lang="en-US" dirty="0"/>
          </a:p>
          <a:p>
            <a:pPr marL="0" indent="0">
              <a:spcBef>
                <a:spcPts val="367"/>
              </a:spcBef>
            </a:pPr>
            <a:r>
              <a:rPr lang="en-US" dirty="0"/>
              <a:t>Drum, D. J., Brownson, C., Denmark, A. B., &amp; Smith, S. E. (2009). New Data on the Nature of Suicidal Crises in College Students: Shifting the Paradigm. Professional Psychology: Research and Practice, 40(3), 213-222. https://doi.org/10.1037/a0014465</a:t>
            </a:r>
            <a:endParaRPr dirty="0"/>
          </a:p>
        </p:txBody>
      </p:sp>
      <p:sp>
        <p:nvSpPr>
          <p:cNvPr id="380" name="Google Shape;380;p36: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400"/>
            </a:pPr>
            <a:fld id="{00000000-1234-1234-1234-123412341234}" type="slidenum">
              <a:rPr lang="en-US"/>
              <a:pPr algn="r">
                <a:buClr>
                  <a:srgbClr val="000000"/>
                </a:buClr>
                <a:buSzPts val="1400"/>
              </a:pPr>
              <a:t>37</a:t>
            </a:fld>
            <a:endParaRPr/>
          </a:p>
        </p:txBody>
      </p:sp>
    </p:spTree>
    <p:extLst>
      <p:ext uri="{BB962C8B-B14F-4D97-AF65-F5344CB8AC3E}">
        <p14:creationId xmlns:p14="http://schemas.microsoft.com/office/powerpoint/2010/main" val="188784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1" name="Google Shape;371;p35: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115000"/>
              </a:lnSpc>
              <a:spcBef>
                <a:spcPts val="408"/>
              </a:spcBef>
            </a:pPr>
            <a:r>
              <a:rPr lang="en-US" dirty="0">
                <a:solidFill>
                  <a:srgbClr val="000000"/>
                </a:solidFill>
                <a:latin typeface="Times New Roman"/>
                <a:ea typeface="Times New Roman"/>
                <a:cs typeface="Times New Roman"/>
                <a:sym typeface="Times New Roman"/>
              </a:rPr>
              <a:t>In the third scenario we see in Hunter’s case what Elaine Frank has called the “Oh, shit” moment. </a:t>
            </a:r>
          </a:p>
          <a:p>
            <a:pPr marL="0" indent="0">
              <a:lnSpc>
                <a:spcPct val="115000"/>
              </a:lnSpc>
              <a:spcBef>
                <a:spcPts val="408"/>
              </a:spcBef>
            </a:pPr>
            <a:endParaRPr lang="en-US" dirty="0">
              <a:solidFill>
                <a:srgbClr val="000000"/>
              </a:solidFill>
              <a:latin typeface="Times New Roman"/>
              <a:cs typeface="Times New Roman"/>
              <a:sym typeface="Times New Roman"/>
            </a:endParaRPr>
          </a:p>
          <a:p>
            <a:pPr marL="171450" indent="-171450">
              <a:lnSpc>
                <a:spcPct val="115000"/>
              </a:lnSpc>
              <a:spcBef>
                <a:spcPts val="408"/>
              </a:spcBef>
              <a:buFont typeface="Arial" panose="020B0604020202020204" pitchFamily="34" charset="0"/>
              <a:buChar char="•"/>
            </a:pPr>
            <a:r>
              <a:rPr lang="en-US" dirty="0">
                <a:solidFill>
                  <a:srgbClr val="000000"/>
                </a:solidFill>
                <a:latin typeface="Times New Roman"/>
                <a:ea typeface="Times New Roman"/>
                <a:cs typeface="Times New Roman"/>
                <a:sym typeface="Times New Roman"/>
              </a:rPr>
              <a:t>Most suicidal people are not sure whether they want to live or die. For most, they want the pain of their current situation to stop and can’t – in the moment – see any alternative but to end their life. </a:t>
            </a:r>
          </a:p>
          <a:p>
            <a:pPr marL="171450" indent="-171450">
              <a:lnSpc>
                <a:spcPct val="115000"/>
              </a:lnSpc>
              <a:spcBef>
                <a:spcPts val="408"/>
              </a:spcBef>
              <a:buFont typeface="Arial" panose="020B0604020202020204" pitchFamily="34" charset="0"/>
              <a:buChar char="•"/>
            </a:pPr>
            <a:endParaRPr lang="en-US" dirty="0">
              <a:solidFill>
                <a:srgbClr val="000000"/>
              </a:solidFill>
              <a:latin typeface="Times New Roman"/>
              <a:ea typeface="Times New Roman"/>
              <a:cs typeface="Times New Roman"/>
              <a:sym typeface="Times New Roman"/>
            </a:endParaRPr>
          </a:p>
          <a:p>
            <a:pPr marL="171450" indent="-171450">
              <a:lnSpc>
                <a:spcPct val="115000"/>
              </a:lnSpc>
              <a:spcBef>
                <a:spcPts val="408"/>
              </a:spcBef>
              <a:buFont typeface="Arial" panose="020B0604020202020204" pitchFamily="34" charset="0"/>
              <a:buChar char="•"/>
            </a:pPr>
            <a:r>
              <a:rPr lang="en-US" dirty="0">
                <a:solidFill>
                  <a:srgbClr val="000000"/>
                </a:solidFill>
                <a:latin typeface="Times New Roman"/>
                <a:ea typeface="Times New Roman"/>
                <a:cs typeface="Times New Roman"/>
                <a:sym typeface="Times New Roman"/>
              </a:rPr>
              <a:t>Many people who survive highly lethal attempts say something like this:</a:t>
            </a:r>
          </a:p>
          <a:p>
            <a:pPr marL="628650" lvl="1" indent="-171450">
              <a:lnSpc>
                <a:spcPct val="115000"/>
              </a:lnSpc>
              <a:spcBef>
                <a:spcPts val="408"/>
              </a:spcBef>
              <a:buFont typeface="Arial" panose="020B0604020202020204" pitchFamily="34" charset="0"/>
              <a:buChar char="•"/>
            </a:pPr>
            <a:r>
              <a:rPr lang="en-US" dirty="0">
                <a:solidFill>
                  <a:srgbClr val="000000"/>
                </a:solidFill>
                <a:latin typeface="Times New Roman"/>
                <a:ea typeface="Times New Roman"/>
                <a:cs typeface="Times New Roman"/>
                <a:sym typeface="Times New Roman"/>
              </a:rPr>
              <a:t>Quote from slide - “I instantly realized that everything in my life that I’d thought was unfixable was totally fixable—except for what I’d just done.”  </a:t>
            </a:r>
            <a:r>
              <a:rPr lang="en-US" i="1" dirty="0">
                <a:solidFill>
                  <a:srgbClr val="000000"/>
                </a:solidFill>
                <a:latin typeface="Times New Roman"/>
                <a:ea typeface="Times New Roman"/>
                <a:cs typeface="Times New Roman"/>
                <a:sym typeface="Times New Roman"/>
              </a:rPr>
              <a:t>Tad Friend, “Jumpers.” The New Yorker (2003)  Many other survivors of lethal attempts have said similar things.</a:t>
            </a:r>
          </a:p>
          <a:p>
            <a:pPr marL="0" indent="0">
              <a:lnSpc>
                <a:spcPct val="115000"/>
              </a:lnSpc>
              <a:spcBef>
                <a:spcPts val="408"/>
              </a:spcBef>
            </a:pPr>
            <a:endParaRPr lang="en-US" i="1" dirty="0">
              <a:solidFill>
                <a:srgbClr val="000000"/>
              </a:solidFill>
              <a:latin typeface="Times New Roman"/>
              <a:ea typeface="Times New Roman"/>
              <a:cs typeface="Times New Roman"/>
              <a:sym typeface="Times New Roman"/>
            </a:endParaRPr>
          </a:p>
          <a:p>
            <a:pPr marL="0" indent="0">
              <a:lnSpc>
                <a:spcPct val="115000"/>
              </a:lnSpc>
              <a:spcBef>
                <a:spcPts val="408"/>
              </a:spcBef>
            </a:pPr>
            <a:endParaRPr lang="en-US" dirty="0">
              <a:solidFill>
                <a:srgbClr val="000000"/>
              </a:solidFill>
              <a:latin typeface="Times New Roman"/>
              <a:ea typeface="Times New Roman"/>
              <a:cs typeface="Times New Roman"/>
              <a:sym typeface="Times New Roman"/>
            </a:endParaRPr>
          </a:p>
          <a:p>
            <a:pPr marL="0" indent="0">
              <a:lnSpc>
                <a:spcPct val="115000"/>
              </a:lnSpc>
              <a:spcBef>
                <a:spcPts val="408"/>
              </a:spcBef>
            </a:pPr>
            <a:r>
              <a:rPr lang="en-US" dirty="0">
                <a:solidFill>
                  <a:srgbClr val="000000"/>
                </a:solidFill>
                <a:latin typeface="Times New Roman"/>
                <a:ea typeface="Times New Roman"/>
                <a:cs typeface="Times New Roman"/>
                <a:sym typeface="Times New Roman"/>
              </a:rPr>
              <a:t>Source: </a:t>
            </a:r>
            <a:r>
              <a:rPr lang="en-US" sz="1200" b="0" i="0" u="none" strike="noStrike" cap="none" dirty="0">
                <a:solidFill>
                  <a:schemeClr val="dk1"/>
                </a:solidFill>
                <a:effectLst/>
                <a:latin typeface="Times New Roman"/>
                <a:ea typeface="Times New Roman"/>
                <a:cs typeface="Times New Roman"/>
                <a:sym typeface="Times New Roman"/>
              </a:rPr>
              <a:t>Friend, T. (2003). Many other survivors of lethal attempts have said similar things. </a:t>
            </a:r>
            <a:r>
              <a:rPr lang="en-US" sz="1200" b="0" i="1" u="none" strike="noStrike" cap="none" dirty="0">
                <a:solidFill>
                  <a:schemeClr val="dk1"/>
                </a:solidFill>
                <a:effectLst/>
                <a:latin typeface="Times New Roman"/>
                <a:ea typeface="Times New Roman"/>
                <a:cs typeface="Times New Roman"/>
                <a:sym typeface="Times New Roman"/>
              </a:rPr>
              <a:t>The New Yorker </a:t>
            </a:r>
            <a:r>
              <a:rPr lang="en-US" sz="1200" b="0" i="0" u="none" strike="noStrike" cap="none" dirty="0">
                <a:solidFill>
                  <a:schemeClr val="dk1"/>
                </a:solidFill>
                <a:effectLst/>
                <a:latin typeface="Times New Roman"/>
                <a:ea typeface="Times New Roman"/>
                <a:cs typeface="Times New Roman"/>
                <a:sym typeface="Times New Roman"/>
              </a:rPr>
              <a:t>.</a:t>
            </a:r>
            <a:endParaRPr lang="en-US" dirty="0">
              <a:solidFill>
                <a:srgbClr val="000000"/>
              </a:solidFill>
              <a:latin typeface="Times New Roman"/>
              <a:ea typeface="Times New Roman"/>
              <a:cs typeface="Times New Roman"/>
              <a:sym typeface="Times New Roman"/>
            </a:endParaRPr>
          </a:p>
          <a:p>
            <a:pPr marL="0" indent="0">
              <a:lnSpc>
                <a:spcPct val="115000"/>
              </a:lnSpc>
              <a:spcBef>
                <a:spcPts val="408"/>
              </a:spcBef>
            </a:pPr>
            <a:r>
              <a:rPr lang="en-US" dirty="0">
                <a:solidFill>
                  <a:srgbClr val="000000"/>
                </a:solidFill>
                <a:latin typeface="Times New Roman"/>
                <a:ea typeface="Times New Roman"/>
                <a:cs typeface="Times New Roman"/>
                <a:sym typeface="Times New Roman"/>
              </a:rPr>
              <a:t>This image is being</a:t>
            </a:r>
            <a:r>
              <a:rPr lang="en-US" baseline="0" dirty="0">
                <a:solidFill>
                  <a:srgbClr val="000000"/>
                </a:solidFill>
                <a:latin typeface="Times New Roman"/>
                <a:ea typeface="Times New Roman"/>
                <a:cs typeface="Times New Roman"/>
                <a:sym typeface="Times New Roman"/>
              </a:rPr>
              <a:t> used as public domain</a:t>
            </a:r>
            <a:endParaRPr lang="en-US" dirty="0">
              <a:solidFill>
                <a:srgbClr val="000000"/>
              </a:solidFill>
              <a:latin typeface="Times New Roman"/>
              <a:ea typeface="Times New Roman"/>
              <a:cs typeface="Times New Roman"/>
              <a:sym typeface="Times New Roman"/>
            </a:endParaRPr>
          </a:p>
          <a:p>
            <a:pPr marL="0" indent="0">
              <a:lnSpc>
                <a:spcPct val="115000"/>
              </a:lnSpc>
              <a:spcBef>
                <a:spcPts val="408"/>
              </a:spcBef>
            </a:pPr>
            <a:endParaRPr dirty="0">
              <a:solidFill>
                <a:srgbClr val="000000"/>
              </a:solidFill>
              <a:latin typeface="Times New Roman"/>
              <a:ea typeface="Times New Roman"/>
              <a:cs typeface="Times New Roman"/>
              <a:sym typeface="Times New Roman"/>
            </a:endParaRPr>
          </a:p>
          <a:p>
            <a:pPr marL="0" indent="0">
              <a:lnSpc>
                <a:spcPct val="115000"/>
              </a:lnSpc>
              <a:spcBef>
                <a:spcPts val="408"/>
              </a:spcBef>
            </a:pPr>
            <a:endParaRPr dirty="0">
              <a:solidFill>
                <a:srgbClr val="000000"/>
              </a:solidFill>
              <a:latin typeface="Times New Roman"/>
              <a:ea typeface="Times New Roman"/>
              <a:cs typeface="Times New Roman"/>
              <a:sym typeface="Times New Roman"/>
            </a:endParaRPr>
          </a:p>
          <a:p>
            <a:pPr marL="0" indent="0">
              <a:spcBef>
                <a:spcPts val="367"/>
              </a:spcBef>
            </a:pPr>
            <a:endParaRPr dirty="0"/>
          </a:p>
        </p:txBody>
      </p:sp>
      <p:sp>
        <p:nvSpPr>
          <p:cNvPr id="372" name="Google Shape;372;p35: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400"/>
            </a:pPr>
            <a:fld id="{00000000-1234-1234-1234-123412341234}" type="slidenum">
              <a:rPr lang="en-US"/>
              <a:pPr algn="r">
                <a:buClr>
                  <a:srgbClr val="000000"/>
                </a:buClr>
                <a:buSzPts val="1400"/>
              </a:p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7: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39</a:t>
            </a:fld>
            <a:endParaRPr sz="1200">
              <a:solidFill>
                <a:schemeClr val="dk1"/>
              </a:solidFill>
              <a:latin typeface="Times New Roman"/>
              <a:ea typeface="Times New Roman"/>
              <a:cs typeface="Times New Roman"/>
              <a:sym typeface="Times New Roman"/>
            </a:endParaRPr>
          </a:p>
        </p:txBody>
      </p:sp>
      <p:sp>
        <p:nvSpPr>
          <p:cNvPr id="387" name="Google Shape;387;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8" name="Google Shape;388;p37: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latin typeface="Times New Roman"/>
                <a:ea typeface="Times New Roman"/>
                <a:cs typeface="Times New Roman"/>
                <a:sym typeface="Times New Roman"/>
              </a:rPr>
              <a:t> </a:t>
            </a:r>
            <a:r>
              <a:rPr lang="en-US" dirty="0"/>
              <a:t>source: </a:t>
            </a:r>
            <a:r>
              <a:rPr lang="en-US" sz="1200" b="0" i="0" u="none" strike="noStrike" cap="none" dirty="0" err="1">
                <a:solidFill>
                  <a:schemeClr val="dk1"/>
                </a:solidFill>
                <a:effectLst/>
                <a:latin typeface="Times New Roman"/>
                <a:ea typeface="Times New Roman"/>
                <a:cs typeface="Times New Roman"/>
                <a:sym typeface="Times New Roman"/>
              </a:rPr>
              <a:t>Deisenhammer</a:t>
            </a:r>
            <a:r>
              <a:rPr lang="en-US" sz="1200" b="0" i="0" u="none" strike="noStrike" cap="none" dirty="0">
                <a:solidFill>
                  <a:schemeClr val="dk1"/>
                </a:solidFill>
                <a:effectLst/>
                <a:latin typeface="Times New Roman"/>
                <a:ea typeface="Times New Roman"/>
                <a:cs typeface="Times New Roman"/>
                <a:sym typeface="Times New Roman"/>
              </a:rPr>
              <a:t>, E. A., Ing, C.-M., Strauss, R., Kemmler, G., </a:t>
            </a:r>
            <a:r>
              <a:rPr lang="en-US" sz="1200" b="0" i="0" u="none" strike="noStrike" cap="none" dirty="0" err="1">
                <a:solidFill>
                  <a:schemeClr val="dk1"/>
                </a:solidFill>
                <a:effectLst/>
                <a:latin typeface="Times New Roman"/>
                <a:ea typeface="Times New Roman"/>
                <a:cs typeface="Times New Roman"/>
                <a:sym typeface="Times New Roman"/>
              </a:rPr>
              <a:t>Hinterhuber</a:t>
            </a:r>
            <a:r>
              <a:rPr lang="en-US" sz="1200" b="0" i="0" u="none" strike="noStrike" cap="none" dirty="0">
                <a:solidFill>
                  <a:schemeClr val="dk1"/>
                </a:solidFill>
                <a:effectLst/>
                <a:latin typeface="Times New Roman"/>
                <a:ea typeface="Times New Roman"/>
                <a:cs typeface="Times New Roman"/>
                <a:sym typeface="Times New Roman"/>
              </a:rPr>
              <a:t>, H., &amp; Weiss, E. M. (2009). The Duration of the Suicidal Process. </a:t>
            </a:r>
            <a:r>
              <a:rPr lang="en-US" sz="1200" b="0" i="1" u="none" strike="noStrike" cap="none" dirty="0">
                <a:solidFill>
                  <a:schemeClr val="dk1"/>
                </a:solidFill>
                <a:effectLst/>
                <a:latin typeface="Times New Roman"/>
                <a:ea typeface="Times New Roman"/>
                <a:cs typeface="Times New Roman"/>
                <a:sym typeface="Times New Roman"/>
              </a:rPr>
              <a:t>The Journal of Clinical Psychiatry</a:t>
            </a:r>
            <a:r>
              <a:rPr lang="en-US" sz="1200" b="0" i="0" u="none" strike="noStrike" cap="none" dirty="0">
                <a:solidFill>
                  <a:schemeClr val="dk1"/>
                </a:solidFill>
                <a:effectLst/>
                <a:latin typeface="Times New Roman"/>
                <a:ea typeface="Times New Roman"/>
                <a:cs typeface="Times New Roman"/>
                <a:sym typeface="Times New Roman"/>
              </a:rPr>
              <a:t>, </a:t>
            </a:r>
            <a:r>
              <a:rPr lang="en-US" sz="1200" b="0" i="1" u="none" strike="noStrike" cap="none" dirty="0">
                <a:solidFill>
                  <a:schemeClr val="dk1"/>
                </a:solidFill>
                <a:effectLst/>
                <a:latin typeface="Times New Roman"/>
                <a:ea typeface="Times New Roman"/>
                <a:cs typeface="Times New Roman"/>
                <a:sym typeface="Times New Roman"/>
              </a:rPr>
              <a:t>70</a:t>
            </a:r>
            <a:r>
              <a:rPr lang="en-US" sz="1200" b="0" i="0" u="none" strike="noStrike" cap="none" dirty="0">
                <a:solidFill>
                  <a:schemeClr val="dk1"/>
                </a:solidFill>
                <a:effectLst/>
                <a:latin typeface="Times New Roman"/>
                <a:ea typeface="Times New Roman"/>
                <a:cs typeface="Times New Roman"/>
                <a:sym typeface="Times New Roman"/>
              </a:rPr>
              <a:t>(1), 19–24. </a:t>
            </a:r>
          </a:p>
          <a:p>
            <a:pPr marL="0" indent="0">
              <a:spcBef>
                <a:spcPts val="0"/>
              </a:spcBef>
            </a:pPr>
            <a:endParaRPr b="0" dirty="0">
              <a:solidFill>
                <a:srgbClr val="FF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4</a:t>
            </a:fld>
            <a:endParaRPr sz="1200">
              <a:solidFill>
                <a:srgbClr val="000000"/>
              </a:solidFill>
              <a:latin typeface="Times New Roman"/>
              <a:ea typeface="Times New Roman"/>
              <a:cs typeface="Times New Roman"/>
              <a:sym typeface="Times New Roman"/>
            </a:endParaRPr>
          </a:p>
        </p:txBody>
      </p:sp>
      <p:sp>
        <p:nvSpPr>
          <p:cNvPr id="67" name="Google Shape;67;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245"/>
              </a:spcBef>
              <a:buClr>
                <a:schemeClr val="dk1"/>
              </a:buClr>
              <a:buSzPts val="1200"/>
            </a:pPr>
            <a:endParaRPr dirty="0">
              <a:solidFill>
                <a:srgbClr val="003366"/>
              </a:solidFill>
              <a:latin typeface="Calibri"/>
              <a:ea typeface="Calibri"/>
              <a:cs typeface="Calibri"/>
              <a:sym typeface="Calibri"/>
            </a:endParaRPr>
          </a:p>
        </p:txBody>
      </p:sp>
    </p:spTree>
    <p:extLst>
      <p:ext uri="{BB962C8B-B14F-4D97-AF65-F5344CB8AC3E}">
        <p14:creationId xmlns:p14="http://schemas.microsoft.com/office/powerpoint/2010/main" val="4229245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6" name="Google Shape;396;p3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An estimated 27.1 % Missouri homes have firearms</a:t>
            </a:r>
          </a:p>
          <a:p>
            <a:pPr marL="0" indent="0">
              <a:spcBef>
                <a:spcPts val="367"/>
              </a:spcBef>
            </a:pPr>
            <a:r>
              <a:rPr lang="en-US" dirty="0"/>
              <a:t>https://injuryprevention.bmj.com/content/injuryprev/early/2015/06/09/injuryprev-2015-041586.full.pdf?keytype=ref&amp;ijkey=doj6vx0laFZMsQ2 </a:t>
            </a:r>
          </a:p>
          <a:p>
            <a:pPr marL="0" indent="0">
              <a:spcBef>
                <a:spcPts val="367"/>
              </a:spcBef>
            </a:pPr>
            <a:r>
              <a:rPr lang="en-US" dirty="0"/>
              <a:t>The other consideration with firearms – non-fatal attempts typically result in catastrophic injury that have life-long consequences</a:t>
            </a:r>
          </a:p>
          <a:p>
            <a:pPr marL="0" indent="0">
              <a:spcBef>
                <a:spcPts val="367"/>
              </a:spcBef>
            </a:pPr>
            <a:endParaRPr lang="en-US" dirty="0"/>
          </a:p>
          <a:p>
            <a:pPr marL="0" indent="0">
              <a:spcBef>
                <a:spcPts val="367"/>
              </a:spcBef>
            </a:pPr>
            <a:r>
              <a:rPr lang="en-US" dirty="0"/>
              <a:t>Note to trainers: when we say they are highly accessible in many homes we are referring to a couple of different types of accessibility. First, the gun in the nightstand poses far more threat than the bridge located an hour away, simply because during the hour it takes to drive to the bridge, the person may have changed their mind. We see in incident narratives from the National Violent Death Reporting System that at times firearm suicides occur right during the midst of an argument, a circumstance where easy access clearly matters. But there is another type of “</a:t>
            </a:r>
            <a:r>
              <a:rPr lang="en-US" dirty="0" err="1"/>
              <a:t>accessiblity</a:t>
            </a:r>
            <a:r>
              <a:rPr lang="en-US" dirty="0"/>
              <a:t>.” Everyone has access to fire, for example. And in parts of India, suicide by fire (self-immolation) is not uncommon. But in the U.S. almost no one uses fire for suicide. It isn’t acceptable to us as a method; so a method needs to be both physically accessible and “cognitively” accessible (personally acceptable to the would-be attempter). </a:t>
            </a:r>
            <a:endParaRPr dirty="0"/>
          </a:p>
        </p:txBody>
      </p:sp>
      <p:sp>
        <p:nvSpPr>
          <p:cNvPr id="397" name="Google Shape;397;p38: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400"/>
            </a:pPr>
            <a:fld id="{00000000-1234-1234-1234-123412341234}" type="slidenum">
              <a:rPr lang="en-US"/>
              <a:pPr algn="r">
                <a:buClr>
                  <a:srgbClr val="000000"/>
                </a:buClr>
                <a:buSzPts val="1400"/>
              </a:p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3" name="Google Shape;403;p3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p>
        </p:txBody>
      </p:sp>
      <p:sp>
        <p:nvSpPr>
          <p:cNvPr id="404" name="Google Shape;404;p39: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0: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42</a:t>
            </a:fld>
            <a:endParaRPr sz="1200">
              <a:solidFill>
                <a:srgbClr val="000000"/>
              </a:solidFill>
              <a:latin typeface="Times New Roman"/>
              <a:ea typeface="Times New Roman"/>
              <a:cs typeface="Times New Roman"/>
              <a:sym typeface="Times New Roman"/>
            </a:endParaRPr>
          </a:p>
        </p:txBody>
      </p:sp>
      <p:sp>
        <p:nvSpPr>
          <p:cNvPr id="411" name="Google Shape;411;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p4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346180" indent="-346180">
              <a:lnSpc>
                <a:spcPct val="90000"/>
              </a:lnSpc>
              <a:spcBef>
                <a:spcPts val="0"/>
              </a:spcBef>
              <a:buClr>
                <a:schemeClr val="dk1"/>
              </a:buClr>
              <a:buSzPts val="1200"/>
            </a:pPr>
            <a:r>
              <a:rPr lang="en-US" dirty="0"/>
              <a:t>Association, Second Amendment Foundation, NH Firearm Safety Coalition, National Shooting Sports Foundation, and others have gotten involved.)</a:t>
            </a:r>
            <a:endParaRPr dirty="0"/>
          </a:p>
          <a:p>
            <a:pPr marL="346180" indent="-346180">
              <a:lnSpc>
                <a:spcPct val="90000"/>
              </a:lnSpc>
              <a:spcBef>
                <a:spcPts val="0"/>
              </a:spcBef>
              <a:buClr>
                <a:schemeClr val="dk1"/>
              </a:buClr>
              <a:buSzPts val="1200"/>
            </a:pPr>
            <a:endParaRPr dirty="0"/>
          </a:p>
          <a:p>
            <a:pPr marL="346180" indent="-346180">
              <a:lnSpc>
                <a:spcPct val="90000"/>
              </a:lnSpc>
              <a:spcBef>
                <a:spcPts val="0"/>
              </a:spcBef>
              <a:buClr>
                <a:schemeClr val="dk1"/>
              </a:buClr>
              <a:buSzPts val="1200"/>
            </a:pPr>
            <a:r>
              <a:rPr lang="en-US" dirty="0"/>
              <a:t> </a:t>
            </a:r>
            <a:endParaRPr sz="1100" dirty="0">
              <a:solidFill>
                <a:srgbClr val="000000"/>
              </a:solidFill>
              <a:latin typeface="Calibri"/>
              <a:ea typeface="Calibri"/>
              <a:cs typeface="Calibri"/>
              <a:sym typeface="Calibri"/>
            </a:endParaRPr>
          </a:p>
          <a:p>
            <a:pPr marL="346180" indent="-346180">
              <a:lnSpc>
                <a:spcPct val="90000"/>
              </a:lnSpc>
              <a:spcBef>
                <a:spcPts val="0"/>
              </a:spcBef>
              <a:buClr>
                <a:schemeClr val="dk1"/>
              </a:buClr>
              <a:buSzPts val="1200"/>
            </a:pPr>
            <a:endParaRPr dirty="0"/>
          </a:p>
          <a:p>
            <a:pPr marL="346180" indent="-346180">
              <a:lnSpc>
                <a:spcPct val="90000"/>
              </a:lnSpc>
              <a:spcBef>
                <a:spcPts val="0"/>
              </a:spcBef>
              <a:buClr>
                <a:schemeClr val="dk1"/>
              </a:buClr>
              <a:buSzPts val="1200"/>
            </a:pPr>
            <a:r>
              <a:rPr lang="en-US" dirty="0"/>
              <a:t>         </a:t>
            </a:r>
            <a:endParaRPr dirty="0"/>
          </a:p>
          <a:p>
            <a:pPr marL="346180" indent="-346180">
              <a:lnSpc>
                <a:spcPct val="90000"/>
              </a:lnSpc>
              <a:spcBef>
                <a:spcPts val="0"/>
              </a:spcBef>
              <a:buClr>
                <a:schemeClr val="dk1"/>
              </a:buClr>
              <a:buSzPts val="1200"/>
            </a:pPr>
            <a:endParaRPr dirty="0">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1: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buSzPts val="1400"/>
            </a:pPr>
            <a:fld id="{00000000-1234-1234-1234-123412341234}" type="slidenum">
              <a:rPr lang="en-US">
                <a:latin typeface="Times New Roman"/>
                <a:ea typeface="Times New Roman"/>
                <a:cs typeface="Times New Roman"/>
                <a:sym typeface="Times New Roman"/>
              </a:rPr>
              <a:pPr>
                <a:buSzPts val="1400"/>
              </a:pPr>
              <a:t>43</a:t>
            </a:fld>
            <a:endParaRPr>
              <a:latin typeface="Times New Roman"/>
              <a:ea typeface="Times New Roman"/>
              <a:cs typeface="Times New Roman"/>
              <a:sym typeface="Times New Roman"/>
            </a:endParaRPr>
          </a:p>
        </p:txBody>
      </p:sp>
      <p:sp>
        <p:nvSpPr>
          <p:cNvPr id="419" name="Google Shape;419;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0" name="Google Shape;420;p4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465887" indent="-232943">
              <a:spcBef>
                <a:spcPts val="367"/>
              </a:spcBef>
            </a:pPr>
            <a:r>
              <a:rPr lang="en-US" dirty="0">
                <a:latin typeface="Times New Roman"/>
                <a:ea typeface="Times New Roman"/>
                <a:cs typeface="Times New Roman"/>
                <a:sym typeface="Times New Roman"/>
              </a:rPr>
              <a:t>Re-grouping – What are the Four Pillars of CALM &amp; Means Matters??</a:t>
            </a:r>
          </a:p>
          <a:p>
            <a:pPr marL="465887" indent="-232943">
              <a:spcBef>
                <a:spcPts val="367"/>
              </a:spcBef>
            </a:pPr>
            <a:endParaRPr lang="en-US" dirty="0">
              <a:latin typeface="Times New Roman"/>
              <a:ea typeface="Times New Roman"/>
              <a:cs typeface="Times New Roman"/>
              <a:sym typeface="Times New Roman"/>
            </a:endParaRPr>
          </a:p>
          <a:p>
            <a:pPr marL="923087" lvl="1" indent="-232943">
              <a:spcBef>
                <a:spcPts val="367"/>
              </a:spcBef>
              <a:buFont typeface="Arial" panose="020B0604020202020204" pitchFamily="34" charset="0"/>
              <a:buChar char="•"/>
            </a:pPr>
            <a:r>
              <a:rPr lang="en-US" dirty="0">
                <a:latin typeface="Times New Roman"/>
                <a:ea typeface="Times New Roman"/>
                <a:cs typeface="Times New Roman"/>
                <a:sym typeface="Times New Roman"/>
              </a:rPr>
              <a:t>Suicidal crisis is often brief</a:t>
            </a:r>
          </a:p>
          <a:p>
            <a:pPr marL="923087" lvl="1" indent="-232943">
              <a:spcBef>
                <a:spcPts val="367"/>
              </a:spcBef>
              <a:buFont typeface="Arial" panose="020B0604020202020204" pitchFamily="34" charset="0"/>
              <a:buChar char="•"/>
            </a:pPr>
            <a:endParaRPr lang="en-US" dirty="0">
              <a:latin typeface="Times New Roman"/>
              <a:ea typeface="Times New Roman"/>
              <a:cs typeface="Times New Roman"/>
              <a:sym typeface="Times New Roman"/>
            </a:endParaRPr>
          </a:p>
          <a:p>
            <a:pPr marL="923087" lvl="1" indent="-232943">
              <a:spcBef>
                <a:spcPts val="367"/>
              </a:spcBef>
              <a:buFont typeface="Arial" panose="020B0604020202020204" pitchFamily="34" charset="0"/>
              <a:buChar char="•"/>
            </a:pPr>
            <a:r>
              <a:rPr lang="en-US" dirty="0">
                <a:latin typeface="Times New Roman"/>
                <a:ea typeface="Times New Roman"/>
                <a:cs typeface="Times New Roman"/>
                <a:sym typeface="Times New Roman"/>
              </a:rPr>
              <a:t>Some methods are less lethal</a:t>
            </a:r>
          </a:p>
          <a:p>
            <a:pPr marL="923087" lvl="1" indent="-232943">
              <a:spcBef>
                <a:spcPts val="367"/>
              </a:spcBef>
              <a:buFont typeface="Arial" panose="020B0604020202020204" pitchFamily="34" charset="0"/>
              <a:buChar char="•"/>
            </a:pPr>
            <a:endParaRPr lang="en-US" dirty="0">
              <a:latin typeface="Times New Roman"/>
              <a:ea typeface="Times New Roman"/>
              <a:cs typeface="Times New Roman"/>
              <a:sym typeface="Times New Roman"/>
            </a:endParaRPr>
          </a:p>
          <a:p>
            <a:pPr marL="923087" lvl="1" indent="-232943">
              <a:spcBef>
                <a:spcPts val="367"/>
              </a:spcBef>
              <a:buFont typeface="Arial" panose="020B0604020202020204" pitchFamily="34" charset="0"/>
              <a:buChar char="•"/>
            </a:pPr>
            <a:r>
              <a:rPr lang="en-US" dirty="0">
                <a:latin typeface="Times New Roman"/>
                <a:ea typeface="Times New Roman"/>
                <a:cs typeface="Times New Roman"/>
                <a:sym typeface="Times New Roman"/>
              </a:rPr>
              <a:t>90% of attempters who survive do NOT go on to die by suicide.</a:t>
            </a:r>
          </a:p>
          <a:p>
            <a:pPr marL="923087" lvl="1" indent="-232943">
              <a:spcBef>
                <a:spcPts val="367"/>
              </a:spcBef>
              <a:buFont typeface="Arial" panose="020B0604020202020204" pitchFamily="34" charset="0"/>
              <a:buChar char="•"/>
            </a:pPr>
            <a:endParaRPr lang="en-US" dirty="0">
              <a:latin typeface="Times New Roman"/>
              <a:ea typeface="Times New Roman"/>
              <a:cs typeface="Times New Roman"/>
              <a:sym typeface="Times New Roman"/>
            </a:endParaRPr>
          </a:p>
          <a:p>
            <a:pPr marL="923087" lvl="1" indent="-232943">
              <a:spcBef>
                <a:spcPts val="367"/>
              </a:spcBef>
              <a:buFont typeface="Arial" panose="020B0604020202020204" pitchFamily="34" charset="0"/>
              <a:buChar char="•"/>
            </a:pPr>
            <a:r>
              <a:rPr lang="en-US" dirty="0">
                <a:latin typeface="Times New Roman"/>
                <a:ea typeface="Times New Roman"/>
                <a:cs typeface="Times New Roman"/>
                <a:sym typeface="Times New Roman"/>
              </a:rPr>
              <a:t>Ambivalence is strong</a:t>
            </a:r>
          </a:p>
          <a:p>
            <a:pPr marL="465887" indent="-232943">
              <a:spcBef>
                <a:spcPts val="367"/>
              </a:spcBef>
            </a:pPr>
            <a:endParaRPr dirty="0">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2: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44</a:t>
            </a:fld>
            <a:endParaRPr kumimoji="0"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428" name="Google Shape;428;p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9" name="Google Shape;429;p4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367"/>
              </a:spcBef>
              <a:buClr>
                <a:schemeClr val="lt2"/>
              </a:buClr>
              <a:buSzPts val="1200"/>
            </a:pPr>
            <a:r>
              <a:rPr lang="en-US" dirty="0">
                <a:solidFill>
                  <a:schemeClr val="lt2"/>
                </a:solidFill>
                <a:latin typeface="Arial"/>
                <a:ea typeface="Arial"/>
                <a:cs typeface="Arial"/>
                <a:sym typeface="Arial"/>
              </a:rPr>
              <a:t>Read through the steps. </a:t>
            </a:r>
          </a:p>
          <a:p>
            <a:pPr marL="0" indent="0">
              <a:lnSpc>
                <a:spcPct val="90000"/>
              </a:lnSpc>
              <a:spcBef>
                <a:spcPts val="367"/>
              </a:spcBef>
              <a:buClr>
                <a:schemeClr val="lt2"/>
              </a:buClr>
              <a:buSzPts val="1200"/>
            </a:pPr>
            <a:endParaRPr lang="en-US" dirty="0">
              <a:solidFill>
                <a:schemeClr val="lt2"/>
              </a:solidFill>
              <a:latin typeface="Arial"/>
              <a:ea typeface="Arial"/>
              <a:cs typeface="Arial"/>
              <a:sym typeface="Arial"/>
            </a:endParaRPr>
          </a:p>
          <a:p>
            <a:pPr marL="628650" lvl="1" indent="-171450">
              <a:lnSpc>
                <a:spcPct val="90000"/>
              </a:lnSpc>
              <a:spcBef>
                <a:spcPts val="367"/>
              </a:spcBef>
              <a:buClr>
                <a:schemeClr val="lt2"/>
              </a:buClr>
              <a:buSzPts val="1200"/>
              <a:buFont typeface="Arial" panose="020B0604020202020204" pitchFamily="34" charset="0"/>
              <a:buChar char="•"/>
            </a:pPr>
            <a:r>
              <a:rPr lang="en-US" dirty="0">
                <a:solidFill>
                  <a:schemeClr val="lt2"/>
                </a:solidFill>
                <a:latin typeface="Arial"/>
                <a:ea typeface="Arial"/>
                <a:cs typeface="Arial"/>
                <a:sym typeface="Arial"/>
              </a:rPr>
              <a:t>Emphasize that CALM does not teach risk assessment; we are only giving some background info to help determine if CALM is appropriate for a given client.</a:t>
            </a:r>
          </a:p>
          <a:p>
            <a:pPr marL="628650" lvl="1" indent="-171450">
              <a:lnSpc>
                <a:spcPct val="90000"/>
              </a:lnSpc>
              <a:spcBef>
                <a:spcPts val="367"/>
              </a:spcBef>
              <a:buClr>
                <a:schemeClr val="lt2"/>
              </a:buClr>
              <a:buSzPts val="1200"/>
              <a:buFont typeface="Arial" panose="020B0604020202020204" pitchFamily="34" charset="0"/>
              <a:buChar char="•"/>
            </a:pPr>
            <a:endParaRPr lang="en-US" dirty="0">
              <a:solidFill>
                <a:schemeClr val="lt2"/>
              </a:solidFill>
              <a:latin typeface="Arial"/>
              <a:ea typeface="Arial"/>
              <a:cs typeface="Arial"/>
              <a:sym typeface="Arial"/>
            </a:endParaRPr>
          </a:p>
          <a:p>
            <a:pPr marL="628650" lvl="1" indent="-171450">
              <a:lnSpc>
                <a:spcPct val="90000"/>
              </a:lnSpc>
              <a:spcBef>
                <a:spcPts val="367"/>
              </a:spcBef>
              <a:buClr>
                <a:schemeClr val="lt2"/>
              </a:buClr>
              <a:buSzPts val="1200"/>
              <a:buFont typeface="Arial" panose="020B0604020202020204" pitchFamily="34" charset="0"/>
              <a:buChar char="•"/>
            </a:pPr>
            <a:r>
              <a:rPr lang="en-US" dirty="0">
                <a:solidFill>
                  <a:schemeClr val="lt2"/>
                </a:solidFill>
                <a:latin typeface="Arial"/>
                <a:ea typeface="Arial"/>
                <a:cs typeface="Arial"/>
                <a:sym typeface="Arial"/>
              </a:rPr>
              <a:t>Urge participants who have not been trained recently in Suicide Risk Assessment that they pursue training. </a:t>
            </a:r>
          </a:p>
          <a:p>
            <a:pPr marL="628650" lvl="1" indent="-171450">
              <a:lnSpc>
                <a:spcPct val="90000"/>
              </a:lnSpc>
              <a:spcBef>
                <a:spcPts val="367"/>
              </a:spcBef>
              <a:buClr>
                <a:schemeClr val="lt2"/>
              </a:buClr>
              <a:buSzPts val="1200"/>
              <a:buFont typeface="Arial" panose="020B0604020202020204" pitchFamily="34" charset="0"/>
              <a:buChar char="•"/>
            </a:pPr>
            <a:endParaRPr lang="en-US" dirty="0">
              <a:solidFill>
                <a:schemeClr val="lt2"/>
              </a:solidFill>
              <a:latin typeface="Arial"/>
              <a:ea typeface="Arial"/>
              <a:cs typeface="Arial"/>
              <a:sym typeface="Arial"/>
            </a:endParaRPr>
          </a:p>
          <a:p>
            <a:pPr marL="628650" lvl="1" indent="-171450">
              <a:lnSpc>
                <a:spcPct val="90000"/>
              </a:lnSpc>
              <a:spcBef>
                <a:spcPts val="367"/>
              </a:spcBef>
              <a:buClr>
                <a:schemeClr val="lt2"/>
              </a:buClr>
              <a:buSzPts val="1200"/>
              <a:buFont typeface="Arial" panose="020B0604020202020204" pitchFamily="34" charset="0"/>
              <a:buChar char="•"/>
            </a:pPr>
            <a:r>
              <a:rPr lang="en-US" dirty="0">
                <a:solidFill>
                  <a:schemeClr val="lt2"/>
                </a:solidFill>
                <a:latin typeface="Arial"/>
                <a:ea typeface="Arial"/>
                <a:cs typeface="Arial"/>
                <a:sym typeface="Arial"/>
              </a:rPr>
              <a:t>Resources are in the handouts.</a:t>
            </a:r>
          </a:p>
          <a:p>
            <a:pPr marL="628650" lvl="1" indent="-171450">
              <a:lnSpc>
                <a:spcPct val="90000"/>
              </a:lnSpc>
              <a:spcBef>
                <a:spcPts val="367"/>
              </a:spcBef>
              <a:buClr>
                <a:schemeClr val="lt2"/>
              </a:buClr>
              <a:buSzPts val="1200"/>
              <a:buFont typeface="Arial" panose="020B0604020202020204" pitchFamily="34" charset="0"/>
              <a:buChar char="•"/>
            </a:pPr>
            <a:endParaRPr lang="en-US" dirty="0">
              <a:solidFill>
                <a:schemeClr val="lt2"/>
              </a:solidFill>
              <a:latin typeface="Arial"/>
              <a:cs typeface="Arial"/>
              <a:sym typeface="Arial"/>
            </a:endParaRPr>
          </a:p>
          <a:p>
            <a:r>
              <a:rPr lang="en-US" dirty="0">
                <a:solidFill>
                  <a:schemeClr val="lt2"/>
                </a:solidFill>
                <a:latin typeface="Arial"/>
                <a:cs typeface="Arial"/>
                <a:sym typeface="Arial"/>
              </a:rPr>
              <a:t>Source:</a:t>
            </a:r>
            <a:r>
              <a:rPr lang="en-US" baseline="0" dirty="0">
                <a:solidFill>
                  <a:schemeClr val="lt2"/>
                </a:solidFill>
                <a:latin typeface="Arial"/>
                <a:cs typeface="Arial"/>
                <a:sym typeface="Arial"/>
              </a:rPr>
              <a:t> </a:t>
            </a:r>
            <a:r>
              <a:rPr lang="en-US" sz="1200" b="0" i="0" u="none" strike="noStrike" cap="none" dirty="0">
                <a:solidFill>
                  <a:schemeClr val="dk1"/>
                </a:solidFill>
                <a:effectLst/>
                <a:latin typeface="Times New Roman"/>
                <a:ea typeface="Times New Roman"/>
                <a:cs typeface="Times New Roman"/>
                <a:sym typeface="Times New Roman"/>
              </a:rPr>
              <a:t>CALM Developers</a:t>
            </a:r>
            <a:endParaRPr lang="en-US" sz="1600" b="0" i="0" u="none" strike="noStrike" cap="none" dirty="0">
              <a:solidFill>
                <a:schemeClr val="dk1"/>
              </a:solidFill>
              <a:effectLst/>
              <a:latin typeface="Times New Roman"/>
              <a:ea typeface="Times New Roman"/>
              <a:cs typeface="Times New Roman"/>
              <a:sym typeface="Times New Roman"/>
            </a:endParaRPr>
          </a:p>
          <a:p>
            <a:pPr marL="0" indent="0">
              <a:lnSpc>
                <a:spcPct val="90000"/>
              </a:lnSpc>
              <a:spcBef>
                <a:spcPts val="367"/>
              </a:spcBef>
              <a:buClr>
                <a:schemeClr val="lt2"/>
              </a:buClr>
              <a:buSzPts val="1200"/>
            </a:pPr>
            <a:endParaRPr dirty="0"/>
          </a:p>
          <a:p>
            <a:pPr marL="0" indent="0">
              <a:lnSpc>
                <a:spcPct val="90000"/>
              </a:lnSpc>
              <a:spcBef>
                <a:spcPts val="367"/>
              </a:spcBef>
              <a:buClr>
                <a:schemeClr val="lt2"/>
              </a:buClr>
              <a:buSzPts val="1200"/>
            </a:pPr>
            <a:endParaRPr b="1" dirty="0"/>
          </a:p>
          <a:p>
            <a:pPr marL="0" indent="0">
              <a:lnSpc>
                <a:spcPct val="90000"/>
              </a:lnSpc>
              <a:spcBef>
                <a:spcPts val="367"/>
              </a:spcBef>
              <a:buClr>
                <a:schemeClr val="lt2"/>
              </a:buClr>
              <a:buSzPts val="1200"/>
            </a:pPr>
            <a:endParaRPr b="1" dirty="0"/>
          </a:p>
          <a:p>
            <a:pPr marL="0" indent="0">
              <a:lnSpc>
                <a:spcPct val="90000"/>
              </a:lnSpc>
              <a:spcBef>
                <a:spcPts val="367"/>
              </a:spcBef>
              <a:buClr>
                <a:schemeClr val="lt2"/>
              </a:buClr>
              <a:buSzPts val="1200"/>
            </a:pPr>
            <a:endParaRPr b="1" dirty="0"/>
          </a:p>
          <a:p>
            <a:pPr marL="0" indent="0">
              <a:lnSpc>
                <a:spcPct val="90000"/>
              </a:lnSpc>
              <a:spcBef>
                <a:spcPts val="367"/>
              </a:spcBef>
              <a:buClr>
                <a:schemeClr val="lt2"/>
              </a:buClr>
              <a:buSzPts val="1200"/>
            </a:pPr>
            <a:endParaRPr b="1"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2274207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3: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45</a:t>
            </a:fld>
            <a:endParaRPr kumimoji="0"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p:txBody>
      </p:sp>
      <p:sp>
        <p:nvSpPr>
          <p:cNvPr id="437" name="Google Shape;437;p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p43: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b="0" dirty="0">
                <a:latin typeface="Times New Roman"/>
                <a:ea typeface="Times New Roman"/>
                <a:cs typeface="Times New Roman"/>
                <a:sym typeface="Times New Roman"/>
              </a:rPr>
              <a:t>(Note to Trainer: have participants discuss.)</a:t>
            </a:r>
            <a:endParaRPr b="0" dirty="0"/>
          </a:p>
          <a:p>
            <a:pPr marL="0" indent="0">
              <a:spcBef>
                <a:spcPts val="367"/>
              </a:spcBef>
            </a:pPr>
            <a:endParaRPr lang="en-US" b="0" dirty="0"/>
          </a:p>
          <a:p>
            <a:pPr marL="0" indent="0">
              <a:spcBef>
                <a:spcPts val="367"/>
              </a:spcBef>
            </a:pPr>
            <a:r>
              <a:rPr lang="en-US" b="0" dirty="0"/>
              <a:t>“Old School” approach – focus only on suicide and ending those feelings, not what is driving/causing the feelings.</a:t>
            </a:r>
          </a:p>
          <a:p>
            <a:pPr marL="0" indent="0">
              <a:spcBef>
                <a:spcPts val="367"/>
              </a:spcBef>
            </a:pPr>
            <a:endParaRPr lang="en-US" b="0" dirty="0"/>
          </a:p>
          <a:p>
            <a:pPr marL="0" indent="0">
              <a:spcBef>
                <a:spcPts val="367"/>
              </a:spcBef>
            </a:pPr>
            <a:r>
              <a:rPr lang="en-US" b="0" dirty="0"/>
              <a:t>Minimizes person’s perspective of the situation</a:t>
            </a:r>
          </a:p>
          <a:p>
            <a:pPr marL="0" indent="0">
              <a:spcBef>
                <a:spcPts val="367"/>
              </a:spcBef>
            </a:pPr>
            <a:endParaRPr lang="en-US" b="0" dirty="0"/>
          </a:p>
          <a:p>
            <a:pPr marL="628650" lvl="1" indent="-171450">
              <a:spcBef>
                <a:spcPts val="367"/>
              </a:spcBef>
              <a:buFont typeface="Arial" panose="020B0604020202020204" pitchFamily="34" charset="0"/>
              <a:buChar char="•"/>
            </a:pPr>
            <a:r>
              <a:rPr lang="en-US" dirty="0">
                <a:solidFill>
                  <a:schemeClr val="lt2"/>
                </a:solidFill>
                <a:latin typeface="Arial"/>
                <a:ea typeface="Arial"/>
                <a:cs typeface="Arial"/>
                <a:sym typeface="Arial"/>
              </a:rPr>
              <a:t>This approach overlooks the episodic and unplanned nature of many suicidal crises. </a:t>
            </a:r>
          </a:p>
          <a:p>
            <a:pPr marL="628650" lvl="1" indent="-171450">
              <a:spcBef>
                <a:spcPts val="367"/>
              </a:spcBef>
              <a:buFont typeface="Arial" panose="020B0604020202020204" pitchFamily="34" charset="0"/>
              <a:buChar char="•"/>
            </a:pPr>
            <a:endParaRPr dirty="0"/>
          </a:p>
          <a:p>
            <a:pPr marL="628650" lvl="1" indent="-171450">
              <a:spcBef>
                <a:spcPts val="367"/>
              </a:spcBef>
              <a:buFont typeface="Arial" panose="020B0604020202020204" pitchFamily="34" charset="0"/>
              <a:buChar char="•"/>
            </a:pPr>
            <a:r>
              <a:rPr lang="en-US" dirty="0">
                <a:solidFill>
                  <a:schemeClr val="lt2"/>
                </a:solidFill>
                <a:latin typeface="Arial"/>
                <a:ea typeface="Arial"/>
                <a:cs typeface="Arial"/>
                <a:sym typeface="Arial"/>
              </a:rPr>
              <a:t>A person who was suicidal a month ago is not necessarily suicidal today but may be two weeks from now when, say, his or her spouse walks out. </a:t>
            </a:r>
          </a:p>
          <a:p>
            <a:pPr marL="628650" lvl="1" indent="-171450">
              <a:spcBef>
                <a:spcPts val="367"/>
              </a:spcBef>
              <a:buFont typeface="Arial" panose="020B0604020202020204" pitchFamily="34" charset="0"/>
              <a:buChar char="•"/>
            </a:pPr>
            <a:endParaRPr lang="en-US" dirty="0">
              <a:solidFill>
                <a:schemeClr val="lt2"/>
              </a:solidFill>
              <a:latin typeface="Arial"/>
              <a:ea typeface="Arial"/>
              <a:cs typeface="Arial"/>
              <a:sym typeface="Arial"/>
            </a:endParaRPr>
          </a:p>
          <a:p>
            <a:pPr marL="628650" lvl="1" indent="-171450">
              <a:spcBef>
                <a:spcPts val="367"/>
              </a:spcBef>
              <a:buFont typeface="Arial" panose="020B0604020202020204" pitchFamily="34" charset="0"/>
              <a:buChar char="•"/>
            </a:pPr>
            <a:r>
              <a:rPr lang="en-US" dirty="0">
                <a:solidFill>
                  <a:schemeClr val="lt2"/>
                </a:solidFill>
                <a:latin typeface="Arial"/>
                <a:ea typeface="Arial"/>
                <a:cs typeface="Arial"/>
                <a:sym typeface="Arial"/>
              </a:rPr>
              <a:t>Not all attempts are planned or deliberated over, so lethal means counseling makes sense with anyone at risk.</a:t>
            </a:r>
          </a:p>
          <a:p>
            <a:pPr marL="628650" lvl="1" indent="-171450">
              <a:spcBef>
                <a:spcPts val="367"/>
              </a:spcBef>
              <a:buFont typeface="Arial" panose="020B0604020202020204" pitchFamily="34" charset="0"/>
              <a:buChar char="•"/>
            </a:pPr>
            <a:endParaRPr dirty="0">
              <a:solidFill>
                <a:schemeClr val="lt2"/>
              </a:solidFill>
              <a:latin typeface="Arial"/>
              <a:ea typeface="Arial"/>
              <a:cs typeface="Arial"/>
              <a:sym typeface="Arial"/>
            </a:endParaRPr>
          </a:p>
          <a:p>
            <a:pPr marL="628650" lvl="1" indent="-171450">
              <a:spcBef>
                <a:spcPts val="367"/>
              </a:spcBef>
              <a:buFont typeface="Arial" panose="020B0604020202020204" pitchFamily="34" charset="0"/>
              <a:buChar char="•"/>
            </a:pPr>
            <a:r>
              <a:rPr lang="en-US" b="0" dirty="0">
                <a:latin typeface="Times New Roman"/>
                <a:ea typeface="Times New Roman"/>
                <a:cs typeface="Times New Roman"/>
                <a:sym typeface="Times New Roman"/>
              </a:rPr>
              <a:t>Refer back to the </a:t>
            </a:r>
            <a:r>
              <a:rPr lang="en-US" b="0" dirty="0" err="1">
                <a:latin typeface="Times New Roman"/>
                <a:ea typeface="Times New Roman"/>
                <a:cs typeface="Times New Roman"/>
                <a:sym typeface="Times New Roman"/>
              </a:rPr>
              <a:t>Deisenhammer</a:t>
            </a:r>
            <a:r>
              <a:rPr lang="en-US" b="0" dirty="0">
                <a:latin typeface="Times New Roman"/>
                <a:ea typeface="Times New Roman"/>
                <a:cs typeface="Times New Roman"/>
                <a:sym typeface="Times New Roman"/>
              </a:rPr>
              <a:t> study</a:t>
            </a:r>
          </a:p>
          <a:p>
            <a:pPr marL="628650" lvl="1" indent="-171450">
              <a:spcBef>
                <a:spcPts val="367"/>
              </a:spcBef>
              <a:buFont typeface="Arial" panose="020B0604020202020204" pitchFamily="34" charset="0"/>
              <a:buChar char="•"/>
            </a:pPr>
            <a:endParaRPr b="0" dirty="0">
              <a:latin typeface="Times New Roman"/>
              <a:ea typeface="Times New Roman"/>
              <a:cs typeface="Times New Roman"/>
              <a:sym typeface="Times New Roman"/>
            </a:endParaRPr>
          </a:p>
          <a:p>
            <a:pPr marL="628650" lvl="1" indent="-171450">
              <a:spcBef>
                <a:spcPts val="367"/>
              </a:spcBef>
              <a:buFont typeface="Arial" panose="020B0604020202020204" pitchFamily="34" charset="0"/>
              <a:buChar char="•"/>
            </a:pPr>
            <a:r>
              <a:rPr lang="en-US" b="0" dirty="0">
                <a:latin typeface="Times New Roman"/>
                <a:ea typeface="Times New Roman"/>
                <a:cs typeface="Times New Roman"/>
                <a:sym typeface="Times New Roman"/>
              </a:rPr>
              <a:t>For training in a more thoughtful approach to suicide risk assessment and treatment visit: zerosuicide.sprc.org</a:t>
            </a:r>
          </a:p>
          <a:p>
            <a:pPr marL="628650" lvl="1" indent="-171450">
              <a:spcBef>
                <a:spcPts val="367"/>
              </a:spcBef>
              <a:buFont typeface="Arial" panose="020B0604020202020204" pitchFamily="34" charset="0"/>
              <a:buChar char="•"/>
            </a:pPr>
            <a:endParaRPr lang="en-US" b="0" dirty="0">
              <a:latin typeface="Times New Roman"/>
              <a:cs typeface="Times New Roman"/>
              <a:sym typeface="Times New Roman"/>
            </a:endParaRPr>
          </a:p>
          <a:p>
            <a:pPr marL="628650" lvl="1" indent="-171450">
              <a:spcBef>
                <a:spcPts val="367"/>
              </a:spcBef>
              <a:buFont typeface="Arial" panose="020B0604020202020204" pitchFamily="34" charset="0"/>
              <a:buChar char="•"/>
            </a:pPr>
            <a:endParaRPr lang="en-US" b="0" dirty="0">
              <a:latin typeface="Times New Roman"/>
              <a:cs typeface="Times New Roman"/>
              <a:sym typeface="Times New Roman"/>
            </a:endParaRPr>
          </a:p>
          <a:p>
            <a:r>
              <a:rPr lang="en-US" dirty="0">
                <a:solidFill>
                  <a:schemeClr val="lt2"/>
                </a:solidFill>
                <a:latin typeface="Arial"/>
                <a:cs typeface="Arial"/>
                <a:sym typeface="Arial"/>
              </a:rPr>
              <a:t>Source:</a:t>
            </a:r>
            <a:r>
              <a:rPr lang="en-US" baseline="0" dirty="0">
                <a:solidFill>
                  <a:schemeClr val="lt2"/>
                </a:solidFill>
                <a:latin typeface="Arial"/>
                <a:cs typeface="Arial"/>
                <a:sym typeface="Arial"/>
              </a:rPr>
              <a:t> </a:t>
            </a:r>
            <a:r>
              <a:rPr lang="en-US" sz="1200" b="0" i="0" u="none" strike="noStrike" cap="none" dirty="0">
                <a:solidFill>
                  <a:schemeClr val="dk1"/>
                </a:solidFill>
                <a:effectLst/>
                <a:latin typeface="Times New Roman"/>
                <a:ea typeface="Times New Roman"/>
                <a:cs typeface="Times New Roman"/>
                <a:sym typeface="Times New Roman"/>
              </a:rPr>
              <a:t>CALM Developers</a:t>
            </a:r>
            <a:endParaRPr lang="en-US" sz="1600" b="0" i="0" u="none" strike="noStrike" cap="none" dirty="0">
              <a:solidFill>
                <a:schemeClr val="dk1"/>
              </a:solidFill>
              <a:effectLst/>
              <a:latin typeface="Times New Roman"/>
              <a:ea typeface="Times New Roman"/>
              <a:cs typeface="Times New Roman"/>
              <a:sym typeface="Times New Roman"/>
            </a:endParaRPr>
          </a:p>
          <a:p>
            <a:pPr marL="628650" lvl="1" indent="-171450">
              <a:spcBef>
                <a:spcPts val="367"/>
              </a:spcBef>
              <a:buFont typeface="Arial" panose="020B0604020202020204" pitchFamily="34" charset="0"/>
              <a:buChar char="•"/>
            </a:pPr>
            <a:endParaRPr dirty="0"/>
          </a:p>
        </p:txBody>
      </p:sp>
    </p:spTree>
    <p:extLst>
      <p:ext uri="{BB962C8B-B14F-4D97-AF65-F5344CB8AC3E}">
        <p14:creationId xmlns:p14="http://schemas.microsoft.com/office/powerpoint/2010/main" val="1976056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4: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46</a:t>
            </a:fld>
            <a:endParaRPr kumimoji="0"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p:txBody>
      </p:sp>
      <p:sp>
        <p:nvSpPr>
          <p:cNvPr id="445" name="Google Shape;445;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6" name="Google Shape;446;p4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b="0" dirty="0">
                <a:latin typeface="Times New Roman"/>
                <a:ea typeface="Times New Roman"/>
                <a:cs typeface="Times New Roman"/>
                <a:sym typeface="Times New Roman"/>
              </a:rPr>
              <a:t>(Background for trainer: the National Comorbidity Survey is the “Cadillac” psychiatric epidemiology survey of adults for the U.S.  It is powered to measure the prevalence of mental health problems like depressive and anxiety disorders. The survey also asks respondents whether each of the following occurred over the past 12 months: they seriously considered suicide, they made a suicide plan, they attempted suicide. The table on the slide covers the relatively small number who said that they actually attempted suicide in the past year; ask participants to guess what proportion had said they had made a plan.)</a:t>
            </a:r>
            <a:endParaRPr dirty="0"/>
          </a:p>
          <a:p>
            <a:pPr marL="0" indent="0">
              <a:spcBef>
                <a:spcPts val="367"/>
              </a:spcBef>
            </a:pPr>
            <a:endParaRPr lang="en-US" b="0" dirty="0">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367"/>
              </a:spcBef>
              <a:spcAft>
                <a:spcPts val="0"/>
              </a:spcAft>
              <a:buClr>
                <a:srgbClr val="000000"/>
              </a:buClr>
              <a:buSzPts val="1400"/>
              <a:buFont typeface="Arial"/>
              <a:buNone/>
              <a:tabLst/>
              <a:defRPr/>
            </a:pPr>
            <a:r>
              <a:rPr lang="en-US" sz="1200" b="0" i="0" u="none" strike="noStrike" cap="none" dirty="0">
                <a:solidFill>
                  <a:schemeClr val="dk1"/>
                </a:solidFill>
                <a:effectLst/>
                <a:latin typeface="Times New Roman"/>
                <a:ea typeface="Times New Roman"/>
                <a:cs typeface="Times New Roman"/>
                <a:sym typeface="Times New Roman"/>
              </a:rPr>
              <a:t>Borges, G, 2006 - A risk index for 12-month suicide attempts in the National Comorbidity Survey Replication (NCS-R). </a:t>
            </a:r>
            <a:r>
              <a:rPr lang="en-US" dirty="0">
                <a:hlinkClick r:id="rId3"/>
              </a:rPr>
              <a:t>https://www.ncbi.nlm.nih.gov/pmc/articles/PMC1924761/</a:t>
            </a:r>
            <a:endParaRPr lang="en-US" sz="1200" b="0" i="0" u="none" strike="noStrike" cap="none" dirty="0">
              <a:solidFill>
                <a:schemeClr val="dk1"/>
              </a:solidFill>
              <a:effectLst/>
              <a:latin typeface="Times New Roman"/>
              <a:ea typeface="Times New Roman"/>
              <a:cs typeface="Times New Roman"/>
              <a:sym typeface="Times New Roman"/>
            </a:endParaRPr>
          </a:p>
          <a:p>
            <a:pPr marL="0" indent="0">
              <a:spcBef>
                <a:spcPts val="367"/>
              </a:spcBef>
            </a:pPr>
            <a:endParaRPr lang="en-US" sz="1200" b="1" i="0" u="none" strike="noStrike" cap="none" dirty="0">
              <a:solidFill>
                <a:schemeClr val="dk1"/>
              </a:solidFill>
              <a:effectLst/>
              <a:latin typeface="Times New Roman"/>
              <a:ea typeface="Times New Roman"/>
              <a:cs typeface="Times New Roman"/>
              <a:sym typeface="Times New Roman"/>
            </a:endParaRPr>
          </a:p>
          <a:p>
            <a:pPr marL="457200" lvl="1" indent="0">
              <a:spcBef>
                <a:spcPts val="367"/>
              </a:spcBef>
            </a:pPr>
            <a:r>
              <a:rPr lang="en-US" sz="1200" b="1" i="0" u="none" strike="noStrike" cap="none" dirty="0">
                <a:solidFill>
                  <a:schemeClr val="dk1"/>
                </a:solidFill>
                <a:effectLst/>
                <a:latin typeface="Times New Roman"/>
                <a:ea typeface="Times New Roman"/>
                <a:cs typeface="Times New Roman"/>
                <a:sym typeface="Times New Roman"/>
              </a:rPr>
              <a:t>Results.</a:t>
            </a:r>
            <a:r>
              <a:rPr lang="en-US" sz="1200" b="0" i="0" u="none" strike="noStrike" cap="none" dirty="0">
                <a:solidFill>
                  <a:schemeClr val="dk1"/>
                </a:solidFill>
                <a:effectLst/>
                <a:latin typeface="Times New Roman"/>
                <a:ea typeface="Times New Roman"/>
                <a:cs typeface="Times New Roman"/>
                <a:sym typeface="Times New Roman"/>
              </a:rPr>
              <a:t> Twelve-month prevalence estimates of suicide ideation, plans and attempts are 2·6, 0·7 and 0·4% respectively. </a:t>
            </a:r>
          </a:p>
          <a:p>
            <a:pPr marL="628650" lvl="1" indent="-171450">
              <a:spcBef>
                <a:spcPts val="367"/>
              </a:spcBef>
              <a:buFont typeface="Arial" panose="020B0604020202020204" pitchFamily="34" charset="0"/>
              <a:buChar char="•"/>
            </a:pPr>
            <a:r>
              <a:rPr lang="en-US" sz="1200" b="0" i="0" u="none" strike="noStrike" cap="none" dirty="0">
                <a:solidFill>
                  <a:schemeClr val="dk1"/>
                </a:solidFill>
                <a:effectLst/>
                <a:latin typeface="Times New Roman"/>
                <a:ea typeface="Times New Roman"/>
                <a:cs typeface="Times New Roman"/>
                <a:sym typeface="Times New Roman"/>
              </a:rPr>
              <a:t>Although </a:t>
            </a:r>
            <a:r>
              <a:rPr lang="en-US" sz="1200" b="0" i="0" u="none" strike="noStrike" cap="none" dirty="0" err="1">
                <a:solidFill>
                  <a:schemeClr val="dk1"/>
                </a:solidFill>
                <a:effectLst/>
                <a:latin typeface="Times New Roman"/>
                <a:ea typeface="Times New Roman"/>
                <a:cs typeface="Times New Roman"/>
                <a:sym typeface="Times New Roman"/>
              </a:rPr>
              <a:t>ideators</a:t>
            </a:r>
            <a:r>
              <a:rPr lang="en-US" sz="1200" b="0" i="0" u="none" strike="noStrike" cap="none" dirty="0">
                <a:solidFill>
                  <a:schemeClr val="dk1"/>
                </a:solidFill>
                <a:effectLst/>
                <a:latin typeface="Times New Roman"/>
                <a:ea typeface="Times New Roman"/>
                <a:cs typeface="Times New Roman"/>
                <a:sym typeface="Times New Roman"/>
              </a:rPr>
              <a:t> with a plan are more likely to make an attempt (31·9%) than those without a plan (9·6%), 43% of attempts were described as unplanned. </a:t>
            </a:r>
          </a:p>
          <a:p>
            <a:pPr marL="628650" lvl="1" indent="-171450">
              <a:spcBef>
                <a:spcPts val="367"/>
              </a:spcBef>
              <a:buFont typeface="Arial" panose="020B0604020202020204" pitchFamily="34" charset="0"/>
              <a:buChar char="•"/>
            </a:pPr>
            <a:endParaRPr lang="en-US" sz="1200" b="0" i="0" u="none" strike="noStrike" cap="none" dirty="0">
              <a:solidFill>
                <a:schemeClr val="dk1"/>
              </a:solidFill>
              <a:effectLst/>
              <a:latin typeface="Times New Roman"/>
              <a:ea typeface="Times New Roman"/>
              <a:cs typeface="Times New Roman"/>
              <a:sym typeface="Times New Roman"/>
            </a:endParaRPr>
          </a:p>
          <a:p>
            <a:pPr marL="628650" lvl="1" indent="-171450">
              <a:spcBef>
                <a:spcPts val="367"/>
              </a:spcBef>
              <a:buFont typeface="Arial" panose="020B0604020202020204" pitchFamily="34" charset="0"/>
              <a:buChar char="•"/>
            </a:pPr>
            <a:r>
              <a:rPr lang="en-US" sz="1200" b="0" i="0" u="none" strike="noStrike" cap="none" dirty="0">
                <a:solidFill>
                  <a:schemeClr val="dk1"/>
                </a:solidFill>
                <a:effectLst/>
                <a:latin typeface="Times New Roman"/>
                <a:ea typeface="Times New Roman"/>
                <a:cs typeface="Times New Roman"/>
                <a:sym typeface="Times New Roman"/>
              </a:rPr>
              <a:t>History of prior attempts is the strongest correlate of 12-month attempts. </a:t>
            </a:r>
          </a:p>
          <a:p>
            <a:pPr marL="628650" lvl="1" indent="-171450">
              <a:spcBef>
                <a:spcPts val="367"/>
              </a:spcBef>
              <a:buFont typeface="Arial" panose="020B0604020202020204" pitchFamily="34" charset="0"/>
              <a:buChar char="•"/>
            </a:pPr>
            <a:endParaRPr lang="en-US" sz="1200" b="0" i="0" u="none" strike="noStrike" cap="none" dirty="0">
              <a:solidFill>
                <a:schemeClr val="dk1"/>
              </a:solidFill>
              <a:effectLst/>
              <a:latin typeface="Times New Roman"/>
              <a:ea typeface="Times New Roman"/>
              <a:cs typeface="Times New Roman"/>
              <a:sym typeface="Times New Roman"/>
            </a:endParaRPr>
          </a:p>
          <a:p>
            <a:pPr marL="628650" lvl="1" indent="-171450">
              <a:spcBef>
                <a:spcPts val="367"/>
              </a:spcBef>
              <a:buFont typeface="Arial" panose="020B0604020202020204" pitchFamily="34" charset="0"/>
              <a:buChar char="•"/>
            </a:pPr>
            <a:r>
              <a:rPr lang="en-US" sz="1200" b="0" i="0" u="none" strike="noStrike" cap="none" dirty="0">
                <a:solidFill>
                  <a:schemeClr val="dk1"/>
                </a:solidFill>
                <a:effectLst/>
                <a:latin typeface="Times New Roman"/>
                <a:ea typeface="Times New Roman"/>
                <a:cs typeface="Times New Roman"/>
                <a:sym typeface="Times New Roman"/>
              </a:rPr>
              <a:t>Other significant correlates include shorter duration of ideation, presence of a suicide plan, and several sociodemographic and parental psychopathology variables. </a:t>
            </a:r>
          </a:p>
          <a:p>
            <a:pPr marL="628650" lvl="1" indent="-171450">
              <a:spcBef>
                <a:spcPts val="367"/>
              </a:spcBef>
              <a:buFont typeface="Arial" panose="020B0604020202020204" pitchFamily="34" charset="0"/>
              <a:buChar char="•"/>
            </a:pPr>
            <a:endParaRPr lang="en-US" sz="1200" b="0" i="0" u="none" strike="noStrike" cap="none" dirty="0">
              <a:solidFill>
                <a:schemeClr val="dk1"/>
              </a:solidFill>
              <a:effectLst/>
              <a:latin typeface="Times New Roman"/>
              <a:ea typeface="Times New Roman"/>
              <a:cs typeface="Times New Roman"/>
              <a:sym typeface="Times New Roman"/>
            </a:endParaRPr>
          </a:p>
          <a:p>
            <a:pPr marL="0" indent="0">
              <a:spcBef>
                <a:spcPts val="0"/>
              </a:spcBef>
            </a:pPr>
            <a:r>
              <a:rPr lang="en-US" dirty="0"/>
              <a:t>Source: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Times New Roman"/>
                <a:ea typeface="Times New Roman"/>
                <a:cs typeface="Times New Roman"/>
                <a:sym typeface="Times New Roman"/>
              </a:rPr>
              <a:t>Borges, G., Angst, J., Nock, M. K., </a:t>
            </a:r>
            <a:r>
              <a:rPr lang="en-US" sz="1200" b="0" i="0" u="none" strike="noStrike" cap="none" dirty="0" err="1">
                <a:solidFill>
                  <a:schemeClr val="dk1"/>
                </a:solidFill>
                <a:effectLst/>
                <a:latin typeface="Times New Roman"/>
                <a:ea typeface="Times New Roman"/>
                <a:cs typeface="Times New Roman"/>
                <a:sym typeface="Times New Roman"/>
              </a:rPr>
              <a:t>Ruscio</a:t>
            </a:r>
            <a:r>
              <a:rPr lang="en-US" sz="1200" b="0" i="0" u="none" strike="noStrike" cap="none" dirty="0">
                <a:solidFill>
                  <a:schemeClr val="dk1"/>
                </a:solidFill>
                <a:effectLst/>
                <a:latin typeface="Times New Roman"/>
                <a:ea typeface="Times New Roman"/>
                <a:cs typeface="Times New Roman"/>
                <a:sym typeface="Times New Roman"/>
              </a:rPr>
              <a:t>, A. M., Walters, E. E., &amp; Kessler, R. C. (2006). A risk index for 12-month suicide attempts in the National Comorbidity Survey Replication (NCS-R). </a:t>
            </a:r>
            <a:r>
              <a:rPr lang="en-US" sz="1200" b="0" i="1" u="none" strike="noStrike" cap="none" dirty="0">
                <a:solidFill>
                  <a:schemeClr val="dk1"/>
                </a:solidFill>
                <a:effectLst/>
                <a:latin typeface="Times New Roman"/>
                <a:ea typeface="Times New Roman"/>
                <a:cs typeface="Times New Roman"/>
                <a:sym typeface="Times New Roman"/>
              </a:rPr>
              <a:t>Psychological Medicine</a:t>
            </a:r>
            <a:r>
              <a:rPr lang="en-US" sz="1200" b="0" i="0" u="none" strike="noStrike" cap="none" dirty="0">
                <a:solidFill>
                  <a:schemeClr val="dk1"/>
                </a:solidFill>
                <a:effectLst/>
                <a:latin typeface="Times New Roman"/>
                <a:ea typeface="Times New Roman"/>
                <a:cs typeface="Times New Roman"/>
                <a:sym typeface="Times New Roman"/>
              </a:rPr>
              <a:t>, </a:t>
            </a:r>
            <a:r>
              <a:rPr lang="en-US" sz="1200" b="0" i="1" u="none" strike="noStrike" cap="none" dirty="0">
                <a:solidFill>
                  <a:schemeClr val="dk1"/>
                </a:solidFill>
                <a:effectLst/>
                <a:latin typeface="Times New Roman"/>
                <a:ea typeface="Times New Roman"/>
                <a:cs typeface="Times New Roman"/>
                <a:sym typeface="Times New Roman"/>
              </a:rPr>
              <a:t>36</a:t>
            </a:r>
            <a:r>
              <a:rPr lang="en-US" sz="1200" b="0" i="0" u="none" strike="noStrike" cap="none" dirty="0">
                <a:solidFill>
                  <a:schemeClr val="dk1"/>
                </a:solidFill>
                <a:effectLst/>
                <a:latin typeface="Times New Roman"/>
                <a:ea typeface="Times New Roman"/>
                <a:cs typeface="Times New Roman"/>
                <a:sym typeface="Times New Roman"/>
              </a:rPr>
              <a:t>(12), 1747–1757. </a:t>
            </a:r>
          </a:p>
          <a:p>
            <a:pPr marL="628650" lvl="1" indent="-171450">
              <a:spcBef>
                <a:spcPts val="367"/>
              </a:spcBef>
              <a:buFont typeface="Arial" panose="020B0604020202020204" pitchFamily="34" charset="0"/>
              <a:buChar char="•"/>
            </a:pPr>
            <a:endParaRPr b="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9474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5: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47</a:t>
            </a:fld>
            <a:endParaRPr kumimoji="0"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p:txBody>
      </p:sp>
      <p:sp>
        <p:nvSpPr>
          <p:cNvPr id="453" name="Google Shape;453;p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4" name="Google Shape;454;p45: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t>While slightly more than 50% had made a plan; more than 40% of those who made an attempt say they had not made a plan.</a:t>
            </a:r>
          </a:p>
          <a:p>
            <a:pPr marL="0" indent="0">
              <a:spcBef>
                <a:spcPts val="0"/>
              </a:spcBef>
            </a:pPr>
            <a:endParaRPr lang="en-US" dirty="0"/>
          </a:p>
          <a:p>
            <a:pPr marL="0" indent="0">
              <a:spcBef>
                <a:spcPts val="0"/>
              </a:spcBef>
            </a:pPr>
            <a:r>
              <a:rPr lang="en-US" dirty="0"/>
              <a:t>Source: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Times New Roman"/>
                <a:ea typeface="Times New Roman"/>
                <a:cs typeface="Times New Roman"/>
                <a:sym typeface="Times New Roman"/>
              </a:rPr>
              <a:t>Borges, G., Angst, J., Nock, M. K., </a:t>
            </a:r>
            <a:r>
              <a:rPr lang="en-US" sz="1200" b="0" i="0" u="none" strike="noStrike" cap="none" dirty="0" err="1">
                <a:solidFill>
                  <a:schemeClr val="dk1"/>
                </a:solidFill>
                <a:effectLst/>
                <a:latin typeface="Times New Roman"/>
                <a:ea typeface="Times New Roman"/>
                <a:cs typeface="Times New Roman"/>
                <a:sym typeface="Times New Roman"/>
              </a:rPr>
              <a:t>Ruscio</a:t>
            </a:r>
            <a:r>
              <a:rPr lang="en-US" sz="1200" b="0" i="0" u="none" strike="noStrike" cap="none" dirty="0">
                <a:solidFill>
                  <a:schemeClr val="dk1"/>
                </a:solidFill>
                <a:effectLst/>
                <a:latin typeface="Times New Roman"/>
                <a:ea typeface="Times New Roman"/>
                <a:cs typeface="Times New Roman"/>
                <a:sym typeface="Times New Roman"/>
              </a:rPr>
              <a:t>, A. M., Walters, E. E., &amp; Kessler, R. C. (2006). A risk index for 12-month suicide attempts in the National Comorbidity Survey Replication (NCS-R). </a:t>
            </a:r>
            <a:r>
              <a:rPr lang="en-US" sz="1200" b="0" i="1" u="none" strike="noStrike" cap="none" dirty="0">
                <a:solidFill>
                  <a:schemeClr val="dk1"/>
                </a:solidFill>
                <a:effectLst/>
                <a:latin typeface="Times New Roman"/>
                <a:ea typeface="Times New Roman"/>
                <a:cs typeface="Times New Roman"/>
                <a:sym typeface="Times New Roman"/>
              </a:rPr>
              <a:t>Psychological Medicine</a:t>
            </a:r>
            <a:r>
              <a:rPr lang="en-US" sz="1200" b="0" i="0" u="none" strike="noStrike" cap="none" dirty="0">
                <a:solidFill>
                  <a:schemeClr val="dk1"/>
                </a:solidFill>
                <a:effectLst/>
                <a:latin typeface="Times New Roman"/>
                <a:ea typeface="Times New Roman"/>
                <a:cs typeface="Times New Roman"/>
                <a:sym typeface="Times New Roman"/>
              </a:rPr>
              <a:t>, </a:t>
            </a:r>
            <a:r>
              <a:rPr lang="en-US" sz="1200" b="0" i="1" u="none" strike="noStrike" cap="none" dirty="0">
                <a:solidFill>
                  <a:schemeClr val="dk1"/>
                </a:solidFill>
                <a:effectLst/>
                <a:latin typeface="Times New Roman"/>
                <a:ea typeface="Times New Roman"/>
                <a:cs typeface="Times New Roman"/>
                <a:sym typeface="Times New Roman"/>
              </a:rPr>
              <a:t>36</a:t>
            </a:r>
            <a:r>
              <a:rPr lang="en-US" sz="1200" b="0" i="0" u="none" strike="noStrike" cap="none" dirty="0">
                <a:solidFill>
                  <a:schemeClr val="dk1"/>
                </a:solidFill>
                <a:effectLst/>
                <a:latin typeface="Times New Roman"/>
                <a:ea typeface="Times New Roman"/>
                <a:cs typeface="Times New Roman"/>
                <a:sym typeface="Times New Roman"/>
              </a:rPr>
              <a:t>(12), 1747–1757. </a:t>
            </a:r>
          </a:p>
          <a:p>
            <a:pPr marL="0" indent="0">
              <a:spcBef>
                <a:spcPts val="0"/>
              </a:spcBef>
            </a:pPr>
            <a:endParaRPr dirty="0"/>
          </a:p>
        </p:txBody>
      </p:sp>
    </p:spTree>
    <p:extLst>
      <p:ext uri="{BB962C8B-B14F-4D97-AF65-F5344CB8AC3E}">
        <p14:creationId xmlns:p14="http://schemas.microsoft.com/office/powerpoint/2010/main" val="633476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6:notes"/>
          <p:cNvSpPr txBox="1">
            <a:spLocks noGrp="1"/>
          </p:cNvSpPr>
          <p:nvPr>
            <p:ph type="body" idx="1"/>
          </p:nvPr>
        </p:nvSpPr>
        <p:spPr>
          <a:xfrm>
            <a:off x="701041" y="4415790"/>
            <a:ext cx="5608319" cy="4183380"/>
          </a:xfrm>
          <a:prstGeom prst="rect">
            <a:avLst/>
          </a:prstGeom>
          <a:noFill/>
          <a:ln>
            <a:noFill/>
          </a:ln>
        </p:spPr>
        <p:txBody>
          <a:bodyPr spcFirstLastPara="1" wrap="square" lIns="93162" tIns="93162" rIns="93162" bIns="93162" anchor="t" anchorCtr="0">
            <a:noAutofit/>
          </a:bodyPr>
          <a:lstStyle/>
          <a:p>
            <a:pPr marL="465887" indent="-232943">
              <a:spcBef>
                <a:spcPts val="0"/>
              </a:spcBef>
            </a:pPr>
            <a:r>
              <a:rPr lang="en-US" dirty="0"/>
              <a:t>(Note to trainer: read through the slide. The one caveat is if there is no serious distress in the past couple of months and none today, and the only time they ever attempted or got close to attempting suicide was years ago and it has never come up again, lethal counseling is not necessarily indicated.)</a:t>
            </a:r>
            <a:endParaRPr dirty="0"/>
          </a:p>
        </p:txBody>
      </p:sp>
      <p:sp>
        <p:nvSpPr>
          <p:cNvPr id="461" name="Google Shape;461;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Purpose of this slide is NOT TO train in MI, but to pull key tenets and tie them to CALM.</a:t>
            </a:r>
          </a:p>
          <a:p>
            <a:pPr rtl="0" fontAlgn="base"/>
            <a:r>
              <a:rPr lang="en-US" dirty="0"/>
              <a:t>Really working with the O.A.R.S steps – basic active listening and keeping focus on client/contact</a:t>
            </a:r>
          </a:p>
          <a:p>
            <a:pPr rtl="0" fontAlgn="base"/>
            <a:r>
              <a:rPr lang="en-US" dirty="0"/>
              <a:t>Bottomline with MI – person focused, decision to make an attempt is still their choice</a:t>
            </a:r>
          </a:p>
          <a:p>
            <a:pPr rtl="0" fontAlgn="base"/>
            <a:endParaRPr lang="en-US" dirty="0"/>
          </a:p>
          <a:p>
            <a:pPr rtl="0" fontAlgn="base"/>
            <a:r>
              <a:rPr lang="en-US" b="1" dirty="0"/>
              <a:t>Open-ended questions </a:t>
            </a:r>
            <a:r>
              <a:rPr lang="en-US" dirty="0"/>
              <a:t>- Invites person to problem solve</a:t>
            </a:r>
          </a:p>
          <a:p>
            <a:pPr rtl="0" fontAlgn="base"/>
            <a:r>
              <a:rPr lang="en-US" dirty="0"/>
              <a:t>                        “How do you think we can increase your daughter’s safety?”</a:t>
            </a:r>
          </a:p>
          <a:p>
            <a:pPr lvl="1" rtl="0" fontAlgn="base"/>
            <a:r>
              <a:rPr lang="en-US" dirty="0"/>
              <a:t>             vs closed-ended: “Will you remove all of the guns?”</a:t>
            </a:r>
          </a:p>
          <a:p>
            <a:pPr rtl="0" fontAlgn="base"/>
            <a:r>
              <a:rPr lang="en-US" b="1" dirty="0"/>
              <a:t>Affirmations</a:t>
            </a:r>
            <a:r>
              <a:rPr lang="en-US" dirty="0"/>
              <a:t> – Related to individual values and culture, Increase self-efficacy </a:t>
            </a:r>
          </a:p>
          <a:p>
            <a:pPr marL="457200" lvl="2" rtl="0" fontAlgn="base"/>
            <a:r>
              <a:rPr lang="en-US" dirty="0"/>
              <a:t>           “I know this is a difficult situation. On one hand, you keep guns to protect your family. On the other hand, your son is struggling with serious depression right now.” </a:t>
            </a:r>
          </a:p>
          <a:p>
            <a:pPr marL="457200" lvl="2" rtl="0" fontAlgn="base"/>
            <a:r>
              <a:rPr lang="en-US" b="1" dirty="0"/>
              <a:t>Reflections: </a:t>
            </a:r>
            <a:r>
              <a:rPr lang="en-US" dirty="0"/>
              <a:t>repeat and rephrase – perhaps amplifying the point or highlighting ambivalence</a:t>
            </a:r>
          </a:p>
          <a:p>
            <a:pPr lvl="2" rtl="0" fontAlgn="base"/>
            <a:r>
              <a:rPr lang="en-US" dirty="0"/>
              <a:t>“You worry about not having immediate access to a gun, but you also are worried about your son.”</a:t>
            </a:r>
          </a:p>
          <a:p>
            <a:r>
              <a:rPr lang="en-US" b="1" dirty="0"/>
              <a:t>Summaries: </a:t>
            </a:r>
            <a:r>
              <a:rPr lang="en-US" dirty="0"/>
              <a:t>collect, reflect and transition to a decision. </a:t>
            </a:r>
            <a:endParaRPr lang="en-US" b="0" dirty="0">
              <a:effectLst/>
            </a:endParaRPr>
          </a:p>
          <a:p>
            <a:pPr lvl="2" rtl="0" fontAlgn="base"/>
            <a:r>
              <a:rPr lang="en-US" dirty="0"/>
              <a:t>“So, what I’m hearing is you think removing the guns might be too drastic a step, but you also worry how devastated your family would be if your daughter used one on herself. Is that accurate? Where do we go from here?”</a:t>
            </a:r>
          </a:p>
          <a:p>
            <a:pPr lvl="2" rtl="0" fontAlgn="base"/>
            <a:endParaRPr lang="en-US" dirty="0"/>
          </a:p>
          <a:p>
            <a:pPr marL="1371600" marR="0" lvl="2" indent="-228600" algn="l" defTabSz="914400" rtl="0" eaLnBrk="1" fontAlgn="base" latinLnBrk="0" hangingPunct="1">
              <a:lnSpc>
                <a:spcPct val="100000"/>
              </a:lnSpc>
              <a:spcBef>
                <a:spcPts val="360"/>
              </a:spcBef>
              <a:spcAft>
                <a:spcPts val="0"/>
              </a:spcAft>
              <a:buClr>
                <a:srgbClr val="000000"/>
              </a:buClr>
              <a:buSzPts val="1400"/>
              <a:buFont typeface="Arial"/>
              <a:buNone/>
              <a:tabLst/>
              <a:defRPr/>
            </a:pPr>
            <a:r>
              <a:rPr lang="en-US" dirty="0"/>
              <a:t>Source:</a:t>
            </a:r>
            <a:r>
              <a:rPr lang="en-US" baseline="0" dirty="0"/>
              <a:t>  </a:t>
            </a:r>
            <a:r>
              <a:rPr lang="en-US" sz="1200" b="0" i="0" u="none" strike="noStrike" cap="none" dirty="0">
                <a:solidFill>
                  <a:schemeClr val="dk1"/>
                </a:solidFill>
                <a:effectLst/>
                <a:latin typeface="Times New Roman"/>
                <a:ea typeface="Times New Roman"/>
                <a:cs typeface="Times New Roman"/>
                <a:sym typeface="Times New Roman"/>
              </a:rPr>
              <a:t>Britton, P., Bryan, C., &amp; </a:t>
            </a:r>
            <a:r>
              <a:rPr lang="en-US" sz="1200" b="0" i="0" u="none" strike="noStrike" cap="none" dirty="0" err="1">
                <a:solidFill>
                  <a:schemeClr val="dk1"/>
                </a:solidFill>
                <a:effectLst/>
                <a:latin typeface="Times New Roman"/>
                <a:ea typeface="Times New Roman"/>
                <a:cs typeface="Times New Roman"/>
                <a:sym typeface="Times New Roman"/>
              </a:rPr>
              <a:t>Valenstein</a:t>
            </a:r>
            <a:r>
              <a:rPr lang="en-US" sz="1200" b="0" i="0" u="none" strike="noStrike" cap="none" dirty="0">
                <a:solidFill>
                  <a:schemeClr val="dk1"/>
                </a:solidFill>
                <a:effectLst/>
                <a:latin typeface="Times New Roman"/>
                <a:ea typeface="Times New Roman"/>
                <a:cs typeface="Times New Roman"/>
                <a:sym typeface="Times New Roman"/>
              </a:rPr>
              <a:t>, M. (2016). Motivational interviewing for means restriction counseling with patients at risk for suicide. Cognitive and Behavioral Practice 23, 51–61.</a:t>
            </a:r>
          </a:p>
          <a:p>
            <a:pPr lvl="2" rtl="0" fontAlgn="base"/>
            <a:endParaRPr lang="en-US" dirty="0"/>
          </a:p>
          <a:p>
            <a:pPr lvl="2" rtl="0" fontAlgn="base"/>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68744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5</a:t>
            </a:fld>
            <a:endParaRPr sz="1200">
              <a:solidFill>
                <a:srgbClr val="000000"/>
              </a:solidFill>
              <a:latin typeface="Times New Roman"/>
              <a:ea typeface="Times New Roman"/>
              <a:cs typeface="Times New Roman"/>
              <a:sym typeface="Times New Roman"/>
            </a:endParaRPr>
          </a:p>
        </p:txBody>
      </p:sp>
      <p:sp>
        <p:nvSpPr>
          <p:cNvPr id="75" name="Google Shape;7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 name="Google Shape;76;p3: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buClr>
                <a:srgbClr val="003366"/>
              </a:buClr>
              <a:buSzPts val="1200"/>
            </a:pPr>
            <a:r>
              <a:rPr lang="en-US" dirty="0">
                <a:solidFill>
                  <a:srgbClr val="003366"/>
                </a:solidFill>
                <a:latin typeface="Arial"/>
                <a:ea typeface="Arial"/>
                <a:cs typeface="Arial"/>
                <a:sym typeface="Arial"/>
              </a:rPr>
              <a:t>This is meant to be a quick list to let people know what the training will cover.</a:t>
            </a:r>
            <a:endParaRPr dirty="0"/>
          </a:p>
          <a:p>
            <a:pPr marL="0" indent="0">
              <a:lnSpc>
                <a:spcPct val="90000"/>
              </a:lnSpc>
              <a:spcBef>
                <a:spcPts val="245"/>
              </a:spcBef>
              <a:buClr>
                <a:schemeClr val="dk1"/>
              </a:buClr>
              <a:buSzPts val="1200"/>
            </a:pPr>
            <a:endParaRPr dirty="0">
              <a:solidFill>
                <a:srgbClr val="003366"/>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7: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50</a:t>
            </a:fld>
            <a:endParaRPr kumimoji="0"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467" name="Google Shape;467;p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p47: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367"/>
              </a:spcBef>
              <a:buClr>
                <a:schemeClr val="lt2"/>
              </a:buClr>
              <a:buSzPts val="1200"/>
            </a:pPr>
            <a:r>
              <a:rPr lang="en-US" dirty="0">
                <a:solidFill>
                  <a:schemeClr val="lt2"/>
                </a:solidFill>
                <a:latin typeface="Arial"/>
                <a:ea typeface="Arial"/>
                <a:cs typeface="Arial"/>
                <a:sym typeface="Arial"/>
              </a:rPr>
              <a:t>We would say both, as it is difficult to predict whether and when an attempt may occur. </a:t>
            </a:r>
          </a:p>
          <a:p>
            <a:pPr marL="0" indent="0">
              <a:lnSpc>
                <a:spcPct val="90000"/>
              </a:lnSpc>
              <a:spcBef>
                <a:spcPts val="367"/>
              </a:spcBef>
              <a:buClr>
                <a:schemeClr val="lt2"/>
              </a:buClr>
              <a:buSzPts val="1200"/>
            </a:pPr>
            <a:endParaRPr lang="en-US" dirty="0">
              <a:solidFill>
                <a:schemeClr val="lt2"/>
              </a:solidFill>
              <a:latin typeface="Arial"/>
              <a:ea typeface="Arial"/>
              <a:cs typeface="Arial"/>
              <a:sym typeface="Arial"/>
            </a:endParaRPr>
          </a:p>
          <a:p>
            <a:pPr marL="0" indent="0">
              <a:lnSpc>
                <a:spcPct val="90000"/>
              </a:lnSpc>
              <a:spcBef>
                <a:spcPts val="367"/>
              </a:spcBef>
              <a:buClr>
                <a:schemeClr val="lt2"/>
              </a:buClr>
              <a:buSzPts val="1200"/>
            </a:pPr>
            <a:r>
              <a:rPr lang="en-US" dirty="0">
                <a:solidFill>
                  <a:schemeClr val="lt2"/>
                </a:solidFill>
                <a:latin typeface="Arial"/>
                <a:ea typeface="Arial"/>
                <a:cs typeface="Arial"/>
                <a:sym typeface="Arial"/>
              </a:rPr>
              <a:t>Module 1 showed that almost half of people who had attempted suicide said they’d thought about making that attempt for 10 minutes or less before acting. That means you need to think about making things safer at home </a:t>
            </a:r>
            <a:r>
              <a:rPr lang="en-US" u="sng" dirty="0">
                <a:solidFill>
                  <a:schemeClr val="lt2"/>
                </a:solidFill>
                <a:latin typeface="Arial"/>
                <a:ea typeface="Arial"/>
                <a:cs typeface="Arial"/>
                <a:sym typeface="Arial"/>
              </a:rPr>
              <a:t>before</a:t>
            </a:r>
            <a:r>
              <a:rPr lang="en-US" dirty="0">
                <a:solidFill>
                  <a:schemeClr val="lt2"/>
                </a:solidFill>
                <a:latin typeface="Arial"/>
                <a:ea typeface="Arial"/>
                <a:cs typeface="Arial"/>
                <a:sym typeface="Arial"/>
              </a:rPr>
              <a:t> a patient becomes suicidal. It is difficult to predict who among those struggling with a mental health problem will become suicidal. Therefore it is wise to take simple precautions.</a:t>
            </a:r>
            <a:endParaRPr dirty="0"/>
          </a:p>
          <a:p>
            <a:pPr marL="0" indent="0">
              <a:lnSpc>
                <a:spcPct val="90000"/>
              </a:lnSpc>
              <a:spcBef>
                <a:spcPts val="367"/>
              </a:spcBef>
              <a:buClr>
                <a:schemeClr val="lt2"/>
              </a:buClr>
              <a:buSzPts val="1200"/>
            </a:pPr>
            <a:endParaRPr dirty="0">
              <a:solidFill>
                <a:schemeClr val="lt2"/>
              </a:solidFill>
              <a:latin typeface="Arial"/>
              <a:ea typeface="Arial"/>
              <a:cs typeface="Arial"/>
              <a:sym typeface="Arial"/>
            </a:endParaRPr>
          </a:p>
          <a:p>
            <a:pPr marL="0" indent="0">
              <a:lnSpc>
                <a:spcPct val="90000"/>
              </a:lnSpc>
              <a:spcBef>
                <a:spcPts val="367"/>
              </a:spcBef>
              <a:buClr>
                <a:schemeClr val="lt2"/>
              </a:buClr>
              <a:buSzPts val="1200"/>
            </a:pPr>
            <a:r>
              <a:rPr lang="en-US" dirty="0">
                <a:solidFill>
                  <a:schemeClr val="lt2"/>
                </a:solidFill>
                <a:latin typeface="Arial"/>
                <a:ea typeface="Arial"/>
                <a:cs typeface="Arial"/>
                <a:sym typeface="Arial"/>
              </a:rPr>
              <a:t>A recent study asked a large sample of military personnel about lifetime history of suicidal ideation and followed them over time. Among those who attempted suicide during the follow-up period, two-thirds had NOT reported any current or lifetime history of suicidal ideation on their baseline survey. This suggests that we are not going to “screen and treat” our way out of the  suicide problem. </a:t>
            </a:r>
          </a:p>
          <a:p>
            <a:pPr marL="0" indent="0">
              <a:lnSpc>
                <a:spcPct val="90000"/>
              </a:lnSpc>
              <a:spcBef>
                <a:spcPts val="367"/>
              </a:spcBef>
              <a:buClr>
                <a:schemeClr val="lt2"/>
              </a:buClr>
              <a:buSzPts val="1200"/>
            </a:pPr>
            <a:endParaRPr lang="en-US" dirty="0">
              <a:solidFill>
                <a:schemeClr val="lt2"/>
              </a:solidFill>
              <a:latin typeface="Arial"/>
              <a:ea typeface="Arial"/>
              <a:cs typeface="Arial"/>
              <a:sym typeface="Arial"/>
            </a:endParaRPr>
          </a:p>
          <a:p>
            <a:pPr marL="0" indent="0">
              <a:lnSpc>
                <a:spcPct val="90000"/>
              </a:lnSpc>
              <a:spcBef>
                <a:spcPts val="367"/>
              </a:spcBef>
              <a:buClr>
                <a:schemeClr val="lt2"/>
              </a:buClr>
              <a:buSzPts val="1200"/>
            </a:pPr>
            <a:r>
              <a:rPr lang="en-US" dirty="0">
                <a:solidFill>
                  <a:schemeClr val="lt2"/>
                </a:solidFill>
                <a:latin typeface="Arial"/>
                <a:ea typeface="Arial"/>
                <a:cs typeface="Arial"/>
                <a:sym typeface="Arial"/>
              </a:rPr>
              <a:t>Source:</a:t>
            </a:r>
          </a:p>
          <a:p>
            <a:pPr marL="0" indent="0">
              <a:lnSpc>
                <a:spcPct val="90000"/>
              </a:lnSpc>
              <a:spcBef>
                <a:spcPts val="367"/>
              </a:spcBef>
              <a:buClr>
                <a:schemeClr val="lt2"/>
              </a:buClr>
              <a:buSzPts val="1200"/>
            </a:pPr>
            <a:r>
              <a:rPr lang="en-US" sz="1200" b="0" i="0" u="none" strike="noStrike" cap="none" dirty="0">
                <a:solidFill>
                  <a:schemeClr val="dk1"/>
                </a:solidFill>
                <a:effectLst/>
                <a:latin typeface="Times New Roman"/>
                <a:ea typeface="Times New Roman"/>
                <a:cs typeface="Times New Roman"/>
                <a:sym typeface="Times New Roman"/>
              </a:rPr>
              <a:t>Bernecker, S., </a:t>
            </a:r>
            <a:r>
              <a:rPr lang="en-US" sz="1200" b="0" i="0" u="none" strike="noStrike" cap="none" dirty="0" err="1">
                <a:solidFill>
                  <a:schemeClr val="dk1"/>
                </a:solidFill>
                <a:effectLst/>
                <a:latin typeface="Times New Roman"/>
                <a:ea typeface="Times New Roman"/>
                <a:cs typeface="Times New Roman"/>
                <a:sym typeface="Times New Roman"/>
              </a:rPr>
              <a:t>Zuromski</a:t>
            </a:r>
            <a:r>
              <a:rPr lang="en-US" sz="1200" b="0" i="0" u="none" strike="noStrike" cap="none" dirty="0">
                <a:solidFill>
                  <a:schemeClr val="dk1"/>
                </a:solidFill>
                <a:effectLst/>
                <a:latin typeface="Times New Roman"/>
                <a:ea typeface="Times New Roman"/>
                <a:cs typeface="Times New Roman"/>
                <a:sym typeface="Times New Roman"/>
              </a:rPr>
              <a:t>, K., Gutierrez, P., Joiner, T., King, A., Liu, H., Nock, M., Sampson, N., </a:t>
            </a:r>
            <a:r>
              <a:rPr lang="en-US" sz="1200" b="0" i="0" u="none" strike="noStrike" cap="none" dirty="0" err="1">
                <a:solidFill>
                  <a:schemeClr val="dk1"/>
                </a:solidFill>
                <a:effectLst/>
                <a:latin typeface="Times New Roman"/>
                <a:ea typeface="Times New Roman"/>
                <a:cs typeface="Times New Roman"/>
                <a:sym typeface="Times New Roman"/>
              </a:rPr>
              <a:t>Zaslavsky</a:t>
            </a:r>
            <a:r>
              <a:rPr lang="en-US" sz="1200" b="0" i="0" u="none" strike="noStrike" cap="none" dirty="0">
                <a:solidFill>
                  <a:schemeClr val="dk1"/>
                </a:solidFill>
                <a:effectLst/>
                <a:latin typeface="Times New Roman"/>
                <a:ea typeface="Times New Roman"/>
                <a:cs typeface="Times New Roman"/>
                <a:sym typeface="Times New Roman"/>
              </a:rPr>
              <a:t>, A., Stein, M., </a:t>
            </a:r>
            <a:r>
              <a:rPr lang="en-US" sz="1200" b="0" i="0" u="none" strike="noStrike" cap="none" dirty="0" err="1">
                <a:solidFill>
                  <a:schemeClr val="dk1"/>
                </a:solidFill>
                <a:effectLst/>
                <a:latin typeface="Times New Roman"/>
                <a:ea typeface="Times New Roman"/>
                <a:cs typeface="Times New Roman"/>
                <a:sym typeface="Times New Roman"/>
              </a:rPr>
              <a:t>Ursano</a:t>
            </a:r>
            <a:r>
              <a:rPr lang="en-US" sz="1200" b="0" i="0" u="none" strike="noStrike" cap="none" dirty="0">
                <a:solidFill>
                  <a:schemeClr val="dk1"/>
                </a:solidFill>
                <a:effectLst/>
                <a:latin typeface="Times New Roman"/>
                <a:ea typeface="Times New Roman"/>
                <a:cs typeface="Times New Roman"/>
                <a:sym typeface="Times New Roman"/>
              </a:rPr>
              <a:t>, R. and Kessler, R. (2019). Predicting suicide attempts among soldiers who deny suicidal ideation in the Army Study to Assess Risk and Resilience in </a:t>
            </a:r>
            <a:r>
              <a:rPr lang="en-US" sz="1200" b="0" i="0" u="none" strike="noStrike" cap="none" dirty="0" err="1">
                <a:solidFill>
                  <a:schemeClr val="dk1"/>
                </a:solidFill>
                <a:effectLst/>
                <a:latin typeface="Times New Roman"/>
                <a:ea typeface="Times New Roman"/>
                <a:cs typeface="Times New Roman"/>
                <a:sym typeface="Times New Roman"/>
              </a:rPr>
              <a:t>Servicemembers</a:t>
            </a:r>
            <a:r>
              <a:rPr lang="en-US" sz="1200" b="0" i="0" u="none" strike="noStrike" cap="none" dirty="0">
                <a:solidFill>
                  <a:schemeClr val="dk1"/>
                </a:solidFill>
                <a:effectLst/>
                <a:latin typeface="Times New Roman"/>
                <a:ea typeface="Times New Roman"/>
                <a:cs typeface="Times New Roman"/>
                <a:sym typeface="Times New Roman"/>
              </a:rPr>
              <a:t> (Army STARRS). </a:t>
            </a:r>
            <a:r>
              <a:rPr lang="en-US" sz="1200" b="0" i="1" u="none" strike="noStrike" cap="none" dirty="0" err="1">
                <a:solidFill>
                  <a:schemeClr val="dk1"/>
                </a:solidFill>
                <a:effectLst/>
                <a:latin typeface="Times New Roman"/>
                <a:ea typeface="Times New Roman"/>
                <a:cs typeface="Times New Roman"/>
                <a:sym typeface="Times New Roman"/>
              </a:rPr>
              <a:t>Behaviour</a:t>
            </a:r>
            <a:r>
              <a:rPr lang="en-US" sz="1200" b="0" i="1" u="none" strike="noStrike" cap="none" dirty="0">
                <a:solidFill>
                  <a:schemeClr val="dk1"/>
                </a:solidFill>
                <a:effectLst/>
                <a:latin typeface="Times New Roman"/>
                <a:ea typeface="Times New Roman"/>
                <a:cs typeface="Times New Roman"/>
                <a:sym typeface="Times New Roman"/>
              </a:rPr>
              <a:t> Research and Therapy</a:t>
            </a:r>
            <a:r>
              <a:rPr lang="en-US" sz="1200" b="0" i="0" u="none" strike="noStrike" cap="none" dirty="0">
                <a:solidFill>
                  <a:schemeClr val="dk1"/>
                </a:solidFill>
                <a:effectLst/>
                <a:latin typeface="Times New Roman"/>
                <a:ea typeface="Times New Roman"/>
                <a:cs typeface="Times New Roman"/>
                <a:sym typeface="Times New Roman"/>
              </a:rPr>
              <a:t>, 120, p.103350.</a:t>
            </a:r>
            <a:endParaRPr lang="en-US" dirty="0">
              <a:solidFill>
                <a:schemeClr val="lt2"/>
              </a:solidFill>
              <a:latin typeface="Arial"/>
              <a:ea typeface="Arial"/>
              <a:cs typeface="Arial"/>
              <a:sym typeface="Arial"/>
            </a:endParaRPr>
          </a:p>
          <a:p>
            <a:pPr marL="0" indent="0">
              <a:lnSpc>
                <a:spcPct val="90000"/>
              </a:lnSpc>
              <a:spcBef>
                <a:spcPts val="367"/>
              </a:spcBef>
              <a:buClr>
                <a:schemeClr val="lt2"/>
              </a:buClr>
              <a:buSzPts val="1200"/>
            </a:pPr>
            <a:r>
              <a:rPr lang="en-US" dirty="0">
                <a:solidFill>
                  <a:schemeClr val="lt2"/>
                </a:solidFill>
                <a:latin typeface="Arial"/>
                <a:ea typeface="Arial"/>
                <a:cs typeface="Arial"/>
                <a:sym typeface="Arial"/>
              </a:rPr>
              <a:t> Bernecker SL et al, 2018. </a:t>
            </a:r>
            <a:r>
              <a:rPr lang="en-US" b="0" dirty="0"/>
              <a:t>Predicting suicide attempts among soldiers who deny suicidal ideation in the Army Study to Assess Risk and Resilience in Servicemembers (Army STARRS).  </a:t>
            </a:r>
            <a:r>
              <a:rPr lang="en-US" dirty="0">
                <a:solidFill>
                  <a:schemeClr val="lt2"/>
                </a:solidFill>
                <a:latin typeface="Arial"/>
                <a:ea typeface="Arial"/>
                <a:cs typeface="Arial"/>
                <a:sym typeface="Arial"/>
              </a:rPr>
              <a:t>https://www.ncbi.nlm.nih.gov/pubmed/30598236</a:t>
            </a:r>
            <a:endParaRPr dirty="0"/>
          </a:p>
          <a:p>
            <a:pPr marL="0" indent="0">
              <a:lnSpc>
                <a:spcPct val="90000"/>
              </a:lnSpc>
              <a:spcBef>
                <a:spcPts val="367"/>
              </a:spcBef>
              <a:buClr>
                <a:schemeClr val="lt2"/>
              </a:buClr>
              <a:buSzPts val="1200"/>
            </a:pPr>
            <a:r>
              <a:rPr lang="en-US" dirty="0">
                <a:solidFill>
                  <a:schemeClr val="lt2"/>
                </a:solidFill>
                <a:latin typeface="Arial"/>
                <a:ea typeface="Arial"/>
                <a:cs typeface="Arial"/>
                <a:sym typeface="Arial"/>
              </a:rPr>
              <a:t>This study is available in the  Source materials file on the CALM T-t-T Google Drive.</a:t>
            </a:r>
            <a:endParaRPr i="0" dirty="0"/>
          </a:p>
        </p:txBody>
      </p:sp>
    </p:spTree>
    <p:extLst>
      <p:ext uri="{BB962C8B-B14F-4D97-AF65-F5344CB8AC3E}">
        <p14:creationId xmlns:p14="http://schemas.microsoft.com/office/powerpoint/2010/main" val="8222075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8: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51</a:t>
            </a:fld>
            <a:endParaRPr kumimoji="0"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476" name="Google Shape;476;p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7" name="Google Shape;477;p4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t>This slide shows examples of language to use when raising the topic of lethal means safety with patients. </a:t>
            </a:r>
          </a:p>
          <a:p>
            <a:pPr marL="628650" lvl="1" indent="-171450">
              <a:spcBef>
                <a:spcPts val="0"/>
              </a:spcBef>
              <a:buFont typeface="Arial" panose="020B0604020202020204" pitchFamily="34" charset="0"/>
              <a:buChar char="•"/>
            </a:pPr>
            <a:r>
              <a:rPr lang="en-US" dirty="0"/>
              <a:t>Of course, you’ll want to use your own style. These are just sample language. </a:t>
            </a:r>
          </a:p>
          <a:p>
            <a:pPr marL="0" indent="0">
              <a:spcBef>
                <a:spcPts val="0"/>
              </a:spcBef>
            </a:pPr>
            <a:endParaRPr lang="en-US" dirty="0"/>
          </a:p>
          <a:p>
            <a:pPr marL="0" indent="0">
              <a:spcBef>
                <a:spcPts val="0"/>
              </a:spcBef>
            </a:pPr>
            <a:r>
              <a:rPr lang="en-US" dirty="0"/>
              <a:t>On the left is how to raise the issue when the </a:t>
            </a:r>
            <a:r>
              <a:rPr lang="en-US" u="sng" dirty="0"/>
              <a:t>patient has disclosed current or recent SI or has had an attempt in the not too distant past</a:t>
            </a:r>
            <a:r>
              <a:rPr lang="en-US" dirty="0"/>
              <a:t>. </a:t>
            </a:r>
          </a:p>
          <a:p>
            <a:pPr marL="628650" lvl="1" indent="-171450">
              <a:spcBef>
                <a:spcPts val="0"/>
              </a:spcBef>
              <a:buFont typeface="Arial" panose="020B0604020202020204" pitchFamily="34" charset="0"/>
              <a:buChar char="•"/>
            </a:pPr>
            <a:r>
              <a:rPr lang="en-US" dirty="0"/>
              <a:t>We refer to creating a Safety Plan with the patient which we’ll briefly review on the next slide. </a:t>
            </a:r>
          </a:p>
          <a:p>
            <a:pPr marL="628650" lvl="1" indent="-171450">
              <a:spcBef>
                <a:spcPts val="0"/>
              </a:spcBef>
              <a:buFont typeface="Arial" panose="020B0604020202020204" pitchFamily="34" charset="0"/>
              <a:buChar char="•"/>
            </a:pPr>
            <a:r>
              <a:rPr lang="en-US" dirty="0"/>
              <a:t>Again, if this is a topic you are unfamiliar with, the handout lists resources for training in this area. </a:t>
            </a:r>
            <a:endParaRPr dirty="0"/>
          </a:p>
          <a:p>
            <a:pPr marL="0" indent="0">
              <a:spcBef>
                <a:spcPts val="0"/>
              </a:spcBef>
            </a:pPr>
            <a:endParaRPr dirty="0"/>
          </a:p>
          <a:p>
            <a:pPr marL="0" indent="0">
              <a:spcBef>
                <a:spcPts val="0"/>
              </a:spcBef>
            </a:pPr>
            <a:r>
              <a:rPr lang="en-US" dirty="0"/>
              <a:t>On the right is an example of how to </a:t>
            </a:r>
            <a:r>
              <a:rPr lang="en-US" u="sng" dirty="0"/>
              <a:t>raise the topic when a person is struggling but they are not suicidal. </a:t>
            </a:r>
          </a:p>
          <a:p>
            <a:pPr marL="171450" indent="-171450">
              <a:spcBef>
                <a:spcPts val="0"/>
              </a:spcBef>
              <a:buFont typeface="Arial" panose="020B0604020202020204" pitchFamily="34" charset="0"/>
              <a:buChar char="•"/>
            </a:pPr>
            <a:endParaRPr lang="en-US" dirty="0"/>
          </a:p>
          <a:p>
            <a:pPr marL="171450" indent="-171450">
              <a:spcBef>
                <a:spcPts val="0"/>
              </a:spcBef>
              <a:buFont typeface="Arial" panose="020B0604020202020204" pitchFamily="34" charset="0"/>
              <a:buChar char="•"/>
            </a:pPr>
            <a:r>
              <a:rPr lang="en-US" dirty="0"/>
              <a:t>It isn’t something to raise when, for example, someone is in only mild distress. </a:t>
            </a:r>
          </a:p>
          <a:p>
            <a:pPr marL="171450" lvl="0" indent="-171450">
              <a:spcBef>
                <a:spcPts val="0"/>
              </a:spcBef>
              <a:buFont typeface="Arial" panose="020B0604020202020204" pitchFamily="34" charset="0"/>
              <a:buChar char="•"/>
            </a:pPr>
            <a:r>
              <a:rPr lang="en-US" dirty="0"/>
              <a:t>Do raise it when a person is suffering and especially when they are also experiencing difficult crises like relationship break-ups, family fights, legal problems, eviction, etc. and/or have a history of SI or attempts. </a:t>
            </a:r>
          </a:p>
          <a:p>
            <a:pPr marL="171450" indent="-171450">
              <a:spcBef>
                <a:spcPts val="0"/>
              </a:spcBef>
              <a:buFont typeface="Arial" panose="020B0604020202020204" pitchFamily="34" charset="0"/>
              <a:buChar char="•"/>
            </a:pPr>
            <a:r>
              <a:rPr lang="en-US" dirty="0"/>
              <a:t>Raising the issue that the suicidal feelings could possibly develop isn’t meant to frighten the person.  </a:t>
            </a:r>
          </a:p>
          <a:p>
            <a:pPr marL="628650" lvl="1" indent="-171450">
              <a:spcBef>
                <a:spcPts val="0"/>
              </a:spcBef>
              <a:buFont typeface="Arial" panose="020B0604020202020204" pitchFamily="34" charset="0"/>
              <a:buChar char="•"/>
            </a:pPr>
            <a:r>
              <a:rPr lang="en-US" dirty="0"/>
              <a:t>It is akin to a fire drill or to the flight attendant saying, “In the unlikely event of a water landing…” We hope that it will help the person feel more confidence that even if a suicidal period were to hit them, they will be able to weather the storm. </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TAKE AWAY – Talking about reducing access to lethal means should be framed as safety issue.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Typically, some form of the word </a:t>
            </a:r>
            <a:r>
              <a:rPr lang="en-US" i="1" dirty="0"/>
              <a:t>safe </a:t>
            </a:r>
            <a:r>
              <a:rPr lang="en-US" i="0" dirty="0"/>
              <a:t>is used several times during a means reduction conversation.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i="0" dirty="0"/>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Source: </a:t>
            </a:r>
            <a:r>
              <a:rPr lang="en-US" sz="1200" b="0" i="0" u="none" strike="noStrike" cap="none" dirty="0">
                <a:solidFill>
                  <a:schemeClr val="dk1"/>
                </a:solidFill>
                <a:effectLst/>
                <a:latin typeface="Times New Roman"/>
                <a:ea typeface="Times New Roman"/>
                <a:cs typeface="Times New Roman"/>
                <a:sym typeface="Times New Roman"/>
              </a:rPr>
              <a:t>CALM Developers</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p>
          <a:p>
            <a:pPr marL="0" indent="0">
              <a:spcBef>
                <a:spcPts val="0"/>
              </a:spcBef>
            </a:pPr>
            <a:endParaRPr dirty="0"/>
          </a:p>
          <a:p>
            <a:pPr marL="0" indent="0">
              <a:spcBef>
                <a:spcPts val="0"/>
              </a:spcBef>
            </a:pPr>
            <a:endParaRPr dirty="0"/>
          </a:p>
        </p:txBody>
      </p:sp>
    </p:spTree>
    <p:extLst>
      <p:ext uri="{BB962C8B-B14F-4D97-AF65-F5344CB8AC3E}">
        <p14:creationId xmlns:p14="http://schemas.microsoft.com/office/powerpoint/2010/main" val="1356702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360"/>
              </a:spcBef>
              <a:spcAft>
                <a:spcPts val="0"/>
              </a:spcAft>
              <a:buClr>
                <a:srgbClr val="000000"/>
              </a:buClr>
              <a:buSzPts val="1400"/>
              <a:buFontTx/>
              <a:buNone/>
              <a:tabLst/>
              <a:defRPr/>
            </a:pPr>
            <a:r>
              <a:rPr lang="en-US" sz="1200" dirty="0">
                <a:solidFill>
                  <a:schemeClr val="tx1"/>
                </a:solidFill>
              </a:rPr>
              <a:t>Practice talking about Access to Lethal Means when you are concerned that your client may be or may become suicidal. </a:t>
            </a:r>
          </a:p>
          <a:p>
            <a:endParaRPr lang="en-US" dirty="0"/>
          </a:p>
          <a:p>
            <a:r>
              <a:rPr lang="en-US" dirty="0"/>
              <a:t>If you want to give participants a chance to stand up and move around, you can have them pair up by lining up in some order – birthday, height, whatever – and pairing up with the person next to them. These instructions are also in the Handouts. You can then return to the Flow Chart on the screen.</a:t>
            </a:r>
          </a:p>
          <a:p>
            <a:endParaRPr lang="en-US" dirty="0"/>
          </a:p>
          <a:p>
            <a:pPr marL="8572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dirty="0">
                <a:solidFill>
                  <a:schemeClr val="tx1"/>
                </a:solidFill>
              </a:rPr>
              <a:t>After giving instructions and pairs are ready to do the activity, click back to S49 so the Flow Chart is on the screen</a:t>
            </a:r>
          </a:p>
          <a:p>
            <a:pPr marL="8572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dirty="0">
                <a:solidFill>
                  <a:schemeClr val="tx1"/>
                </a:solidFill>
              </a:rPr>
              <a:t>Go forward to S50, click to Part 2, ask pairs to switch roles</a:t>
            </a:r>
          </a:p>
          <a:p>
            <a:pPr marL="8572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dirty="0">
                <a:solidFill>
                  <a:schemeClr val="tx1"/>
                </a:solidFill>
              </a:rPr>
              <a:t>Debrief</a:t>
            </a:r>
          </a:p>
          <a:p>
            <a:pPr marL="4000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sz="1200" dirty="0">
              <a:solidFill>
                <a:schemeClr val="tx1"/>
              </a:solidFill>
            </a:endParaRPr>
          </a:p>
          <a:p>
            <a:r>
              <a:rPr lang="en-US" dirty="0"/>
              <a:t>This exercise is about bringing up the topic of access to lethal means, not necessarily about a perfect or complete intervention</a:t>
            </a:r>
          </a:p>
          <a:p>
            <a:pPr marL="914400" marR="0" lvl="1"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dirty="0">
                <a:solidFill>
                  <a:schemeClr val="tx1"/>
                </a:solidFill>
              </a:rPr>
              <a:t>In practice, this would most likely be part of creating a Safety Plan but might need to be a stand-alone topic if time is short or the client is not willing to develop a full plan at this time.</a:t>
            </a:r>
          </a:p>
          <a:p>
            <a:pPr marL="914400" marR="0" lvl="1"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sz="1200" dirty="0">
              <a:solidFill>
                <a:schemeClr val="tx1"/>
              </a:solidFill>
            </a:endParaRPr>
          </a:p>
          <a:p>
            <a:pPr marL="914400" marR="0" lvl="1"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dirty="0">
                <a:solidFill>
                  <a:schemeClr val="tx1"/>
                </a:solidFill>
              </a:rPr>
              <a:t>Source:</a:t>
            </a:r>
            <a:r>
              <a:rPr lang="en-US" sz="1200" baseline="0" dirty="0">
                <a:solidFill>
                  <a:schemeClr val="tx1"/>
                </a:solidFill>
              </a:rPr>
              <a:t> CALM developers</a:t>
            </a:r>
            <a:endParaRPr lang="en-US" sz="1200" dirty="0">
              <a:solidFill>
                <a:schemeClr val="tx1"/>
              </a:solidFill>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2313818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This is an example of a Safety Plan that you fill out with a client.  This one was completed with a patient who did not have any guns at home. Information on accessing a safety plan is available in the CALM Drive under Workshop Materials.</a:t>
            </a:r>
            <a:endParaRPr dirty="0"/>
          </a:p>
          <a:p>
            <a:pPr marL="0" indent="0">
              <a:spcBef>
                <a:spcPts val="367"/>
              </a:spcBef>
            </a:pPr>
            <a:endParaRPr dirty="0"/>
          </a:p>
        </p:txBody>
      </p:sp>
      <p:sp>
        <p:nvSpPr>
          <p:cNvPr id="493" name="Google Shape;493;p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0: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54</a:t>
            </a:fld>
            <a:endParaRPr sz="1200">
              <a:solidFill>
                <a:schemeClr val="dk1"/>
              </a:solidFill>
              <a:latin typeface="Times New Roman"/>
              <a:ea typeface="Times New Roman"/>
              <a:cs typeface="Times New Roman"/>
              <a:sym typeface="Times New Roman"/>
            </a:endParaRPr>
          </a:p>
        </p:txBody>
      </p:sp>
      <p:sp>
        <p:nvSpPr>
          <p:cNvPr id="499" name="Google Shape;499;p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0" name="Google Shape;500;p5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232943" indent="-232943">
              <a:spcBef>
                <a:spcPts val="367"/>
              </a:spcBef>
              <a:buClr>
                <a:schemeClr val="dk1"/>
              </a:buClr>
              <a:buSzPts val="1200"/>
              <a:buFont typeface="Times New Roman"/>
              <a:buAutoNum type="alphaUcPeriod"/>
            </a:pPr>
            <a:r>
              <a:rPr lang="en-US" dirty="0">
                <a:latin typeface="Times New Roman"/>
                <a:ea typeface="Times New Roman"/>
                <a:cs typeface="Times New Roman"/>
                <a:sym typeface="Times New Roman"/>
              </a:rPr>
              <a:t>This approach has a lot of advantages. It normalizes guns, gives a peer example, lets patients know this is their decision as it is not interrogating or judgmental. Patients without guns are likely to say so. Even if a patient doesn’t want to disclose the fact that they have guns, they at least will have heard the suggestion. </a:t>
            </a:r>
            <a:endParaRPr dirty="0"/>
          </a:p>
          <a:p>
            <a:pPr marL="0" indent="0">
              <a:spcBef>
                <a:spcPts val="367"/>
              </a:spcBef>
              <a:buClr>
                <a:schemeClr val="dk1"/>
              </a:buClr>
              <a:buSzPts val="1200"/>
            </a:pPr>
            <a:r>
              <a:rPr lang="en-US" dirty="0">
                <a:latin typeface="Times New Roman"/>
                <a:ea typeface="Times New Roman"/>
                <a:cs typeface="Times New Roman"/>
                <a:sym typeface="Times New Roman"/>
              </a:rPr>
              <a:t>     A disadvantage to this approach, is that if a person is in great distress, it may be too complex for cognitive processing. If a patient answers in a vague way,  “I haven’t really thought about it,” you can ask, “May I ask you how you currently store your guns”” so as to elicit a concrete answer.</a:t>
            </a:r>
            <a:endParaRPr dirty="0"/>
          </a:p>
          <a:p>
            <a:pPr marL="0" indent="0">
              <a:spcBef>
                <a:spcPts val="367"/>
              </a:spcBef>
              <a:buClr>
                <a:schemeClr val="dk1"/>
              </a:buClr>
              <a:buSzPts val="1200"/>
            </a:pPr>
            <a:endParaRPr dirty="0">
              <a:latin typeface="Times New Roman"/>
              <a:ea typeface="Times New Roman"/>
              <a:cs typeface="Times New Roman"/>
              <a:sym typeface="Times New Roman"/>
            </a:endParaRPr>
          </a:p>
          <a:p>
            <a:pPr marL="0" indent="0">
              <a:spcBef>
                <a:spcPts val="367"/>
              </a:spcBef>
              <a:buClr>
                <a:schemeClr val="dk1"/>
              </a:buClr>
              <a:buSzPts val="1200"/>
            </a:pPr>
            <a:r>
              <a:rPr lang="en-US" dirty="0">
                <a:latin typeface="Times New Roman"/>
                <a:ea typeface="Times New Roman"/>
                <a:cs typeface="Times New Roman"/>
                <a:sym typeface="Times New Roman"/>
              </a:rPr>
              <a:t>B. This approach has the advantage of cognitive simplicity, but it has some disadvantages. The patient may worry that the clinician will disapprove if they say yes or might fear that their gun rights may be endangered. They may be more likely to say “no” even if they do have guns at home. Still, simplicity is important if a patient is in extreme distress and having trouble processing information, or if time is short.  </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51: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55</a:t>
            </a:fld>
            <a:endParaRPr sz="1200">
              <a:solidFill>
                <a:schemeClr val="dk1"/>
              </a:solidFill>
              <a:latin typeface="Times New Roman"/>
              <a:ea typeface="Times New Roman"/>
              <a:cs typeface="Times New Roman"/>
              <a:sym typeface="Times New Roman"/>
            </a:endParaRPr>
          </a:p>
        </p:txBody>
      </p:sp>
      <p:sp>
        <p:nvSpPr>
          <p:cNvPr id="509" name="Google Shape;509;p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 name="Google Shape;510;p5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buClr>
                <a:schemeClr val="lt2"/>
              </a:buClr>
              <a:buSzPts val="1200"/>
            </a:pPr>
            <a:r>
              <a:rPr lang="en-US" dirty="0">
                <a:solidFill>
                  <a:schemeClr val="lt2"/>
                </a:solidFill>
                <a:latin typeface="Arial"/>
                <a:ea typeface="Arial"/>
                <a:cs typeface="Arial"/>
                <a:sym typeface="Arial"/>
              </a:rPr>
              <a:t>Off-site storage is the safest option, we believe this because every U.S. study that has examined the question to date (16 or more) have found that firearm access is a risk factor for suicide death (that is, people who die by suicide are more likely to have guns at home than demographically similar people who did not die by suicide). </a:t>
            </a:r>
            <a:endParaRPr dirty="0"/>
          </a:p>
          <a:p>
            <a:pPr marL="0" indent="0">
              <a:spcBef>
                <a:spcPts val="367"/>
              </a:spcBef>
              <a:buClr>
                <a:schemeClr val="lt2"/>
              </a:buClr>
              <a:buSzPts val="1200"/>
            </a:pPr>
            <a:r>
              <a:rPr lang="en-US" dirty="0">
                <a:solidFill>
                  <a:schemeClr val="lt2"/>
                </a:solidFill>
                <a:latin typeface="Arial"/>
                <a:ea typeface="Arial"/>
                <a:cs typeface="Arial"/>
                <a:sym typeface="Arial"/>
              </a:rPr>
              <a:t>In many cases, storing guns away from home may not be immediately accessible, feasible or acceptable to patients. Secure in-home storage is the second-best alternative.  Ask the person to enlist a trusted person to lock up the guns and change the combination or hold onto the key to the locks. Other options are steps like not keeping ammunition at home for now or removing the slide or firing pin and storing them away from home.</a:t>
            </a:r>
            <a:endParaRPr sz="1600" dirty="0">
              <a:solidFill>
                <a:schemeClr val="lt2"/>
              </a:solidFill>
            </a:endParaRPr>
          </a:p>
          <a:p>
            <a:pPr marL="0" indent="0">
              <a:spcBef>
                <a:spcPts val="367"/>
              </a:spcBef>
            </a:pPr>
            <a:endParaRPr b="0" dirty="0">
              <a:latin typeface="Times New Roman"/>
              <a:ea typeface="Times New Roman"/>
              <a:cs typeface="Times New Roman"/>
              <a:sym typeface="Times New Roman"/>
            </a:endParaRPr>
          </a:p>
          <a:p>
            <a:pPr marL="0" indent="0">
              <a:spcBef>
                <a:spcPts val="367"/>
              </a:spcBef>
            </a:pPr>
            <a:r>
              <a:rPr lang="en-US" b="0" dirty="0">
                <a:latin typeface="Times New Roman"/>
                <a:ea typeface="Times New Roman"/>
                <a:cs typeface="Times New Roman"/>
                <a:sym typeface="Times New Roman"/>
              </a:rPr>
              <a:t>Why isn’t in-home locking as safe as storing guns away from home? Even if someone other than the patient holds onto the key or changes the combination, locking devices can be defeated, some more easily than others.</a:t>
            </a:r>
            <a:endParaRPr b="0" dirty="0">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2: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56</a:t>
            </a:fld>
            <a:endParaRPr sz="1200">
              <a:solidFill>
                <a:schemeClr val="dk1"/>
              </a:solidFill>
              <a:latin typeface="Times New Roman"/>
              <a:ea typeface="Times New Roman"/>
              <a:cs typeface="Times New Roman"/>
              <a:sym typeface="Times New Roman"/>
            </a:endParaRPr>
          </a:p>
        </p:txBody>
      </p:sp>
      <p:sp>
        <p:nvSpPr>
          <p:cNvPr id="518" name="Google Shape;518;p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9" name="Google Shape;519;p5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buClr>
                <a:schemeClr val="dk1"/>
              </a:buClr>
              <a:buSzPts val="1200"/>
            </a:pPr>
            <a:r>
              <a:rPr lang="en-US" dirty="0">
                <a:solidFill>
                  <a:srgbClr val="000000"/>
                </a:solidFill>
                <a:latin typeface="Arial"/>
                <a:ea typeface="Arial"/>
                <a:cs typeface="Arial"/>
                <a:sym typeface="Arial"/>
              </a:rPr>
              <a:t>It can be hard for families to know this information, but it should be discussed and families should be warned to take care to find out about legal ramifications if they are not sure. </a:t>
            </a:r>
            <a:endParaRPr dirty="0">
              <a:solidFill>
                <a:srgbClr val="000000"/>
              </a:solidFill>
              <a:latin typeface="Arial"/>
              <a:ea typeface="Arial"/>
              <a:cs typeface="Arial"/>
              <a:sym typeface="Arial"/>
            </a:endParaRPr>
          </a:p>
          <a:p>
            <a:pPr marL="0" indent="0">
              <a:spcBef>
                <a:spcPts val="367"/>
              </a:spcBef>
              <a:buClr>
                <a:schemeClr val="dk1"/>
              </a:buClr>
              <a:buSzPts val="1200"/>
            </a:pPr>
            <a:endParaRPr dirty="0">
              <a:solidFill>
                <a:srgbClr val="000000"/>
              </a:solidFill>
              <a:latin typeface="Arial"/>
              <a:ea typeface="Arial"/>
              <a:cs typeface="Arial"/>
              <a:sym typeface="Arial"/>
            </a:endParaRPr>
          </a:p>
          <a:p>
            <a:pPr marL="0" indent="0">
              <a:spcBef>
                <a:spcPts val="367"/>
              </a:spcBef>
            </a:pPr>
            <a:r>
              <a:rPr lang="en-US" dirty="0"/>
              <a:t> </a:t>
            </a:r>
            <a:endParaRPr dirty="0"/>
          </a:p>
          <a:p>
            <a:pPr marL="0" indent="0">
              <a:spcBef>
                <a:spcPts val="367"/>
              </a:spcBef>
            </a:pPr>
            <a:endParaRPr dirty="0"/>
          </a:p>
          <a:p>
            <a:pPr marL="0" indent="0">
              <a:spcBef>
                <a:spcPts val="367"/>
              </a:spcBef>
            </a:pPr>
            <a:endParaRPr dirty="0">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3: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57</a:t>
            </a:fld>
            <a:endParaRPr sz="1200">
              <a:solidFill>
                <a:schemeClr val="dk1"/>
              </a:solidFill>
              <a:latin typeface="Times New Roman"/>
              <a:ea typeface="Times New Roman"/>
              <a:cs typeface="Times New Roman"/>
              <a:sym typeface="Times New Roman"/>
            </a:endParaRPr>
          </a:p>
        </p:txBody>
      </p:sp>
      <p:sp>
        <p:nvSpPr>
          <p:cNvPr id="526" name="Google Shape;526;p5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7" name="Google Shape;527;p53: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buSzPts val="1200"/>
            </a:pPr>
            <a:r>
              <a:rPr lang="en-US" dirty="0">
                <a:solidFill>
                  <a:srgbClr val="000000"/>
                </a:solidFill>
                <a:latin typeface="Arial"/>
                <a:ea typeface="Arial"/>
                <a:cs typeface="Arial"/>
                <a:sym typeface="Arial"/>
              </a:rPr>
              <a:t>[Note to trainer: Below is information on off-site storage options. If you are presenting outside of your local area and don’t know the local storage options, take a little time to get acquainted with them.]</a:t>
            </a:r>
            <a:endParaRPr dirty="0"/>
          </a:p>
          <a:p>
            <a:pPr marL="0" indent="0">
              <a:spcBef>
                <a:spcPts val="367"/>
              </a:spcBef>
              <a:buSzPts val="1200"/>
            </a:pPr>
            <a:endParaRPr dirty="0">
              <a:solidFill>
                <a:srgbClr val="000000"/>
              </a:solidFill>
              <a:latin typeface="Arial"/>
              <a:ea typeface="Arial"/>
              <a:cs typeface="Arial"/>
              <a:sym typeface="Arial"/>
            </a:endParaRPr>
          </a:p>
          <a:p>
            <a:pPr marL="0" indent="0">
              <a:spcBef>
                <a:spcPts val="367"/>
              </a:spcBef>
              <a:buSzPts val="1200"/>
            </a:pPr>
            <a:r>
              <a:rPr lang="en-US" dirty="0">
                <a:solidFill>
                  <a:srgbClr val="000000"/>
                </a:solidFill>
                <a:latin typeface="Arial"/>
                <a:ea typeface="Arial"/>
                <a:cs typeface="Arial"/>
                <a:sym typeface="Arial"/>
              </a:rPr>
              <a:t>Gun shops – Some gun shops will store guns, either as a </a:t>
            </a:r>
            <a:r>
              <a:rPr lang="en-US" dirty="0" err="1">
                <a:solidFill>
                  <a:srgbClr val="000000"/>
                </a:solidFill>
                <a:latin typeface="Arial"/>
                <a:ea typeface="Arial"/>
                <a:cs typeface="Arial"/>
                <a:sym typeface="Arial"/>
              </a:rPr>
              <a:t>commerical</a:t>
            </a:r>
            <a:r>
              <a:rPr lang="en-US" dirty="0">
                <a:solidFill>
                  <a:srgbClr val="000000"/>
                </a:solidFill>
                <a:latin typeface="Arial"/>
                <a:ea typeface="Arial"/>
                <a:cs typeface="Arial"/>
                <a:sym typeface="Arial"/>
              </a:rPr>
              <a:t> venture or as a free or low-cost service to regular customers. Depending on the storage style, they may need to enter the guns on their books and completed a background check before returning the guns. This isn’t the case if they provide locker rental storage, where the customer controls holds the key to the locks. </a:t>
            </a:r>
            <a:endParaRPr dirty="0"/>
          </a:p>
          <a:p>
            <a:pPr marL="0" indent="0">
              <a:spcBef>
                <a:spcPts val="367"/>
              </a:spcBef>
              <a:buSzPts val="1200"/>
            </a:pPr>
            <a:endParaRPr dirty="0">
              <a:solidFill>
                <a:srgbClr val="000000"/>
              </a:solidFill>
              <a:latin typeface="Arial"/>
              <a:ea typeface="Arial"/>
              <a:cs typeface="Arial"/>
              <a:sym typeface="Arial"/>
            </a:endParaRPr>
          </a:p>
          <a:p>
            <a:pPr marL="0" indent="0">
              <a:spcBef>
                <a:spcPts val="367"/>
              </a:spcBef>
              <a:buSzPts val="1200"/>
            </a:pPr>
            <a:r>
              <a:rPr lang="en-US" dirty="0">
                <a:solidFill>
                  <a:srgbClr val="000000"/>
                </a:solidFill>
                <a:latin typeface="Arial"/>
                <a:ea typeface="Arial"/>
                <a:cs typeface="Arial"/>
                <a:sym typeface="Arial"/>
              </a:rPr>
              <a:t>Private gun clubs and ranges sometimes offer locker rental storage to the public and/or to members. These typically do not involve a formal transfer or background check. An example is a public range that offers $20/month locker rental for the convenience of range shooters who, for example, can’t store their guns at work and go to the range directly from work.</a:t>
            </a:r>
            <a:endParaRPr dirty="0"/>
          </a:p>
          <a:p>
            <a:pPr marL="0" indent="0">
              <a:spcBef>
                <a:spcPts val="367"/>
              </a:spcBef>
              <a:buSzPts val="1200"/>
            </a:pPr>
            <a:endParaRPr dirty="0">
              <a:solidFill>
                <a:srgbClr val="000000"/>
              </a:solidFill>
              <a:latin typeface="Arial"/>
              <a:ea typeface="Arial"/>
              <a:cs typeface="Arial"/>
              <a:sym typeface="Arial"/>
            </a:endParaRPr>
          </a:p>
          <a:p>
            <a:pPr marL="0" indent="0">
              <a:spcBef>
                <a:spcPts val="367"/>
              </a:spcBef>
              <a:buSzPts val="1200"/>
            </a:pPr>
            <a:endParaRPr dirty="0">
              <a:solidFill>
                <a:srgbClr val="000000"/>
              </a:solidFill>
              <a:latin typeface="Arial"/>
              <a:ea typeface="Arial"/>
              <a:cs typeface="Arial"/>
              <a:sym typeface="Arial"/>
            </a:endParaRPr>
          </a:p>
          <a:p>
            <a:pPr marL="0" indent="0">
              <a:spcBef>
                <a:spcPts val="367"/>
              </a:spcBef>
              <a:buSzPts val="1200"/>
            </a:pPr>
            <a:r>
              <a:rPr lang="en-US" dirty="0">
                <a:solidFill>
                  <a:srgbClr val="000000"/>
                </a:solidFill>
                <a:latin typeface="Arial"/>
                <a:ea typeface="Arial"/>
                <a:cs typeface="Arial"/>
                <a:sym typeface="Arial"/>
              </a:rPr>
              <a:t>Storage facility – Many self-storage facilities allow gun storage. Typically the smallest unit is  5’ by 5’, but a few offer drawers, which are the least expensive option. Prices typically involve a $20 administrative fee and start at $20-$75+/month depending on unit size. Store guns locked and unloaded. An advantage to this approach is that you don’t need to deal with background checks or let anyone in on the problem. </a:t>
            </a:r>
            <a:endParaRPr dirty="0"/>
          </a:p>
          <a:p>
            <a:pPr marL="0" indent="0">
              <a:spcBef>
                <a:spcPts val="367"/>
              </a:spcBef>
            </a:pPr>
            <a:endParaRPr dirty="0">
              <a:solidFill>
                <a:srgbClr val="000000"/>
              </a:solidFill>
              <a:latin typeface="Arial"/>
              <a:ea typeface="Arial"/>
              <a:cs typeface="Arial"/>
              <a:sym typeface="Arial"/>
            </a:endParaRPr>
          </a:p>
          <a:p>
            <a:pPr marL="0" lvl="1" indent="0">
              <a:spcBef>
                <a:spcPts val="611"/>
              </a:spcBef>
              <a:buSzPts val="1200"/>
            </a:pPr>
            <a:r>
              <a:rPr lang="en-US" dirty="0">
                <a:solidFill>
                  <a:srgbClr val="000000"/>
                </a:solidFill>
                <a:latin typeface="Arial"/>
                <a:ea typeface="Arial"/>
                <a:cs typeface="Arial"/>
                <a:sym typeface="Arial"/>
              </a:rPr>
              <a:t>Pawn shops </a:t>
            </a:r>
            <a:r>
              <a:rPr lang="en-US" sz="2000" dirty="0">
                <a:solidFill>
                  <a:schemeClr val="lt2"/>
                </a:solidFill>
              </a:rPr>
              <a:t>- </a:t>
            </a:r>
            <a:r>
              <a:rPr lang="en-US" b="0" i="0" u="none" strike="noStrike" dirty="0">
                <a:solidFill>
                  <a:schemeClr val="lt2"/>
                </a:solidFill>
                <a:latin typeface="Times New Roman"/>
                <a:ea typeface="Times New Roman"/>
                <a:cs typeface="Times New Roman"/>
                <a:sym typeface="Times New Roman"/>
              </a:rPr>
              <a:t>P</a:t>
            </a:r>
            <a:r>
              <a:rPr lang="en-US" dirty="0">
                <a:solidFill>
                  <a:schemeClr val="lt2"/>
                </a:solidFill>
              </a:rPr>
              <a:t>awning guns for a very small loan amount is another storage option. Monthly interest on loans typically runs 15-20% or so. If the owner pawns their guns for a $100 loan, when they reclaim the guns they must pay back the $100 plus $15-$20 per month interest and go through a background check. (There are a few states – e.g., NY – that don’t allow pawn shops to receive or sell guns.)</a:t>
            </a:r>
            <a:endParaRPr dirty="0"/>
          </a:p>
          <a:p>
            <a:pPr marL="0" lvl="1" indent="0">
              <a:spcBef>
                <a:spcPts val="611"/>
              </a:spcBef>
              <a:buSzPts val="1200"/>
            </a:pPr>
            <a:endParaRPr dirty="0">
              <a:solidFill>
                <a:srgbClr val="000000"/>
              </a:solidFill>
              <a:latin typeface="Arial"/>
              <a:ea typeface="Arial"/>
              <a:cs typeface="Arial"/>
              <a:sym typeface="Arial"/>
            </a:endParaRPr>
          </a:p>
          <a:p>
            <a:pPr marL="0" indent="0">
              <a:spcBef>
                <a:spcPts val="367"/>
              </a:spcBef>
              <a:buClr>
                <a:schemeClr val="dk1"/>
              </a:buClr>
              <a:buSzPts val="1200"/>
            </a:pPr>
            <a:r>
              <a:rPr lang="en-US" dirty="0">
                <a:solidFill>
                  <a:srgbClr val="000000"/>
                </a:solidFill>
                <a:latin typeface="Arial"/>
                <a:ea typeface="Arial"/>
                <a:cs typeface="Arial"/>
                <a:sym typeface="Arial"/>
              </a:rPr>
              <a:t>Police/sheriff’s office – </a:t>
            </a:r>
            <a:r>
              <a:rPr lang="en-US" dirty="0">
                <a:latin typeface="Arial"/>
                <a:ea typeface="Arial"/>
                <a:cs typeface="Arial"/>
                <a:sym typeface="Arial"/>
              </a:rPr>
              <a:t>Local law enforcement may agree to temporarily hold firearms. Contact your local sheriff/police department to inquire about storage. Always call before bringing guns in so that you aren’t mistaken for a threat. </a:t>
            </a:r>
            <a:endParaRPr dirty="0"/>
          </a:p>
          <a:p>
            <a:pPr marL="0" indent="0">
              <a:spcBef>
                <a:spcPts val="367"/>
              </a:spcBef>
              <a:buClr>
                <a:schemeClr val="dk1"/>
              </a:buClr>
              <a:buSzPts val="1200"/>
            </a:pPr>
            <a:endParaRPr dirty="0">
              <a:solidFill>
                <a:srgbClr val="000000"/>
              </a:solidFill>
              <a:latin typeface="Arial"/>
              <a:ea typeface="Arial"/>
              <a:cs typeface="Arial"/>
              <a:sym typeface="Arial"/>
            </a:endParaRPr>
          </a:p>
          <a:p>
            <a:pPr marL="0" indent="0">
              <a:spcBef>
                <a:spcPts val="367"/>
              </a:spcBef>
            </a:pPr>
            <a:r>
              <a:rPr lang="en-US" dirty="0"/>
              <a:t> </a:t>
            </a:r>
            <a:endParaRPr dirty="0"/>
          </a:p>
          <a:p>
            <a:pPr marL="0" indent="0">
              <a:spcBef>
                <a:spcPts val="367"/>
              </a:spcBef>
            </a:pPr>
            <a:endParaRPr dirty="0"/>
          </a:p>
          <a:p>
            <a:pPr marL="0" indent="0">
              <a:spcBef>
                <a:spcPts val="367"/>
              </a:spcBef>
            </a:pPr>
            <a:endParaRPr dirty="0">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4: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58</a:t>
            </a:fld>
            <a:endParaRPr sz="1200">
              <a:solidFill>
                <a:schemeClr val="dk1"/>
              </a:solidFill>
              <a:latin typeface="Times New Roman"/>
              <a:ea typeface="Times New Roman"/>
              <a:cs typeface="Times New Roman"/>
              <a:sym typeface="Times New Roman"/>
            </a:endParaRPr>
          </a:p>
        </p:txBody>
      </p:sp>
      <p:sp>
        <p:nvSpPr>
          <p:cNvPr id="534" name="Google Shape;534;p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p5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t>High quality safes and lock boxes are the most secure in-home storage. But if the patient has access to the key or combination, the locks pose little barrier. Ask the patient to enlist a trusted person to change the combination or hold onto the keys for now. Another option is for the patient to store the keys somewhere away from home so that he or she doesn’t have access during a suicidal crisis—for example in a bank safe deposit box, which can run only $25 to $50 for a full year.</a:t>
            </a:r>
            <a:endParaRPr dirty="0"/>
          </a:p>
          <a:p>
            <a:pPr marL="0" indent="0">
              <a:spcBef>
                <a:spcPts val="0"/>
              </a:spcBef>
            </a:pPr>
            <a:endParaRPr dirty="0"/>
          </a:p>
          <a:p>
            <a:pPr marL="0" indent="0">
              <a:spcBef>
                <a:spcPts val="0"/>
              </a:spcBef>
            </a:pPr>
            <a:r>
              <a:rPr lang="en-US" dirty="0"/>
              <a:t>Among the small external locking devices, the cable lock is the most versatile because it works on most handguns and long guns. Cable locks are available free or for a very low price from www.projectchildsafe.org or in many cases from local police. However, they do not provide definitive security, as the cable can be snipped with bolt cutters. People who are serious about firearm security may laugh at you if you offer cable locks; but for those who have no locking option, anything is better than nothing until they can arrange for definitive storage. </a:t>
            </a:r>
            <a:endParaRPr dirty="0"/>
          </a:p>
          <a:p>
            <a:pPr marL="0" indent="0">
              <a:spcBef>
                <a:spcPts val="367"/>
              </a:spcBef>
            </a:pPr>
            <a:endParaRPr b="1" dirty="0">
              <a:latin typeface="Times New Roman"/>
              <a:ea typeface="Times New Roman"/>
              <a:cs typeface="Times New Roman"/>
              <a:sym typeface="Times New Roman"/>
            </a:endParaRPr>
          </a:p>
          <a:p>
            <a:pPr marL="0" indent="0">
              <a:spcBef>
                <a:spcPts val="367"/>
              </a:spcBef>
            </a:pPr>
            <a:r>
              <a:rPr lang="en-US" b="1" dirty="0">
                <a:latin typeface="Times New Roman"/>
                <a:ea typeface="Times New Roman"/>
                <a:cs typeface="Times New Roman"/>
                <a:sym typeface="Times New Roman"/>
              </a:rPr>
              <a:t>Links to more information on locking options:</a:t>
            </a:r>
            <a:endParaRPr dirty="0"/>
          </a:p>
          <a:p>
            <a:pPr marL="0" indent="0">
              <a:spcBef>
                <a:spcPts val="367"/>
              </a:spcBef>
            </a:pPr>
            <a:r>
              <a:rPr lang="en-US" b="0" dirty="0">
                <a:latin typeface="Times New Roman"/>
                <a:ea typeface="Times New Roman"/>
                <a:cs typeface="Times New Roman"/>
                <a:sym typeface="Times New Roman"/>
              </a:rPr>
              <a:t>http://www.projectchildsafe.org/sites/default/files/GunSafeInfographic_LetterSize--with%20ORS%20logo_0.pdf</a:t>
            </a:r>
            <a:endParaRPr dirty="0"/>
          </a:p>
          <a:p>
            <a:pPr marL="0" indent="0">
              <a:spcBef>
                <a:spcPts val="367"/>
              </a:spcBef>
            </a:pPr>
            <a:endParaRPr b="0" dirty="0">
              <a:latin typeface="Times New Roman"/>
              <a:ea typeface="Times New Roman"/>
              <a:cs typeface="Times New Roman"/>
              <a:sym typeface="Times New Roman"/>
            </a:endParaRPr>
          </a:p>
          <a:p>
            <a:pPr marL="0" indent="0">
              <a:spcBef>
                <a:spcPts val="367"/>
              </a:spcBef>
            </a:pPr>
            <a:r>
              <a:rPr lang="en-US" b="0" dirty="0">
                <a:latin typeface="Times New Roman"/>
                <a:ea typeface="Times New Roman"/>
                <a:cs typeface="Times New Roman"/>
                <a:sym typeface="Times New Roman"/>
              </a:rPr>
              <a:t>https://www.kingcounty.gov/depts/health/violence-injury-prevention/violence-prevention/gun-violence/LOCK-IT-UP/types-purchase.aspx</a:t>
            </a:r>
            <a:endParaRPr b="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5: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59</a:t>
            </a:fld>
            <a:endParaRPr sz="1200">
              <a:solidFill>
                <a:schemeClr val="dk1"/>
              </a:solidFill>
              <a:latin typeface="Times New Roman"/>
              <a:ea typeface="Times New Roman"/>
              <a:cs typeface="Times New Roman"/>
              <a:sym typeface="Times New Roman"/>
            </a:endParaRPr>
          </a:p>
        </p:txBody>
      </p:sp>
      <p:sp>
        <p:nvSpPr>
          <p:cNvPr id="547" name="Google Shape;547;p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55: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latin typeface="Times New Roman"/>
                <a:ea typeface="Times New Roman"/>
                <a:cs typeface="Times New Roman"/>
                <a:sym typeface="Times New Roman"/>
              </a:rPr>
              <a:t>CONCLUSIONS:  Many parents who were living in homes with firearms and who reported that their children had never handled firearms in their homes were contradicted by their children's self-reports. Parents who locked their guns away and discussed gun safety with their children were as likely to be contradicted as parents who did not take such safety measures.</a:t>
            </a:r>
          </a:p>
          <a:p>
            <a:pPr marL="0" indent="0">
              <a:spcBef>
                <a:spcPts val="0"/>
              </a:spcBef>
            </a:pPr>
            <a:endParaRPr lang="en-US" dirty="0">
              <a:latin typeface="Times New Roman"/>
              <a:ea typeface="Times New Roman"/>
              <a:cs typeface="Times New Roman"/>
              <a:sym typeface="Times New Roman"/>
            </a:endParaRPr>
          </a:p>
          <a:p>
            <a:pPr marL="0" indent="0">
              <a:spcBef>
                <a:spcPts val="0"/>
              </a:spcBef>
            </a:pPr>
            <a:endParaRPr lang="en-US" dirty="0">
              <a:latin typeface="Times New Roman"/>
              <a:ea typeface="Times New Roman"/>
              <a:cs typeface="Times New Roman"/>
              <a:sym typeface="Times New Roman"/>
            </a:endParaRPr>
          </a:p>
          <a:p>
            <a:pPr marL="0" indent="0">
              <a:spcBef>
                <a:spcPts val="0"/>
              </a:spcBef>
            </a:pPr>
            <a:r>
              <a:rPr lang="en-US" dirty="0">
                <a:latin typeface="Times New Roman"/>
                <a:ea typeface="Times New Roman"/>
                <a:cs typeface="Times New Roman"/>
                <a:sym typeface="Times New Roman"/>
              </a:rPr>
              <a:t>If you only have small lock boxes available, removing a component and locking it up can be an effective way to disable firearms that themselves don’t fit. </a:t>
            </a:r>
          </a:p>
          <a:p>
            <a:pPr marL="0" indent="0">
              <a:spcBef>
                <a:spcPts val="0"/>
              </a:spcBef>
            </a:pPr>
            <a:endParaRPr lang="en-US" dirty="0">
              <a:latin typeface="Times New Roman"/>
              <a:ea typeface="Times New Roman"/>
              <a:cs typeface="Times New Roman"/>
              <a:sym typeface="Times New Roman"/>
            </a:endParaRPr>
          </a:p>
          <a:p>
            <a:pPr marL="0" indent="0">
              <a:spcBef>
                <a:spcPts val="0"/>
              </a:spcBef>
            </a:pPr>
            <a:r>
              <a:rPr lang="en-US" dirty="0">
                <a:latin typeface="Times New Roman"/>
                <a:ea typeface="Times New Roman"/>
                <a:cs typeface="Times New Roman"/>
                <a:sym typeface="Times New Roman"/>
              </a:rPr>
              <a:t>Ask participants how many knew where their parents hid their Christmas presents or liquor bottles or Playboy magazines.</a:t>
            </a:r>
          </a:p>
          <a:p>
            <a:pPr marL="0" indent="0">
              <a:spcBef>
                <a:spcPts val="0"/>
              </a:spcBef>
            </a:pPr>
            <a:endParaRPr lang="en-US" dirty="0">
              <a:latin typeface="Times New Roman"/>
              <a:ea typeface="Times New Roman"/>
              <a:cs typeface="Times New Roman"/>
              <a:sym typeface="Times New Roman"/>
            </a:endParaRPr>
          </a:p>
          <a:p>
            <a:pPr marL="0" indent="0">
              <a:spcBef>
                <a:spcPts val="0"/>
              </a:spcBef>
            </a:pPr>
            <a:r>
              <a:rPr lang="en-US" dirty="0">
                <a:latin typeface="Times New Roman"/>
                <a:ea typeface="Times New Roman"/>
                <a:cs typeface="Times New Roman"/>
                <a:sym typeface="Times New Roman"/>
              </a:rPr>
              <a:t>Source: Baxley F, Miller M. Parental Misperceptions About Children and Firearms. Arch </a:t>
            </a:r>
            <a:r>
              <a:rPr lang="en-US" dirty="0" err="1">
                <a:latin typeface="Times New Roman"/>
                <a:ea typeface="Times New Roman"/>
                <a:cs typeface="Times New Roman"/>
                <a:sym typeface="Times New Roman"/>
              </a:rPr>
              <a:t>Pediatr</a:t>
            </a:r>
            <a:r>
              <a:rPr lang="en-US" dirty="0">
                <a:latin typeface="Times New Roman"/>
                <a:ea typeface="Times New Roman"/>
                <a:cs typeface="Times New Roman"/>
                <a:sym typeface="Times New Roman"/>
              </a:rPr>
              <a:t> </a:t>
            </a:r>
            <a:r>
              <a:rPr lang="en-US" dirty="0" err="1">
                <a:latin typeface="Times New Roman"/>
                <a:ea typeface="Times New Roman"/>
                <a:cs typeface="Times New Roman"/>
                <a:sym typeface="Times New Roman"/>
              </a:rPr>
              <a:t>Adolesc</a:t>
            </a:r>
            <a:r>
              <a:rPr lang="en-US" dirty="0">
                <a:latin typeface="Times New Roman"/>
                <a:ea typeface="Times New Roman"/>
                <a:cs typeface="Times New Roman"/>
                <a:sym typeface="Times New Roman"/>
              </a:rPr>
              <a:t> Med. 2006;160(5):542–547. doi:10.1001/archpedi.160.5.542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This is a slide that you would customize using CDC WONDER. See support materials for help navigating that database. </a:t>
            </a:r>
            <a:endParaRPr dirty="0"/>
          </a:p>
          <a:p>
            <a:pPr marL="0" indent="0">
              <a:spcBef>
                <a:spcPts val="367"/>
              </a:spcBef>
            </a:pPr>
            <a:endParaRPr dirty="0"/>
          </a:p>
          <a:p>
            <a:pPr marL="0" indent="0">
              <a:spcBef>
                <a:spcPts val="367"/>
              </a:spcBef>
            </a:pPr>
            <a:r>
              <a:rPr lang="en-US" dirty="0"/>
              <a:t>Suicides outnumber homicides in MO, and the gap has been widening in recent years. </a:t>
            </a:r>
            <a:endParaRPr dirty="0"/>
          </a:p>
          <a:p>
            <a:pPr marL="0" indent="0">
              <a:spcBef>
                <a:spcPts val="367"/>
              </a:spcBef>
            </a:pPr>
            <a:endParaRPr dirty="0"/>
          </a:p>
          <a:p>
            <a:pPr marL="0" indent="0">
              <a:spcBef>
                <a:spcPts val="367"/>
              </a:spcBef>
            </a:pPr>
            <a:r>
              <a:rPr lang="en-US" dirty="0"/>
              <a:t>(Aside to trainers – the suicide rates actually went down in the late 1990s and only in very recent years returned to, and then exceeded, the higher rates from the late ‘80s. People often seem to “like” the narrative that things are getting worse, life is getting harder and more complicated, etc., even in periods in which we actually see declines.) </a:t>
            </a:r>
            <a:endParaRPr dirty="0"/>
          </a:p>
          <a:p>
            <a:pPr marL="0" indent="0">
              <a:spcBef>
                <a:spcPts val="367"/>
              </a:spcBef>
            </a:pPr>
            <a:r>
              <a:rPr lang="en-US" dirty="0"/>
              <a:t>Also, in case you are asked- suicide rates have increased by 33% since 1999- can add context so that individuals do not assume it is something about their state or region that is increasing.</a:t>
            </a:r>
            <a:endParaRPr dirty="0"/>
          </a:p>
          <a:p>
            <a:pPr marL="0" indent="0">
              <a:spcBef>
                <a:spcPts val="367"/>
              </a:spcBef>
            </a:pPr>
            <a:r>
              <a:rPr lang="en-US" dirty="0"/>
              <a:t>Interestingly, suicide rates in other parts of the world have declined; declines have been most notable in other industrialized nations. This is not something that you need to point out but it might come up. </a:t>
            </a:r>
            <a:endParaRPr dirty="0"/>
          </a:p>
        </p:txBody>
      </p:sp>
      <p:sp>
        <p:nvSpPr>
          <p:cNvPr id="83" name="Google Shape;83;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6: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60</a:t>
            </a:fld>
            <a:endParaRPr sz="1200">
              <a:solidFill>
                <a:schemeClr val="dk1"/>
              </a:solidFill>
              <a:latin typeface="Times New Roman"/>
              <a:ea typeface="Times New Roman"/>
              <a:cs typeface="Times New Roman"/>
              <a:sym typeface="Times New Roman"/>
            </a:endParaRPr>
          </a:p>
        </p:txBody>
      </p:sp>
      <p:sp>
        <p:nvSpPr>
          <p:cNvPr id="557" name="Google Shape;557;p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8" name="Google Shape;558;p5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286315" indent="-286315">
              <a:spcBef>
                <a:spcPts val="0"/>
              </a:spcBef>
            </a:pPr>
            <a:r>
              <a:rPr lang="en-US" dirty="0">
                <a:solidFill>
                  <a:schemeClr val="lt2"/>
                </a:solidFill>
                <a:latin typeface="Arial"/>
                <a:ea typeface="Arial"/>
                <a:cs typeface="Arial"/>
                <a:sym typeface="Arial"/>
              </a:rPr>
              <a:t>Often when you’re working with the parent or guardian of a minor, you are talking to the mother. A recent study in Utah learned from the Behavioral Risk Factor Surveillance System (a telephone survey) that while married men and married women report there being guns at home at the same rate, many more married men than married women report that at least one of those guns is unlocked and loaded.</a:t>
            </a:r>
          </a:p>
          <a:p>
            <a:pPr marL="286315" indent="-286315">
              <a:spcBef>
                <a:spcPts val="0"/>
              </a:spcBef>
            </a:pPr>
            <a:endParaRPr lang="en-US" dirty="0">
              <a:solidFill>
                <a:schemeClr val="lt2"/>
              </a:solidFill>
              <a:latin typeface="Arial"/>
              <a:ea typeface="Arial"/>
              <a:cs typeface="Arial"/>
              <a:sym typeface="Arial"/>
            </a:endParaRPr>
          </a:p>
          <a:p>
            <a:pPr marL="286315" indent="-286315">
              <a:spcBef>
                <a:spcPts val="0"/>
              </a:spcBef>
            </a:pPr>
            <a:r>
              <a:rPr lang="en-US" dirty="0">
                <a:solidFill>
                  <a:schemeClr val="lt2"/>
                </a:solidFill>
                <a:latin typeface="Arial"/>
                <a:ea typeface="Arial"/>
                <a:cs typeface="Arial"/>
                <a:sym typeface="Arial"/>
              </a:rPr>
              <a:t>Source: </a:t>
            </a:r>
            <a:r>
              <a:rPr lang="en-US" dirty="0"/>
              <a:t>Suicide and Firearm Injury in Utah Linking Data to Save Lives, October 2018 Harvard T. H. Chan School of Public Health</a:t>
            </a:r>
            <a:r>
              <a:rPr lang="en-US" dirty="0">
                <a:solidFill>
                  <a:schemeClr val="lt2"/>
                </a:solidFill>
                <a:latin typeface="Arial"/>
                <a:ea typeface="Arial"/>
                <a:cs typeface="Arial"/>
                <a:sym typeface="Arial"/>
              </a:rPr>
              <a:t> https://dsamh.utah.gov/pdf/suicide/Suicide%20and%20Firearm%20Injury%20in%20Utah%20-%20Final%20Report.pdf </a:t>
            </a:r>
            <a:endParaRPr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15963564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65" name="Google Shape;565;p57:notes"/>
          <p:cNvSpPr txBox="1">
            <a:spLocks noGrp="1"/>
          </p:cNvSpPr>
          <p:nvPr>
            <p:ph type="body" idx="1"/>
          </p:nvPr>
        </p:nvSpPr>
        <p:spPr>
          <a:xfrm>
            <a:off x="701041" y="4415790"/>
            <a:ext cx="5608319"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300"/>
            </a:pPr>
            <a:r>
              <a:rPr lang="en-US" dirty="0">
                <a:latin typeface="Arial"/>
                <a:ea typeface="Arial"/>
                <a:cs typeface="Arial"/>
                <a:sym typeface="Arial"/>
              </a:rPr>
              <a:t>Gun owners sometimes don’t think you’re talking about their self-defense gun when they say that they store all of their guns locked when not in use. So, it’s a good idea when talking about gun storage to ask specifically, “And what about your self-defense gun, if you have one. When you’re sleeping, how do you store it?”</a:t>
            </a:r>
            <a:endParaRPr lang="en-US" dirty="0"/>
          </a:p>
          <a:p>
            <a:pPr marL="0" indent="0">
              <a:spcBef>
                <a:spcPts val="0"/>
              </a:spcBef>
              <a:buClr>
                <a:schemeClr val="dk1"/>
              </a:buClr>
              <a:buSzPts val="300"/>
            </a:pPr>
            <a:endParaRPr lang="en-US" dirty="0">
              <a:latin typeface="Arial"/>
              <a:ea typeface="Arial"/>
              <a:cs typeface="Arial"/>
              <a:sym typeface="Arial"/>
            </a:endParaRPr>
          </a:p>
          <a:p>
            <a:pPr marL="0" indent="0">
              <a:spcBef>
                <a:spcPts val="0"/>
              </a:spcBef>
              <a:buClr>
                <a:schemeClr val="dk1"/>
              </a:buClr>
              <a:buSzPts val="300"/>
            </a:pPr>
            <a:r>
              <a:rPr lang="en-US" dirty="0">
                <a:latin typeface="Arial"/>
                <a:ea typeface="Arial"/>
                <a:cs typeface="Arial"/>
                <a:sym typeface="Arial"/>
              </a:rPr>
              <a:t>In some cases you’ll run into patients who suffer from an anxiety problem for whom the gun is serving in an  iconic way to help allay their anxiety. For example, a veteran peer support volunteer relayed his own experience at a training. When he returned from active combat duty and he had severe PTSD, to feel safer, he slept with a gun under his pillow. He was in treatment, and he started to realize that in reality his neighborhood was not dangerous., Because his anxiety was so extreme and he couldn’t imagine not having his gun nearby, his therapist suggested that he experiment on an incremental basis. Try putting the gun on the bedside table for a couple of nights and see how that goes. It went ok. So he moved it a little further away, and over the next few days he moved it into the gun safe with the door open, then with the door closed. What surprised him was that rather than </a:t>
            </a:r>
            <a:r>
              <a:rPr lang="en-US" u="sng" dirty="0">
                <a:latin typeface="Arial"/>
                <a:ea typeface="Arial"/>
                <a:cs typeface="Arial"/>
                <a:sym typeface="Arial"/>
              </a:rPr>
              <a:t>increasing</a:t>
            </a:r>
            <a:r>
              <a:rPr lang="en-US" dirty="0">
                <a:latin typeface="Arial"/>
                <a:ea typeface="Arial"/>
                <a:cs typeface="Arial"/>
                <a:sym typeface="Arial"/>
              </a:rPr>
              <a:t> his anxiety, in fact, the less access he had to his gun, the less anxious he felt. So this was a double win: he was both actually safer from suicide risk AND less distraught.</a:t>
            </a:r>
          </a:p>
          <a:p>
            <a:pPr marL="0" indent="0">
              <a:spcBef>
                <a:spcPts val="0"/>
              </a:spcBef>
              <a:buClr>
                <a:schemeClr val="dk1"/>
              </a:buClr>
              <a:buSzPts val="300"/>
            </a:pPr>
            <a:endParaRPr lang="en-US" dirty="0">
              <a:latin typeface="Arial"/>
              <a:ea typeface="Arial"/>
              <a:cs typeface="Arial"/>
              <a:sym typeface="Arial"/>
            </a:endParaRPr>
          </a:p>
          <a:p>
            <a:pPr marL="0" indent="0">
              <a:spcBef>
                <a:spcPts val="0"/>
              </a:spcBef>
              <a:buClr>
                <a:schemeClr val="dk1"/>
              </a:buClr>
              <a:buSzPts val="300"/>
            </a:pPr>
            <a:endParaRPr lang="en-US" dirty="0">
              <a:latin typeface="Arial"/>
              <a:ea typeface="Arial"/>
              <a:cs typeface="Arial"/>
              <a:sym typeface="Arial"/>
            </a:endParaRPr>
          </a:p>
          <a:p>
            <a:pPr marL="0" indent="0">
              <a:spcBef>
                <a:spcPts val="0"/>
              </a:spcBef>
              <a:buClr>
                <a:schemeClr val="dk1"/>
              </a:buClr>
              <a:buSzPts val="300"/>
            </a:pPr>
            <a:r>
              <a:rPr lang="en-US" dirty="0">
                <a:latin typeface="Arial"/>
                <a:ea typeface="Arial"/>
                <a:cs typeface="Arial"/>
                <a:sym typeface="Arial"/>
              </a:rPr>
              <a:t>NO SOURCE: comment from </a:t>
            </a:r>
            <a:r>
              <a:rPr lang="en-US" dirty="0" err="1">
                <a:latin typeface="Arial"/>
                <a:ea typeface="Arial"/>
                <a:cs typeface="Arial"/>
                <a:sym typeface="Arial"/>
              </a:rPr>
              <a:t>E.Frank</a:t>
            </a:r>
            <a:r>
              <a:rPr lang="en-US" dirty="0">
                <a:latin typeface="Arial"/>
                <a:ea typeface="Arial"/>
                <a:cs typeface="Arial"/>
                <a:sym typeface="Arial"/>
              </a:rPr>
              <a:t>, “</a:t>
            </a:r>
            <a:r>
              <a:rPr lang="en-US" sz="1200" b="0" i="0" u="none" strike="noStrike" cap="none" dirty="0">
                <a:solidFill>
                  <a:schemeClr val="dk1"/>
                </a:solidFill>
                <a:effectLst/>
                <a:latin typeface="Times New Roman"/>
                <a:ea typeface="Times New Roman"/>
                <a:cs typeface="Times New Roman"/>
                <a:sym typeface="Times New Roman"/>
              </a:rPr>
              <a:t>I believe this is related to slide 59 and 60. There is no agreed upon data on the short term risk of home invasion nor on the short term risk of suicide for any given individual. However, if there is concern about suicide for a specific person, the risk is likely higher for the short term than is the risk f home invasion.”</a:t>
            </a:r>
          </a:p>
          <a:p>
            <a:pPr marL="0" indent="0">
              <a:spcBef>
                <a:spcPts val="0"/>
              </a:spcBef>
              <a:buClr>
                <a:schemeClr val="dk1"/>
              </a:buClr>
              <a:buSzPts val="300"/>
            </a:pPr>
            <a:endParaRPr dirty="0">
              <a:latin typeface="Arial"/>
              <a:ea typeface="Arial"/>
              <a:cs typeface="Arial"/>
              <a:sym typeface="Arial"/>
            </a:endParaRPr>
          </a:p>
          <a:p>
            <a:pPr marL="0" indent="0">
              <a:spcBef>
                <a:spcPts val="0"/>
              </a:spcBef>
              <a:buClr>
                <a:schemeClr val="dk1"/>
              </a:buClr>
              <a:buSzPts val="300"/>
            </a:pPr>
            <a:endParaRPr dirty="0">
              <a:latin typeface="Arial"/>
              <a:ea typeface="Arial"/>
              <a:cs typeface="Arial"/>
              <a:sym typeface="Arial"/>
            </a:endParaRPr>
          </a:p>
          <a:p>
            <a:pPr marL="0" indent="0">
              <a:spcBef>
                <a:spcPts val="0"/>
              </a:spcBef>
              <a:buClr>
                <a:schemeClr val="dk1"/>
              </a:buClr>
              <a:buSzPts val="300"/>
            </a:pPr>
            <a:endParaRPr dirty="0">
              <a:latin typeface="Arial"/>
              <a:ea typeface="Arial"/>
              <a:cs typeface="Arial"/>
              <a:sym typeface="Arial"/>
            </a:endParaRPr>
          </a:p>
          <a:p>
            <a:pPr marL="0" indent="0">
              <a:spcBef>
                <a:spcPts val="0"/>
              </a:spcBef>
              <a:buClr>
                <a:schemeClr val="dk1"/>
              </a:buClr>
              <a:buSzPts val="300"/>
            </a:pPr>
            <a:endParaRPr dirty="0">
              <a:latin typeface="Arial"/>
              <a:ea typeface="Arial"/>
              <a:cs typeface="Arial"/>
              <a:sym typeface="Arial"/>
            </a:endParaRPr>
          </a:p>
        </p:txBody>
      </p:sp>
      <p:sp>
        <p:nvSpPr>
          <p:cNvPr id="566" name="Google Shape;566;p57:notes"/>
          <p:cNvSpPr txBox="1">
            <a:spLocks noGrp="1"/>
          </p:cNvSpPr>
          <p:nvPr>
            <p:ph type="sldNum" idx="12"/>
          </p:nvPr>
        </p:nvSpPr>
        <p:spPr>
          <a:xfrm>
            <a:off x="3970937" y="8829967"/>
            <a:ext cx="3037839" cy="464820"/>
          </a:xfrm>
          <a:prstGeom prst="rect">
            <a:avLst/>
          </a:prstGeom>
          <a:noFill/>
          <a:ln>
            <a:noFill/>
          </a:ln>
        </p:spPr>
        <p:txBody>
          <a:bodyPr spcFirstLastPara="1" wrap="square" lIns="93162" tIns="46568" rIns="93162" bIns="46568" anchor="b" anchorCtr="0">
            <a:noAutofit/>
          </a:bodyPr>
          <a:lstStyle/>
          <a:p>
            <a:pPr algn="r">
              <a:buClr>
                <a:schemeClr val="dk1"/>
              </a:buClr>
              <a:buSzPts val="300"/>
            </a:pPr>
            <a:fld id="{00000000-1234-1234-1234-123412341234}" type="slidenum">
              <a:rPr lang="en-US" sz="1200">
                <a:solidFill>
                  <a:schemeClr val="dk1"/>
                </a:solidFill>
                <a:latin typeface="Arial"/>
                <a:ea typeface="Arial"/>
                <a:cs typeface="Arial"/>
                <a:sym typeface="Arial"/>
              </a:rPr>
              <a:pPr algn="r">
                <a:buClr>
                  <a:schemeClr val="dk1"/>
                </a:buClr>
                <a:buSzPts val="300"/>
              </a:pPr>
              <a:t>61</a:t>
            </a:fld>
            <a:endParaRPr sz="1200">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2" name="Google Shape;572;p5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t>Feedback if they choose A:  While this may be true, given that you’ve already pointed out the likely greater risk the gun poses, this may sound argumentative and invalidate his viewpoint.</a:t>
            </a:r>
            <a:endParaRPr dirty="0"/>
          </a:p>
          <a:p>
            <a:pPr marL="0" indent="0">
              <a:spcBef>
                <a:spcPts val="367"/>
              </a:spcBef>
            </a:pPr>
            <a:r>
              <a:rPr lang="en-US" dirty="0"/>
              <a:t>Feedback if they choose B: This invites a collaborative discussion and puts the goal on SAFETY rather than on whether guns increase or decrease safety.</a:t>
            </a:r>
            <a:endParaRPr dirty="0"/>
          </a:p>
          <a:p>
            <a:pPr marL="0" indent="0">
              <a:spcBef>
                <a:spcPts val="367"/>
              </a:spcBef>
            </a:pPr>
            <a:endParaRPr dirty="0"/>
          </a:p>
        </p:txBody>
      </p:sp>
      <p:sp>
        <p:nvSpPr>
          <p:cNvPr id="573" name="Google Shape;573;p58: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9" name="Google Shape;579;p5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465887" indent="-232943">
              <a:spcBef>
                <a:spcPts val="367"/>
              </a:spcBef>
            </a:pPr>
            <a:r>
              <a:rPr lang="en-US" dirty="0"/>
              <a:t>Ask for examples before clicking for animation</a:t>
            </a:r>
          </a:p>
          <a:p>
            <a:pPr marL="465887" indent="-232943">
              <a:spcBef>
                <a:spcPts val="367"/>
              </a:spcBef>
            </a:pPr>
            <a:endParaRPr lang="en-US" dirty="0"/>
          </a:p>
          <a:p>
            <a:pPr marL="465887" indent="-232943">
              <a:spcBef>
                <a:spcPts val="367"/>
              </a:spcBef>
            </a:pPr>
            <a:r>
              <a:rPr lang="en-US" dirty="0"/>
              <a:t>Again, note the use of safe language.</a:t>
            </a:r>
          </a:p>
          <a:p>
            <a:pPr marL="465887" indent="-232943">
              <a:spcBef>
                <a:spcPts val="367"/>
              </a:spcBef>
            </a:pPr>
            <a:endParaRPr lang="en-US" dirty="0"/>
          </a:p>
          <a:p>
            <a:pPr marL="465887" indent="-232943">
              <a:spcBef>
                <a:spcPts val="367"/>
              </a:spcBef>
            </a:pPr>
            <a:r>
              <a:rPr lang="en-US" dirty="0"/>
              <a:t>Source: CALM Developers</a:t>
            </a:r>
          </a:p>
        </p:txBody>
      </p:sp>
      <p:sp>
        <p:nvSpPr>
          <p:cNvPr id="580" name="Google Shape;580;p59: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63</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6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“Yeah, yeah, sure” is often not a good sign that a person is truly considering making a change (unless it is coming from a position of true and enthusiastic agreement). An anxious parent who agrees quickly, however, might be a good sign. </a:t>
            </a:r>
            <a:endParaRPr dirty="0"/>
          </a:p>
          <a:p>
            <a:pPr marL="0" indent="0">
              <a:spcBef>
                <a:spcPts val="367"/>
              </a:spcBef>
            </a:pPr>
            <a:endParaRPr dirty="0"/>
          </a:p>
        </p:txBody>
      </p:sp>
      <p:sp>
        <p:nvSpPr>
          <p:cNvPr id="587" name="Google Shape;587;p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1: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65</a:t>
            </a:fld>
            <a:endParaRPr sz="1200">
              <a:solidFill>
                <a:schemeClr val="dk1"/>
              </a:solidFill>
              <a:latin typeface="Times New Roman"/>
              <a:ea typeface="Times New Roman"/>
              <a:cs typeface="Times New Roman"/>
              <a:sym typeface="Times New Roman"/>
            </a:endParaRPr>
          </a:p>
        </p:txBody>
      </p:sp>
      <p:sp>
        <p:nvSpPr>
          <p:cNvPr id="593" name="Google Shape;593;p6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4" name="Google Shape;594;p6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i="0">
                <a:latin typeface="Times New Roman"/>
                <a:ea typeface="Times New Roman"/>
                <a:cs typeface="Times New Roman"/>
                <a:sym typeface="Times New Roman"/>
              </a:rPr>
              <a:t>See next slide for discussion</a:t>
            </a:r>
            <a:endParaRPr i="0">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6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i="0" dirty="0">
                <a:latin typeface="Times New Roman"/>
                <a:ea typeface="Times New Roman"/>
                <a:cs typeface="Times New Roman"/>
                <a:sym typeface="Times New Roman"/>
              </a:rPr>
              <a:t>While it is true that the acute phase of a suicidal crisis is often short, a week or two is not nearly long enough to establish whether the patient is no longer at risk for hitting these crisis periods. The crisis periods are hard to predict. You want to see at least a few months where the person isn’t hitting very low periods and when they’re able to handle difficulties that arise in life. </a:t>
            </a:r>
            <a:endParaRPr dirty="0"/>
          </a:p>
        </p:txBody>
      </p:sp>
      <p:sp>
        <p:nvSpPr>
          <p:cNvPr id="603" name="Google Shape;603;p6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3: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67</a:t>
            </a:fld>
            <a:endParaRPr sz="1200">
              <a:solidFill>
                <a:schemeClr val="dk1"/>
              </a:solidFill>
              <a:latin typeface="Times New Roman"/>
              <a:ea typeface="Times New Roman"/>
              <a:cs typeface="Times New Roman"/>
              <a:sym typeface="Times New Roman"/>
            </a:endParaRPr>
          </a:p>
        </p:txBody>
      </p:sp>
      <p:sp>
        <p:nvSpPr>
          <p:cNvPr id="609" name="Google Shape;609;p6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63: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latin typeface="Times New Roman"/>
                <a:ea typeface="Times New Roman"/>
                <a:cs typeface="Times New Roman"/>
                <a:sym typeface="Times New Roman"/>
              </a:rPr>
              <a:t>If you are running short on time, you can skip this Case Study – through slide 72.</a:t>
            </a:r>
          </a:p>
          <a:p>
            <a:pPr marL="0" indent="0">
              <a:spcBef>
                <a:spcPts val="367"/>
              </a:spcBef>
            </a:pPr>
            <a:endParaRPr lang="en-US" dirty="0">
              <a:latin typeface="Times New Roman"/>
              <a:ea typeface="Times New Roman"/>
              <a:cs typeface="Times New Roman"/>
              <a:sym typeface="Times New Roman"/>
            </a:endParaRPr>
          </a:p>
          <a:p>
            <a:pPr marL="0" indent="0">
              <a:spcBef>
                <a:spcPts val="367"/>
              </a:spcBef>
            </a:pPr>
            <a:r>
              <a:rPr lang="en-US" dirty="0">
                <a:latin typeface="Times New Roman"/>
                <a:ea typeface="Times New Roman"/>
                <a:cs typeface="Times New Roman"/>
                <a:sym typeface="Times New Roman"/>
              </a:rPr>
              <a:t>Definitely include it if you are unable to show the “Sample Counseling Session” </a:t>
            </a:r>
          </a:p>
          <a:p>
            <a:pPr marL="0" indent="0">
              <a:spcBef>
                <a:spcPts val="367"/>
              </a:spcBef>
            </a:pPr>
            <a:endParaRPr lang="en-US" dirty="0">
              <a:latin typeface="Times New Roman"/>
              <a:ea typeface="Times New Roman"/>
              <a:cs typeface="Times New Roman"/>
              <a:sym typeface="Times New Roman"/>
            </a:endParaRPr>
          </a:p>
          <a:p>
            <a:pPr marL="0" indent="0">
              <a:spcBef>
                <a:spcPts val="367"/>
              </a:spcBef>
            </a:pPr>
            <a:endParaRPr lang="en-US" dirty="0">
              <a:latin typeface="Times New Roman"/>
              <a:ea typeface="Times New Roman"/>
              <a:cs typeface="Times New Roman"/>
              <a:sym typeface="Times New Roman"/>
            </a:endParaRPr>
          </a:p>
          <a:p>
            <a:pPr marL="0" indent="0">
              <a:spcBef>
                <a:spcPts val="367"/>
              </a:spcBef>
            </a:pPr>
            <a:r>
              <a:rPr lang="en-US" dirty="0">
                <a:latin typeface="Times New Roman"/>
                <a:ea typeface="Times New Roman"/>
                <a:cs typeface="Times New Roman"/>
                <a:sym typeface="Times New Roman"/>
              </a:rPr>
              <a:t>Source: CALM developers </a:t>
            </a:r>
          </a:p>
          <a:p>
            <a:pPr marL="0" indent="0">
              <a:spcBef>
                <a:spcPts val="367"/>
              </a:spcBef>
            </a:pP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8726073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68</a:t>
            </a:fld>
            <a:endParaRPr lang="en-US"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042211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5" name="Google Shape;635;p6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endParaRPr dirty="0"/>
          </a:p>
        </p:txBody>
      </p:sp>
      <p:sp>
        <p:nvSpPr>
          <p:cNvPr id="636" name="Google Shape;636;p66: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69</a:t>
            </a:fld>
            <a:endParaRPr/>
          </a:p>
        </p:txBody>
      </p:sp>
    </p:spTree>
    <p:extLst>
      <p:ext uri="{BB962C8B-B14F-4D97-AF65-F5344CB8AC3E}">
        <p14:creationId xmlns:p14="http://schemas.microsoft.com/office/powerpoint/2010/main" val="264039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7</a:t>
            </a:fld>
            <a:endParaRPr lang="en-US"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850296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6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4" name="Google Shape;644;p67: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dirty="0"/>
              <a:t>Some options:</a:t>
            </a:r>
            <a:endParaRPr dirty="0"/>
          </a:p>
          <a:p>
            <a:pPr marL="0" indent="0">
              <a:spcBef>
                <a:spcPts val="0"/>
              </a:spcBef>
              <a:buClr>
                <a:schemeClr val="dk1"/>
              </a:buClr>
              <a:buSzPts val="1200"/>
            </a:pPr>
            <a:r>
              <a:rPr lang="en-US" dirty="0">
                <a:latin typeface="Arial"/>
                <a:ea typeface="Arial"/>
                <a:cs typeface="Arial"/>
                <a:sym typeface="Arial"/>
              </a:rPr>
              <a:t>“Kids do sometimes manipulate us. Unfortunately they also can act impulsively and irrationally. I’d rather err on the side of caution and take these suicidal feelings seriously.”</a:t>
            </a:r>
            <a:endParaRPr dirty="0"/>
          </a:p>
          <a:p>
            <a:pPr marL="0" indent="0">
              <a:spcBef>
                <a:spcPts val="0"/>
              </a:spcBef>
            </a:pPr>
            <a:r>
              <a:rPr lang="en-US" dirty="0">
                <a:latin typeface="Arial"/>
                <a:ea typeface="Arial"/>
                <a:cs typeface="Arial"/>
                <a:sym typeface="Arial"/>
              </a:rPr>
              <a:t>“I understand your frustration. On the other hand, it’s nearly impossible to know if or when a person will carry through on a suicide threat. But we do know that these violent outbursts and suicidal thoughts put him at higher risk.” </a:t>
            </a:r>
            <a:endParaRPr dirty="0"/>
          </a:p>
          <a:p>
            <a:pPr marL="0" indent="0">
              <a:spcBef>
                <a:spcPts val="0"/>
              </a:spcBef>
            </a:pPr>
            <a:r>
              <a:rPr lang="en-US" dirty="0">
                <a:latin typeface="Arial"/>
                <a:ea typeface="Arial"/>
                <a:cs typeface="Arial"/>
                <a:sym typeface="Arial"/>
              </a:rPr>
              <a:t>“If this is attention-seeking behavior, he’s got my attention. I’d like to make sure he’s safe and learns some positive ways to get what he wants.”</a:t>
            </a:r>
            <a:endParaRPr dirty="0">
              <a:latin typeface="Arial"/>
              <a:ea typeface="Arial"/>
              <a:cs typeface="Arial"/>
              <a:sym typeface="Arial"/>
            </a:endParaRPr>
          </a:p>
          <a:p>
            <a:pPr marL="0" indent="0">
              <a:spcBef>
                <a:spcPts val="0"/>
              </a:spcBef>
              <a:buClr>
                <a:schemeClr val="dk1"/>
              </a:buClr>
              <a:buSzPts val="1200"/>
            </a:pPr>
            <a:endParaRPr sz="1000" dirty="0">
              <a:solidFill>
                <a:srgbClr val="000000"/>
              </a:solidFill>
              <a:latin typeface="Arial"/>
              <a:ea typeface="Arial"/>
              <a:cs typeface="Arial"/>
              <a:sym typeface="Arial"/>
            </a:endParaRPr>
          </a:p>
          <a:p>
            <a:pPr marL="0" indent="0">
              <a:spcBef>
                <a:spcPts val="0"/>
              </a:spcBef>
              <a:buClr>
                <a:schemeClr val="dk1"/>
              </a:buClr>
              <a:buSzPts val="1200"/>
            </a:pPr>
            <a:endParaRPr dirty="0"/>
          </a:p>
        </p:txBody>
      </p:sp>
      <p:sp>
        <p:nvSpPr>
          <p:cNvPr id="645" name="Google Shape;645;p67: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70</a:t>
            </a:fld>
            <a:endParaRPr/>
          </a:p>
        </p:txBody>
      </p:sp>
    </p:spTree>
    <p:extLst>
      <p:ext uri="{BB962C8B-B14F-4D97-AF65-F5344CB8AC3E}">
        <p14:creationId xmlns:p14="http://schemas.microsoft.com/office/powerpoint/2010/main" val="1745966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6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4" name="Google Shape;644;p67: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dirty="0"/>
              <a:t>Some options:</a:t>
            </a:r>
            <a:r>
              <a:rPr dirty="0"/>
              <a:t> </a:t>
            </a:r>
            <a:r>
              <a:rPr lang="en-US" dirty="0">
                <a:latin typeface="Arial"/>
                <a:ea typeface="Arial"/>
                <a:cs typeface="Arial"/>
                <a:sym typeface="Arial"/>
              </a:rPr>
              <a:t>“If this is attention-seeking behavior, he’s got my attention. I’d like to make sure he’s safe and learns some positive ways to get what he wants.”</a:t>
            </a:r>
            <a:endParaRPr dirty="0">
              <a:latin typeface="Arial"/>
              <a:ea typeface="Arial"/>
              <a:cs typeface="Arial"/>
              <a:sym typeface="Arial"/>
            </a:endParaRPr>
          </a:p>
          <a:p>
            <a:pPr marL="0" indent="0">
              <a:spcBef>
                <a:spcPts val="0"/>
              </a:spcBef>
              <a:buClr>
                <a:schemeClr val="dk1"/>
              </a:buClr>
              <a:buSzPts val="1200"/>
            </a:pPr>
            <a:endParaRPr sz="1000" dirty="0">
              <a:solidFill>
                <a:srgbClr val="000000"/>
              </a:solidFill>
              <a:latin typeface="Arial"/>
              <a:ea typeface="Arial"/>
              <a:cs typeface="Arial"/>
              <a:sym typeface="Arial"/>
            </a:endParaRPr>
          </a:p>
          <a:p>
            <a:pPr marL="0" indent="0">
              <a:spcBef>
                <a:spcPts val="0"/>
              </a:spcBef>
              <a:buClr>
                <a:schemeClr val="dk1"/>
              </a:buClr>
              <a:buSzPts val="1200"/>
            </a:pPr>
            <a:endParaRPr dirty="0"/>
          </a:p>
        </p:txBody>
      </p:sp>
      <p:sp>
        <p:nvSpPr>
          <p:cNvPr id="645" name="Google Shape;645;p67: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71</a:t>
            </a:fld>
            <a:endParaRPr/>
          </a:p>
        </p:txBody>
      </p:sp>
    </p:spTree>
    <p:extLst>
      <p:ext uri="{BB962C8B-B14F-4D97-AF65-F5344CB8AC3E}">
        <p14:creationId xmlns:p14="http://schemas.microsoft.com/office/powerpoint/2010/main" val="35803707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3" name="Google Shape;653;p6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448"/>
              </a:spcBef>
              <a:buClr>
                <a:schemeClr val="dk1"/>
              </a:buClr>
              <a:buSzPts val="2200"/>
            </a:pPr>
            <a:r>
              <a:rPr lang="en-US" dirty="0">
                <a:solidFill>
                  <a:srgbClr val="003366"/>
                </a:solidFill>
                <a:latin typeface="Arial"/>
                <a:ea typeface="Arial"/>
                <a:cs typeface="Arial"/>
                <a:sym typeface="Arial"/>
              </a:rPr>
              <a:t>“You’ve worked hard to pass your values down to your kids. But when a person starts feeling suicidal, unfortunately his familiarity with guns does nothing to protect him.” </a:t>
            </a:r>
            <a:endParaRPr dirty="0"/>
          </a:p>
          <a:p>
            <a:pPr marL="0" indent="0">
              <a:spcBef>
                <a:spcPts val="448"/>
              </a:spcBef>
              <a:buClr>
                <a:schemeClr val="dk1"/>
              </a:buClr>
              <a:buSzPts val="2200"/>
            </a:pPr>
            <a:r>
              <a:rPr lang="en-US" dirty="0">
                <a:solidFill>
                  <a:srgbClr val="003366"/>
                </a:solidFill>
                <a:latin typeface="Arial"/>
                <a:ea typeface="Arial"/>
                <a:cs typeface="Arial"/>
                <a:sym typeface="Arial"/>
              </a:rPr>
              <a:t>This respects the father’s perspective and gives him a new piece of information to consider. A youth’s familiarity with guns unfortunately may increase his likelihood of choosing a gun over another method in a suicide attempt.</a:t>
            </a:r>
            <a:endParaRPr dirty="0"/>
          </a:p>
          <a:p>
            <a:pPr marL="0" indent="0">
              <a:spcBef>
                <a:spcPts val="367"/>
              </a:spcBef>
            </a:pPr>
            <a:endParaRPr b="1" dirty="0"/>
          </a:p>
          <a:p>
            <a:pPr marL="0" indent="0">
              <a:spcBef>
                <a:spcPts val="367"/>
              </a:spcBef>
            </a:pPr>
            <a:r>
              <a:rPr lang="en-US" b="0" dirty="0"/>
              <a:t>“When people are at the height of their distress, they often can’t make wise decisions. Sometimes their thinking narrows down to ‘How do I make this pain stop NOW?’ and they cannot think through other options or consequences.”</a:t>
            </a:r>
            <a:endParaRPr b="0" dirty="0"/>
          </a:p>
          <a:p>
            <a:pPr marL="0" indent="0">
              <a:spcBef>
                <a:spcPts val="367"/>
              </a:spcBef>
            </a:pPr>
            <a:endParaRPr dirty="0"/>
          </a:p>
          <a:p>
            <a:pPr marL="0" indent="0">
              <a:spcBef>
                <a:spcPts val="367"/>
              </a:spcBef>
            </a:pPr>
            <a:endParaRPr dirty="0"/>
          </a:p>
        </p:txBody>
      </p:sp>
      <p:sp>
        <p:nvSpPr>
          <p:cNvPr id="654" name="Google Shape;654;p68: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72</a:t>
            </a:fld>
            <a:endParaRPr/>
          </a:p>
        </p:txBody>
      </p:sp>
    </p:spTree>
    <p:extLst>
      <p:ext uri="{BB962C8B-B14F-4D97-AF65-F5344CB8AC3E}">
        <p14:creationId xmlns:p14="http://schemas.microsoft.com/office/powerpoint/2010/main" val="36050850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3" name="Google Shape;653;p6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448"/>
              </a:spcBef>
              <a:buClr>
                <a:schemeClr val="dk1"/>
              </a:buClr>
              <a:buSzPts val="2200"/>
            </a:pPr>
            <a:r>
              <a:rPr lang="en-US" dirty="0">
                <a:solidFill>
                  <a:srgbClr val="003366"/>
                </a:solidFill>
                <a:latin typeface="Arial"/>
                <a:ea typeface="Arial"/>
                <a:cs typeface="Arial"/>
                <a:sym typeface="Arial"/>
              </a:rPr>
              <a:t>This respects the father’s perspective and gives him a new piece of information to consider. A youth’s familiarity with guns unfortunately may increase his likelihood of choosing a gun over another method in a suicide attempt.</a:t>
            </a:r>
            <a:endParaRPr dirty="0"/>
          </a:p>
          <a:p>
            <a:pPr marL="0" indent="0">
              <a:spcBef>
                <a:spcPts val="367"/>
              </a:spcBef>
            </a:pPr>
            <a:endParaRPr b="1" dirty="0"/>
          </a:p>
          <a:p>
            <a:pPr marL="0" indent="0">
              <a:spcBef>
                <a:spcPts val="367"/>
              </a:spcBef>
            </a:pPr>
            <a:r>
              <a:rPr lang="en-US" b="0" dirty="0"/>
              <a:t>“</a:t>
            </a:r>
            <a:endParaRPr dirty="0"/>
          </a:p>
        </p:txBody>
      </p:sp>
      <p:sp>
        <p:nvSpPr>
          <p:cNvPr id="654" name="Google Shape;654;p68: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73</a:t>
            </a:fld>
            <a:endParaRPr/>
          </a:p>
        </p:txBody>
      </p:sp>
    </p:spTree>
    <p:extLst>
      <p:ext uri="{BB962C8B-B14F-4D97-AF65-F5344CB8AC3E}">
        <p14:creationId xmlns:p14="http://schemas.microsoft.com/office/powerpoint/2010/main" val="30962203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69: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74</a:t>
            </a:fld>
            <a:endParaRPr sz="1200">
              <a:solidFill>
                <a:schemeClr val="dk1"/>
              </a:solidFill>
              <a:latin typeface="Times New Roman"/>
              <a:ea typeface="Times New Roman"/>
              <a:cs typeface="Times New Roman"/>
              <a:sym typeface="Times New Roman"/>
            </a:endParaRPr>
          </a:p>
        </p:txBody>
      </p:sp>
      <p:sp>
        <p:nvSpPr>
          <p:cNvPr id="662" name="Google Shape;662;p6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3" name="Google Shape;663;p6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346180" indent="-346180">
              <a:lnSpc>
                <a:spcPct val="90000"/>
              </a:lnSpc>
              <a:spcBef>
                <a:spcPts val="0"/>
              </a:spcBef>
            </a:pPr>
            <a:r>
              <a:rPr lang="en-US" dirty="0">
                <a:solidFill>
                  <a:srgbClr val="003366"/>
                </a:solidFill>
              </a:rPr>
              <a:t>The medications that are most often implicated in intentional overdose DEATHS, according to NVDRS data, are</a:t>
            </a:r>
            <a:endParaRPr dirty="0"/>
          </a:p>
          <a:p>
            <a:pPr marL="346180" indent="-346180">
              <a:lnSpc>
                <a:spcPct val="90000"/>
              </a:lnSpc>
              <a:spcBef>
                <a:spcPts val="0"/>
              </a:spcBef>
              <a:buAutoNum type="arabicParenR"/>
            </a:pPr>
            <a:r>
              <a:rPr lang="en-US" dirty="0">
                <a:solidFill>
                  <a:srgbClr val="003366"/>
                </a:solidFill>
              </a:rPr>
              <a:t>Opioids -- prescription pain medications like oxycodone, morphine, fentanyl, hydrocodone, as well as illicit opioids like heroin and bootlegged fentanyl are among the most common and toxic drugs involved in overdose deaths</a:t>
            </a:r>
            <a:endParaRPr dirty="0"/>
          </a:p>
          <a:p>
            <a:pPr marL="346180" indent="-346180">
              <a:lnSpc>
                <a:spcPct val="90000"/>
              </a:lnSpc>
              <a:spcBef>
                <a:spcPts val="0"/>
              </a:spcBef>
              <a:buAutoNum type="arabicParenR"/>
            </a:pPr>
            <a:r>
              <a:rPr lang="en-US" dirty="0">
                <a:solidFill>
                  <a:srgbClr val="003366"/>
                </a:solidFill>
              </a:rPr>
              <a:t>Benzodiazepines—”Benzos” are a class of drugs prescribed to relieve anxiety and muscle tension (e.g., brand names Valium, Xanax, </a:t>
            </a:r>
            <a:r>
              <a:rPr lang="en-US" dirty="0" err="1">
                <a:solidFill>
                  <a:srgbClr val="003366"/>
                </a:solidFill>
              </a:rPr>
              <a:t>Clonopin</a:t>
            </a:r>
            <a:r>
              <a:rPr lang="en-US" dirty="0">
                <a:solidFill>
                  <a:srgbClr val="003366"/>
                </a:solidFill>
              </a:rPr>
              <a:t>, Ativan, Librium). Like opioids they can be addictive and are central nervous system depressants. </a:t>
            </a:r>
            <a:endParaRPr dirty="0"/>
          </a:p>
          <a:p>
            <a:pPr marL="346180" indent="-346180">
              <a:lnSpc>
                <a:spcPct val="90000"/>
              </a:lnSpc>
              <a:spcBef>
                <a:spcPts val="0"/>
              </a:spcBef>
              <a:buAutoNum type="arabicParenR"/>
            </a:pPr>
            <a:r>
              <a:rPr lang="en-US" dirty="0">
                <a:solidFill>
                  <a:srgbClr val="003366"/>
                </a:solidFill>
              </a:rPr>
              <a:t>Other psychiatric medications -- like antidepressants and antipsychotics. These medications are not addictive and vary in their lethality potential, but even the less dangerous ones can be much more dangerous when taken in combination with other central nervous system depressants like opioids, benzos, and alcohol)</a:t>
            </a:r>
            <a:endParaRPr dirty="0"/>
          </a:p>
          <a:p>
            <a:pPr marL="346180" indent="-346180">
              <a:lnSpc>
                <a:spcPct val="90000"/>
              </a:lnSpc>
              <a:spcBef>
                <a:spcPts val="0"/>
              </a:spcBef>
              <a:buAutoNum type="arabicParenR"/>
            </a:pPr>
            <a:r>
              <a:rPr lang="en-US" dirty="0">
                <a:solidFill>
                  <a:srgbClr val="003366"/>
                </a:solidFill>
              </a:rPr>
              <a:t>Sleep medications – both prescription and over-the counter (like diphenhydramine)</a:t>
            </a:r>
            <a:endParaRPr dirty="0"/>
          </a:p>
          <a:p>
            <a:pPr marL="346180" indent="-346180">
              <a:lnSpc>
                <a:spcPct val="90000"/>
              </a:lnSpc>
              <a:spcBef>
                <a:spcPts val="0"/>
              </a:spcBef>
              <a:buAutoNum type="arabicParenR"/>
            </a:pPr>
            <a:r>
              <a:rPr lang="en-US" dirty="0">
                <a:solidFill>
                  <a:srgbClr val="003366"/>
                </a:solidFill>
              </a:rPr>
              <a:t>Over-the-counter pain pills – like acetaminophen (Tylenol).</a:t>
            </a:r>
            <a:endParaRPr dirty="0"/>
          </a:p>
          <a:p>
            <a:pPr marL="0" indent="0">
              <a:lnSpc>
                <a:spcPct val="90000"/>
              </a:lnSpc>
              <a:spcBef>
                <a:spcPts val="0"/>
              </a:spcBef>
            </a:pPr>
            <a:endParaRPr dirty="0">
              <a:solidFill>
                <a:srgbClr val="003366"/>
              </a:solidFill>
            </a:endParaRPr>
          </a:p>
          <a:p>
            <a:pPr marL="0" indent="0">
              <a:lnSpc>
                <a:spcPct val="90000"/>
              </a:lnSpc>
              <a:spcBef>
                <a:spcPts val="0"/>
              </a:spcBef>
            </a:pPr>
            <a:r>
              <a:rPr lang="en-US" dirty="0">
                <a:solidFill>
                  <a:srgbClr val="003366"/>
                </a:solidFill>
              </a:rPr>
              <a:t>Interestingly, medications for heart conditions, diabetes, and other chronic conditions do not appear very often in the NVDRS overdose suicides.</a:t>
            </a:r>
          </a:p>
          <a:p>
            <a:pPr marL="0" indent="0">
              <a:lnSpc>
                <a:spcPct val="90000"/>
              </a:lnSpc>
              <a:spcBef>
                <a:spcPts val="0"/>
              </a:spcBef>
            </a:pPr>
            <a:endParaRPr lang="en-US" dirty="0">
              <a:solidFill>
                <a:srgbClr val="003366"/>
              </a:solidFill>
            </a:endParaRPr>
          </a:p>
          <a:p>
            <a:pPr marL="0" indent="0">
              <a:lnSpc>
                <a:spcPct val="90000"/>
              </a:lnSpc>
              <a:spcBef>
                <a:spcPts val="0"/>
              </a:spcBef>
            </a:pPr>
            <a:r>
              <a:rPr lang="en-US" dirty="0">
                <a:solidFill>
                  <a:srgbClr val="003366"/>
                </a:solidFill>
              </a:rPr>
              <a:t>Sources: Canner, J. K., Giuliano, K., </a:t>
            </a:r>
            <a:r>
              <a:rPr lang="en-US" dirty="0" err="1">
                <a:solidFill>
                  <a:srgbClr val="003366"/>
                </a:solidFill>
              </a:rPr>
              <a:t>Selvarajah</a:t>
            </a:r>
            <a:r>
              <a:rPr lang="en-US" dirty="0">
                <a:solidFill>
                  <a:srgbClr val="003366"/>
                </a:solidFill>
              </a:rPr>
              <a:t>, S., Hammond, E. R, &amp; Schneider, E. B. (2018). Emergency department visits for attempted suicide and self harm in the USA: 2006–2013. Epidemiology and Psychiatric Sciences, 27(1), 94–102. – medication overdose is the most common method of suicide attempt </a:t>
            </a:r>
          </a:p>
          <a:p>
            <a:pPr marL="0" indent="0">
              <a:lnSpc>
                <a:spcPct val="90000"/>
              </a:lnSpc>
              <a:spcBef>
                <a:spcPts val="0"/>
              </a:spcBef>
            </a:pPr>
            <a:r>
              <a:rPr lang="en-US" dirty="0">
                <a:solidFill>
                  <a:srgbClr val="003366"/>
                </a:solidFill>
              </a:rPr>
              <a:t>Berman, A. L., Shepherd, G., &amp; Silverman, M. M. (2003). The LSARS-II: Lethality of suicide attempt rating scale updated. Suicide and Life-Threatening Behavior 33(3), 261–276. – some medications are more dangerous than others </a:t>
            </a:r>
          </a:p>
          <a:p>
            <a:pPr marL="0" indent="0">
              <a:lnSpc>
                <a:spcPct val="90000"/>
              </a:lnSpc>
              <a:spcBef>
                <a:spcPts val="0"/>
              </a:spcBef>
            </a:pPr>
            <a:endParaRPr dirty="0">
              <a:solidFill>
                <a:srgbClr val="003366"/>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7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Source:  Spicer, R. S., &amp; Miller, T. R. (2000). Suicide acts in 8 states: Incidence and case fatality rates by demographics and method. American Journal of Public Health, 90(12), 1885.</a:t>
            </a:r>
          </a:p>
          <a:p>
            <a:pPr marL="0" indent="0">
              <a:spcBef>
                <a:spcPts val="367"/>
              </a:spcBef>
            </a:pPr>
            <a:endParaRPr dirty="0"/>
          </a:p>
        </p:txBody>
      </p:sp>
      <p:sp>
        <p:nvSpPr>
          <p:cNvPr id="673" name="Google Shape;673;p7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7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There’s a website in the resource materials that lists drug drop-off locations in Missouri - </a:t>
            </a:r>
            <a:r>
              <a:rPr lang="en-US" dirty="0">
                <a:hlinkClick r:id="rId3"/>
              </a:rPr>
              <a:t>https://opioids.mo.gov/drug-take-back-locations</a:t>
            </a:r>
            <a:endParaRPr dirty="0"/>
          </a:p>
          <a:p>
            <a:pPr marL="0" indent="0">
              <a:spcBef>
                <a:spcPts val="367"/>
              </a:spcBef>
            </a:pPr>
            <a:r>
              <a:rPr lang="en-US" dirty="0"/>
              <a:t>In St. Louis area: </a:t>
            </a:r>
            <a:r>
              <a:rPr lang="en-US" dirty="0">
                <a:hlinkClick r:id="rId4"/>
              </a:rPr>
              <a:t>http://ncada-stl.org/get-involved/safe-use-storage-and-disposal-of-prescriptions/prescription-drug-drop-off-locations/</a:t>
            </a:r>
            <a:endParaRPr lang="en-US" dirty="0"/>
          </a:p>
          <a:p>
            <a:pPr marL="0" indent="0">
              <a:spcBef>
                <a:spcPts val="367"/>
              </a:spcBef>
            </a:pPr>
            <a:endParaRPr lang="en-US" dirty="0"/>
          </a:p>
          <a:p>
            <a:pPr marL="0" indent="0">
              <a:spcBef>
                <a:spcPts val="367"/>
              </a:spcBef>
            </a:pPr>
            <a:r>
              <a:rPr lang="en-US" dirty="0"/>
              <a:t>Some other notes on the bullet points in the slide:</a:t>
            </a:r>
            <a:endParaRPr dirty="0"/>
          </a:p>
          <a:p>
            <a:pPr marL="0" indent="0">
              <a:spcBef>
                <a:spcPts val="367"/>
              </a:spcBef>
            </a:pPr>
            <a:r>
              <a:rPr lang="en-US" dirty="0"/>
              <a:t>The drugs that are abuse-prone are important to lock up both because they can lead to addiction and because they tend to be more toxic than the typical meds one finds in the medicine cabinet (like vitamins, diarrhea medicine, laxatives, which are not a cause for overdose concern). </a:t>
            </a:r>
          </a:p>
          <a:p>
            <a:pPr marL="0" indent="0">
              <a:spcBef>
                <a:spcPts val="367"/>
              </a:spcBef>
            </a:pPr>
            <a:endParaRPr dirty="0"/>
          </a:p>
          <a:p>
            <a:pPr marL="0" indent="0">
              <a:spcBef>
                <a:spcPts val="367"/>
              </a:spcBef>
            </a:pPr>
            <a:r>
              <a:rPr lang="en-US" dirty="0"/>
              <a:t>A word of caution on medication lockboxes: many of them are designed to keep toddlers out, not teenagers or adults. Test a lockbox to ensure that it isn’t easily defeated. </a:t>
            </a:r>
            <a:endParaRPr dirty="0"/>
          </a:p>
          <a:p>
            <a:pPr marL="0" indent="0">
              <a:spcBef>
                <a:spcPts val="367"/>
              </a:spcBef>
            </a:pPr>
            <a:endParaRPr lang="en-US" dirty="0"/>
          </a:p>
          <a:p>
            <a:pPr marL="0" indent="0">
              <a:spcBef>
                <a:spcPts val="367"/>
              </a:spcBef>
            </a:pPr>
            <a:r>
              <a:rPr lang="en-US" dirty="0"/>
              <a:t>Source:  CALM Developers</a:t>
            </a:r>
            <a:endParaRPr dirty="0"/>
          </a:p>
        </p:txBody>
      </p:sp>
      <p:sp>
        <p:nvSpPr>
          <p:cNvPr id="680" name="Google Shape;680;p7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7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The first option is telling the patient that you are giving her something that could kill her: a patient could justifiably feel that your are not serious about protecting her.</a:t>
            </a:r>
          </a:p>
          <a:p>
            <a:pPr marL="0" indent="0">
              <a:spcBef>
                <a:spcPts val="367"/>
              </a:spcBef>
            </a:pPr>
            <a:endParaRPr lang="en-US" dirty="0"/>
          </a:p>
          <a:p>
            <a:pPr marL="0" indent="0">
              <a:spcBef>
                <a:spcPts val="367"/>
              </a:spcBef>
            </a:pPr>
            <a:r>
              <a:rPr lang="en-US" dirty="0"/>
              <a:t>The second option in essence is telling the patient to use a different method if she wants to attempt suicide. Almost any method she would substitute is likely to be more lethal than her meds. Also, because so many factors go into toxicity—the medication itself, the dose, the patient’s size/age/metabolism/health, whether the patient would combine with other meds and alcohol – it is nearly impossible to assure that the meds will do no harm.</a:t>
            </a:r>
          </a:p>
          <a:p>
            <a:pPr marL="0" indent="0">
              <a:spcBef>
                <a:spcPts val="367"/>
              </a:spcBef>
            </a:pPr>
            <a:endParaRPr lang="en-US" dirty="0"/>
          </a:p>
          <a:p>
            <a:pPr marL="0" indent="0">
              <a:spcBef>
                <a:spcPts val="367"/>
              </a:spcBef>
            </a:pPr>
            <a:r>
              <a:rPr lang="en-US" dirty="0"/>
              <a:t>The third option strikes a balance: it lets the patient know you are taking steps to protect her and you are not over-promising safety or inadvertently suggesting she substitute a different method. </a:t>
            </a:r>
          </a:p>
          <a:p>
            <a:pPr marL="0" indent="0">
              <a:spcBef>
                <a:spcPts val="367"/>
              </a:spcBef>
            </a:pPr>
            <a:endParaRPr lang="en-US" dirty="0"/>
          </a:p>
          <a:p>
            <a:pPr marL="0" indent="0">
              <a:spcBef>
                <a:spcPts val="367"/>
              </a:spcBef>
            </a:pPr>
            <a:r>
              <a:rPr lang="en-US" dirty="0"/>
              <a:t>Weekly refills can be extremely inconvenient, however. For some very low-toxicity meds, monthly refills may be safe. Other options are to do monthly refills but have a family member or support person lock up all but one-week’s worth at a time.</a:t>
            </a:r>
          </a:p>
          <a:p>
            <a:pPr marL="0" indent="0">
              <a:spcBef>
                <a:spcPts val="367"/>
              </a:spcBef>
            </a:pPr>
            <a:endParaRPr lang="en-US" dirty="0"/>
          </a:p>
          <a:p>
            <a:pPr marL="0" indent="0">
              <a:spcBef>
                <a:spcPts val="367"/>
              </a:spcBef>
            </a:pPr>
            <a:r>
              <a:rPr lang="en-US" dirty="0"/>
              <a:t>You are not expected to be an expert on this. Pharmacists are the people with the most training in this area and can be asked to advise families.</a:t>
            </a:r>
          </a:p>
          <a:p>
            <a:pPr marL="0" indent="0">
              <a:spcBef>
                <a:spcPts val="367"/>
              </a:spcBef>
            </a:pPr>
            <a:endParaRPr lang="en-US" dirty="0"/>
          </a:p>
          <a:p>
            <a:pPr marL="0" indent="0">
              <a:spcBef>
                <a:spcPts val="367"/>
              </a:spcBef>
            </a:pPr>
            <a:r>
              <a:rPr lang="en-US" dirty="0"/>
              <a:t>Source: CALM Developers </a:t>
            </a:r>
          </a:p>
          <a:p>
            <a:pPr marL="0" indent="0">
              <a:spcBef>
                <a:spcPts val="367"/>
              </a:spcBef>
            </a:pPr>
            <a:endParaRPr dirty="0"/>
          </a:p>
        </p:txBody>
      </p:sp>
      <p:sp>
        <p:nvSpPr>
          <p:cNvPr id="687" name="Google Shape;687;p7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73:notes"/>
          <p:cNvSpPr txBox="1">
            <a:spLocks noGrp="1"/>
          </p:cNvSpPr>
          <p:nvPr>
            <p:ph type="body" idx="1"/>
          </p:nvPr>
        </p:nvSpPr>
        <p:spPr>
          <a:xfrm>
            <a:off x="701041" y="4415790"/>
            <a:ext cx="5608319" cy="4183380"/>
          </a:xfrm>
          <a:prstGeom prst="rect">
            <a:avLst/>
          </a:prstGeom>
          <a:noFill/>
          <a:ln>
            <a:noFill/>
          </a:ln>
        </p:spPr>
        <p:txBody>
          <a:bodyPr spcFirstLastPara="1" wrap="square" lIns="93162" tIns="93162" rIns="93162" bIns="93162" anchor="t" anchorCtr="0">
            <a:noAutofit/>
          </a:bodyPr>
          <a:lstStyle/>
          <a:p>
            <a:pPr marL="0" indent="0">
              <a:spcBef>
                <a:spcPts val="0"/>
              </a:spcBef>
              <a:buClr>
                <a:schemeClr val="dk1"/>
              </a:buClr>
              <a:buSzPts val="1200"/>
            </a:pPr>
            <a:r>
              <a:rPr lang="en-US"/>
              <a:t>Cut down on words</a:t>
            </a:r>
            <a:endParaRPr/>
          </a:p>
          <a:p>
            <a:pPr marL="0" indent="0">
              <a:spcBef>
                <a:spcPts val="0"/>
              </a:spcBef>
              <a:buClr>
                <a:schemeClr val="dk1"/>
              </a:buClr>
              <a:buSzPts val="1200"/>
            </a:pPr>
            <a:endParaRPr/>
          </a:p>
        </p:txBody>
      </p:sp>
      <p:sp>
        <p:nvSpPr>
          <p:cNvPr id="693" name="Google Shape;693;p7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74:notes"/>
          <p:cNvSpPr txBox="1">
            <a:spLocks noGrp="1"/>
          </p:cNvSpPr>
          <p:nvPr>
            <p:ph type="body" idx="1"/>
          </p:nvPr>
        </p:nvSpPr>
        <p:spPr>
          <a:xfrm>
            <a:off x="701041" y="4415790"/>
            <a:ext cx="5608319" cy="4183380"/>
          </a:xfrm>
          <a:prstGeom prst="rect">
            <a:avLst/>
          </a:prstGeom>
          <a:noFill/>
          <a:ln>
            <a:noFill/>
          </a:ln>
        </p:spPr>
        <p:txBody>
          <a:bodyPr spcFirstLastPara="1" wrap="square" lIns="93162" tIns="93162" rIns="93162" bIns="93162" anchor="t" anchorCtr="0">
            <a:noAutofit/>
          </a:bodyPr>
          <a:lstStyle/>
          <a:p>
            <a:pPr marL="0" indent="0">
              <a:spcBef>
                <a:spcPts val="0"/>
              </a:spcBef>
              <a:buClr>
                <a:schemeClr val="dk1"/>
              </a:buClr>
              <a:buSzPts val="1200"/>
            </a:pPr>
            <a:r>
              <a:rPr lang="en-US" dirty="0"/>
              <a:t>This is a very challenging case. It involves information that for the most part mental health clinicians will be unfamiliar with, like how toxic is insulin (very, if multiple doses are taken), are there single dose units (yes).  Because you are unlikely to know these answers, and Chan’s parents are not a source of help, the point of this case is to emphasize the importance of reaching out for technical help (e.g., from Chan’s doctor and/or pharmacist for technical information) and to think outside the box for potential social supports (perhaps Chan’s brother can keep most of the insulin doses in a lockbox in the fridge and keep only a safe number of individual doses unlocked). </a:t>
            </a:r>
            <a:endParaRPr dirty="0"/>
          </a:p>
          <a:p>
            <a:pPr marL="0" indent="0">
              <a:spcBef>
                <a:spcPts val="0"/>
              </a:spcBef>
              <a:buClr>
                <a:schemeClr val="dk1"/>
              </a:buClr>
              <a:buSzPts val="1200"/>
            </a:pPr>
            <a:endParaRPr dirty="0"/>
          </a:p>
        </p:txBody>
      </p:sp>
      <p:sp>
        <p:nvSpPr>
          <p:cNvPr id="700" name="Google Shape;700;p7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latin typeface="Times New Roman"/>
                <a:ea typeface="Times New Roman"/>
                <a:cs typeface="Times New Roman"/>
                <a:sym typeface="Times New Roman"/>
              </a:rPr>
              <a:pPr algn="r">
                <a:buSzPts val="1400"/>
              </a:pPr>
              <a:t>8</a:t>
            </a:fld>
            <a:endParaRPr>
              <a:latin typeface="Times New Roman"/>
              <a:ea typeface="Times New Roman"/>
              <a:cs typeface="Times New Roman"/>
              <a:sym typeface="Times New Roman"/>
            </a:endParaRPr>
          </a:p>
        </p:txBody>
      </p:sp>
      <p:sp>
        <p:nvSpPr>
          <p:cNvPr id="107" name="Google Shape;107;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7: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a:solidFill>
                  <a:srgbClr val="000000"/>
                </a:solidFill>
                <a:latin typeface="Arial"/>
                <a:ea typeface="Arial"/>
                <a:cs typeface="Arial"/>
                <a:sym typeface="Arial"/>
              </a:rPr>
              <a:t>Why would reducing access to lethal means make a difference?</a:t>
            </a:r>
            <a:endParaRPr>
              <a:solidFill>
                <a:srgbClr val="000000"/>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75: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80</a:t>
            </a:fld>
            <a:endParaRPr sz="1200">
              <a:solidFill>
                <a:schemeClr val="dk1"/>
              </a:solidFill>
              <a:latin typeface="Times New Roman"/>
              <a:ea typeface="Times New Roman"/>
              <a:cs typeface="Times New Roman"/>
              <a:sym typeface="Times New Roman"/>
            </a:endParaRPr>
          </a:p>
        </p:txBody>
      </p:sp>
      <p:sp>
        <p:nvSpPr>
          <p:cNvPr id="706" name="Google Shape;706;p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7" name="Google Shape;707;p75: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endParaRPr>
              <a:latin typeface="Times New Roman"/>
              <a:ea typeface="Times New Roman"/>
              <a:cs typeface="Times New Roman"/>
              <a:sym typeface="Times New Roman"/>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7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4" name="Google Shape;714;p7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In 2017, there were 1,151 suicides in Missouri.  58 of these were with sharp instruments. Limiting access to sharps at home is nearly impossible (smash a window and you have a sharp instrument), it is a major disruption to daily life, and it would almost never actually save a life. It is therefore not a promising avenue for means reduction.</a:t>
            </a:r>
          </a:p>
          <a:p>
            <a:pPr marL="0" indent="0">
              <a:spcBef>
                <a:spcPts val="367"/>
              </a:spcBef>
            </a:pPr>
            <a:endParaRPr lang="en-US" dirty="0"/>
          </a:p>
          <a:p>
            <a:pPr marL="0" indent="0">
              <a:spcBef>
                <a:spcPts val="367"/>
              </a:spcBef>
            </a:pPr>
            <a:r>
              <a:rPr lang="en-US" dirty="0"/>
              <a:t>While many more of those 1,151 suicides were suffocations (254), that method too is nearly impossible to control at home. Clothing, wire, cords, sheets, plastic bags, belts -- all can bring about death. Fortunately, according to the ICARIS-2 study, which asked people who seriously considered suicide what method they would use, suffocation and hanging ranked low on the list, which is a good thing since it is a relatively high-lethality method. Another saving grace to suffocation and partial-suspension hanging, there is a small window of opportunity for the attempter to change their mind or be rescued. </a:t>
            </a:r>
          </a:p>
          <a:p>
            <a:pPr marL="0" indent="0">
              <a:spcBef>
                <a:spcPts val="367"/>
              </a:spcBef>
            </a:pPr>
            <a:endParaRPr lang="en-US" dirty="0"/>
          </a:p>
          <a:p>
            <a:pPr marL="0" indent="0">
              <a:spcBef>
                <a:spcPts val="367"/>
              </a:spcBef>
            </a:pPr>
            <a:r>
              <a:rPr lang="en-US" dirty="0"/>
              <a:t>Data source: Missouri Department of Health and Senior Services, MICA - </a:t>
            </a:r>
            <a:r>
              <a:rPr lang="en-US" dirty="0">
                <a:hlinkClick r:id="rId3"/>
              </a:rPr>
              <a:t>https://healthapps.dhss.mo.gov/MoPhims/QueryBuilder?qbc=DM&amp;q=1&amp;m=1</a:t>
            </a:r>
            <a:endParaRPr lang="en-US" dirty="0"/>
          </a:p>
          <a:p>
            <a:pPr marL="0" indent="0">
              <a:spcBef>
                <a:spcPts val="367"/>
              </a:spcBef>
            </a:pPr>
            <a:endParaRPr lang="en-US" dirty="0"/>
          </a:p>
          <a:p>
            <a:pPr marL="0" indent="0">
              <a:spcBef>
                <a:spcPts val="367"/>
              </a:spcBef>
            </a:pPr>
            <a:r>
              <a:rPr lang="en-US" dirty="0"/>
              <a:t>Source: </a:t>
            </a:r>
            <a:r>
              <a:rPr lang="en-US" sz="1200" b="0" i="0" u="none" strike="noStrike" cap="none" dirty="0">
                <a:solidFill>
                  <a:schemeClr val="dk1"/>
                </a:solidFill>
                <a:effectLst/>
                <a:latin typeface="Times New Roman"/>
                <a:ea typeface="Times New Roman"/>
                <a:cs typeface="Times New Roman"/>
                <a:sym typeface="Times New Roman"/>
              </a:rPr>
              <a:t>Healthapps.dhss.mo.gov. (2019). </a:t>
            </a:r>
            <a:r>
              <a:rPr lang="en-US" sz="1200" b="0" i="1" u="none" strike="noStrike" cap="none" dirty="0">
                <a:solidFill>
                  <a:schemeClr val="dk1"/>
                </a:solidFill>
                <a:effectLst/>
                <a:latin typeface="Times New Roman"/>
                <a:ea typeface="Times New Roman"/>
                <a:cs typeface="Times New Roman"/>
                <a:sym typeface="Times New Roman"/>
              </a:rPr>
              <a:t>MOPHIMS - Death MICA</a:t>
            </a:r>
            <a:r>
              <a:rPr lang="en-US" sz="1200" b="0" i="0" u="none" strike="noStrike" cap="none" dirty="0">
                <a:solidFill>
                  <a:schemeClr val="dk1"/>
                </a:solidFill>
                <a:effectLst/>
                <a:latin typeface="Times New Roman"/>
                <a:ea typeface="Times New Roman"/>
                <a:cs typeface="Times New Roman"/>
                <a:sym typeface="Times New Roman"/>
              </a:rPr>
              <a:t>. [online] Available at: https://healthapps.dhss.mo.gov/MoPhims/QueryBuilder?qbc=DM&amp;q=1&amp;m=1 [Accessed 30 Sep. 2019].</a:t>
            </a:r>
          </a:p>
          <a:p>
            <a:pPr marL="0" indent="0">
              <a:spcBef>
                <a:spcPts val="367"/>
              </a:spcBef>
            </a:pPr>
            <a:r>
              <a:rPr lang="en-US" sz="1200" b="0" i="0" u="none" strike="noStrike" cap="none" dirty="0">
                <a:solidFill>
                  <a:schemeClr val="dk1"/>
                </a:solidFill>
                <a:effectLst/>
                <a:latin typeface="Times New Roman"/>
                <a:ea typeface="Times New Roman"/>
                <a:cs typeface="Times New Roman"/>
                <a:sym typeface="Times New Roman"/>
              </a:rPr>
              <a:t>(Healthapps.dhss.mo.gov, 2019)</a:t>
            </a:r>
            <a:endParaRPr lang="en-US" dirty="0"/>
          </a:p>
        </p:txBody>
      </p:sp>
      <p:sp>
        <p:nvSpPr>
          <p:cNvPr id="715" name="Google Shape;715;p76: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400"/>
            </a:pPr>
            <a:fld id="{00000000-1234-1234-1234-123412341234}" type="slidenum">
              <a:rPr lang="en-US"/>
              <a:pPr algn="r">
                <a:buClr>
                  <a:srgbClr val="000000"/>
                </a:buClr>
                <a:buSzPts val="1400"/>
              </a:pPr>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77: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dirty="0"/>
              <a:t>[Note to speakers: CALM trainings do not typically cover this topic. It does, however, sometimes come up in discussion. We therefore have provided an optional slide in these cases.]</a:t>
            </a:r>
            <a:endParaRPr dirty="0"/>
          </a:p>
          <a:p>
            <a:pPr marL="0" indent="0">
              <a:spcBef>
                <a:spcPts val="367"/>
              </a:spcBef>
            </a:pPr>
            <a:endParaRPr dirty="0"/>
          </a:p>
          <a:p>
            <a:pPr marL="0" indent="0">
              <a:spcBef>
                <a:spcPts val="367"/>
              </a:spcBef>
            </a:pPr>
            <a:r>
              <a:rPr lang="en-US" dirty="0"/>
              <a:t>Often a patient uses non-suicidal self-injury as a means of calming themselves when they are feeling suicidal. In these cases, access to their preferred method should not be impeded until you and they have identified other protective strategies that they can successfully substitute to regulate their emotions and avoid a suicide attempt. </a:t>
            </a:r>
            <a:endParaRPr dirty="0"/>
          </a:p>
          <a:p>
            <a:pPr marL="0" indent="0">
              <a:spcBef>
                <a:spcPts val="367"/>
              </a:spcBef>
            </a:pPr>
            <a:r>
              <a:rPr lang="en-US" dirty="0"/>
              <a:t>There are times – particularly during periods of dissociation—that NSSI in and of itself can be medically dangerous because the patient is unaware of the tissue damage they are inflicting. Means reduction for people who fall into this category should be considered.</a:t>
            </a:r>
            <a:endParaRPr dirty="0"/>
          </a:p>
          <a:p>
            <a:pPr marL="0" indent="0">
              <a:spcBef>
                <a:spcPts val="367"/>
              </a:spcBef>
            </a:pPr>
            <a:r>
              <a:rPr lang="en-US" dirty="0"/>
              <a:t>For patients whose self-injuries are minor, the purpose of reducing their access to their preferred implements is not for their physical protection so much as to help them substitute pro-social techniques that in the long run will do a better job of helping them feel better.  </a:t>
            </a:r>
            <a:endParaRPr dirty="0"/>
          </a:p>
          <a:p>
            <a:pPr marL="0" indent="0">
              <a:spcBef>
                <a:spcPts val="367"/>
              </a:spcBef>
            </a:pPr>
            <a:endParaRPr dirty="0"/>
          </a:p>
        </p:txBody>
      </p:sp>
      <p:sp>
        <p:nvSpPr>
          <p:cNvPr id="721" name="Google Shape;721;p7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78: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83</a:t>
            </a:fld>
            <a:endParaRPr sz="1200">
              <a:solidFill>
                <a:schemeClr val="dk1"/>
              </a:solidFill>
              <a:latin typeface="Times New Roman"/>
              <a:ea typeface="Times New Roman"/>
              <a:cs typeface="Times New Roman"/>
              <a:sym typeface="Times New Roman"/>
            </a:endParaRPr>
          </a:p>
        </p:txBody>
      </p:sp>
      <p:sp>
        <p:nvSpPr>
          <p:cNvPr id="727" name="Google Shape;727;p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8" name="Google Shape;728;p7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latin typeface="Times New Roman"/>
                <a:ea typeface="Times New Roman"/>
                <a:cs typeface="Times New Roman"/>
                <a:sym typeface="Times New Roman"/>
              </a:rPr>
              <a:t>Often Safety Plans are very vague (e.g. “Family will safeguard the guns at home”) and it is unclear who’s responsible for what and by when. </a:t>
            </a:r>
          </a:p>
          <a:p>
            <a:pPr marL="628650" lvl="1" indent="-171450">
              <a:spcBef>
                <a:spcPts val="0"/>
              </a:spcBef>
              <a:buFont typeface="Arial" panose="020B0604020202020204" pitchFamily="34" charset="0"/>
              <a:buChar char="•"/>
            </a:pPr>
            <a:endParaRPr lang="en-US" dirty="0">
              <a:latin typeface="Times New Roman"/>
              <a:ea typeface="Times New Roman"/>
              <a:cs typeface="Times New Roman"/>
              <a:sym typeface="Times New Roman"/>
            </a:endParaRPr>
          </a:p>
          <a:p>
            <a:pPr marL="628650" lvl="1" indent="-171450">
              <a:spcBef>
                <a:spcPts val="0"/>
              </a:spcBef>
              <a:buFont typeface="Arial" panose="020B0604020202020204" pitchFamily="34" charset="0"/>
              <a:buChar char="•"/>
            </a:pPr>
            <a:r>
              <a:rPr lang="en-US" dirty="0">
                <a:latin typeface="Times New Roman"/>
                <a:ea typeface="Times New Roman"/>
                <a:cs typeface="Times New Roman"/>
                <a:sym typeface="Times New Roman"/>
              </a:rPr>
              <a:t>Making a plan specific, realistic, and actionable increases the odds that it will be enacted. Identifying specific behaviors that will be completed by specific individuals to avoid diffusion of responsibility.</a:t>
            </a:r>
            <a:endParaRPr lang="en-US" dirty="0"/>
          </a:p>
          <a:p>
            <a:pPr marL="628650" lvl="1" indent="-171450">
              <a:spcBef>
                <a:spcPts val="0"/>
              </a:spcBef>
              <a:buFont typeface="Arial" panose="020B0604020202020204" pitchFamily="34" charset="0"/>
              <a:buChar char="•"/>
            </a:pPr>
            <a:endParaRPr lang="en-US" dirty="0">
              <a:latin typeface="Times New Roman"/>
              <a:ea typeface="Times New Roman"/>
              <a:cs typeface="Times New Roman"/>
              <a:sym typeface="Times New Roman"/>
            </a:endParaRPr>
          </a:p>
          <a:p>
            <a:pPr marL="628650" lvl="1" indent="-171450">
              <a:spcBef>
                <a:spcPts val="0"/>
              </a:spcBef>
              <a:buFont typeface="Arial" panose="020B0604020202020204" pitchFamily="34" charset="0"/>
              <a:buChar char="•"/>
            </a:pPr>
            <a:r>
              <a:rPr lang="en-US" dirty="0">
                <a:latin typeface="Times New Roman"/>
                <a:ea typeface="Times New Roman"/>
                <a:cs typeface="Times New Roman"/>
                <a:sym typeface="Times New Roman"/>
              </a:rPr>
              <a:t>Regarding follow-up, CALM is not a “one and done” technique. Unless you follow up, you are communicating that you weren’t actually serious about this aspect of their care and are willing to leave things to chance. </a:t>
            </a:r>
          </a:p>
          <a:p>
            <a:pPr marL="628650" lvl="1" indent="-171450">
              <a:spcBef>
                <a:spcPts val="0"/>
              </a:spcBef>
              <a:buFont typeface="Arial" panose="020B0604020202020204" pitchFamily="34" charset="0"/>
              <a:buChar char="•"/>
            </a:pPr>
            <a:endParaRPr lang="en-US" dirty="0"/>
          </a:p>
          <a:p>
            <a:pPr marL="628650" lvl="1" indent="-171450">
              <a:spcBef>
                <a:spcPts val="0"/>
              </a:spcBef>
              <a:buFont typeface="Arial" panose="020B0604020202020204" pitchFamily="34" charset="0"/>
              <a:buChar char="•"/>
            </a:pPr>
            <a:r>
              <a:rPr lang="en-US" dirty="0">
                <a:latin typeface="Times New Roman"/>
                <a:ea typeface="Times New Roman"/>
                <a:cs typeface="Times New Roman"/>
                <a:sym typeface="Times New Roman"/>
              </a:rPr>
              <a:t>That said, there are cases where follow-up is not acutely time-sensitive (e.g., the patient is not in high distress and has disclosed no SI) and cases where it is critical (e.g., the patient is being released from the hospital following a suicide attempt). Discuss a follow-up time frame that is feasible for the family and reasonable for you and that underscores the importance of this strategy.</a:t>
            </a:r>
          </a:p>
          <a:p>
            <a:pPr marL="628650" lvl="1" indent="-171450">
              <a:spcBef>
                <a:spcPts val="0"/>
              </a:spcBef>
              <a:buFont typeface="Arial" panose="020B0604020202020204" pitchFamily="34" charset="0"/>
              <a:buChar char="•"/>
            </a:pPr>
            <a:endParaRPr lang="en-US" dirty="0">
              <a:latin typeface="Times New Roman"/>
              <a:ea typeface="Times New Roman"/>
              <a:cs typeface="Times New Roman"/>
              <a:sym typeface="Times New Roman"/>
            </a:endParaRP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Source:</a:t>
            </a:r>
            <a:r>
              <a:rPr lang="en-US" baseline="0" dirty="0"/>
              <a:t> CALM developers </a:t>
            </a:r>
            <a:endParaRPr lang="en-US" dirty="0"/>
          </a:p>
          <a:p>
            <a:pPr marL="0" indent="0">
              <a:spcBef>
                <a:spcPts val="367"/>
              </a:spcBef>
            </a:pPr>
            <a:endParaRPr dirty="0">
              <a:latin typeface="Times New Roman"/>
              <a:ea typeface="Times New Roman"/>
              <a:cs typeface="Times New Roman"/>
              <a:sym typeface="Times New Roman"/>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79: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84</a:t>
            </a:fld>
            <a:endParaRPr sz="1200">
              <a:solidFill>
                <a:schemeClr val="dk1"/>
              </a:solidFill>
              <a:latin typeface="Times New Roman"/>
              <a:ea typeface="Times New Roman"/>
              <a:cs typeface="Times New Roman"/>
              <a:sym typeface="Times New Roman"/>
            </a:endParaRPr>
          </a:p>
        </p:txBody>
      </p:sp>
      <p:sp>
        <p:nvSpPr>
          <p:cNvPr id="735" name="Google Shape;735;p7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p7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latin typeface="Times New Roman"/>
              <a:ea typeface="Times New Roman"/>
              <a:cs typeface="Times New Roman"/>
              <a:sym typeface="Times New Roman"/>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80: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latin typeface="Times New Roman"/>
                <a:ea typeface="Times New Roman"/>
                <a:cs typeface="Times New Roman"/>
                <a:sym typeface="Times New Roman"/>
              </a:rPr>
              <a:pPr algn="r">
                <a:buSzPts val="1400"/>
              </a:pPr>
              <a:t>85</a:t>
            </a:fld>
            <a:endParaRPr>
              <a:latin typeface="Times New Roman"/>
              <a:ea typeface="Times New Roman"/>
              <a:cs typeface="Times New Roman"/>
              <a:sym typeface="Times New Roman"/>
            </a:endParaRPr>
          </a:p>
        </p:txBody>
      </p:sp>
      <p:sp>
        <p:nvSpPr>
          <p:cNvPr id="743" name="Google Shape;743;p8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4" name="Google Shape;744;p8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dirty="0"/>
              <a:t> </a:t>
            </a:r>
            <a:endParaRPr dirty="0"/>
          </a:p>
          <a:p>
            <a:pPr marL="0" indent="0">
              <a:spcBef>
                <a:spcPts val="0"/>
              </a:spcBef>
              <a:buClr>
                <a:schemeClr val="dk1"/>
              </a:buClr>
              <a:buSzPts val="1200"/>
            </a:pPr>
            <a:endParaRPr dirty="0"/>
          </a:p>
          <a:p>
            <a:pPr marL="0" indent="0">
              <a:spcBef>
                <a:spcPts val="367"/>
              </a:spcBef>
            </a:pPr>
            <a:endParaRPr dirty="0"/>
          </a:p>
        </p:txBody>
      </p:sp>
    </p:spTree>
    <p:extLst>
      <p:ext uri="{BB962C8B-B14F-4D97-AF65-F5344CB8AC3E}">
        <p14:creationId xmlns:p14="http://schemas.microsoft.com/office/powerpoint/2010/main" val="6671613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81: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latin typeface="Times New Roman"/>
                <a:ea typeface="Times New Roman"/>
                <a:cs typeface="Times New Roman"/>
                <a:sym typeface="Times New Roman"/>
              </a:rPr>
              <a:pPr algn="r">
                <a:buSzPts val="1400"/>
              </a:pPr>
              <a:t>86</a:t>
            </a:fld>
            <a:endParaRPr>
              <a:latin typeface="Times New Roman"/>
              <a:ea typeface="Times New Roman"/>
              <a:cs typeface="Times New Roman"/>
              <a:sym typeface="Times New Roman"/>
            </a:endParaRPr>
          </a:p>
        </p:txBody>
      </p:sp>
      <p:sp>
        <p:nvSpPr>
          <p:cNvPr id="751" name="Google Shape;751;p8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2" name="Google Shape;752;p8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endParaRPr b="0">
              <a:latin typeface="Times New Roman"/>
              <a:ea typeface="Times New Roman"/>
              <a:cs typeface="Times New Roman"/>
              <a:sym typeface="Times New Roman"/>
            </a:endParaRPr>
          </a:p>
          <a:p>
            <a:pPr marL="0" indent="0">
              <a:spcBef>
                <a:spcPts val="367"/>
              </a:spcBef>
            </a:pPr>
            <a:endParaRPr b="0">
              <a:latin typeface="Times New Roman"/>
              <a:ea typeface="Times New Roman"/>
              <a:cs typeface="Times New Roman"/>
              <a:sym typeface="Times New Roman"/>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83: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rgbClr val="000000"/>
                </a:buClr>
                <a:buSzPts val="1200"/>
              </a:pPr>
              <a:t>87</a:t>
            </a:fld>
            <a:endParaRPr sz="1200">
              <a:solidFill>
                <a:schemeClr val="dk1"/>
              </a:solidFill>
              <a:latin typeface="Times New Roman"/>
              <a:ea typeface="Times New Roman"/>
              <a:cs typeface="Times New Roman"/>
              <a:sym typeface="Times New Roman"/>
            </a:endParaRPr>
          </a:p>
        </p:txBody>
      </p:sp>
      <p:sp>
        <p:nvSpPr>
          <p:cNvPr id="771" name="Google Shape;771;p8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2" name="Google Shape;772;p83: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dirty="0"/>
              <a:t>Fewer words</a:t>
            </a:r>
            <a:endParaRPr u="sng" dirty="0"/>
          </a:p>
          <a:p>
            <a:pPr marL="0" indent="0">
              <a:spcBef>
                <a:spcPts val="367"/>
              </a:spcBef>
            </a:pP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0621691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8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8" name="Google Shape;798;p8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buClr>
                <a:schemeClr val="dk1"/>
              </a:buClr>
              <a:buSzPts val="1200"/>
            </a:pPr>
            <a:endParaRPr/>
          </a:p>
        </p:txBody>
      </p:sp>
      <p:sp>
        <p:nvSpPr>
          <p:cNvPr id="799" name="Google Shape;799;p86: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88</a:t>
            </a:fld>
            <a:endParaRPr/>
          </a:p>
        </p:txBody>
      </p:sp>
    </p:spTree>
    <p:extLst>
      <p:ext uri="{BB962C8B-B14F-4D97-AF65-F5344CB8AC3E}">
        <p14:creationId xmlns:p14="http://schemas.microsoft.com/office/powerpoint/2010/main" val="29211803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directly about suicidal</a:t>
            </a:r>
            <a:r>
              <a:rPr lang="en-US" baseline="0" dirty="0"/>
              <a:t> thoughts and actions and access to the loaded shotgun.</a:t>
            </a:r>
          </a:p>
          <a:p>
            <a:r>
              <a:rPr lang="en-US" baseline="0" dirty="0"/>
              <a:t>Listen carefully</a:t>
            </a:r>
          </a:p>
          <a:p>
            <a:r>
              <a:rPr lang="en-US" baseline="0" dirty="0"/>
              <a:t>Do not leave him alone with access</a:t>
            </a:r>
          </a:p>
          <a:p>
            <a:r>
              <a:rPr lang="en-US" baseline="0" dirty="0"/>
              <a:t>Who to engage/inform? Get his permission or acknowledgement.</a:t>
            </a:r>
          </a:p>
          <a:p>
            <a:r>
              <a:rPr lang="en-US" baseline="0" dirty="0"/>
              <a:t> Follow up to be sure that a treatment plan has been developed</a:t>
            </a:r>
          </a:p>
          <a:p>
            <a:r>
              <a:rPr lang="en-US" baseline="0" dirty="0"/>
              <a:t>Maintain connection</a:t>
            </a:r>
          </a:p>
        </p:txBody>
      </p:sp>
      <p:sp>
        <p:nvSpPr>
          <p:cNvPr id="4" name="Slide Number Placeholder 3"/>
          <p:cNvSpPr>
            <a:spLocks noGrp="1"/>
          </p:cNvSpPr>
          <p:nvPr>
            <p:ph type="sldNum" sz="quarter" idx="10"/>
          </p:nvPr>
        </p:nvSpPr>
        <p:spPr/>
        <p:txBody>
          <a:bodyPr/>
          <a:lstStyle/>
          <a:p>
            <a:fld id="{BD677CEF-7D99-43E7-AFCA-18597532FE64}" type="slidenum">
              <a:rPr lang="en-US" smtClean="0"/>
              <a:pPr/>
              <a:t>89</a:t>
            </a:fld>
            <a:endParaRPr lang="en-US"/>
          </a:p>
        </p:txBody>
      </p:sp>
    </p:spTree>
    <p:extLst>
      <p:ext uri="{BB962C8B-B14F-4D97-AF65-F5344CB8AC3E}">
        <p14:creationId xmlns:p14="http://schemas.microsoft.com/office/powerpoint/2010/main" val="327559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i="1" dirty="0">
                <a:solidFill>
                  <a:srgbClr val="B47A00"/>
                </a:solidFill>
                <a:latin typeface="Times"/>
                <a:ea typeface="Times"/>
                <a:cs typeface="Times"/>
                <a:sym typeface="Times"/>
              </a:rPr>
              <a:t>Much of the focus in suicide prevention is on </a:t>
            </a:r>
            <a:r>
              <a:rPr lang="en-US" i="1" u="sng" dirty="0">
                <a:solidFill>
                  <a:srgbClr val="B47A00"/>
                </a:solidFill>
                <a:latin typeface="Times"/>
                <a:ea typeface="Times"/>
                <a:cs typeface="Times"/>
                <a:sym typeface="Times"/>
              </a:rPr>
              <a:t>why</a:t>
            </a:r>
            <a:r>
              <a:rPr lang="en-US" i="1" dirty="0">
                <a:solidFill>
                  <a:srgbClr val="B47A00"/>
                </a:solidFill>
                <a:latin typeface="Times"/>
                <a:ea typeface="Times"/>
                <a:cs typeface="Times"/>
                <a:sym typeface="Times"/>
              </a:rPr>
              <a:t> a person attempts suicide. We seek to relieve the mental distress that leads to a suicide attempt, as well we should. However, the progress we have made answering the “why” questions has not been sufficient to prevent many suicides.  </a:t>
            </a:r>
            <a:endParaRPr sz="1100" dirty="0">
              <a:solidFill>
                <a:srgbClr val="000000"/>
              </a:solidFill>
              <a:latin typeface="Arial"/>
              <a:ea typeface="Arial"/>
              <a:cs typeface="Arial"/>
              <a:sym typeface="Arial"/>
            </a:endParaRPr>
          </a:p>
          <a:p>
            <a:pPr marL="0" indent="0">
              <a:spcBef>
                <a:spcPts val="0"/>
              </a:spcBef>
            </a:pPr>
            <a:endParaRPr i="1" dirty="0">
              <a:solidFill>
                <a:srgbClr val="B47A00"/>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Focus on SAFETY – his, his wife’s and his kids</a:t>
            </a:r>
          </a:p>
          <a:p>
            <a:r>
              <a:rPr lang="en-US" baseline="0" dirty="0"/>
              <a:t>Ask him what would make him feel safer.</a:t>
            </a:r>
          </a:p>
          <a:p>
            <a:r>
              <a:rPr lang="en-US" baseline="0" dirty="0"/>
              <a:t>Engage him in discussion about reducing access to increase everyone’s safety</a:t>
            </a:r>
          </a:p>
          <a:p>
            <a:r>
              <a:rPr lang="en-US" baseline="0" dirty="0"/>
              <a:t>Involve others in support for him and his family – family and friends, VA, peer support, work, </a:t>
            </a:r>
            <a:r>
              <a:rPr lang="en-US" baseline="0" dirty="0" err="1"/>
              <a:t>etc</a:t>
            </a:r>
            <a:endParaRPr lang="en-US" baseline="0" dirty="0"/>
          </a:p>
          <a:p>
            <a:r>
              <a:rPr lang="en-US" baseline="0" dirty="0"/>
              <a:t>Develop a comprehensive safety plan and follow up</a:t>
            </a:r>
          </a:p>
        </p:txBody>
      </p:sp>
      <p:sp>
        <p:nvSpPr>
          <p:cNvPr id="4" name="Slide Number Placeholder 3"/>
          <p:cNvSpPr>
            <a:spLocks noGrp="1"/>
          </p:cNvSpPr>
          <p:nvPr>
            <p:ph type="sldNum" sz="quarter" idx="10"/>
          </p:nvPr>
        </p:nvSpPr>
        <p:spPr/>
        <p:txBody>
          <a:bodyPr/>
          <a:lstStyle/>
          <a:p>
            <a:fld id="{BD677CEF-7D99-43E7-AFCA-18597532FE64}" type="slidenum">
              <a:rPr lang="en-US" smtClean="0"/>
              <a:pPr/>
              <a:t>90</a:t>
            </a:fld>
            <a:endParaRPr lang="en-US" dirty="0"/>
          </a:p>
        </p:txBody>
      </p:sp>
    </p:spTree>
    <p:extLst>
      <p:ext uri="{BB962C8B-B14F-4D97-AF65-F5344CB8AC3E}">
        <p14:creationId xmlns:p14="http://schemas.microsoft.com/office/powerpoint/2010/main" val="20563258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direct in asking about thoughts of suicide</a:t>
            </a:r>
            <a:r>
              <a:rPr lang="en-US" baseline="0" dirty="0"/>
              <a:t> and of making an attempt</a:t>
            </a:r>
          </a:p>
          <a:p>
            <a:r>
              <a:rPr lang="en-US" baseline="0" dirty="0"/>
              <a:t>Ask about other meds in the home</a:t>
            </a:r>
          </a:p>
          <a:p>
            <a:r>
              <a:rPr lang="en-US" baseline="0" dirty="0"/>
              <a:t>Ask about options for reducing her access to these quantities while she is feeling like this.</a:t>
            </a:r>
          </a:p>
          <a:p>
            <a:r>
              <a:rPr lang="en-US" baseline="0" dirty="0"/>
              <a:t>Try to get someone else involved – husband, other family, friend, neighbor. If husband, make sure she is comfortable with this.</a:t>
            </a:r>
          </a:p>
          <a:p>
            <a:r>
              <a:rPr lang="en-US" baseline="0" dirty="0"/>
              <a:t>Document this info. Share with your supervisor and with PCP and others re: duty to report.</a:t>
            </a:r>
          </a:p>
          <a:p>
            <a:r>
              <a:rPr lang="en-US" baseline="0" dirty="0"/>
              <a:t>Ask about firearms in the home and other methods</a:t>
            </a:r>
          </a:p>
          <a:p>
            <a:r>
              <a:rPr lang="en-US" b="1" baseline="0" dirty="0"/>
              <a:t>Do not leave her alone with children and meds</a:t>
            </a:r>
          </a:p>
          <a:p>
            <a:endParaRPr lang="en-US" dirty="0"/>
          </a:p>
        </p:txBody>
      </p:sp>
      <p:sp>
        <p:nvSpPr>
          <p:cNvPr id="4" name="Slide Number Placeholder 3"/>
          <p:cNvSpPr>
            <a:spLocks noGrp="1"/>
          </p:cNvSpPr>
          <p:nvPr>
            <p:ph type="sldNum" sz="quarter" idx="10"/>
          </p:nvPr>
        </p:nvSpPr>
        <p:spPr/>
        <p:txBody>
          <a:bodyPr/>
          <a:lstStyle/>
          <a:p>
            <a:fld id="{BD677CEF-7D99-43E7-AFCA-18597532FE64}" type="slidenum">
              <a:rPr lang="en-US" smtClean="0"/>
              <a:pPr/>
              <a:t>91</a:t>
            </a:fld>
            <a:endParaRPr lang="en-US"/>
          </a:p>
        </p:txBody>
      </p:sp>
    </p:spTree>
    <p:extLst>
      <p:ext uri="{BB962C8B-B14F-4D97-AF65-F5344CB8AC3E}">
        <p14:creationId xmlns:p14="http://schemas.microsoft.com/office/powerpoint/2010/main" val="11399792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a:t>
            </a:r>
            <a:r>
              <a:rPr lang="en-US" baseline="0" dirty="0"/>
              <a:t> a specific plan for reducing access to all lethal means </a:t>
            </a:r>
          </a:p>
          <a:p>
            <a:r>
              <a:rPr lang="en-US" baseline="0" dirty="0"/>
              <a:t>Create a comprehensive safety plan</a:t>
            </a:r>
          </a:p>
          <a:p>
            <a:r>
              <a:rPr lang="en-US" baseline="0" dirty="0"/>
              <a:t>Provide support for both Stan and his wife</a:t>
            </a:r>
          </a:p>
          <a:p>
            <a:r>
              <a:rPr lang="en-US" baseline="0" dirty="0"/>
              <a:t>Utilize wife to confront about the last part of his statement</a:t>
            </a:r>
          </a:p>
        </p:txBody>
      </p:sp>
      <p:sp>
        <p:nvSpPr>
          <p:cNvPr id="4" name="Slide Number Placeholder 3"/>
          <p:cNvSpPr>
            <a:spLocks noGrp="1"/>
          </p:cNvSpPr>
          <p:nvPr>
            <p:ph type="sldNum" sz="quarter" idx="10"/>
          </p:nvPr>
        </p:nvSpPr>
        <p:spPr/>
        <p:txBody>
          <a:bodyPr/>
          <a:lstStyle/>
          <a:p>
            <a:fld id="{BD677CEF-7D99-43E7-AFCA-18597532FE64}" type="slidenum">
              <a:rPr lang="en-US" smtClean="0"/>
              <a:pPr/>
              <a:t>92</a:t>
            </a:fld>
            <a:endParaRPr lang="en-US"/>
          </a:p>
        </p:txBody>
      </p:sp>
    </p:spTree>
    <p:extLst>
      <p:ext uri="{BB962C8B-B14F-4D97-AF65-F5344CB8AC3E}">
        <p14:creationId xmlns:p14="http://schemas.microsoft.com/office/powerpoint/2010/main" val="4856992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direct in asking about suicidal</a:t>
            </a:r>
            <a:r>
              <a:rPr lang="en-US" baseline="0" dirty="0"/>
              <a:t> thoughts – Have you been having thoughts of suicide?</a:t>
            </a:r>
          </a:p>
          <a:p>
            <a:r>
              <a:rPr lang="en-US" baseline="0" dirty="0"/>
              <a:t>Listen carefully and follow up.</a:t>
            </a:r>
          </a:p>
          <a:p>
            <a:r>
              <a:rPr lang="en-US" baseline="0" dirty="0"/>
              <a:t>Probe about depression, “not feeling himself” and concerns you have – withdrawn, missing appointments, etc.</a:t>
            </a:r>
          </a:p>
          <a:p>
            <a:endParaRPr lang="en-US" baseline="0" dirty="0"/>
          </a:p>
          <a:p>
            <a:r>
              <a:rPr lang="en-US" baseline="0" dirty="0"/>
              <a:t>Discuss options for reducing access to guns. Is there someone you would trust to hold on to your guns while you are feeling this way? Continue to probe until a solution is found. </a:t>
            </a:r>
          </a:p>
          <a:p>
            <a:r>
              <a:rPr lang="en-US" baseline="0" dirty="0"/>
              <a:t>Try to involve a family member or friend.</a:t>
            </a:r>
          </a:p>
          <a:p>
            <a:r>
              <a:rPr lang="en-US" baseline="0" dirty="0"/>
              <a:t>Develop a treatment plan including safety planning and follow up</a:t>
            </a:r>
          </a:p>
          <a:p>
            <a:r>
              <a:rPr lang="en-US" baseline="0" dirty="0"/>
              <a:t>Maintain connection</a:t>
            </a:r>
          </a:p>
          <a:p>
            <a:r>
              <a:rPr lang="en-US" baseline="0" dirty="0"/>
              <a:t>You may be the first or the only person he shares these feelings with!</a:t>
            </a:r>
            <a:endParaRPr lang="en-US" dirty="0"/>
          </a:p>
        </p:txBody>
      </p:sp>
      <p:sp>
        <p:nvSpPr>
          <p:cNvPr id="4" name="Slide Number Placeholder 3"/>
          <p:cNvSpPr>
            <a:spLocks noGrp="1"/>
          </p:cNvSpPr>
          <p:nvPr>
            <p:ph type="sldNum" sz="quarter" idx="10"/>
          </p:nvPr>
        </p:nvSpPr>
        <p:spPr/>
        <p:txBody>
          <a:bodyPr/>
          <a:lstStyle/>
          <a:p>
            <a:fld id="{BD677CEF-7D99-43E7-AFCA-18597532FE64}" type="slidenum">
              <a:rPr lang="en-US" smtClean="0"/>
              <a:pPr/>
              <a:t>93</a:t>
            </a:fld>
            <a:endParaRPr lang="en-US"/>
          </a:p>
        </p:txBody>
      </p:sp>
    </p:spTree>
    <p:extLst>
      <p:ext uri="{BB962C8B-B14F-4D97-AF65-F5344CB8AC3E}">
        <p14:creationId xmlns:p14="http://schemas.microsoft.com/office/powerpoint/2010/main" val="579340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Clr>
                <a:srgbClr val="000000"/>
              </a:buClr>
              <a:buSzPts val="1200"/>
            </a:pPr>
            <a:fld id="{00000000-1234-1234-1234-123412341234}" type="slidenum">
              <a:rPr lang="en-US" sz="1200">
                <a:solidFill>
                  <a:srgbClr val="000000"/>
                </a:solidFill>
                <a:latin typeface="Times New Roman"/>
                <a:ea typeface="Times New Roman"/>
                <a:cs typeface="Times New Roman"/>
                <a:sym typeface="Times New Roman"/>
              </a:rPr>
              <a:pPr algn="r">
                <a:buClr>
                  <a:srgbClr val="000000"/>
                </a:buClr>
                <a:buSzPts val="1200"/>
              </a:pPr>
              <a:t>94</a:t>
            </a:fld>
            <a:endParaRPr sz="1200">
              <a:solidFill>
                <a:srgbClr val="000000"/>
              </a:solidFill>
              <a:latin typeface="Times New Roman"/>
              <a:ea typeface="Times New Roman"/>
              <a:cs typeface="Times New Roman"/>
              <a:sym typeface="Times New Roman"/>
            </a:endParaRPr>
          </a:p>
        </p:txBody>
      </p:sp>
      <p:sp>
        <p:nvSpPr>
          <p:cNvPr id="67" name="Google Shape;67;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245"/>
              </a:spcBef>
              <a:buClr>
                <a:schemeClr val="dk1"/>
              </a:buClr>
              <a:buSzPts val="1200"/>
            </a:pPr>
            <a:endParaRPr dirty="0">
              <a:solidFill>
                <a:srgbClr val="003366"/>
              </a:solidFill>
              <a:latin typeface="Calibri"/>
              <a:ea typeface="Calibri"/>
              <a:cs typeface="Calibri"/>
              <a:sym typeface="Calibri"/>
            </a:endParaRPr>
          </a:p>
        </p:txBody>
      </p:sp>
    </p:spTree>
    <p:extLst>
      <p:ext uri="{BB962C8B-B14F-4D97-AF65-F5344CB8AC3E}">
        <p14:creationId xmlns:p14="http://schemas.microsoft.com/office/powerpoint/2010/main" val="17248189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9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0" name="Google Shape;900;p9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232943" indent="-232943">
              <a:spcBef>
                <a:spcPts val="367"/>
              </a:spcBef>
              <a:buClr>
                <a:schemeClr val="dk1"/>
              </a:buClr>
              <a:buSzPts val="1200"/>
            </a:pPr>
            <a:endParaRPr dirty="0"/>
          </a:p>
        </p:txBody>
      </p:sp>
      <p:sp>
        <p:nvSpPr>
          <p:cNvPr id="901" name="Google Shape;901;p94: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95</a:t>
            </a:fld>
            <a:endParaRPr/>
          </a:p>
        </p:txBody>
      </p:sp>
    </p:spTree>
    <p:extLst>
      <p:ext uri="{BB962C8B-B14F-4D97-AF65-F5344CB8AC3E}">
        <p14:creationId xmlns:p14="http://schemas.microsoft.com/office/powerpoint/2010/main" val="31276364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9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0" name="Google Shape;900;p9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232943" indent="-232943">
              <a:spcBef>
                <a:spcPts val="367"/>
              </a:spcBef>
              <a:buClr>
                <a:schemeClr val="dk1"/>
              </a:buClr>
              <a:buSzPts val="1200"/>
            </a:pPr>
            <a:endParaRPr dirty="0"/>
          </a:p>
        </p:txBody>
      </p:sp>
      <p:sp>
        <p:nvSpPr>
          <p:cNvPr id="901" name="Google Shape;901;p94: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96</a:t>
            </a:fld>
            <a:endParaRPr/>
          </a:p>
        </p:txBody>
      </p:sp>
    </p:spTree>
    <p:extLst>
      <p:ext uri="{BB962C8B-B14F-4D97-AF65-F5344CB8AC3E}">
        <p14:creationId xmlns:p14="http://schemas.microsoft.com/office/powerpoint/2010/main" val="21157386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Clr>
                <a:srgbClr val="000000"/>
              </a:buClr>
              <a:buSzPts val="1200"/>
            </a:pPr>
            <a:fld id="{00000000-1234-1234-1234-123412341234}" type="slidenum">
              <a:rPr lang="en-US" sz="1200" smtClean="0">
                <a:solidFill>
                  <a:schemeClr val="dk1"/>
                </a:solidFill>
                <a:latin typeface="Times New Roman"/>
                <a:ea typeface="Times New Roman"/>
                <a:cs typeface="Times New Roman"/>
                <a:sym typeface="Times New Roman"/>
              </a:rPr>
              <a:pPr algn="r">
                <a:buClr>
                  <a:srgbClr val="000000"/>
                </a:buClr>
                <a:buSzPts val="1200"/>
              </a:pPr>
              <a:t>97</a:t>
            </a:fld>
            <a:endParaRPr lang="en-US"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307682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Clr>
                <a:srgbClr val="000000"/>
              </a:buClr>
              <a:buSzPts val="1200"/>
            </a:pPr>
            <a:fld id="{00000000-1234-1234-1234-123412341234}" type="slidenum">
              <a:rPr lang="en-US" sz="1200" smtClean="0">
                <a:solidFill>
                  <a:schemeClr val="dk1"/>
                </a:solidFill>
                <a:latin typeface="Times New Roman"/>
                <a:ea typeface="Times New Roman"/>
                <a:cs typeface="Times New Roman"/>
                <a:sym typeface="Times New Roman"/>
              </a:rPr>
              <a:pPr algn="r">
                <a:buClr>
                  <a:srgbClr val="000000"/>
                </a:buClr>
                <a:buSzPts val="1200"/>
              </a:pPr>
              <a:t>99</a:t>
            </a:fld>
            <a:endParaRPr lang="en-US"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834903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Clr>
                <a:srgbClr val="000000"/>
              </a:buClr>
              <a:buSzPts val="1200"/>
            </a:pPr>
            <a:fld id="{00000000-1234-1234-1234-123412341234}" type="slidenum">
              <a:rPr lang="en-US" sz="1200" smtClean="0">
                <a:solidFill>
                  <a:schemeClr val="dk1"/>
                </a:solidFill>
                <a:latin typeface="Times New Roman"/>
                <a:ea typeface="Times New Roman"/>
                <a:cs typeface="Times New Roman"/>
                <a:sym typeface="Times New Roman"/>
              </a:rPr>
              <a:pPr algn="r">
                <a:buClr>
                  <a:srgbClr val="000000"/>
                </a:buClr>
                <a:buSzPts val="1200"/>
              </a:pPr>
              <a:t>100</a:t>
            </a:fld>
            <a:endParaRPr lang="en-US"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84911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3E67-1D76-412B-977E-F5D16CD3ED6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65DC12-AB61-47AF-8AA0-F90DB42862D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AFF15FF-CCBA-4D15-A2A4-84C5816EE76B}"/>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5" name="Footer Placeholder 4">
            <a:extLst>
              <a:ext uri="{FF2B5EF4-FFF2-40B4-BE49-F238E27FC236}">
                <a16:creationId xmlns:a16="http://schemas.microsoft.com/office/drawing/2014/main" id="{CBF85DAC-1341-4A41-91C9-8B2B35D145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CA89FB-B276-4500-A71E-27BF33652F3F}"/>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102635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671AC-67E0-449A-94C8-73F7125B60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8CA683-1FA1-4FAC-8086-6153FA23B7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82F1C-AAE1-4C62-B82C-F2B1B368244E}"/>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5" name="Footer Placeholder 4">
            <a:extLst>
              <a:ext uri="{FF2B5EF4-FFF2-40B4-BE49-F238E27FC236}">
                <a16:creationId xmlns:a16="http://schemas.microsoft.com/office/drawing/2014/main" id="{D866950F-1073-4E6B-A308-E2FBF52D9A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B285B3-5E84-4586-B6C1-2E7D94CB48FC}"/>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341523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D52F37-E5C6-4535-AA1C-BFE6A0D566E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9E6F6-83B4-4B87-B622-10790B7DC89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CB953-D7EC-496B-87B9-CF2D28427BA4}"/>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5" name="Footer Placeholder 4">
            <a:extLst>
              <a:ext uri="{FF2B5EF4-FFF2-40B4-BE49-F238E27FC236}">
                <a16:creationId xmlns:a16="http://schemas.microsoft.com/office/drawing/2014/main" id="{519F56AB-F181-4195-A246-2099298DC4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2BA223-C8FE-4682-8147-D5CE45F7ACF5}"/>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1158883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9833-8671-402B-AD19-3F63E3738CA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753C0F7-E11F-4AE3-8FEA-3EC207B59FE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D2DEF7-A927-447E-AD82-342B01BD344C}"/>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5" name="Footer Placeholder 4">
            <a:extLst>
              <a:ext uri="{FF2B5EF4-FFF2-40B4-BE49-F238E27FC236}">
                <a16:creationId xmlns:a16="http://schemas.microsoft.com/office/drawing/2014/main" id="{0FCB5619-8D33-4373-B8D1-F18137AFF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9E92B-8F79-4479-8527-D7BCB3485FBF}"/>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1525904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C7388-D945-4CFA-841C-5A7D88056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5E645-566F-45CF-97F2-E4EE279A5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F4902-3157-426E-BDA1-E0EAE179D8B9}"/>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5" name="Footer Placeholder 4">
            <a:extLst>
              <a:ext uri="{FF2B5EF4-FFF2-40B4-BE49-F238E27FC236}">
                <a16:creationId xmlns:a16="http://schemas.microsoft.com/office/drawing/2014/main" id="{80FB2F4C-0D9A-4C67-8A52-7E04968F8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01D07-5267-4437-960B-B1619F4B6897}"/>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238047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3063-680D-40BD-8702-12D88E76FBB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E5FCE25-9513-4B94-AE25-0A7796C0695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C51A28-F0FC-44AB-B840-36995FBEECB5}"/>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5" name="Footer Placeholder 4">
            <a:extLst>
              <a:ext uri="{FF2B5EF4-FFF2-40B4-BE49-F238E27FC236}">
                <a16:creationId xmlns:a16="http://schemas.microsoft.com/office/drawing/2014/main" id="{34238CAE-12CE-402F-8EE5-776BF885E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D1E39-9B72-4175-AECF-63D058F8080A}"/>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3523730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80C5F-A366-4E01-83D1-5F1FAD4CC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941BA-BEC8-4429-8349-BD2294F9B68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E662AC-386D-49B5-BD12-25BE7BED1ED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910566-D3FD-45DF-8192-486656E982FE}"/>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6" name="Footer Placeholder 5">
            <a:extLst>
              <a:ext uri="{FF2B5EF4-FFF2-40B4-BE49-F238E27FC236}">
                <a16:creationId xmlns:a16="http://schemas.microsoft.com/office/drawing/2014/main" id="{76E2855A-E9F8-4E7D-9CFD-8B03D73E1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E61E7-6CD1-40CC-9BD0-83A4B50C883C}"/>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1255391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854FC-8520-4641-8204-5388E3C836D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8F2CDA-9B98-4098-858A-2649CE8DF75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E8035FA-6238-40ED-8E82-E19A8703B20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D5F2B1-F99B-4089-944E-7E987E08140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0238A-BA31-44FA-BEE1-3C0626A2817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B83AC3-0445-494A-B54A-B9B69C26868E}"/>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8" name="Footer Placeholder 7">
            <a:extLst>
              <a:ext uri="{FF2B5EF4-FFF2-40B4-BE49-F238E27FC236}">
                <a16:creationId xmlns:a16="http://schemas.microsoft.com/office/drawing/2014/main" id="{2AC2222A-9CAB-48C9-9894-29A6C81DB0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5FE0BE-A193-4D0B-A9AA-5E65CB4E0677}"/>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1672743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BEA-88C2-4541-A017-7AF0D263D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61F711-1C45-42CC-B34D-5133E1A573E1}"/>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4" name="Footer Placeholder 3">
            <a:extLst>
              <a:ext uri="{FF2B5EF4-FFF2-40B4-BE49-F238E27FC236}">
                <a16:creationId xmlns:a16="http://schemas.microsoft.com/office/drawing/2014/main" id="{A8975968-D16E-4B26-8ED2-56F10BF8CD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C9A88E-4290-4691-A4F6-F0D97FDCE7FF}"/>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3155794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5E266E-C8ED-4019-B234-CE7E8610402C}"/>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3" name="Footer Placeholder 2">
            <a:extLst>
              <a:ext uri="{FF2B5EF4-FFF2-40B4-BE49-F238E27FC236}">
                <a16:creationId xmlns:a16="http://schemas.microsoft.com/office/drawing/2014/main" id="{E7830B1F-4430-48CD-9866-DB133B416D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8636E7-19FE-4C24-AE6A-2FC045DE0DFC}"/>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2413113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56EF-6EDE-4784-94E5-CB9605293BC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705E5B5-0AC8-4229-9617-A8BE11D7D7B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2879E7-FB2A-4B0E-9FB0-2239700BBA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009C32-0A0C-4893-8999-DFB60264FE94}"/>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6" name="Footer Placeholder 5">
            <a:extLst>
              <a:ext uri="{FF2B5EF4-FFF2-40B4-BE49-F238E27FC236}">
                <a16:creationId xmlns:a16="http://schemas.microsoft.com/office/drawing/2014/main" id="{8F14EAA5-9779-47A4-88AA-35B6A4459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622BC-AE0A-45FB-85E7-71ECC8F4F4FF}"/>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2022955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19247-F00E-4160-B412-3373D8FC3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890B7A-C0E1-4C95-919E-8185F5B04F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D63F4-C7DB-4A49-A444-D75E06B6C971}"/>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5" name="Footer Placeholder 4">
            <a:extLst>
              <a:ext uri="{FF2B5EF4-FFF2-40B4-BE49-F238E27FC236}">
                <a16:creationId xmlns:a16="http://schemas.microsoft.com/office/drawing/2014/main" id="{CB302BF6-8B05-44A5-B226-DF821421C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68A9C9-2813-4E4A-8ECB-90132A5322E3}"/>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2774214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65AB-21AA-4A50-B650-E6D1F389407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0FC8938-961F-4D56-9CC7-6B4A2677438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C2BD40C-D592-44C3-A45E-D5F426D7793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870343-CF70-46EF-9136-0D5CF7F5B3F5}"/>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6" name="Footer Placeholder 5">
            <a:extLst>
              <a:ext uri="{FF2B5EF4-FFF2-40B4-BE49-F238E27FC236}">
                <a16:creationId xmlns:a16="http://schemas.microsoft.com/office/drawing/2014/main" id="{4511DD73-5B24-45EF-8BB6-05B474B8D2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B3FE4-06A6-4690-99D6-DCA201F71AB2}"/>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325370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11D50-8383-453D-B845-DF98415532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A0325-BD2D-4512-9A39-F2D5216C3C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E1C4D-C7F3-4D99-AA5F-C02DF9EEEF5A}"/>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5" name="Footer Placeholder 4">
            <a:extLst>
              <a:ext uri="{FF2B5EF4-FFF2-40B4-BE49-F238E27FC236}">
                <a16:creationId xmlns:a16="http://schemas.microsoft.com/office/drawing/2014/main" id="{E3CCEBA5-B25B-426E-B24A-848379281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867A1-3A64-4743-9698-044076E565A6}"/>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707266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9C80C5-1BE5-4693-A768-DCAAE209592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DFBD88-79A9-4930-9667-A690C001016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CF90E-8C72-44E5-8DC3-3E6976EC5AA0}"/>
              </a:ext>
            </a:extLst>
          </p:cNvPr>
          <p:cNvSpPr>
            <a:spLocks noGrp="1"/>
          </p:cNvSpPr>
          <p:nvPr>
            <p:ph type="dt" sz="half" idx="10"/>
          </p:nvPr>
        </p:nvSpPr>
        <p:spPr/>
        <p:txBody>
          <a:bodyPr/>
          <a:lstStyle/>
          <a:p>
            <a:fld id="{EB4727B9-943A-465D-8488-D90EDB362361}" type="datetimeFigureOut">
              <a:rPr lang="en-US" smtClean="0"/>
              <a:t>1/28/2020</a:t>
            </a:fld>
            <a:endParaRPr lang="en-US"/>
          </a:p>
        </p:txBody>
      </p:sp>
      <p:sp>
        <p:nvSpPr>
          <p:cNvPr id="5" name="Footer Placeholder 4">
            <a:extLst>
              <a:ext uri="{FF2B5EF4-FFF2-40B4-BE49-F238E27FC236}">
                <a16:creationId xmlns:a16="http://schemas.microsoft.com/office/drawing/2014/main" id="{2C554C91-2AE0-4640-B261-98E9B1145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C2004-41D9-4121-8649-660FE69E4978}"/>
              </a:ext>
            </a:extLst>
          </p:cNvPr>
          <p:cNvSpPr>
            <a:spLocks noGrp="1"/>
          </p:cNvSpPr>
          <p:nvPr>
            <p:ph type="sldNum" sz="quarter" idx="12"/>
          </p:nvPr>
        </p:nvSpPr>
        <p:spPr/>
        <p:txBody>
          <a:bodyPr/>
          <a:lstStyle/>
          <a:p>
            <a:fld id="{B8FEAA7D-82C0-47D5-9784-3E0565E83C51}" type="slidenum">
              <a:rPr lang="en-US" smtClean="0"/>
              <a:t>‹#›</a:t>
            </a:fld>
            <a:endParaRPr lang="en-US"/>
          </a:p>
        </p:txBody>
      </p:sp>
    </p:spTree>
    <p:extLst>
      <p:ext uri="{BB962C8B-B14F-4D97-AF65-F5344CB8AC3E}">
        <p14:creationId xmlns:p14="http://schemas.microsoft.com/office/powerpoint/2010/main" val="1194255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1255" y="5715002"/>
            <a:ext cx="6486745" cy="881653"/>
          </a:xfrm>
          <a:prstGeom prst="rect">
            <a:avLst/>
          </a:prstGeom>
          <a:ln>
            <a:noFill/>
          </a:ln>
        </p:spPr>
        <p:txBody>
          <a:bodyPr anchor="ctr"/>
          <a:lstStyle>
            <a:lvl1pPr algn="l">
              <a:defRPr sz="3000" b="0" i="0">
                <a:ln>
                  <a:noFill/>
                </a:ln>
                <a:solidFill>
                  <a:schemeClr val="accent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05201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1255" y="2971801"/>
            <a:ext cx="6639145" cy="609600"/>
          </a:xfrm>
          <a:prstGeom prst="rect">
            <a:avLst/>
          </a:prstGeom>
          <a:ln>
            <a:noFill/>
          </a:ln>
        </p:spPr>
        <p:txBody>
          <a:bodyPr/>
          <a:lstStyle>
            <a:lvl1pPr algn="l">
              <a:defRPr sz="2700" b="0" i="0">
                <a:ln>
                  <a:noFill/>
                </a:ln>
                <a:solidFill>
                  <a:schemeClr val="accent1"/>
                </a:solidFill>
                <a:latin typeface="Arial"/>
                <a:cs typeface="Arial"/>
              </a:defRPr>
            </a:lvl1pPr>
          </a:lstStyle>
          <a:p>
            <a:r>
              <a:rPr lang="en-US" dirty="0"/>
              <a:t>Click to edit Master title style</a:t>
            </a:r>
          </a:p>
        </p:txBody>
      </p:sp>
      <p:sp>
        <p:nvSpPr>
          <p:cNvPr id="5" name="Content Placeholder 4"/>
          <p:cNvSpPr>
            <a:spLocks noGrp="1"/>
          </p:cNvSpPr>
          <p:nvPr>
            <p:ph sz="quarter" idx="10"/>
          </p:nvPr>
        </p:nvSpPr>
        <p:spPr>
          <a:xfrm>
            <a:off x="371476" y="3733800"/>
            <a:ext cx="6638925" cy="2819400"/>
          </a:xfrm>
          <a:prstGeom prst="rect">
            <a:avLst/>
          </a:prstGeom>
        </p:spPr>
        <p:txBody>
          <a:bodyPr/>
          <a:lstStyle>
            <a:lvl1pPr>
              <a:defRPr sz="1800">
                <a:solidFill>
                  <a:srgbClr val="6E6E6E"/>
                </a:solidFill>
              </a:defRPr>
            </a:lvl1pPr>
            <a:lvl2pPr>
              <a:defRPr sz="1500">
                <a:solidFill>
                  <a:srgbClr val="6E6E6E"/>
                </a:solidFill>
              </a:defRPr>
            </a:lvl2pPr>
            <a:lvl3pPr>
              <a:defRPr sz="1350">
                <a:solidFill>
                  <a:srgbClr val="6E6E6E"/>
                </a:solidFill>
              </a:defRPr>
            </a:lvl3pPr>
            <a:lvl4pPr>
              <a:defRPr sz="1200">
                <a:solidFill>
                  <a:srgbClr val="6E6E6E"/>
                </a:solidFill>
              </a:defRPr>
            </a:lvl4pPr>
            <a:lvl5pPr>
              <a:defRPr sz="1200">
                <a:solidFill>
                  <a:srgbClr val="6E6E6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40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44EB-53A0-45DB-A71B-52850AE6D60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42BC573-CF92-4598-A323-AA5357AE944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57E85D-9EDD-4EB5-8CFF-2626BAEB7630}"/>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5" name="Footer Placeholder 4">
            <a:extLst>
              <a:ext uri="{FF2B5EF4-FFF2-40B4-BE49-F238E27FC236}">
                <a16:creationId xmlns:a16="http://schemas.microsoft.com/office/drawing/2014/main" id="{BFEE9541-0405-4195-A854-B270D962B8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1FE8BB-5CFA-4D61-806C-E1C63881504C}"/>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10161601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FDF9-83B7-43D7-ABDF-1A0BE94523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8801D4-ED90-45F3-BBE1-5DC7355ED61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B4876-7837-41B6-8630-8B9CDD3A182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EA7BF8-16A1-41D4-9549-FD0ECE2EE69C}"/>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6" name="Footer Placeholder 5">
            <a:extLst>
              <a:ext uri="{FF2B5EF4-FFF2-40B4-BE49-F238E27FC236}">
                <a16:creationId xmlns:a16="http://schemas.microsoft.com/office/drawing/2014/main" id="{6AE46B3E-A529-4C1D-921B-8640B0FBAA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163F36-2878-4216-BB99-5A53A9910A4E}"/>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530631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72A9-9C5E-412B-9F57-B2744B5ED46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C255A7-143E-4A96-A6FF-C556281F50F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0E8EC0D-158F-4F24-B50E-D631213E6CF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ED82A1-3515-475E-9049-292D4B021B8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9315290-5E2C-422A-B654-F70070CA409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577646-FF31-406E-BE2E-645BC9303775}"/>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8" name="Footer Placeholder 7">
            <a:extLst>
              <a:ext uri="{FF2B5EF4-FFF2-40B4-BE49-F238E27FC236}">
                <a16:creationId xmlns:a16="http://schemas.microsoft.com/office/drawing/2014/main" id="{2CA73AA3-E500-4DE7-A093-0A5D35975A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CAA0E93-A0B8-4D15-8187-8E44AD24EC4D}"/>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394304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9D67A-21B7-4CF4-9CA3-5EAA2C1AD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968F47-3654-46FF-988F-22E13071B4CF}"/>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4" name="Footer Placeholder 3">
            <a:extLst>
              <a:ext uri="{FF2B5EF4-FFF2-40B4-BE49-F238E27FC236}">
                <a16:creationId xmlns:a16="http://schemas.microsoft.com/office/drawing/2014/main" id="{7AF6D0BD-09E8-4DC2-A251-AF85C19066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CD6D19F-C29B-411B-BDB3-68222EFAA04F}"/>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259297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9EA2E-7652-49B3-B67A-A2596E297D7B}"/>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3" name="Footer Placeholder 2">
            <a:extLst>
              <a:ext uri="{FF2B5EF4-FFF2-40B4-BE49-F238E27FC236}">
                <a16:creationId xmlns:a16="http://schemas.microsoft.com/office/drawing/2014/main" id="{105D4DB7-38EB-45CE-B0FB-FC099EF76C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CA642A7-BDC4-41F5-9113-41D29B98ABCA}"/>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2431775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D625-D9B1-4052-89C7-F24397065B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968FC31-CAAF-409B-A8AD-6CBC6979644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987A77-E0C0-4517-A6C1-B94366E713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4BAF55-1152-46FC-B226-EB48255F26DF}"/>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6" name="Footer Placeholder 5">
            <a:extLst>
              <a:ext uri="{FF2B5EF4-FFF2-40B4-BE49-F238E27FC236}">
                <a16:creationId xmlns:a16="http://schemas.microsoft.com/office/drawing/2014/main" id="{D4EB8A05-5B79-46BE-8D4E-26303D17E8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15F1ED-882D-46F7-9FE8-16BE232F378E}"/>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1984784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5AE6-4466-42D1-95D4-AA3F6C54EF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03075F1-E895-487F-BE58-B9EE319F05B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8BEE8DC-CB72-488C-8A2F-BBB19865AAC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F4FAB2E-D817-46E0-B062-3DC77C86F9D5}"/>
              </a:ext>
            </a:extLst>
          </p:cNvPr>
          <p:cNvSpPr>
            <a:spLocks noGrp="1"/>
          </p:cNvSpPr>
          <p:nvPr>
            <p:ph type="dt" sz="half" idx="10"/>
          </p:nvPr>
        </p:nvSpPr>
        <p:spPr/>
        <p:txBody>
          <a:bodyPr/>
          <a:lstStyle/>
          <a:p>
            <a:fld id="{788CEFCC-B75C-4E9E-9E4E-B7F878FD10ED}" type="datetimeFigureOut">
              <a:rPr lang="en-US" smtClean="0"/>
              <a:t>1/28/2020</a:t>
            </a:fld>
            <a:endParaRPr lang="en-US" dirty="0"/>
          </a:p>
        </p:txBody>
      </p:sp>
      <p:sp>
        <p:nvSpPr>
          <p:cNvPr id="6" name="Footer Placeholder 5">
            <a:extLst>
              <a:ext uri="{FF2B5EF4-FFF2-40B4-BE49-F238E27FC236}">
                <a16:creationId xmlns:a16="http://schemas.microsoft.com/office/drawing/2014/main" id="{51D5EAF4-73C2-4273-B731-939D9D8641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D2CE79-6187-409C-A682-588C57AE6567}"/>
              </a:ext>
            </a:extLst>
          </p:cNvPr>
          <p:cNvSpPr>
            <a:spLocks noGrp="1"/>
          </p:cNvSpPr>
          <p:nvPr>
            <p:ph type="sldNum" sz="quarter" idx="12"/>
          </p:nvPr>
        </p:nvSpPr>
        <p:spPr/>
        <p:txBody>
          <a:bodyPr/>
          <a:lstStyle/>
          <a:p>
            <a:fld id="{43065BC2-8E42-4129-A349-2E3DB27F79A2}" type="slidenum">
              <a:rPr lang="en-US" smtClean="0"/>
              <a:t>‹#›</a:t>
            </a:fld>
            <a:endParaRPr lang="en-US" dirty="0"/>
          </a:p>
        </p:txBody>
      </p:sp>
    </p:spTree>
    <p:extLst>
      <p:ext uri="{BB962C8B-B14F-4D97-AF65-F5344CB8AC3E}">
        <p14:creationId xmlns:p14="http://schemas.microsoft.com/office/powerpoint/2010/main" val="13260865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90EBDD-91B0-4F02-86BC-8BC60E54CAD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974150-93FB-4F02-A6EB-AE4AD870FB4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ABBBD-B3DC-4FBA-87A3-5A6AC8547F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88CEFCC-B75C-4E9E-9E4E-B7F878FD10ED}" type="datetimeFigureOut">
              <a:rPr lang="en-US" smtClean="0"/>
              <a:t>1/28/2020</a:t>
            </a:fld>
            <a:endParaRPr lang="en-US" dirty="0"/>
          </a:p>
        </p:txBody>
      </p:sp>
      <p:sp>
        <p:nvSpPr>
          <p:cNvPr id="5" name="Footer Placeholder 4">
            <a:extLst>
              <a:ext uri="{FF2B5EF4-FFF2-40B4-BE49-F238E27FC236}">
                <a16:creationId xmlns:a16="http://schemas.microsoft.com/office/drawing/2014/main" id="{14C0C60F-BF29-4C4E-B57E-1606FD70E67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A1BD49-3348-40C5-8D04-088CEA5EA1F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065BC2-8E42-4129-A349-2E3DB27F79A2}" type="slidenum">
              <a:rPr lang="en-US" smtClean="0"/>
              <a:t>‹#›</a:t>
            </a:fld>
            <a:endParaRPr lang="en-US" dirty="0"/>
          </a:p>
        </p:txBody>
      </p:sp>
    </p:spTree>
    <p:extLst>
      <p:ext uri="{BB962C8B-B14F-4D97-AF65-F5344CB8AC3E}">
        <p14:creationId xmlns:p14="http://schemas.microsoft.com/office/powerpoint/2010/main" val="11261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E20CA-D2C7-4A87-9D32-E2F7573D607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16C0FD-8CAC-4FAF-A5EA-457830A1784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1114A-3F22-45AD-BB37-01768D2F4FD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B4727B9-943A-465D-8488-D90EDB362361}" type="datetimeFigureOut">
              <a:rPr lang="en-US" smtClean="0"/>
              <a:t>1/28/2020</a:t>
            </a:fld>
            <a:endParaRPr lang="en-US"/>
          </a:p>
        </p:txBody>
      </p:sp>
      <p:sp>
        <p:nvSpPr>
          <p:cNvPr id="5" name="Footer Placeholder 4">
            <a:extLst>
              <a:ext uri="{FF2B5EF4-FFF2-40B4-BE49-F238E27FC236}">
                <a16:creationId xmlns:a16="http://schemas.microsoft.com/office/drawing/2014/main" id="{CB706B27-8430-46AC-AFAC-B5AD9171B3E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F28DA1-9B2B-4D69-852F-63C016FA8D6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FEAA7D-82C0-47D5-9784-3E0565E83C51}" type="slidenum">
              <a:rPr lang="en-US" smtClean="0"/>
              <a:t>‹#›</a:t>
            </a:fld>
            <a:endParaRPr lang="en-US"/>
          </a:p>
        </p:txBody>
      </p:sp>
    </p:spTree>
    <p:extLst>
      <p:ext uri="{BB962C8B-B14F-4D97-AF65-F5344CB8AC3E}">
        <p14:creationId xmlns:p14="http://schemas.microsoft.com/office/powerpoint/2010/main" val="2500337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vimeo.com/175761640"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saferhomescollaborative.org/CALM"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hyperlink" Target="mailto:rickstrait777@gmail.com" TargetMode="External"/><Relationship Id="rId4" Type="http://schemas.openxmlformats.org/officeDocument/2006/relationships/hyperlink" Target="mailto:elizabeth.Makulec@kuto.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ubmed/19026258"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cdc.gov/injury/wisqars/index.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ncbi.nlm.nih.gov/pubmed/27852333"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wonder.cdc.gov/" TargetMode="External"/><Relationship Id="rId5" Type="http://schemas.openxmlformats.org/officeDocument/2006/relationships/hyperlink" Target="https://wonder.cdc.gov/controller/saved/D76/D13F924" TargetMode="Externa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hart" Target="../charts/chart3.xml"/><Relationship Id="rId18" Type="http://schemas.openxmlformats.org/officeDocument/2006/relationships/chart" Target="../charts/chart8.xml"/><Relationship Id="rId3" Type="http://schemas.openxmlformats.org/officeDocument/2006/relationships/image" Target="../media/image16.png"/><Relationship Id="rId21" Type="http://schemas.openxmlformats.org/officeDocument/2006/relationships/chart" Target="../charts/chart11.xml"/><Relationship Id="rId7" Type="http://schemas.openxmlformats.org/officeDocument/2006/relationships/image" Target="../media/image20.png"/><Relationship Id="rId12" Type="http://schemas.openxmlformats.org/officeDocument/2006/relationships/image" Target="../media/image25.emf"/><Relationship Id="rId17" Type="http://schemas.openxmlformats.org/officeDocument/2006/relationships/chart" Target="../charts/chart7.xml"/><Relationship Id="rId2" Type="http://schemas.openxmlformats.org/officeDocument/2006/relationships/notesSlide" Target="../notesSlides/notesSlide28.xml"/><Relationship Id="rId16" Type="http://schemas.openxmlformats.org/officeDocument/2006/relationships/chart" Target="../charts/chart6.xml"/><Relationship Id="rId20" Type="http://schemas.openxmlformats.org/officeDocument/2006/relationships/chart" Target="../charts/chart1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emf"/><Relationship Id="rId24" Type="http://schemas.openxmlformats.org/officeDocument/2006/relationships/chart" Target="../charts/chart14.xml"/><Relationship Id="rId5" Type="http://schemas.openxmlformats.org/officeDocument/2006/relationships/image" Target="../media/image18.png"/><Relationship Id="rId15" Type="http://schemas.openxmlformats.org/officeDocument/2006/relationships/chart" Target="../charts/chart5.xml"/><Relationship Id="rId23" Type="http://schemas.openxmlformats.org/officeDocument/2006/relationships/chart" Target="../charts/chart13.xml"/><Relationship Id="rId10" Type="http://schemas.openxmlformats.org/officeDocument/2006/relationships/image" Target="../media/image23.png"/><Relationship Id="rId19" Type="http://schemas.openxmlformats.org/officeDocument/2006/relationships/chart" Target="../charts/chart9.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chart" Target="../charts/chart4.xml"/><Relationship Id="rId22" Type="http://schemas.openxmlformats.org/officeDocument/2006/relationships/chart" Target="../charts/char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bi.nlm.nih.gov/pubmed/24587141"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nabita.org/documents/NewDataonNatureofSuicidalCrisis.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nabita.org/documents/NewDataonNatureofSuicidalCrisis.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hyperlink" Target="https://www.ncbi.nlm.nih.gov/pubmed/16651499"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www.youtube.com/watch?v=XiQbZUsCBlU"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flickr.com/photos/yourdon/281962711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democracynow.org/2013/3/21/exclusive_dying_iraq_war_veteran_tomas_youn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hyperlink" Target="http://mamateta.es/tag/madres-primerizas"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en.wikipedia.org/wiki/Wendell_Pierce"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https://en.m.wikipedia.org/wiki/Morris_Chestnut" TargetMode="External"/><Relationship Id="rId5" Type="http://schemas.openxmlformats.org/officeDocument/2006/relationships/image" Target="../media/image57.jpg"/><Relationship Id="rId4" Type="http://schemas.openxmlformats.org/officeDocument/2006/relationships/hyperlink" Target="https://creativecommons.org/licenses/by-sa/3.0/"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japanese.stackexchange.com/questions/11558/what-does-%E5%A4%96%E5%9B%BD%E4%BA%BA%E3%81%AE%E3%82%88%E3%81%86%E3%81%AB-imply-in-this-sentence"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mailto:elizabeth.Makulec@kuto.org"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hyperlink" Target="mailto:rickstrait777@gmail.com"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www.ncbi.nlm.nih.gov/pubmed/29185154" TargetMode="External"/><Relationship Id="rId2" Type="http://schemas.openxmlformats.org/officeDocument/2006/relationships/notesSlide" Target="../notesSlides/notesSlide97.xml"/><Relationship Id="rId1" Type="http://schemas.openxmlformats.org/officeDocument/2006/relationships/slideLayout" Target="../slideLayouts/slideLayout13.xml"/><Relationship Id="rId5" Type="http://schemas.openxmlformats.org/officeDocument/2006/relationships/hyperlink" Target="https://www.ncbi.nlm.nih.gov/pubmed/30247989" TargetMode="External"/><Relationship Id="rId4" Type="http://schemas.openxmlformats.org/officeDocument/2006/relationships/hyperlink" Target="https://www.ncbi.nlm.nih.gov/pubmed/29704978"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82A15781-05DA-4666-AD72-F0283449E5CA}"/>
              </a:ext>
            </a:extLst>
          </p:cNvPr>
          <p:cNvSpPr>
            <a:spLocks noChangeArrowheads="1"/>
          </p:cNvSpPr>
          <p:nvPr/>
        </p:nvSpPr>
        <p:spPr bwMode="auto">
          <a:xfrm>
            <a:off x="1143000" y="2639617"/>
            <a:ext cx="6858000" cy="1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Clr>
                <a:srgbClr val="000000"/>
              </a:buClr>
              <a:buSzPct val="100000"/>
              <a:buFont typeface="Times New Roman" panose="02020603050405020304" pitchFamily="18" charset="0"/>
              <a:buNone/>
            </a:pPr>
            <a:endParaRPr lang="en-US" altLang="en-US" sz="1350" dirty="0"/>
          </a:p>
        </p:txBody>
      </p:sp>
      <p:sp>
        <p:nvSpPr>
          <p:cNvPr id="3076" name="Rectangle 3">
            <a:extLst>
              <a:ext uri="{FF2B5EF4-FFF2-40B4-BE49-F238E27FC236}">
                <a16:creationId xmlns:a16="http://schemas.microsoft.com/office/drawing/2014/main" id="{5F2D0CFA-798C-4D55-840B-F8FEC2711EF1}"/>
              </a:ext>
            </a:extLst>
          </p:cNvPr>
          <p:cNvSpPr>
            <a:spLocks noChangeArrowheads="1"/>
          </p:cNvSpPr>
          <p:nvPr/>
        </p:nvSpPr>
        <p:spPr bwMode="auto">
          <a:xfrm>
            <a:off x="1915575" y="4760477"/>
            <a:ext cx="5312864" cy="1994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algn="ctr" eaLnBrk="1" hangingPunct="1">
              <a:buSzPct val="100000"/>
            </a:pPr>
            <a:endParaRPr lang="en-US" altLang="en-US" sz="800" dirty="0">
              <a:solidFill>
                <a:srgbClr val="000000"/>
              </a:solidFill>
              <a:latin typeface="Arial" panose="020B0604020202020204" pitchFamily="34" charset="0"/>
              <a:ea typeface="Microsoft YaHei" panose="020B0503020204020204" pitchFamily="34" charset="-122"/>
              <a:cs typeface="Times New Roman" panose="02020603050405020304" pitchFamily="18" charset="0"/>
            </a:endParaRPr>
          </a:p>
          <a:p>
            <a:pPr algn="ctr" eaLnBrk="1" hangingPunct="1">
              <a:buSzPct val="100000"/>
            </a:pPr>
            <a:r>
              <a:rPr lang="en-US" altLang="en-US" sz="2800" b="1" i="1" dirty="0">
                <a:latin typeface="Corbel" panose="020B0503020204020204" pitchFamily="34" charset="0"/>
                <a:ea typeface="Microsoft YaHei" panose="020B0503020204020204" pitchFamily="34" charset="-122"/>
                <a:cs typeface="Times New Roman" panose="02020603050405020304" pitchFamily="18" charset="0"/>
              </a:rPr>
              <a:t>Designate Adult or Youth Content</a:t>
            </a:r>
          </a:p>
          <a:p>
            <a:pPr algn="ctr" eaLnBrk="1" hangingPunct="1">
              <a:buSzPct val="100000"/>
            </a:pPr>
            <a:r>
              <a:rPr lang="en-US" altLang="en-US" sz="3200" b="1" dirty="0">
                <a:latin typeface="Corbel" panose="020B0503020204020204" pitchFamily="34" charset="0"/>
                <a:ea typeface="Microsoft YaHei" panose="020B0503020204020204" pitchFamily="34" charset="-122"/>
                <a:cs typeface="Times New Roman" panose="02020603050405020304" pitchFamily="18" charset="0"/>
              </a:rPr>
              <a:t>Your Name</a:t>
            </a:r>
          </a:p>
          <a:p>
            <a:pPr algn="ctr" eaLnBrk="1" hangingPunct="1">
              <a:buSzPct val="100000"/>
            </a:pPr>
            <a:r>
              <a:rPr lang="en-US" altLang="en-US" sz="3200" b="1" dirty="0">
                <a:latin typeface="Corbel" panose="020B0503020204020204" pitchFamily="34" charset="0"/>
                <a:ea typeface="Microsoft YaHei" panose="020B0503020204020204" pitchFamily="34" charset="-122"/>
                <a:cs typeface="Times New Roman" panose="02020603050405020304" pitchFamily="18" charset="0"/>
              </a:rPr>
              <a:t>Date</a:t>
            </a:r>
          </a:p>
          <a:p>
            <a:pPr algn="ctr" eaLnBrk="1" hangingPunct="1">
              <a:buSzPct val="100000"/>
            </a:pPr>
            <a:endParaRPr lang="en-US" altLang="en-US" sz="2100" dirty="0">
              <a:solidFill>
                <a:srgbClr val="000000"/>
              </a:solidFill>
              <a:latin typeface="Arial" panose="020B0604020202020204" pitchFamily="34" charset="0"/>
              <a:ea typeface="Microsoft YaHei" panose="020B0503020204020204" pitchFamily="34" charset="-122"/>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053" y="595699"/>
            <a:ext cx="6647893" cy="4087835"/>
          </a:xfrm>
          <a:prstGeom prst="rect">
            <a:avLst/>
          </a:prstGeom>
          <a:noFill/>
          <a:ln>
            <a:noFill/>
          </a:ln>
          <a:effectLst>
            <a:glow rad="152400">
              <a:srgbClr val="002060"/>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2846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2" descr="MANYWHYS2"/>
          <p:cNvPicPr preferRelativeResize="0"/>
          <p:nvPr/>
        </p:nvPicPr>
        <p:blipFill rotWithShape="1">
          <a:blip r:embed="rId3">
            <a:alphaModFix/>
          </a:blip>
          <a:srcRect/>
          <a:stretch/>
        </p:blipFill>
        <p:spPr>
          <a:xfrm>
            <a:off x="0" y="-11506"/>
            <a:ext cx="9144000" cy="6856412"/>
          </a:xfrm>
          <a:prstGeom prst="rect">
            <a:avLst/>
          </a:prstGeom>
          <a:noFill/>
          <a:ln>
            <a:noFill/>
          </a:ln>
        </p:spPr>
      </p:pic>
      <p:sp>
        <p:nvSpPr>
          <p:cNvPr id="126" name="Google Shape;126;p22"/>
          <p:cNvSpPr txBox="1"/>
          <p:nvPr/>
        </p:nvSpPr>
        <p:spPr>
          <a:xfrm>
            <a:off x="742278" y="5654680"/>
            <a:ext cx="7723990" cy="64633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dirty="0">
                <a:solidFill>
                  <a:schemeClr val="accent1">
                    <a:lumMod val="50000"/>
                  </a:schemeClr>
                </a:solidFill>
                <a:latin typeface="Times New Roman"/>
                <a:ea typeface="Times New Roman"/>
                <a:cs typeface="Times New Roman"/>
                <a:sym typeface="Times New Roman"/>
              </a:rPr>
              <a:t>But </a:t>
            </a:r>
            <a:r>
              <a:rPr lang="en-US" sz="1800" b="0" i="1" u="sng" strike="noStrike" cap="none" dirty="0">
                <a:solidFill>
                  <a:schemeClr val="accent1">
                    <a:lumMod val="50000"/>
                  </a:schemeClr>
                </a:solidFill>
                <a:latin typeface="Times New Roman"/>
                <a:ea typeface="Times New Roman"/>
                <a:cs typeface="Times New Roman"/>
                <a:sym typeface="Times New Roman"/>
              </a:rPr>
              <a:t>how</a:t>
            </a:r>
            <a:r>
              <a:rPr lang="en-US" sz="1800" b="0" i="1" u="none" strike="noStrike" cap="none" dirty="0">
                <a:solidFill>
                  <a:schemeClr val="accent1">
                    <a:lumMod val="50000"/>
                  </a:schemeClr>
                </a:solidFill>
                <a:latin typeface="Times New Roman"/>
                <a:ea typeface="Times New Roman"/>
                <a:cs typeface="Times New Roman"/>
                <a:sym typeface="Times New Roman"/>
              </a:rPr>
              <a:t> a person attempts plays a crucial role in whether they live or die. </a:t>
            </a:r>
            <a:endParaRPr sz="1400" b="0" i="0" u="none" strike="noStrike" cap="none" dirty="0">
              <a:solidFill>
                <a:schemeClr val="accent1">
                  <a:lumMod val="50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dirty="0">
                <a:solidFill>
                  <a:schemeClr val="accent1">
                    <a:lumMod val="50000"/>
                  </a:schemeClr>
                </a:solidFill>
                <a:latin typeface="Times New Roman"/>
                <a:ea typeface="Times New Roman"/>
                <a:cs typeface="Times New Roman"/>
                <a:sym typeface="Times New Roman"/>
              </a:rPr>
              <a:t>CALM covers “how to address the </a:t>
            </a:r>
            <a:r>
              <a:rPr lang="en-US" sz="1800" b="0" i="1" u="sng" strike="noStrike" cap="none" dirty="0">
                <a:solidFill>
                  <a:schemeClr val="accent1">
                    <a:lumMod val="50000"/>
                  </a:schemeClr>
                </a:solidFill>
                <a:latin typeface="Times New Roman"/>
                <a:ea typeface="Times New Roman"/>
                <a:cs typeface="Times New Roman"/>
                <a:sym typeface="Times New Roman"/>
              </a:rPr>
              <a:t>how</a:t>
            </a:r>
            <a:r>
              <a:rPr lang="en-US" sz="1800" b="0" i="1" u="none" strike="noStrike" cap="none" dirty="0">
                <a:solidFill>
                  <a:schemeClr val="accent1">
                    <a:lumMod val="50000"/>
                  </a:schemeClr>
                </a:solidFill>
                <a:latin typeface="Times New Roman"/>
                <a:ea typeface="Times New Roman"/>
                <a:cs typeface="Times New Roman"/>
                <a:sym typeface="Times New Roman"/>
              </a:rPr>
              <a:t>” through lethal means counseling</a:t>
            </a:r>
            <a:endParaRPr sz="1400" b="0" i="0" u="none" strike="noStrike" cap="none" dirty="0">
              <a:solidFill>
                <a:schemeClr val="accent1">
                  <a:lumMod val="50000"/>
                </a:schemeClr>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0CD4-2617-46EB-8833-E75E1C641FFF}"/>
              </a:ext>
            </a:extLst>
          </p:cNvPr>
          <p:cNvSpPr>
            <a:spLocks noGrp="1"/>
          </p:cNvSpPr>
          <p:nvPr>
            <p:ph type="title"/>
          </p:nvPr>
        </p:nvSpPr>
        <p:spPr>
          <a:xfrm>
            <a:off x="484271" y="350252"/>
            <a:ext cx="7886700" cy="661569"/>
          </a:xfrm>
        </p:spPr>
        <p:txBody>
          <a:bodyPr/>
          <a:lstStyle/>
          <a:p>
            <a:r>
              <a:rPr lang="en-US" dirty="0"/>
              <a:t>References</a:t>
            </a:r>
          </a:p>
        </p:txBody>
      </p:sp>
      <p:sp>
        <p:nvSpPr>
          <p:cNvPr id="3" name="Content Placeholder 2">
            <a:extLst>
              <a:ext uri="{FF2B5EF4-FFF2-40B4-BE49-F238E27FC236}">
                <a16:creationId xmlns:a16="http://schemas.microsoft.com/office/drawing/2014/main" id="{2541251A-C9F3-4FE7-A364-FF2803683838}"/>
              </a:ext>
            </a:extLst>
          </p:cNvPr>
          <p:cNvSpPr>
            <a:spLocks noGrp="1"/>
          </p:cNvSpPr>
          <p:nvPr>
            <p:ph idx="1"/>
          </p:nvPr>
        </p:nvSpPr>
        <p:spPr>
          <a:xfrm>
            <a:off x="628650" y="1011821"/>
            <a:ext cx="7886700" cy="5165142"/>
          </a:xfrm>
        </p:spPr>
        <p:txBody>
          <a:bodyPr>
            <a:normAutofit lnSpcReduction="10000"/>
          </a:bodyPr>
          <a:lstStyle/>
          <a:p>
            <a:r>
              <a:rPr lang="en-US" sz="1700" dirty="0"/>
              <a:t>Means Matter. (2019). Firearm Access is a Risk Factor for Suicide. [online] Available at: https://www.hsph.harvard.edu/means-matter/means-matter/risk/ [Accessed 30 Sep. 2019].</a:t>
            </a:r>
          </a:p>
          <a:p>
            <a:r>
              <a:rPr lang="en-US" sz="1700" dirty="0"/>
              <a:t>Means Matter. (2019). Means Matter. [online] Available at: https://www.hsph.harvard.edu/means-matter/ [Accessed 24 Sep. 2019].</a:t>
            </a:r>
          </a:p>
          <a:p>
            <a:r>
              <a:rPr lang="en-US" sz="1700" dirty="0"/>
              <a:t>O'Donnell, I, Arthur, A. J., &amp; Farmer, R. D. (1994). A follow-up study of attempted railway suicides. Social Science &amp; Medicine 38(3), 437–42.</a:t>
            </a:r>
          </a:p>
          <a:p>
            <a:r>
              <a:rPr lang="en-US" sz="1700" dirty="0" err="1"/>
              <a:t>Shelef</a:t>
            </a:r>
            <a:r>
              <a:rPr lang="en-US" sz="1700" dirty="0"/>
              <a:t>, L., </a:t>
            </a:r>
            <a:r>
              <a:rPr lang="en-US" sz="1700" dirty="0" err="1"/>
              <a:t>Laur</a:t>
            </a:r>
            <a:r>
              <a:rPr lang="en-US" sz="1700" dirty="0"/>
              <a:t>, L., </a:t>
            </a:r>
            <a:r>
              <a:rPr lang="en-US" sz="1700" dirty="0" err="1"/>
              <a:t>Raviv</a:t>
            </a:r>
            <a:r>
              <a:rPr lang="en-US" sz="1700" dirty="0"/>
              <a:t>, G., &amp; </a:t>
            </a:r>
            <a:r>
              <a:rPr lang="en-US" sz="1700" dirty="0" err="1"/>
              <a:t>Fruchter</a:t>
            </a:r>
            <a:r>
              <a:rPr lang="en-US" sz="1700" dirty="0"/>
              <a:t>, E. (2015). A military suicide prevention program in the Israeli Defense Force: a review of an important military medical procedure. Disaster and military medicine, 1, 16. doi:10.1186/s40696-015-0007-y</a:t>
            </a:r>
          </a:p>
          <a:p>
            <a:r>
              <a:rPr lang="en-US" sz="1700" dirty="0"/>
              <a:t>Spicer, R. S., &amp; Miller, T. R. (2000). Suicide acts in 8 states: Incidence and case fatality rates by demographics and method. American Journal of Public Health, 90(12), 1885.</a:t>
            </a:r>
          </a:p>
          <a:p>
            <a:r>
              <a:rPr lang="en-US" sz="1700" dirty="0"/>
              <a:t>Stanley, B., &amp; Brown, G. K. (2012). Safety planning intervention: A brief intervention to mitigate suicide risk. Cognitive and Behavioral Practice, 19(2), 256-264.</a:t>
            </a:r>
          </a:p>
          <a:p>
            <a:r>
              <a:rPr lang="en-US" sz="1700" dirty="0"/>
              <a:t>Suicide and Firearm Injury in Utah Linking Data to Save Lives, October 2018 Harvard T. H. Chan School of Public Health https://dsamh.utah.gov/pdf/suicide/Suicide%20and%20Firearm%20Injury%20in%20Utah%20-%20Final%20Report.pdf </a:t>
            </a:r>
          </a:p>
          <a:p>
            <a:r>
              <a:rPr lang="fr-FR" sz="1700" dirty="0"/>
              <a:t>UT Suicide Prevention Coalition. (2016). UT Suicide Prevention-Gun Range- [</a:t>
            </a:r>
            <a:r>
              <a:rPr lang="fr-FR" sz="1700" dirty="0" err="1"/>
              <a:t>Video</a:t>
            </a:r>
            <a:r>
              <a:rPr lang="fr-FR" sz="1700" dirty="0"/>
              <a:t> File]. </a:t>
            </a:r>
            <a:r>
              <a:rPr lang="fr-FR" sz="1700" dirty="0" err="1"/>
              <a:t>Retrieved</a:t>
            </a:r>
            <a:r>
              <a:rPr lang="fr-FR" sz="1700" dirty="0"/>
              <a:t> </a:t>
            </a:r>
            <a:r>
              <a:rPr lang="fr-FR" sz="1700" dirty="0" err="1"/>
              <a:t>from</a:t>
            </a:r>
            <a:r>
              <a:rPr lang="fr-FR" sz="1700" dirty="0"/>
              <a:t> URL: </a:t>
            </a:r>
            <a:r>
              <a:rPr lang="fr-FR" sz="1700" dirty="0">
                <a:hlinkClick r:id="rId3"/>
              </a:rPr>
              <a:t>https://vimeo.com/175761640</a:t>
            </a:r>
            <a:endParaRPr lang="fr-FR" sz="1700" dirty="0"/>
          </a:p>
          <a:p>
            <a:endParaRPr lang="en-US" dirty="0"/>
          </a:p>
        </p:txBody>
      </p:sp>
    </p:spTree>
    <p:extLst>
      <p:ext uri="{BB962C8B-B14F-4D97-AF65-F5344CB8AC3E}">
        <p14:creationId xmlns:p14="http://schemas.microsoft.com/office/powerpoint/2010/main" val="14523953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08"/>
          <p:cNvSpPr txBox="1"/>
          <p:nvPr/>
        </p:nvSpPr>
        <p:spPr>
          <a:xfrm>
            <a:off x="685800" y="228600"/>
            <a:ext cx="77724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B47A00"/>
                </a:solidFill>
                <a:latin typeface="Calibri"/>
                <a:ea typeface="Calibri"/>
                <a:cs typeface="Calibri"/>
                <a:sym typeface="Calibri"/>
              </a:rPr>
              <a:t>Congratulations!</a:t>
            </a:r>
            <a:endParaRPr sz="1400" b="0" i="0" u="none" strike="noStrike" cap="none">
              <a:solidFill>
                <a:srgbClr val="000000"/>
              </a:solidFill>
              <a:latin typeface="Arial"/>
              <a:ea typeface="Arial"/>
              <a:cs typeface="Arial"/>
              <a:sym typeface="Arial"/>
            </a:endParaRPr>
          </a:p>
        </p:txBody>
      </p:sp>
      <p:sp>
        <p:nvSpPr>
          <p:cNvPr id="904" name="Google Shape;904;p108"/>
          <p:cNvSpPr txBox="1"/>
          <p:nvPr/>
        </p:nvSpPr>
        <p:spPr>
          <a:xfrm>
            <a:off x="800100" y="1184830"/>
            <a:ext cx="7696200" cy="533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Calibri"/>
              <a:buNone/>
            </a:pPr>
            <a:r>
              <a:rPr lang="en-US" sz="2200" b="0" i="0" u="none" strike="noStrike" cap="none" dirty="0">
                <a:solidFill>
                  <a:srgbClr val="002060"/>
                </a:solidFill>
                <a:latin typeface="Calibri"/>
                <a:ea typeface="Calibri"/>
                <a:cs typeface="Calibri"/>
                <a:sym typeface="Calibri"/>
              </a:rPr>
              <a:t>You have completed the Counseling on Access to Lethal Means  Instructor Training. </a:t>
            </a:r>
            <a:endParaRPr sz="1400" b="0" i="0" u="none" strike="noStrike" cap="none" dirty="0">
              <a:solidFill>
                <a:srgbClr val="002060"/>
              </a:solidFill>
              <a:latin typeface="Arial"/>
              <a:ea typeface="Arial"/>
              <a:cs typeface="Arial"/>
              <a:sym typeface="Arial"/>
            </a:endParaRPr>
          </a:p>
          <a:p>
            <a:pPr marL="0" marR="0" lvl="0" indent="0" algn="l" rtl="0">
              <a:lnSpc>
                <a:spcPct val="100000"/>
              </a:lnSpc>
              <a:spcBef>
                <a:spcPts val="220"/>
              </a:spcBef>
              <a:spcAft>
                <a:spcPts val="0"/>
              </a:spcAft>
              <a:buClr>
                <a:schemeClr val="lt1"/>
              </a:buClr>
              <a:buSzPts val="1100"/>
              <a:buFont typeface="Times"/>
              <a:buNone/>
            </a:pPr>
            <a:endParaRPr sz="1100" b="0" i="0" u="none" strike="noStrike" cap="none" dirty="0">
              <a:solidFill>
                <a:srgbClr val="002060"/>
              </a:solidFill>
              <a:latin typeface="Calibri"/>
              <a:ea typeface="Calibri"/>
              <a:cs typeface="Calibri"/>
              <a:sym typeface="Calibri"/>
            </a:endParaRPr>
          </a:p>
          <a:p>
            <a:pPr marL="0" marR="0" lvl="0" indent="0" algn="l" rtl="0">
              <a:lnSpc>
                <a:spcPct val="100000"/>
              </a:lnSpc>
              <a:spcBef>
                <a:spcPts val="220"/>
              </a:spcBef>
              <a:spcAft>
                <a:spcPts val="0"/>
              </a:spcAft>
              <a:buClr>
                <a:schemeClr val="lt1"/>
              </a:buClr>
              <a:buSzPts val="1100"/>
              <a:buFont typeface="Times"/>
              <a:buNone/>
            </a:pPr>
            <a:endParaRPr sz="1100" b="0" i="0" u="none" strike="noStrike" cap="none" dirty="0">
              <a:solidFill>
                <a:srgbClr val="002060"/>
              </a:solidFill>
              <a:latin typeface="Calibri"/>
              <a:ea typeface="Calibri"/>
              <a:cs typeface="Calibri"/>
              <a:sym typeface="Calibri"/>
            </a:endParaRPr>
          </a:p>
          <a:p>
            <a:pPr marL="0" marR="0" lvl="0" indent="0" algn="l" rtl="0">
              <a:lnSpc>
                <a:spcPct val="100000"/>
              </a:lnSpc>
              <a:spcBef>
                <a:spcPts val="440"/>
              </a:spcBef>
              <a:spcAft>
                <a:spcPts val="0"/>
              </a:spcAft>
              <a:buClr>
                <a:schemeClr val="dk1"/>
              </a:buClr>
              <a:buSzPts val="2200"/>
              <a:buFont typeface="Calibri"/>
              <a:buNone/>
            </a:pPr>
            <a:r>
              <a:rPr lang="en-US" sz="2200" b="0" i="0" u="none" strike="noStrike" cap="none" dirty="0">
                <a:solidFill>
                  <a:srgbClr val="002060"/>
                </a:solidFill>
                <a:latin typeface="Calibri"/>
                <a:ea typeface="Calibri"/>
                <a:cs typeface="Calibri"/>
                <a:sym typeface="Calibri"/>
              </a:rPr>
              <a:t>To receive your continuing education credit, please complete the post-test evaluation.</a:t>
            </a:r>
            <a:endParaRPr sz="1400" b="0" i="0" u="none" strike="noStrike" cap="none" dirty="0">
              <a:solidFill>
                <a:srgbClr val="002060"/>
              </a:solidFill>
              <a:latin typeface="Arial"/>
              <a:ea typeface="Arial"/>
              <a:cs typeface="Arial"/>
              <a:sym typeface="Arial"/>
            </a:endParaRPr>
          </a:p>
          <a:p>
            <a:pPr marL="0" marR="0" lvl="0" indent="0" algn="l" rtl="0">
              <a:lnSpc>
                <a:spcPct val="100000"/>
              </a:lnSpc>
              <a:spcBef>
                <a:spcPts val="440"/>
              </a:spcBef>
              <a:spcAft>
                <a:spcPts val="0"/>
              </a:spcAft>
              <a:buClr>
                <a:schemeClr val="lt1"/>
              </a:buClr>
              <a:buSzPts val="2200"/>
              <a:buFont typeface="Times"/>
              <a:buNone/>
            </a:pPr>
            <a:endParaRPr sz="2200" b="0" i="0" u="none" strike="noStrike" cap="none" dirty="0">
              <a:solidFill>
                <a:srgbClr val="002060"/>
              </a:solidFill>
              <a:latin typeface="Calibri"/>
              <a:ea typeface="Calibri"/>
              <a:cs typeface="Calibri"/>
              <a:sym typeface="Calibri"/>
            </a:endParaRPr>
          </a:p>
          <a:p>
            <a:pPr marL="0" marR="0" lvl="0" indent="0" algn="l" rtl="0">
              <a:lnSpc>
                <a:spcPct val="100000"/>
              </a:lnSpc>
              <a:spcBef>
                <a:spcPts val="440"/>
              </a:spcBef>
              <a:spcAft>
                <a:spcPts val="0"/>
              </a:spcAft>
              <a:buClr>
                <a:schemeClr val="dk1"/>
              </a:buClr>
              <a:buSzPts val="2200"/>
              <a:buFont typeface="Calibri"/>
              <a:buNone/>
            </a:pPr>
            <a:r>
              <a:rPr lang="en-US" sz="2200" dirty="0">
                <a:solidFill>
                  <a:srgbClr val="002060"/>
                </a:solidFill>
                <a:latin typeface="Calibri"/>
                <a:ea typeface="Calibri"/>
                <a:cs typeface="Calibri"/>
                <a:sym typeface="Calibri"/>
              </a:rPr>
              <a:t>Support materials are available in the online portal</a:t>
            </a:r>
          </a:p>
          <a:p>
            <a:pPr lvl="1">
              <a:spcBef>
                <a:spcPts val="440"/>
              </a:spcBef>
              <a:buClr>
                <a:schemeClr val="dk1"/>
              </a:buClr>
              <a:buSzPts val="2200"/>
            </a:pPr>
            <a:r>
              <a:rPr lang="en-US" sz="2200" dirty="0">
                <a:solidFill>
                  <a:schemeClr val="dk1"/>
                </a:solidFill>
                <a:latin typeface="Calibri"/>
                <a:ea typeface="Calibri"/>
                <a:cs typeface="Calibri"/>
                <a:sym typeface="Calibri"/>
                <a:hlinkClick r:id="rId3"/>
              </a:rPr>
              <a:t>https://www.saferhomescollaborative.org/CALM</a:t>
            </a:r>
            <a:endParaRPr lang="en-US" sz="2200" dirty="0">
              <a:solidFill>
                <a:schemeClr val="dk1"/>
              </a:solidFill>
              <a:latin typeface="Calibri"/>
              <a:ea typeface="Calibri"/>
              <a:cs typeface="Calibri"/>
              <a:sym typeface="Calibri"/>
            </a:endParaRPr>
          </a:p>
          <a:p>
            <a:pPr lvl="1">
              <a:spcBef>
                <a:spcPts val="440"/>
              </a:spcBef>
              <a:buClr>
                <a:schemeClr val="dk1"/>
              </a:buClr>
              <a:buSzPts val="2200"/>
            </a:pPr>
            <a:r>
              <a:rPr lang="en-US" sz="2200" dirty="0">
                <a:solidFill>
                  <a:srgbClr val="002060"/>
                </a:solidFill>
                <a:latin typeface="Calibri"/>
                <a:ea typeface="Calibri"/>
                <a:cs typeface="Calibri"/>
                <a:sym typeface="Calibri"/>
              </a:rPr>
              <a:t>PW = CALM2019-MIMH</a:t>
            </a:r>
          </a:p>
          <a:p>
            <a:pPr marL="0" marR="0" lvl="0" indent="0" algn="l" rtl="0">
              <a:lnSpc>
                <a:spcPct val="100000"/>
              </a:lnSpc>
              <a:spcBef>
                <a:spcPts val="440"/>
              </a:spcBef>
              <a:spcAft>
                <a:spcPts val="0"/>
              </a:spcAft>
              <a:buClr>
                <a:schemeClr val="dk1"/>
              </a:buClr>
              <a:buSzPts val="2200"/>
              <a:buFont typeface="Calibri"/>
              <a:buNone/>
            </a:pPr>
            <a:endParaRPr lang="en-US" sz="2200" b="0" i="0" u="none" strike="noStrike" cap="none" dirty="0">
              <a:solidFill>
                <a:srgbClr val="002060"/>
              </a:solidFill>
              <a:latin typeface="Calibri"/>
              <a:ea typeface="Arial"/>
              <a:cs typeface="Calibri"/>
              <a:sym typeface="Calibri"/>
            </a:endParaRPr>
          </a:p>
          <a:p>
            <a:pPr lvl="0">
              <a:spcBef>
                <a:spcPts val="440"/>
              </a:spcBef>
              <a:buClr>
                <a:schemeClr val="dk1"/>
              </a:buClr>
              <a:buSzPts val="2200"/>
            </a:pPr>
            <a:r>
              <a:rPr lang="en-US" sz="2200" b="0" i="0" u="none" strike="noStrike" cap="none" dirty="0">
                <a:solidFill>
                  <a:srgbClr val="002060"/>
                </a:solidFill>
                <a:latin typeface="Calibri"/>
                <a:ea typeface="Arial"/>
                <a:cs typeface="Calibri"/>
                <a:sym typeface="Calibri"/>
              </a:rPr>
              <a:t>If you have questions about CALM, you can contact </a:t>
            </a:r>
          </a:p>
          <a:p>
            <a:pPr marL="800100" lvl="1" indent="-342900">
              <a:spcBef>
                <a:spcPts val="440"/>
              </a:spcBef>
              <a:buClr>
                <a:schemeClr val="dk1"/>
              </a:buClr>
              <a:buSzPts val="2200"/>
              <a:buFont typeface="Arial" panose="020B0604020202020204" pitchFamily="34" charset="0"/>
              <a:buChar char="•"/>
            </a:pPr>
            <a:r>
              <a:rPr lang="en-US" sz="2200" b="0" i="0" u="none" strike="noStrike" cap="none" dirty="0">
                <a:solidFill>
                  <a:srgbClr val="002060"/>
                </a:solidFill>
                <a:latin typeface="Calibri"/>
                <a:ea typeface="Arial"/>
                <a:cs typeface="Calibri"/>
                <a:sym typeface="Calibri"/>
              </a:rPr>
              <a:t>Elizabeth Makulec (</a:t>
            </a:r>
            <a:r>
              <a:rPr lang="en-US" sz="2200" b="0" i="0" u="none" strike="noStrike" cap="none" dirty="0">
                <a:solidFill>
                  <a:schemeClr val="dk1"/>
                </a:solidFill>
                <a:latin typeface="Calibri"/>
                <a:ea typeface="Arial"/>
                <a:cs typeface="Calibri"/>
                <a:sym typeface="Calibri"/>
                <a:hlinkClick r:id="rId4"/>
              </a:rPr>
              <a:t>elizabeth.Makulec@kuto.org</a:t>
            </a:r>
            <a:r>
              <a:rPr lang="en-US" sz="2200" b="0" i="0" u="none" strike="noStrike" cap="none" dirty="0">
                <a:solidFill>
                  <a:schemeClr val="dk1"/>
                </a:solidFill>
                <a:latin typeface="Calibri"/>
                <a:ea typeface="Arial"/>
                <a:cs typeface="Calibri"/>
                <a:sym typeface="Calibri"/>
              </a:rPr>
              <a:t>) </a:t>
            </a:r>
            <a:r>
              <a:rPr lang="en-US" sz="2200" b="0" i="0" u="none" strike="noStrike" cap="none" dirty="0">
                <a:solidFill>
                  <a:srgbClr val="002060"/>
                </a:solidFill>
                <a:latin typeface="Calibri"/>
                <a:ea typeface="Arial"/>
                <a:cs typeface="Calibri"/>
                <a:sym typeface="Calibri"/>
              </a:rPr>
              <a:t>or </a:t>
            </a:r>
          </a:p>
          <a:p>
            <a:pPr marL="800100" lvl="1" indent="-342900">
              <a:spcBef>
                <a:spcPts val="440"/>
              </a:spcBef>
              <a:buClr>
                <a:schemeClr val="dk1"/>
              </a:buClr>
              <a:buSzPts val="2200"/>
              <a:buFont typeface="Arial" panose="020B0604020202020204" pitchFamily="34" charset="0"/>
              <a:buChar char="•"/>
            </a:pPr>
            <a:r>
              <a:rPr lang="en-US" sz="2200" dirty="0">
                <a:solidFill>
                  <a:srgbClr val="002060"/>
                </a:solidFill>
                <a:ea typeface="Arial"/>
                <a:cs typeface="Calibri"/>
                <a:sym typeface="Calibri"/>
              </a:rPr>
              <a:t>Rick Strait (</a:t>
            </a:r>
            <a:r>
              <a:rPr lang="en-US" sz="2200" dirty="0">
                <a:solidFill>
                  <a:schemeClr val="dk1"/>
                </a:solidFill>
                <a:ea typeface="Arial"/>
                <a:cs typeface="Calibri"/>
                <a:sym typeface="Calibri"/>
                <a:hlinkClick r:id="rId5"/>
              </a:rPr>
              <a:t>rickstrait777@gmail.com</a:t>
            </a:r>
            <a:r>
              <a:rPr lang="en-US" sz="2200" dirty="0">
                <a:solidFill>
                  <a:schemeClr val="dk1"/>
                </a:solidFill>
                <a:ea typeface="Arial"/>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20"/>
              </a:spcBef>
              <a:spcAft>
                <a:spcPts val="0"/>
              </a:spcAft>
              <a:buClr>
                <a:schemeClr val="lt1"/>
              </a:buClr>
              <a:buSzPts val="1100"/>
              <a:buFont typeface="Times"/>
              <a:buNone/>
            </a:pPr>
            <a:endParaRPr sz="1100" b="0" i="0" u="none" strike="noStrike" cap="none" dirty="0">
              <a:solidFill>
                <a:schemeClr val="dk1"/>
              </a:solidFill>
              <a:latin typeface="Calibri"/>
              <a:ea typeface="Calibri"/>
              <a:cs typeface="Calibri"/>
              <a:sym typeface="Calibri"/>
            </a:endParaRPr>
          </a:p>
          <a:p>
            <a:pPr marL="280976" marR="0" lvl="0" indent="-192076" algn="l" rtl="0">
              <a:lnSpc>
                <a:spcPct val="100000"/>
              </a:lnSpc>
              <a:spcBef>
                <a:spcPts val="280"/>
              </a:spcBef>
              <a:spcAft>
                <a:spcPts val="0"/>
              </a:spcAft>
              <a:buClr>
                <a:schemeClr val="lt1"/>
              </a:buClr>
              <a:buSzPts val="1400"/>
              <a:buFont typeface="Times"/>
              <a:buNone/>
            </a:pPr>
            <a:endParaRPr sz="1400" b="0" i="0" u="none" strike="noStrike" cap="none" dirty="0">
              <a:solidFill>
                <a:schemeClr val="dk1"/>
              </a:solidFill>
              <a:latin typeface="Calibri"/>
              <a:ea typeface="Calibri"/>
              <a:cs typeface="Calibri"/>
              <a:sym typeface="Calibri"/>
            </a:endParaRPr>
          </a:p>
        </p:txBody>
      </p:sp>
      <p:cxnSp>
        <p:nvCxnSpPr>
          <p:cNvPr id="905" name="Google Shape;905;p108"/>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1176485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p:nvPr/>
        </p:nvSpPr>
        <p:spPr>
          <a:xfrm>
            <a:off x="685800" y="228600"/>
            <a:ext cx="8064500" cy="6228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Pesticides and Sri Lanka</a:t>
            </a:r>
            <a:endParaRPr sz="3200" b="0" i="0" u="none" strike="noStrike" cap="none" dirty="0">
              <a:solidFill>
                <a:schemeClr val="accent2">
                  <a:lumMod val="75000"/>
                </a:schemeClr>
              </a:solidFill>
              <a:latin typeface="Arial"/>
              <a:ea typeface="Arial"/>
              <a:cs typeface="Arial"/>
              <a:sym typeface="Arial"/>
            </a:endParaRPr>
          </a:p>
        </p:txBody>
      </p:sp>
      <p:cxnSp>
        <p:nvCxnSpPr>
          <p:cNvPr id="133" name="Google Shape;133;p23"/>
          <p:cNvCxnSpPr/>
          <p:nvPr/>
        </p:nvCxnSpPr>
        <p:spPr>
          <a:xfrm>
            <a:off x="723900" y="859471"/>
            <a:ext cx="7696200" cy="0"/>
          </a:xfrm>
          <a:prstGeom prst="straightConnector1">
            <a:avLst/>
          </a:prstGeom>
          <a:noFill/>
          <a:ln w="31750" cap="flat" cmpd="sng">
            <a:solidFill>
              <a:schemeClr val="accent2"/>
            </a:solidFill>
            <a:prstDash val="solid"/>
            <a:round/>
            <a:headEnd type="none" w="sm" len="sm"/>
            <a:tailEnd type="none" w="sm" len="sm"/>
          </a:ln>
        </p:spPr>
      </p:cxnSp>
      <p:sp>
        <p:nvSpPr>
          <p:cNvPr id="134" name="Google Shape;134;p23"/>
          <p:cNvSpPr txBox="1"/>
          <p:nvPr/>
        </p:nvSpPr>
        <p:spPr>
          <a:xfrm>
            <a:off x="685800" y="1167384"/>
            <a:ext cx="7542146" cy="493234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400"/>
              <a:buFont typeface="Arial"/>
              <a:buChar char="•"/>
            </a:pPr>
            <a:r>
              <a:rPr lang="en-US" sz="2200" b="0" i="0" u="none" strike="noStrike" cap="none" dirty="0">
                <a:solidFill>
                  <a:srgbClr val="003366"/>
                </a:solidFill>
                <a:ea typeface="Arial"/>
                <a:cs typeface="Arial"/>
                <a:sym typeface="Arial"/>
              </a:rPr>
              <a:t>Sri Lanka had one of the world’s highest suicide rates in mid-1990s; pesticides were the leading method. Why?</a:t>
            </a:r>
            <a:endParaRPr sz="2200" b="0" i="0" u="none" strike="noStrike" cap="none" dirty="0">
              <a:solidFill>
                <a:srgbClr val="000000"/>
              </a:solidFill>
              <a:ea typeface="Arial"/>
              <a:cs typeface="Arial"/>
              <a:sym typeface="Arial"/>
            </a:endParaRPr>
          </a:p>
          <a:p>
            <a:pPr marL="342900" marR="0" lvl="0" indent="-342900" algn="l" rtl="0">
              <a:lnSpc>
                <a:spcPct val="90000"/>
              </a:lnSpc>
              <a:spcBef>
                <a:spcPts val="0"/>
              </a:spcBef>
              <a:spcAft>
                <a:spcPts val="0"/>
              </a:spcAft>
              <a:buClr>
                <a:srgbClr val="000000"/>
              </a:buClr>
              <a:buSzPts val="2400"/>
              <a:buFont typeface="Arial"/>
              <a:buChar char="•"/>
            </a:pPr>
            <a:r>
              <a:rPr lang="en-US" sz="2200" b="0" i="0" u="none" strike="noStrike" cap="none" dirty="0">
                <a:solidFill>
                  <a:srgbClr val="003366"/>
                </a:solidFill>
                <a:ea typeface="Arial"/>
                <a:cs typeface="Arial"/>
                <a:sym typeface="Arial"/>
              </a:rPr>
              <a:t>The most highly human-toxic pesticides were banned in the mid- to late-’90s.</a:t>
            </a:r>
            <a:endParaRPr sz="2200" b="0" i="0" u="none" strike="noStrike" cap="none" dirty="0">
              <a:solidFill>
                <a:srgbClr val="000000"/>
              </a:solidFill>
              <a:ea typeface="Arial"/>
              <a:cs typeface="Arial"/>
              <a:sym typeface="Arial"/>
            </a:endParaRPr>
          </a:p>
          <a:p>
            <a:pPr marL="342900" marR="0" lvl="0" indent="-342900" algn="l" rtl="0">
              <a:lnSpc>
                <a:spcPct val="90000"/>
              </a:lnSpc>
              <a:spcBef>
                <a:spcPts val="0"/>
              </a:spcBef>
              <a:spcAft>
                <a:spcPts val="0"/>
              </a:spcAft>
              <a:buClr>
                <a:srgbClr val="000000"/>
              </a:buClr>
              <a:buSzPts val="2400"/>
              <a:buFont typeface="Arial"/>
              <a:buChar char="•"/>
            </a:pPr>
            <a:r>
              <a:rPr lang="en-US" sz="2200" b="0" i="0" u="none" strike="noStrike" cap="none" dirty="0">
                <a:solidFill>
                  <a:srgbClr val="003366"/>
                </a:solidFill>
                <a:ea typeface="Arial"/>
                <a:cs typeface="Arial"/>
                <a:sym typeface="Arial"/>
              </a:rPr>
              <a:t>Suicide rate dropped 50% from 1996 to 2005, saving 20,000 lives. </a:t>
            </a:r>
            <a:endParaRPr sz="2200" b="0" i="0" u="none" strike="noStrike" cap="none" dirty="0">
              <a:solidFill>
                <a:srgbClr val="000000"/>
              </a:solidFill>
              <a:ea typeface="Arial"/>
              <a:cs typeface="Arial"/>
              <a:sym typeface="Arial"/>
            </a:endParaRPr>
          </a:p>
          <a:p>
            <a:pPr marL="342900" marR="0" lvl="0" indent="-342900" algn="l" rtl="0">
              <a:lnSpc>
                <a:spcPct val="90000"/>
              </a:lnSpc>
              <a:spcBef>
                <a:spcPts val="360"/>
              </a:spcBef>
              <a:spcAft>
                <a:spcPts val="0"/>
              </a:spcAft>
              <a:buClr>
                <a:srgbClr val="000000"/>
              </a:buClr>
              <a:buSzPts val="2400"/>
              <a:buFont typeface="Arial"/>
              <a:buChar char="•"/>
            </a:pPr>
            <a:r>
              <a:rPr lang="en-US" sz="2200" b="0" i="0" u="none" strike="noStrike" cap="none" dirty="0">
                <a:solidFill>
                  <a:srgbClr val="003366"/>
                </a:solidFill>
                <a:ea typeface="Arial"/>
                <a:cs typeface="Arial"/>
                <a:sym typeface="Arial"/>
              </a:rPr>
              <a:t>The </a:t>
            </a:r>
            <a:r>
              <a:rPr lang="en-US" sz="2200" b="0" i="1" u="none" strike="noStrike" cap="none" dirty="0">
                <a:solidFill>
                  <a:schemeClr val="accent2">
                    <a:lumMod val="75000"/>
                  </a:schemeClr>
                </a:solidFill>
                <a:ea typeface="Arial"/>
                <a:cs typeface="Arial"/>
                <a:sym typeface="Arial"/>
              </a:rPr>
              <a:t>drop was driven by a decline in pesticide suicides</a:t>
            </a:r>
            <a:r>
              <a:rPr lang="en-US" sz="2200" b="0" i="0" u="none" strike="noStrike" cap="none" dirty="0">
                <a:solidFill>
                  <a:srgbClr val="003366"/>
                </a:solidFill>
                <a:ea typeface="Arial"/>
                <a:cs typeface="Arial"/>
                <a:sym typeface="Arial"/>
              </a:rPr>
              <a:t>. </a:t>
            </a:r>
            <a:endParaRPr sz="2200" b="0" i="0" u="none" strike="noStrike" cap="none" dirty="0">
              <a:solidFill>
                <a:srgbClr val="000000"/>
              </a:solidFill>
              <a:ea typeface="Arial"/>
              <a:cs typeface="Arial"/>
              <a:sym typeface="Arial"/>
            </a:endParaRPr>
          </a:p>
          <a:p>
            <a:pPr marL="342900" marR="0" lvl="0" indent="-342900" algn="l" rtl="0">
              <a:lnSpc>
                <a:spcPct val="90000"/>
              </a:lnSpc>
              <a:spcBef>
                <a:spcPts val="360"/>
              </a:spcBef>
              <a:spcAft>
                <a:spcPts val="0"/>
              </a:spcAft>
              <a:buClr>
                <a:srgbClr val="000000"/>
              </a:buClr>
              <a:buSzPts val="2400"/>
              <a:buFont typeface="Arial"/>
              <a:buChar char="•"/>
            </a:pPr>
            <a:r>
              <a:rPr lang="en-US" sz="2200" b="0" i="0" u="none" strike="noStrike" cap="none" dirty="0">
                <a:solidFill>
                  <a:srgbClr val="003366"/>
                </a:solidFill>
                <a:ea typeface="Arial"/>
                <a:cs typeface="Arial"/>
                <a:sym typeface="Arial"/>
              </a:rPr>
              <a:t>Suicides by other methods did not drop. Nor did nonfatal pesticide attempts. </a:t>
            </a:r>
            <a:endParaRPr sz="2200" b="0" i="0" u="none" strike="noStrike" cap="none" dirty="0">
              <a:solidFill>
                <a:srgbClr val="000000"/>
              </a:solidFill>
              <a:ea typeface="Arial"/>
              <a:cs typeface="Arial"/>
              <a:sym typeface="Arial"/>
            </a:endParaRPr>
          </a:p>
          <a:p>
            <a:pPr marL="342900" marR="0" lvl="0" indent="-342900" algn="l" rtl="0">
              <a:lnSpc>
                <a:spcPct val="90000"/>
              </a:lnSpc>
              <a:spcBef>
                <a:spcPts val="360"/>
              </a:spcBef>
              <a:spcAft>
                <a:spcPts val="0"/>
              </a:spcAft>
              <a:buClr>
                <a:srgbClr val="000000"/>
              </a:buClr>
              <a:buSzPts val="2400"/>
              <a:buFont typeface="Arial"/>
              <a:buChar char="•"/>
            </a:pPr>
            <a:r>
              <a:rPr lang="en-US" sz="2200" b="0" i="0" u="none" strike="noStrike" cap="none" dirty="0">
                <a:solidFill>
                  <a:srgbClr val="003366"/>
                </a:solidFill>
                <a:ea typeface="Arial"/>
                <a:cs typeface="Arial"/>
                <a:sym typeface="Arial"/>
              </a:rPr>
              <a:t>The </a:t>
            </a:r>
            <a:r>
              <a:rPr lang="en-US" sz="2200" b="0" i="1" u="none" strike="noStrike" cap="none" dirty="0">
                <a:solidFill>
                  <a:srgbClr val="003366"/>
                </a:solidFill>
                <a:ea typeface="Arial"/>
                <a:cs typeface="Arial"/>
                <a:sym typeface="Arial"/>
              </a:rPr>
              <a:t>behavior</a:t>
            </a:r>
            <a:r>
              <a:rPr lang="en-US" sz="2200" b="0" i="0" u="none" strike="noStrike" cap="none" dirty="0">
                <a:solidFill>
                  <a:srgbClr val="003366"/>
                </a:solidFill>
                <a:ea typeface="Arial"/>
                <a:cs typeface="Arial"/>
                <a:sym typeface="Arial"/>
              </a:rPr>
              <a:t> (trying to die) didn’t appear to change. </a:t>
            </a:r>
            <a:endParaRPr sz="2200" b="0" i="0" u="none" strike="noStrike" cap="none" dirty="0">
              <a:solidFill>
                <a:srgbClr val="000000"/>
              </a:solidFill>
              <a:ea typeface="Arial"/>
              <a:cs typeface="Arial"/>
              <a:sym typeface="Arial"/>
            </a:endParaRPr>
          </a:p>
          <a:p>
            <a:pPr marL="342900" marR="0" lvl="0" indent="-342900" algn="l" rtl="0">
              <a:lnSpc>
                <a:spcPct val="90000"/>
              </a:lnSpc>
              <a:spcBef>
                <a:spcPts val="360"/>
              </a:spcBef>
              <a:spcAft>
                <a:spcPts val="0"/>
              </a:spcAft>
              <a:buClr>
                <a:srgbClr val="000000"/>
              </a:buClr>
              <a:buSzPts val="2400"/>
              <a:buFont typeface="Arial"/>
              <a:buChar char="•"/>
            </a:pPr>
            <a:r>
              <a:rPr lang="en-US" sz="2200" b="0" i="0" u="none" strike="noStrike" cap="none" dirty="0">
                <a:solidFill>
                  <a:srgbClr val="003366"/>
                </a:solidFill>
                <a:ea typeface="Arial"/>
                <a:cs typeface="Arial"/>
                <a:sym typeface="Arial"/>
              </a:rPr>
              <a:t>What changed was the </a:t>
            </a:r>
            <a:r>
              <a:rPr lang="en-US" sz="2200" b="0" i="1" u="sng" strike="noStrike" cap="none" dirty="0">
                <a:solidFill>
                  <a:srgbClr val="003366"/>
                </a:solidFill>
                <a:ea typeface="Arial"/>
                <a:cs typeface="Arial"/>
                <a:sym typeface="Arial"/>
              </a:rPr>
              <a:t>lethality</a:t>
            </a:r>
            <a:r>
              <a:rPr lang="en-US" sz="2200" b="0" i="0" u="none" strike="noStrike" cap="none" dirty="0">
                <a:solidFill>
                  <a:srgbClr val="003366"/>
                </a:solidFill>
                <a:ea typeface="Arial"/>
                <a:cs typeface="Arial"/>
                <a:sym typeface="Arial"/>
              </a:rPr>
              <a:t> of that behavior. </a:t>
            </a:r>
            <a:endParaRPr sz="2200" b="0" i="0" u="none" strike="noStrike" cap="none" dirty="0">
              <a:solidFill>
                <a:srgbClr val="003366"/>
              </a:solidFill>
              <a:ea typeface="Arial"/>
              <a:cs typeface="Arial"/>
              <a:sym typeface="Arial"/>
            </a:endParaRPr>
          </a:p>
          <a:p>
            <a:pPr marL="339725" marR="0" lvl="0" indent="-339725" algn="l" rtl="0">
              <a:lnSpc>
                <a:spcPct val="90000"/>
              </a:lnSpc>
              <a:spcBef>
                <a:spcPts val="560"/>
              </a:spcBef>
              <a:spcAft>
                <a:spcPts val="0"/>
              </a:spcAft>
              <a:buClr>
                <a:srgbClr val="000000"/>
              </a:buClr>
              <a:buSzPts val="3200"/>
              <a:buFont typeface="Arial"/>
              <a:buNone/>
            </a:pPr>
            <a:endParaRPr sz="3200" b="0" i="1" u="none" strike="noStrike" cap="none" dirty="0">
              <a:solidFill>
                <a:srgbClr val="003366"/>
              </a:solidFill>
              <a:latin typeface="Arial"/>
              <a:ea typeface="Arial"/>
              <a:cs typeface="Arial"/>
              <a:sym typeface="Arial"/>
            </a:endParaRPr>
          </a:p>
        </p:txBody>
      </p:sp>
      <p:sp>
        <p:nvSpPr>
          <p:cNvPr id="135" name="Google Shape;135;p23"/>
          <p:cNvSpPr txBox="1"/>
          <p:nvPr/>
        </p:nvSpPr>
        <p:spPr>
          <a:xfrm>
            <a:off x="700532" y="6315075"/>
            <a:ext cx="61722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Gunnell 2007. Int’l J of Epi.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FFFFFF"/>
              </a:solidFill>
              <a:latin typeface="Times New Roman"/>
              <a:ea typeface="Times New Roman"/>
              <a:cs typeface="Times New Roman"/>
              <a:sym typeface="Times New Roman"/>
            </a:endParaRPr>
          </a:p>
        </p:txBody>
      </p:sp>
      <p:pic>
        <p:nvPicPr>
          <p:cNvPr id="136" name="Google Shape;136;p23" descr="Screen Shot 2015-07-22 at 7.06.33 PM.png"/>
          <p:cNvPicPr preferRelativeResize="0"/>
          <p:nvPr/>
        </p:nvPicPr>
        <p:blipFill rotWithShape="1">
          <a:blip r:embed="rId3">
            <a:alphaModFix/>
          </a:blip>
          <a:srcRect l="3632" t="11431" r="2354" b="4233"/>
          <a:stretch/>
        </p:blipFill>
        <p:spPr>
          <a:xfrm>
            <a:off x="6210873" y="4930132"/>
            <a:ext cx="2578864" cy="1689743"/>
          </a:xfrm>
          <a:prstGeom prst="rect">
            <a:avLst/>
          </a:prstGeom>
          <a:noFill/>
          <a:ln>
            <a:noFill/>
          </a:ln>
          <a:effectLst>
            <a:outerShdw blurRad="111125" dist="190500" dir="2700000" algn="tl" rotWithShape="0">
              <a:srgbClr val="000000">
                <a:alpha val="40784"/>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Firearms and Israeli Defense Force (IDF)</a:t>
            </a:r>
            <a:endParaRPr sz="3200" b="0" i="0" u="none" strike="noStrike" cap="none" dirty="0">
              <a:solidFill>
                <a:schemeClr val="accent2">
                  <a:lumMod val="75000"/>
                </a:schemeClr>
              </a:solidFill>
              <a:latin typeface="Arial"/>
              <a:ea typeface="Arial"/>
              <a:cs typeface="Arial"/>
              <a:sym typeface="Arial"/>
            </a:endParaRPr>
          </a:p>
        </p:txBody>
      </p:sp>
      <p:cxnSp>
        <p:nvCxnSpPr>
          <p:cNvPr id="143" name="Google Shape;143;p24"/>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144" name="Google Shape;144;p24"/>
          <p:cNvSpPr txBox="1"/>
          <p:nvPr/>
        </p:nvSpPr>
        <p:spPr>
          <a:xfrm>
            <a:off x="685800" y="1284224"/>
            <a:ext cx="7772400" cy="425924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800"/>
              <a:buFont typeface="Arial"/>
              <a:buChar char="•"/>
            </a:pPr>
            <a:r>
              <a:rPr lang="en-US" sz="2200" b="0" i="0" u="none" strike="noStrike" cap="none" dirty="0">
                <a:solidFill>
                  <a:srgbClr val="003366"/>
                </a:solidFill>
                <a:ea typeface="Arial"/>
                <a:cs typeface="Arial"/>
                <a:sym typeface="Arial"/>
              </a:rPr>
              <a:t>In the early 2000s, IDF focused on preventing suicides—most of which were by firearm, many on weekends while soldiers were on leave. </a:t>
            </a:r>
            <a:endParaRPr sz="2200" b="0" i="0" u="none" strike="noStrike" cap="none" dirty="0">
              <a:solidFill>
                <a:srgbClr val="000000"/>
              </a:solidFil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200" b="0" i="0" u="none" strike="noStrike" cap="none" dirty="0">
                <a:solidFill>
                  <a:srgbClr val="003366"/>
                </a:solidFill>
                <a:ea typeface="Arial"/>
                <a:cs typeface="Arial"/>
                <a:sym typeface="Arial"/>
              </a:rPr>
              <a:t>In 2006, IDF required soldiers to leave weapons on base during weekend leaves. </a:t>
            </a:r>
            <a:endParaRPr sz="2200" b="0" i="0" u="none" strike="noStrike" cap="none" dirty="0">
              <a:solidFill>
                <a:srgbClr val="000000"/>
              </a:solidFil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200" b="0" i="0" u="none" strike="noStrike" cap="none" dirty="0">
                <a:solidFill>
                  <a:srgbClr val="003366"/>
                </a:solidFill>
                <a:ea typeface="Arial"/>
                <a:cs typeface="Arial"/>
                <a:sym typeface="Arial"/>
              </a:rPr>
              <a:t>The suicide rate decreased by 40%. </a:t>
            </a:r>
            <a:endParaRPr sz="2200" b="0" i="0" u="none" strike="noStrike" cap="none" dirty="0">
              <a:solidFill>
                <a:srgbClr val="000000"/>
              </a:solidFil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200" b="0" i="1" u="none" strike="noStrike" cap="none" dirty="0">
                <a:solidFill>
                  <a:schemeClr val="accent2">
                    <a:lumMod val="75000"/>
                  </a:schemeClr>
                </a:solidFill>
                <a:ea typeface="Arial"/>
                <a:cs typeface="Arial"/>
                <a:sym typeface="Arial"/>
              </a:rPr>
              <a:t>Weekend suicides dropped significantly</a:t>
            </a:r>
            <a:r>
              <a:rPr lang="en-US" sz="2200" b="0" i="0" u="none" strike="noStrike" cap="none" dirty="0">
                <a:solidFill>
                  <a:srgbClr val="003366"/>
                </a:solidFill>
                <a:ea typeface="Arial"/>
                <a:cs typeface="Arial"/>
                <a:sym typeface="Arial"/>
              </a:rPr>
              <a:t>.</a:t>
            </a:r>
            <a:endParaRPr sz="2200" b="0" i="0" u="none" strike="noStrike" cap="none" dirty="0">
              <a:solidFill>
                <a:srgbClr val="000000"/>
              </a:solidFil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200" b="0" i="0" u="none" strike="noStrike" cap="none" dirty="0">
                <a:solidFill>
                  <a:srgbClr val="003366"/>
                </a:solidFill>
                <a:ea typeface="Arial"/>
                <a:cs typeface="Arial"/>
                <a:sym typeface="Arial"/>
              </a:rPr>
              <a:t>Weekday suicides did not.</a:t>
            </a:r>
            <a:endParaRPr sz="2200" b="0" i="0" u="none" strike="noStrike" cap="none" dirty="0">
              <a:solidFill>
                <a:srgbClr val="000000"/>
              </a:solidFill>
              <a:ea typeface="Arial"/>
              <a:cs typeface="Arial"/>
              <a:sym typeface="Arial"/>
            </a:endParaRPr>
          </a:p>
          <a:p>
            <a:pPr marL="339725" marR="0" lvl="0" indent="-225425" algn="l" rtl="0">
              <a:lnSpc>
                <a:spcPct val="90000"/>
              </a:lnSpc>
              <a:spcBef>
                <a:spcPts val="360"/>
              </a:spcBef>
              <a:spcAft>
                <a:spcPts val="0"/>
              </a:spcAft>
              <a:buClr>
                <a:schemeClr val="lt1"/>
              </a:buClr>
              <a:buSzPts val="1800"/>
              <a:buFont typeface="Times New Roman"/>
              <a:buNone/>
            </a:pPr>
            <a:endParaRPr sz="2400" b="0" i="0" u="none" strike="noStrike" cap="none" dirty="0">
              <a:solidFill>
                <a:srgbClr val="003366"/>
              </a:solidFill>
              <a:latin typeface="Arial"/>
              <a:ea typeface="Arial"/>
              <a:cs typeface="Arial"/>
              <a:sym typeface="Arial"/>
            </a:endParaRPr>
          </a:p>
          <a:p>
            <a:pPr marL="339725" marR="0" lvl="0" indent="-225425" algn="l" rtl="0">
              <a:lnSpc>
                <a:spcPct val="90000"/>
              </a:lnSpc>
              <a:spcBef>
                <a:spcPts val="360"/>
              </a:spcBef>
              <a:spcAft>
                <a:spcPts val="0"/>
              </a:spcAft>
              <a:buClr>
                <a:schemeClr val="lt1"/>
              </a:buClr>
              <a:buSzPts val="1800"/>
              <a:buFont typeface="Times New Roman"/>
              <a:buNone/>
            </a:pPr>
            <a:endParaRPr sz="2400" b="0" i="0" u="none" strike="noStrike" cap="none" dirty="0">
              <a:solidFill>
                <a:srgbClr val="003366"/>
              </a:solidFill>
              <a:latin typeface="Arial"/>
              <a:ea typeface="Arial"/>
              <a:cs typeface="Arial"/>
              <a:sym typeface="Arial"/>
            </a:endParaRPr>
          </a:p>
          <a:p>
            <a:pPr marL="339725" marR="0" lvl="0" indent="-187325" algn="l" rtl="0">
              <a:lnSpc>
                <a:spcPct val="90000"/>
              </a:lnSpc>
              <a:spcBef>
                <a:spcPts val="480"/>
              </a:spcBef>
              <a:spcAft>
                <a:spcPts val="0"/>
              </a:spcAft>
              <a:buClr>
                <a:schemeClr val="lt1"/>
              </a:buClr>
              <a:buSzPts val="2400"/>
              <a:buFont typeface="Times New Roman"/>
              <a:buNone/>
            </a:pPr>
            <a:endParaRPr sz="32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480"/>
              </a:spcBef>
              <a:spcAft>
                <a:spcPts val="0"/>
              </a:spcAft>
              <a:buClr>
                <a:srgbClr val="000000"/>
              </a:buClr>
              <a:buSzPts val="3200"/>
              <a:buFont typeface="Arial"/>
              <a:buNone/>
            </a:pPr>
            <a:endParaRPr sz="32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3600"/>
              <a:buFont typeface="Arial"/>
              <a:buNone/>
            </a:pPr>
            <a:endParaRPr sz="36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3600"/>
              <a:buFont typeface="Arial"/>
              <a:buNone/>
            </a:pPr>
            <a:endParaRPr sz="3600" b="0" i="1" u="none" strike="noStrike" cap="none" dirty="0">
              <a:solidFill>
                <a:srgbClr val="003366"/>
              </a:solidFill>
              <a:latin typeface="Arial"/>
              <a:ea typeface="Arial"/>
              <a:cs typeface="Arial"/>
              <a:sym typeface="Arial"/>
            </a:endParaRPr>
          </a:p>
        </p:txBody>
      </p:sp>
      <p:sp>
        <p:nvSpPr>
          <p:cNvPr id="145" name="Google Shape;145;p24"/>
          <p:cNvSpPr txBox="1"/>
          <p:nvPr/>
        </p:nvSpPr>
        <p:spPr>
          <a:xfrm>
            <a:off x="762000" y="6315075"/>
            <a:ext cx="61722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FFFFFF"/>
                </a:solidFill>
                <a:latin typeface="Arial"/>
                <a:ea typeface="Arial"/>
                <a:cs typeface="Arial"/>
                <a:sym typeface="Arial"/>
              </a:rPr>
              <a:t>Lubin, SLTB 2010</a:t>
            </a:r>
            <a:endParaRPr sz="2000" b="0" i="0" u="none" strike="noStrike" cap="none">
              <a:solidFill>
                <a:srgbClr val="FFFFFF"/>
              </a:solidFill>
              <a:latin typeface="Times New Roman"/>
              <a:ea typeface="Times New Roman"/>
              <a:cs typeface="Times New Roman"/>
              <a:sym typeface="Times New Roman"/>
            </a:endParaRPr>
          </a:p>
        </p:txBody>
      </p:sp>
      <p:pic>
        <p:nvPicPr>
          <p:cNvPr id="146" name="Google Shape;146;p24"/>
          <p:cNvPicPr preferRelativeResize="0"/>
          <p:nvPr/>
        </p:nvPicPr>
        <p:blipFill rotWithShape="1">
          <a:blip r:embed="rId3">
            <a:alphaModFix/>
          </a:blip>
          <a:srcRect/>
          <a:stretch/>
        </p:blipFill>
        <p:spPr>
          <a:xfrm>
            <a:off x="5232812" y="4040828"/>
            <a:ext cx="3517488" cy="208174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WHY??</a:t>
            </a:r>
            <a:endParaRPr sz="3200" b="0" i="0" u="none" strike="noStrike" cap="none" dirty="0">
              <a:solidFill>
                <a:schemeClr val="accent2">
                  <a:lumMod val="75000"/>
                </a:schemeClr>
              </a:solidFill>
              <a:latin typeface="Arial"/>
              <a:ea typeface="Arial"/>
              <a:cs typeface="Arial"/>
              <a:sym typeface="Arial"/>
            </a:endParaRPr>
          </a:p>
        </p:txBody>
      </p:sp>
      <p:cxnSp>
        <p:nvCxnSpPr>
          <p:cNvPr id="153" name="Google Shape;153;p25"/>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154" name="Google Shape;154;p25"/>
          <p:cNvSpPr txBox="1"/>
          <p:nvPr/>
        </p:nvSpPr>
        <p:spPr>
          <a:xfrm>
            <a:off x="685800" y="1320800"/>
            <a:ext cx="7772400" cy="425924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600"/>
              </a:spcBef>
              <a:spcAft>
                <a:spcPts val="600"/>
              </a:spcAft>
              <a:buClr>
                <a:srgbClr val="000000"/>
              </a:buClr>
              <a:buSzPts val="2800"/>
              <a:buFont typeface="Arial"/>
              <a:buChar char="•"/>
            </a:pPr>
            <a:r>
              <a:rPr lang="en-US" sz="2100" b="0" i="0" u="none" strike="noStrike" cap="none" dirty="0">
                <a:solidFill>
                  <a:srgbClr val="003366"/>
                </a:solidFill>
                <a:ea typeface="Arial"/>
                <a:cs typeface="Arial"/>
                <a:sym typeface="Arial"/>
              </a:rPr>
              <a:t>How could such a simple change save lives?</a:t>
            </a:r>
            <a:endParaRPr sz="2100" b="0" i="0" u="none" strike="noStrike" cap="none" dirty="0">
              <a:solidFill>
                <a:srgbClr val="000000"/>
              </a:solidFill>
              <a:ea typeface="Arial"/>
              <a:cs typeface="Arial"/>
              <a:sym typeface="Arial"/>
            </a:endParaRPr>
          </a:p>
          <a:p>
            <a:pPr marL="342900" marR="0" lvl="0" indent="-342900" algn="l" rtl="0">
              <a:lnSpc>
                <a:spcPct val="100000"/>
              </a:lnSpc>
              <a:spcBef>
                <a:spcPts val="600"/>
              </a:spcBef>
              <a:spcAft>
                <a:spcPts val="600"/>
              </a:spcAft>
              <a:buClr>
                <a:srgbClr val="000000"/>
              </a:buClr>
              <a:buSzPts val="2800"/>
              <a:buFont typeface="Arial"/>
              <a:buChar char="•"/>
            </a:pPr>
            <a:r>
              <a:rPr lang="en-US" sz="2100" b="0" i="0" u="none" strike="noStrike" cap="none" dirty="0">
                <a:solidFill>
                  <a:srgbClr val="003366"/>
                </a:solidFill>
                <a:ea typeface="Arial"/>
                <a:cs typeface="Arial"/>
                <a:sym typeface="Arial"/>
              </a:rPr>
              <a:t>Why didn’t suicides go up on Monday, or hangings go up on the weekends?</a:t>
            </a:r>
            <a:endParaRPr sz="2100" b="0" i="0" u="none" strike="noStrike" cap="none" dirty="0">
              <a:solidFill>
                <a:srgbClr val="000000"/>
              </a:solidFill>
              <a:ea typeface="Arial"/>
              <a:cs typeface="Arial"/>
              <a:sym typeface="Arial"/>
            </a:endParaRPr>
          </a:p>
          <a:p>
            <a:pPr marL="342900" marR="0" lvl="0" indent="-342900" algn="l" rtl="0">
              <a:lnSpc>
                <a:spcPct val="100000"/>
              </a:lnSpc>
              <a:spcBef>
                <a:spcPts val="600"/>
              </a:spcBef>
              <a:spcAft>
                <a:spcPts val="600"/>
              </a:spcAft>
              <a:buClr>
                <a:srgbClr val="000000"/>
              </a:buClr>
              <a:buSzPts val="2800"/>
              <a:buFont typeface="Arial"/>
              <a:buChar char="•"/>
            </a:pPr>
            <a:r>
              <a:rPr lang="en-US" sz="2100" b="0" i="0" u="none" strike="noStrike" cap="none" dirty="0">
                <a:solidFill>
                  <a:srgbClr val="003366"/>
                </a:solidFill>
                <a:ea typeface="Arial"/>
                <a:cs typeface="Arial"/>
                <a:sym typeface="Arial"/>
              </a:rPr>
              <a:t>After all, if you remain committed to ending your life, eventually you truly can find a way. </a:t>
            </a:r>
            <a:endParaRPr sz="2100" b="0" i="0" u="none" strike="noStrike" cap="none" dirty="0">
              <a:solidFill>
                <a:srgbClr val="000000"/>
              </a:solidFill>
              <a:ea typeface="Arial"/>
              <a:cs typeface="Arial"/>
              <a:sym typeface="Arial"/>
            </a:endParaRPr>
          </a:p>
          <a:p>
            <a:pPr marL="342900" marR="0" lvl="0" indent="-342900" algn="l" rtl="0">
              <a:lnSpc>
                <a:spcPct val="100000"/>
              </a:lnSpc>
              <a:spcBef>
                <a:spcPts val="600"/>
              </a:spcBef>
              <a:spcAft>
                <a:spcPts val="600"/>
              </a:spcAft>
              <a:buClr>
                <a:srgbClr val="000000"/>
              </a:buClr>
              <a:buSzPts val="2800"/>
              <a:buFont typeface="Arial"/>
              <a:buChar char="•"/>
            </a:pPr>
            <a:r>
              <a:rPr lang="en-US" sz="2100" b="0" i="0" u="none" strike="noStrike" cap="none" dirty="0">
                <a:solidFill>
                  <a:srgbClr val="003366"/>
                </a:solidFill>
                <a:ea typeface="Arial"/>
                <a:cs typeface="Arial"/>
                <a:sym typeface="Arial"/>
              </a:rPr>
              <a:t>So why do Means Matter? </a:t>
            </a:r>
            <a:endParaRPr sz="2100" b="0" i="0" u="none" strike="noStrike" cap="none" dirty="0">
              <a:solidFill>
                <a:srgbClr val="000000"/>
              </a:solidFill>
              <a:ea typeface="Arial"/>
              <a:cs typeface="Arial"/>
              <a:sym typeface="Arial"/>
            </a:endParaRPr>
          </a:p>
          <a:p>
            <a:pPr marL="339725" marR="0" lvl="0" indent="-225425" algn="l" rtl="0">
              <a:lnSpc>
                <a:spcPct val="90000"/>
              </a:lnSpc>
              <a:spcBef>
                <a:spcPts val="360"/>
              </a:spcBef>
              <a:spcAft>
                <a:spcPts val="0"/>
              </a:spcAft>
              <a:buClr>
                <a:schemeClr val="lt1"/>
              </a:buClr>
              <a:buSzPts val="1800"/>
              <a:buFont typeface="Times New Roman"/>
              <a:buNone/>
            </a:pPr>
            <a:endParaRPr sz="1800" b="0" i="0" u="none" strike="noStrike" cap="none" dirty="0">
              <a:solidFill>
                <a:srgbClr val="003366"/>
              </a:solidFill>
              <a:latin typeface="Arial"/>
              <a:ea typeface="Arial"/>
              <a:cs typeface="Arial"/>
              <a:sym typeface="Arial"/>
            </a:endParaRPr>
          </a:p>
          <a:p>
            <a:pPr marL="339725" marR="0" lvl="0" indent="-225425" algn="l" rtl="0">
              <a:lnSpc>
                <a:spcPct val="90000"/>
              </a:lnSpc>
              <a:spcBef>
                <a:spcPts val="360"/>
              </a:spcBef>
              <a:spcAft>
                <a:spcPts val="0"/>
              </a:spcAft>
              <a:buClr>
                <a:schemeClr val="lt1"/>
              </a:buClr>
              <a:buSzPts val="1800"/>
              <a:buFont typeface="Times New Roman"/>
              <a:buNone/>
            </a:pPr>
            <a:endParaRPr sz="1800" b="0" i="0" u="none" strike="noStrike" cap="none" dirty="0">
              <a:solidFill>
                <a:srgbClr val="003366"/>
              </a:solidFill>
              <a:latin typeface="Arial"/>
              <a:ea typeface="Arial"/>
              <a:cs typeface="Arial"/>
              <a:sym typeface="Arial"/>
            </a:endParaRPr>
          </a:p>
          <a:p>
            <a:pPr marL="339725" marR="0" lvl="0" indent="-187325" algn="l" rtl="0">
              <a:lnSpc>
                <a:spcPct val="90000"/>
              </a:lnSpc>
              <a:spcBef>
                <a:spcPts val="480"/>
              </a:spcBef>
              <a:spcAft>
                <a:spcPts val="0"/>
              </a:spcAft>
              <a:buClr>
                <a:schemeClr val="lt1"/>
              </a:buClr>
              <a:buSzPts val="2400"/>
              <a:buFont typeface="Times New Roman"/>
              <a:buNone/>
            </a:pPr>
            <a:endParaRPr sz="2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480"/>
              </a:spcBef>
              <a:spcAft>
                <a:spcPts val="0"/>
              </a:spcAft>
              <a:buClr>
                <a:srgbClr val="000000"/>
              </a:buClr>
              <a:buSzPts val="2400"/>
              <a:buFont typeface="Arial"/>
              <a:buNone/>
            </a:pPr>
            <a:endParaRPr sz="2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1" u="none" strike="noStrike" cap="none" dirty="0">
              <a:solidFill>
                <a:srgbClr val="003366"/>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Why Do Means Matter?</a:t>
            </a:r>
            <a:endParaRPr sz="3200" b="0" i="0" u="none" strike="noStrike" cap="none" dirty="0">
              <a:solidFill>
                <a:schemeClr val="accent2">
                  <a:lumMod val="75000"/>
                </a:schemeClr>
              </a:solidFill>
              <a:latin typeface="Arial"/>
              <a:ea typeface="Arial"/>
              <a:cs typeface="Arial"/>
              <a:sym typeface="Arial"/>
            </a:endParaRPr>
          </a:p>
        </p:txBody>
      </p:sp>
      <p:cxnSp>
        <p:nvCxnSpPr>
          <p:cNvPr id="161" name="Google Shape;161;p26"/>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162" name="Google Shape;162;p26"/>
          <p:cNvSpPr txBox="1"/>
          <p:nvPr/>
        </p:nvSpPr>
        <p:spPr>
          <a:xfrm>
            <a:off x="685800" y="1133348"/>
            <a:ext cx="8026400" cy="44734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400"/>
              </a:spcBef>
              <a:spcAft>
                <a:spcPts val="0"/>
              </a:spcAft>
              <a:buClr>
                <a:srgbClr val="000000"/>
              </a:buClr>
              <a:buSzPts val="2000"/>
              <a:buFont typeface="Arial"/>
              <a:buNone/>
            </a:pPr>
            <a:r>
              <a:rPr lang="en-US" sz="2800" b="0" i="0" u="none" strike="noStrike" cap="none" dirty="0">
                <a:solidFill>
                  <a:srgbClr val="003366"/>
                </a:solidFill>
                <a:ea typeface="Arial"/>
                <a:cs typeface="Arial"/>
                <a:sym typeface="Arial"/>
              </a:rPr>
              <a:t>Not everyone who </a:t>
            </a:r>
            <a:r>
              <a:rPr lang="en-US" sz="2800" b="0" i="1" u="none" strike="noStrike" cap="none" dirty="0">
                <a:solidFill>
                  <a:srgbClr val="003366"/>
                </a:solidFill>
                <a:ea typeface="Arial"/>
                <a:cs typeface="Arial"/>
                <a:sym typeface="Arial"/>
              </a:rPr>
              <a:t>becomes</a:t>
            </a:r>
            <a:r>
              <a:rPr lang="en-US" sz="2800" b="0" i="0" u="none" strike="noStrike" cap="none" dirty="0">
                <a:solidFill>
                  <a:srgbClr val="003366"/>
                </a:solidFill>
                <a:ea typeface="Arial"/>
                <a:cs typeface="Arial"/>
                <a:sym typeface="Arial"/>
              </a:rPr>
              <a:t> suicidal </a:t>
            </a:r>
            <a:r>
              <a:rPr lang="en-US" sz="2800" b="0" i="1" u="none" strike="noStrike" cap="none" dirty="0">
                <a:solidFill>
                  <a:srgbClr val="003366"/>
                </a:solidFill>
                <a:ea typeface="Arial"/>
                <a:cs typeface="Arial"/>
                <a:sym typeface="Arial"/>
              </a:rPr>
              <a:t>remains </a:t>
            </a:r>
            <a:r>
              <a:rPr lang="en-US" sz="2800" b="0" i="0" u="none" strike="noStrike" cap="none" dirty="0">
                <a:solidFill>
                  <a:srgbClr val="003366"/>
                </a:solidFill>
                <a:ea typeface="Arial"/>
                <a:cs typeface="Arial"/>
                <a:sym typeface="Arial"/>
              </a:rPr>
              <a:t>suicidal.</a:t>
            </a:r>
            <a:endParaRPr sz="2800" b="0" i="0" u="none" strike="noStrike" cap="none" dirty="0">
              <a:solidFill>
                <a:srgbClr val="003366"/>
              </a:solidFill>
              <a:ea typeface="Arial"/>
              <a:cs typeface="Arial"/>
              <a:sym typeface="Arial"/>
            </a:endParaRPr>
          </a:p>
          <a:p>
            <a:pPr marL="457200" marR="0" lvl="0" indent="0" algn="l" rtl="0">
              <a:lnSpc>
                <a:spcPct val="90000"/>
              </a:lnSpc>
              <a:spcBef>
                <a:spcPts val="400"/>
              </a:spcBef>
              <a:spcAft>
                <a:spcPts val="0"/>
              </a:spcAft>
              <a:buClr>
                <a:srgbClr val="000000"/>
              </a:buClr>
              <a:buSzPts val="2400"/>
              <a:buFont typeface="Arial"/>
              <a:buNone/>
            </a:pPr>
            <a:endParaRPr sz="2400" b="0" i="0" u="none" strike="noStrike" cap="none" dirty="0">
              <a:solidFill>
                <a:srgbClr val="003366"/>
              </a:solidFill>
              <a:latin typeface="Arial"/>
              <a:ea typeface="Arial"/>
              <a:cs typeface="Arial"/>
              <a:sym typeface="Arial"/>
            </a:endParaRPr>
          </a:p>
          <a:p>
            <a:pPr marL="457200" marR="0" lvl="0" indent="0" algn="l" rtl="0">
              <a:lnSpc>
                <a:spcPct val="90000"/>
              </a:lnSpc>
              <a:spcBef>
                <a:spcPts val="400"/>
              </a:spcBef>
              <a:spcAft>
                <a:spcPts val="0"/>
              </a:spcAft>
              <a:buClr>
                <a:srgbClr val="000000"/>
              </a:buClr>
              <a:buSzPts val="2400"/>
              <a:buFont typeface="Arial"/>
              <a:buNone/>
            </a:pPr>
            <a:endParaRPr sz="2400" b="0" i="0" u="none" strike="noStrike" cap="none" dirty="0">
              <a:solidFill>
                <a:srgbClr val="003366"/>
              </a:solidFill>
              <a:latin typeface="Arial"/>
              <a:ea typeface="Arial"/>
              <a:cs typeface="Arial"/>
              <a:sym typeface="Arial"/>
            </a:endParaRPr>
          </a:p>
          <a:p>
            <a:pPr marL="457200" marR="0" lvl="0" indent="0" algn="l" rtl="0">
              <a:lnSpc>
                <a:spcPct val="90000"/>
              </a:lnSpc>
              <a:spcBef>
                <a:spcPts val="40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480"/>
              </a:spcBef>
              <a:spcAft>
                <a:spcPts val="0"/>
              </a:spcAft>
              <a:buClr>
                <a:srgbClr val="000000"/>
              </a:buClr>
              <a:buSzPts val="2400"/>
              <a:buFont typeface="Arial"/>
              <a:buNone/>
            </a:pPr>
            <a:endParaRPr sz="2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480"/>
              </a:spcBef>
              <a:spcAft>
                <a:spcPts val="0"/>
              </a:spcAft>
              <a:buClr>
                <a:srgbClr val="000000"/>
              </a:buClr>
              <a:buSzPts val="2400"/>
              <a:buFont typeface="Arial"/>
              <a:buNone/>
            </a:pPr>
            <a:endParaRPr sz="2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1" u="none" strike="noStrike" cap="none" dirty="0">
              <a:solidFill>
                <a:srgbClr val="003366"/>
              </a:solidFill>
              <a:latin typeface="Arial"/>
              <a:ea typeface="Arial"/>
              <a:cs typeface="Arial"/>
              <a:sym typeface="Arial"/>
            </a:endParaRPr>
          </a:p>
        </p:txBody>
      </p:sp>
      <p:pic>
        <p:nvPicPr>
          <p:cNvPr id="163" name="Google Shape;163;p26"/>
          <p:cNvPicPr preferRelativeResize="0"/>
          <p:nvPr/>
        </p:nvPicPr>
        <p:blipFill rotWithShape="1">
          <a:blip r:embed="rId5">
            <a:alphaModFix/>
          </a:blip>
          <a:srcRect l="34709" t="37682" r="18372" b="29288"/>
          <a:stretch/>
        </p:blipFill>
        <p:spPr>
          <a:xfrm>
            <a:off x="1857892" y="2381693"/>
            <a:ext cx="5720316" cy="3221666"/>
          </a:xfrm>
          <a:prstGeom prst="rect">
            <a:avLst/>
          </a:prstGeom>
          <a:noFill/>
          <a:ln>
            <a:noFill/>
          </a:ln>
        </p:spPr>
      </p:pic>
      <p:pic>
        <p:nvPicPr>
          <p:cNvPr id="2" name="UT Suicide Prevention- Gun Range -">
            <a:hlinkClick r:id="" action="ppaction://media"/>
            <a:extLst>
              <a:ext uri="{FF2B5EF4-FFF2-40B4-BE49-F238E27FC236}">
                <a16:creationId xmlns:a16="http://schemas.microsoft.com/office/drawing/2014/main" id="{E1A3E57F-9E6A-4B83-8EE9-208A6CD5F62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2795" y="1924561"/>
            <a:ext cx="7278410" cy="4259241"/>
          </a:xfrm>
          <a:prstGeom prst="rect">
            <a:avLst/>
          </a:prstGeom>
        </p:spPr>
      </p:pic>
    </p:spTree>
    <p:extLst>
      <p:ext uri="{BB962C8B-B14F-4D97-AF65-F5344CB8AC3E}">
        <p14:creationId xmlns:p14="http://schemas.microsoft.com/office/powerpoint/2010/main" val="213016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7" descr="NewSlideEndStory"/>
          <p:cNvPicPr preferRelativeResize="0"/>
          <p:nvPr/>
        </p:nvPicPr>
        <p:blipFill rotWithShape="1">
          <a:blip r:embed="rId3">
            <a:alphaModFix/>
          </a:blip>
          <a:srcRect b="13879"/>
          <a:stretch/>
        </p:blipFill>
        <p:spPr>
          <a:xfrm>
            <a:off x="0" y="9170"/>
            <a:ext cx="9144000" cy="5907536"/>
          </a:xfrm>
          <a:prstGeom prst="rect">
            <a:avLst/>
          </a:prstGeom>
          <a:noFill/>
          <a:ln>
            <a:noFill/>
          </a:ln>
        </p:spPr>
      </p:pic>
      <p:sp>
        <p:nvSpPr>
          <p:cNvPr id="170" name="Google Shape;170;p27"/>
          <p:cNvSpPr txBox="1"/>
          <p:nvPr/>
        </p:nvSpPr>
        <p:spPr>
          <a:xfrm>
            <a:off x="4117474" y="554318"/>
            <a:ext cx="4305300" cy="481724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0E2A"/>
              </a:buClr>
              <a:buSzPts val="3200"/>
              <a:buFont typeface="Times"/>
              <a:buNone/>
            </a:pPr>
            <a:r>
              <a:rPr lang="en-US" sz="32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rPr>
              <a:t>A Suicide…</a:t>
            </a:r>
            <a:endParaRPr sz="14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600"/>
              </a:spcBef>
              <a:spcAft>
                <a:spcPts val="600"/>
              </a:spcAft>
              <a:buClr>
                <a:srgbClr val="525252"/>
              </a:buClr>
              <a:buSzPts val="1600"/>
              <a:buFont typeface="Times"/>
              <a:buNone/>
            </a:pPr>
            <a:r>
              <a:rPr lang="en-US" sz="2000" b="0" i="0" u="none" strike="noStrike" cap="none" dirty="0">
                <a:solidFill>
                  <a:srgbClr val="525252"/>
                </a:solidFill>
                <a:latin typeface="Calibri"/>
                <a:ea typeface="Calibri"/>
                <a:cs typeface="Calibri"/>
                <a:sym typeface="Calibri"/>
              </a:rPr>
              <a:t>Hunter is a 16 year-old struggling with a recent breakup. Lately he has been missing school, withdrawing from friends, and drinking alcohol. His parents contacted the counselor at his school and urged him to speak with her. He refused. </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600"/>
              </a:spcBef>
              <a:spcAft>
                <a:spcPts val="600"/>
              </a:spcAft>
              <a:buClr>
                <a:srgbClr val="525252"/>
              </a:buClr>
              <a:buSzPts val="1600"/>
              <a:buFont typeface="Times"/>
              <a:buNone/>
            </a:pPr>
            <a:r>
              <a:rPr lang="en-US" sz="2000" b="0" i="0" u="none" strike="noStrike" cap="none" dirty="0">
                <a:solidFill>
                  <a:srgbClr val="525252"/>
                </a:solidFill>
                <a:latin typeface="Calibri"/>
                <a:ea typeface="Calibri"/>
                <a:cs typeface="Calibri"/>
                <a:sym typeface="Calibri"/>
              </a:rPr>
              <a:t>He called his girlfriend, hoping to get back together, but she wouldn’t speak to him. Feeling desperate, he went to the gun cabinet…</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Times"/>
              <a:buNone/>
            </a:pPr>
            <a:endParaRPr sz="2000" b="0" i="0" u="none" strike="noStrike" cap="none" dirty="0">
              <a:solidFill>
                <a:srgbClr val="525252"/>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Times"/>
              <a:buNone/>
            </a:pPr>
            <a:endParaRPr sz="1600" b="0" i="0" u="none" strike="noStrike" cap="none" dirty="0">
              <a:solidFill>
                <a:srgbClr val="525252"/>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Times"/>
              <a:buNone/>
            </a:pPr>
            <a:endParaRPr sz="1600" b="0" i="0" u="none" strike="noStrike" cap="none" dirty="0">
              <a:solidFill>
                <a:srgbClr val="52525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8" descr="NewSlideEndStory"/>
          <p:cNvPicPr preferRelativeResize="0"/>
          <p:nvPr/>
        </p:nvPicPr>
        <p:blipFill rotWithShape="1">
          <a:blip r:embed="rId3">
            <a:alphaModFix/>
          </a:blip>
          <a:srcRect b="13879"/>
          <a:stretch/>
        </p:blipFill>
        <p:spPr>
          <a:xfrm>
            <a:off x="0" y="-10510"/>
            <a:ext cx="9144000" cy="5907536"/>
          </a:xfrm>
          <a:prstGeom prst="rect">
            <a:avLst/>
          </a:prstGeom>
          <a:noFill/>
          <a:ln>
            <a:noFill/>
          </a:ln>
        </p:spPr>
      </p:pic>
      <p:sp>
        <p:nvSpPr>
          <p:cNvPr id="177" name="Google Shape;177;p28"/>
          <p:cNvSpPr txBox="1"/>
          <p:nvPr/>
        </p:nvSpPr>
        <p:spPr>
          <a:xfrm>
            <a:off x="4205356" y="561474"/>
            <a:ext cx="4305300" cy="48158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0E2A"/>
              </a:buClr>
              <a:buSzPts val="3200"/>
              <a:buFont typeface="Times"/>
              <a:buNone/>
            </a:pPr>
            <a:r>
              <a:rPr lang="en-US" sz="28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rPr>
              <a:t>…or a Life Saved?</a:t>
            </a:r>
            <a:endParaRPr sz="28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1800"/>
              </a:spcBef>
              <a:spcAft>
                <a:spcPts val="0"/>
              </a:spcAft>
              <a:buClr>
                <a:srgbClr val="000000"/>
              </a:buClr>
              <a:buSzPts val="1600"/>
              <a:buFont typeface="Arial"/>
              <a:buNone/>
            </a:pPr>
            <a:r>
              <a:rPr lang="en-US" sz="2000" b="0" i="0" u="none" strike="noStrike" cap="none" dirty="0">
                <a:solidFill>
                  <a:srgbClr val="A3A3A3"/>
                </a:solidFill>
                <a:latin typeface="Calibri"/>
                <a:ea typeface="Calibri"/>
                <a:cs typeface="Calibri"/>
                <a:sym typeface="Calibri"/>
              </a:rPr>
              <a:t>Hunter is a 16 year-old struggling with a recent breakup  Lately he has been missing school, withdrawing from friends, and drinking alcohol. His parents contacted the counselor at his school and urged him to speak with her. He refused. He called his girlfriend, hoping to get back together, but she wouldn’t speak to him. Feeling desperate, </a:t>
            </a:r>
            <a:r>
              <a:rPr lang="en-US" sz="2200" i="0" u="none" strike="noStrike" cap="none" dirty="0">
                <a:solidFill>
                  <a:srgbClr val="525252"/>
                </a:solidFill>
                <a:latin typeface="Calibri"/>
                <a:ea typeface="Calibri"/>
                <a:cs typeface="Calibri"/>
                <a:sym typeface="Calibri"/>
              </a:rPr>
              <a:t>he went to the gun cabinet, </a:t>
            </a:r>
            <a:r>
              <a:rPr lang="en-US" sz="2200" b="1" i="0" u="none" strike="noStrike" cap="none" dirty="0">
                <a:solidFill>
                  <a:srgbClr val="FF0000"/>
                </a:solidFill>
                <a:latin typeface="Calibri"/>
                <a:ea typeface="Calibri"/>
                <a:cs typeface="Calibri"/>
                <a:sym typeface="Calibri"/>
              </a:rPr>
              <a:t>but the guns were gone. </a:t>
            </a:r>
            <a:endParaRPr sz="22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000"/>
              <a:buFont typeface="Times"/>
              <a:buNone/>
            </a:pPr>
            <a:endParaRPr sz="2000" b="0" i="0" u="none" strike="noStrike" cap="none" dirty="0">
              <a:solidFill>
                <a:srgbClr val="525252"/>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9" descr="NewSlideEndStory"/>
          <p:cNvPicPr preferRelativeResize="0"/>
          <p:nvPr/>
        </p:nvPicPr>
        <p:blipFill rotWithShape="1">
          <a:blip r:embed="rId3">
            <a:alphaModFix/>
          </a:blip>
          <a:srcRect b="13879"/>
          <a:stretch/>
        </p:blipFill>
        <p:spPr>
          <a:xfrm>
            <a:off x="0" y="-10510"/>
            <a:ext cx="9144000" cy="5907536"/>
          </a:xfrm>
          <a:prstGeom prst="rect">
            <a:avLst/>
          </a:prstGeom>
          <a:noFill/>
          <a:ln>
            <a:noFill/>
          </a:ln>
        </p:spPr>
      </p:pic>
      <p:sp>
        <p:nvSpPr>
          <p:cNvPr id="184" name="Google Shape;184;p29"/>
          <p:cNvSpPr txBox="1"/>
          <p:nvPr/>
        </p:nvSpPr>
        <p:spPr>
          <a:xfrm>
            <a:off x="4213726" y="476654"/>
            <a:ext cx="4305300" cy="573164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0E2A"/>
              </a:buClr>
              <a:buSzPts val="3200"/>
              <a:buFont typeface="Times"/>
              <a:buNone/>
            </a:pPr>
            <a:r>
              <a:rPr lang="en-US" sz="28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rPr>
              <a:t>…or a Life Saved?</a:t>
            </a:r>
            <a:endParaRPr sz="28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1800"/>
              </a:spcBef>
              <a:spcAft>
                <a:spcPts val="0"/>
              </a:spcAft>
              <a:buClr>
                <a:srgbClr val="000000"/>
              </a:buClr>
              <a:buSzPts val="1600"/>
              <a:buFont typeface="Arial"/>
              <a:buNone/>
            </a:pPr>
            <a:r>
              <a:rPr lang="en-US" b="0" i="0" u="none" strike="noStrike" cap="none" dirty="0">
                <a:solidFill>
                  <a:srgbClr val="A3A3A3"/>
                </a:solidFill>
                <a:latin typeface="Calibri"/>
                <a:ea typeface="Calibri"/>
                <a:cs typeface="Calibri"/>
                <a:sym typeface="Calibri"/>
              </a:rPr>
              <a:t>Hunter is a 16 year-old struggling with a recent breakup. Lately he has been missing school, withdrawing from friends, and drinking alcohol. His parents contacted the counselor at his school and urged him to speak with her. He refused. He called his girlfriend, hoping to get back together, but she wouldn’t speak to him. Feeling desperate, </a:t>
            </a:r>
            <a:r>
              <a:rPr lang="en-US" b="0" i="0" u="none" strike="noStrike" cap="none" dirty="0">
                <a:solidFill>
                  <a:schemeClr val="bg1">
                    <a:lumMod val="65000"/>
                  </a:schemeClr>
                </a:solidFill>
                <a:latin typeface="Calibri"/>
                <a:ea typeface="Calibri"/>
                <a:cs typeface="Calibri"/>
                <a:sym typeface="Calibri"/>
              </a:rPr>
              <a:t>he went to the gun cabinet, </a:t>
            </a:r>
            <a:r>
              <a:rPr lang="en-US" b="0" i="0" u="none" strike="noStrike" cap="none" dirty="0">
                <a:solidFill>
                  <a:srgbClr val="FF0000"/>
                </a:solidFill>
                <a:latin typeface="Calibri"/>
                <a:ea typeface="Calibri"/>
                <a:cs typeface="Calibri"/>
                <a:sym typeface="Calibri"/>
              </a:rPr>
              <a:t>but the guns were gone. </a:t>
            </a:r>
            <a:r>
              <a:rPr lang="en-US" sz="2000" b="1" i="0" u="none" strike="noStrike" cap="none" dirty="0">
                <a:solidFill>
                  <a:srgbClr val="FF0000"/>
                </a:solidFill>
                <a:latin typeface="Calibri"/>
                <a:ea typeface="Calibri"/>
                <a:cs typeface="Calibri"/>
                <a:sym typeface="Calibri"/>
              </a:rPr>
              <a:t>Frustrated, Hunter drove to a friend</a:t>
            </a:r>
            <a:r>
              <a:rPr lang="en-US" sz="2000" b="1" dirty="0">
                <a:solidFill>
                  <a:srgbClr val="FF0000"/>
                </a:solidFill>
                <a:latin typeface="Calibri"/>
                <a:ea typeface="Calibri"/>
                <a:cs typeface="Calibri"/>
                <a:sym typeface="Calibri"/>
              </a:rPr>
              <a:t>s</a:t>
            </a:r>
            <a:r>
              <a:rPr lang="en-US" sz="2000" b="1" i="0" u="none" strike="noStrike" cap="none" dirty="0">
                <a:solidFill>
                  <a:srgbClr val="FF0000"/>
                </a:solidFill>
                <a:latin typeface="Calibri"/>
                <a:ea typeface="Calibri"/>
                <a:cs typeface="Calibri"/>
                <a:sym typeface="Calibri"/>
              </a:rPr>
              <a:t> to borrow a gun. </a:t>
            </a:r>
          </a:p>
          <a:p>
            <a:pPr marL="0" marR="0" lvl="0" indent="0" algn="l" rtl="0">
              <a:lnSpc>
                <a:spcPct val="100000"/>
              </a:lnSpc>
              <a:spcBef>
                <a:spcPts val="1800"/>
              </a:spcBef>
              <a:spcAft>
                <a:spcPts val="0"/>
              </a:spcAft>
              <a:buClr>
                <a:srgbClr val="000000"/>
              </a:buClr>
              <a:buSzPts val="1600"/>
              <a:buFont typeface="Arial"/>
              <a:buNone/>
            </a:pPr>
            <a:r>
              <a:rPr lang="en-US" sz="2400" b="1" i="0" u="none" strike="noStrike" cap="none" dirty="0">
                <a:solidFill>
                  <a:srgbClr val="FF0000"/>
                </a:solidFill>
                <a:latin typeface="Calibri"/>
                <a:ea typeface="Calibri"/>
                <a:cs typeface="Calibri"/>
                <a:sym typeface="Calibri"/>
              </a:rPr>
              <a:t>By the time he got there he had calmed down. He was still miserable, but no longer acutely suicidal.</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Times"/>
              <a:buNone/>
            </a:pPr>
            <a:endParaRPr sz="18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000"/>
              <a:buFont typeface="Times"/>
              <a:buNone/>
            </a:pPr>
            <a:endParaRPr sz="2000" b="0" i="0" u="none" strike="noStrike" cap="none" dirty="0">
              <a:solidFill>
                <a:srgbClr val="52525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p:nvPr/>
        </p:nvSpPr>
        <p:spPr>
          <a:xfrm>
            <a:off x="719774" y="2068610"/>
            <a:ext cx="7780468" cy="14870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600" b="0" i="0" u="none" strike="noStrike" cap="none">
                <a:solidFill>
                  <a:srgbClr val="B47A00"/>
                </a:solidFill>
                <a:latin typeface="Calibri"/>
                <a:ea typeface="Calibri"/>
                <a:cs typeface="Calibri"/>
                <a:sym typeface="Calibri"/>
              </a:rPr>
              <a:t>Why did Hunter survive?</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800" b="0" i="0" u="none" strike="noStrike" cap="none">
              <a:solidFill>
                <a:srgbClr val="00206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p:nvPr/>
        </p:nvSpPr>
        <p:spPr>
          <a:xfrm>
            <a:off x="762000" y="1721966"/>
            <a:ext cx="8064500" cy="990600"/>
          </a:xfrm>
          <a:prstGeom prst="rect">
            <a:avLst/>
          </a:prstGeom>
          <a:noFill/>
          <a:ln>
            <a:noFill/>
          </a:ln>
        </p:spPr>
        <p:txBody>
          <a:bodyPr spcFirstLastPara="1" wrap="square" lIns="91425" tIns="45700" rIns="91425" bIns="45700" anchor="ctr" anchorCtr="0">
            <a:noAutofit/>
          </a:bodyPr>
          <a:lstStyle/>
          <a:p>
            <a:pPr marL="457200" marR="0" lvl="0" indent="-45720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Arial"/>
                <a:ea typeface="Arial"/>
                <a:cs typeface="Arial"/>
                <a:sym typeface="Arial"/>
              </a:rPr>
              <a:t>1. The acute phase of a suicidal crisis is </a:t>
            </a:r>
            <a:r>
              <a:rPr lang="en-US" sz="2800" b="0" i="1" u="none" strike="noStrike" cap="none" dirty="0">
                <a:solidFill>
                  <a:schemeClr val="dk1"/>
                </a:solidFill>
                <a:latin typeface="Arial"/>
                <a:ea typeface="Arial"/>
                <a:cs typeface="Arial"/>
                <a:sym typeface="Arial"/>
              </a:rPr>
              <a:t>often</a:t>
            </a:r>
            <a:r>
              <a:rPr lang="en-US" sz="2800" b="0" i="0" u="none" strike="noStrike" cap="none" dirty="0">
                <a:solidFill>
                  <a:schemeClr val="dk1"/>
                </a:solidFill>
                <a:latin typeface="Arial"/>
                <a:ea typeface="Arial"/>
                <a:cs typeface="Arial"/>
                <a:sym typeface="Arial"/>
              </a:rPr>
              <a:t> brief.</a:t>
            </a:r>
            <a:endParaRPr sz="2800" b="0" i="0" u="none" strike="noStrike" cap="none" dirty="0">
              <a:solidFill>
                <a:schemeClr val="dk1"/>
              </a:solidFill>
              <a:latin typeface="Arial"/>
              <a:ea typeface="Arial"/>
              <a:cs typeface="Arial"/>
              <a:sym typeface="Arial"/>
            </a:endParaRPr>
          </a:p>
        </p:txBody>
      </p:sp>
      <p:sp>
        <p:nvSpPr>
          <p:cNvPr id="197" name="Google Shape;197;p31"/>
          <p:cNvSpPr/>
          <p:nvPr/>
        </p:nvSpPr>
        <p:spPr>
          <a:xfrm>
            <a:off x="762000" y="207336"/>
            <a:ext cx="8064500" cy="111385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strike="noStrike" cap="none" dirty="0">
                <a:solidFill>
                  <a:schemeClr val="accent2">
                    <a:lumMod val="75000"/>
                  </a:schemeClr>
                </a:solidFill>
                <a:latin typeface="Arial"/>
                <a:ea typeface="Arial"/>
                <a:cs typeface="Arial"/>
                <a:sym typeface="Arial"/>
              </a:rPr>
              <a:t>Why Means Matter</a:t>
            </a:r>
            <a:endParaRPr sz="3200" b="0" i="0" strike="noStrike" cap="none" dirty="0">
              <a:solidFill>
                <a:schemeClr val="accent2">
                  <a:lumMod val="75000"/>
                </a:schemeClr>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E6F4372E-D055-4DA9-8AE9-7D21E53AF42C}"/>
              </a:ext>
            </a:extLst>
          </p:cNvPr>
          <p:cNvCxnSpPr>
            <a:cxnSpLocks/>
          </p:cNvCxnSpPr>
          <p:nvPr/>
        </p:nvCxnSpPr>
        <p:spPr>
          <a:xfrm>
            <a:off x="762000" y="1321194"/>
            <a:ext cx="7276214"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p:nvPr/>
        </p:nvSpPr>
        <p:spPr>
          <a:xfrm>
            <a:off x="869950" y="228600"/>
            <a:ext cx="788035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Acknowledgements</a:t>
            </a:r>
            <a:endParaRPr sz="3200" b="0" i="0" u="none" strike="noStrike" cap="none" dirty="0">
              <a:solidFill>
                <a:schemeClr val="accent2">
                  <a:lumMod val="75000"/>
                </a:schemeClr>
              </a:solidFill>
              <a:latin typeface="Arial"/>
              <a:ea typeface="Arial"/>
              <a:cs typeface="Arial"/>
              <a:sym typeface="Arial"/>
            </a:endParaRPr>
          </a:p>
        </p:txBody>
      </p:sp>
      <p:cxnSp>
        <p:nvCxnSpPr>
          <p:cNvPr id="71" name="Google Shape;71;p15"/>
          <p:cNvCxnSpPr/>
          <p:nvPr/>
        </p:nvCxnSpPr>
        <p:spPr>
          <a:xfrm>
            <a:off x="869950" y="1086884"/>
            <a:ext cx="7696200" cy="0"/>
          </a:xfrm>
          <a:prstGeom prst="straightConnector1">
            <a:avLst/>
          </a:prstGeom>
          <a:noFill/>
          <a:ln w="31750" cap="flat" cmpd="sng">
            <a:solidFill>
              <a:schemeClr val="accent2"/>
            </a:solidFill>
            <a:prstDash val="solid"/>
            <a:round/>
            <a:headEnd type="none" w="sm" len="sm"/>
            <a:tailEnd type="none" w="sm" len="sm"/>
          </a:ln>
        </p:spPr>
      </p:cxnSp>
      <p:sp>
        <p:nvSpPr>
          <p:cNvPr id="72" name="Google Shape;72;p15"/>
          <p:cNvSpPr txBox="1"/>
          <p:nvPr/>
        </p:nvSpPr>
        <p:spPr>
          <a:xfrm>
            <a:off x="761999" y="1309215"/>
            <a:ext cx="7756771" cy="425924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280"/>
              </a:spcBef>
              <a:spcAft>
                <a:spcPts val="0"/>
              </a:spcAft>
              <a:buClr>
                <a:srgbClr val="000000"/>
              </a:buClr>
              <a:buSzPts val="1400"/>
              <a:buFont typeface="Arial"/>
              <a:buNone/>
            </a:pPr>
            <a:endParaRPr sz="1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280"/>
              </a:spcBef>
              <a:spcAft>
                <a:spcPts val="0"/>
              </a:spcAft>
              <a:buClr>
                <a:srgbClr val="000000"/>
              </a:buClr>
              <a:buSzPts val="1400"/>
              <a:buFont typeface="Arial"/>
              <a:buNone/>
            </a:pPr>
            <a:endParaRPr sz="1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1" u="none" strike="noStrike" cap="none" dirty="0">
              <a:solidFill>
                <a:srgbClr val="003366"/>
              </a:solidFill>
              <a:latin typeface="Arial"/>
              <a:ea typeface="Arial"/>
              <a:cs typeface="Arial"/>
              <a:sym typeface="Arial"/>
            </a:endParaRPr>
          </a:p>
        </p:txBody>
      </p:sp>
      <p:sp>
        <p:nvSpPr>
          <p:cNvPr id="5" name="Rectangle 3">
            <a:extLst>
              <a:ext uri="{FF2B5EF4-FFF2-40B4-BE49-F238E27FC236}">
                <a16:creationId xmlns:a16="http://schemas.microsoft.com/office/drawing/2014/main" id="{5F2D0CFA-798C-4D55-840B-F8FEC2711EF1}"/>
              </a:ext>
            </a:extLst>
          </p:cNvPr>
          <p:cNvSpPr>
            <a:spLocks noChangeArrowheads="1"/>
          </p:cNvSpPr>
          <p:nvPr/>
        </p:nvSpPr>
        <p:spPr bwMode="auto">
          <a:xfrm>
            <a:off x="869950" y="1219200"/>
            <a:ext cx="7428636" cy="5272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algn="ctr" eaLnBrk="1" hangingPunct="1">
              <a:spcBef>
                <a:spcPts val="600"/>
              </a:spcBef>
              <a:spcAft>
                <a:spcPts val="600"/>
              </a:spcAft>
              <a:buSzPct val="100000"/>
            </a:pPr>
            <a:r>
              <a:rPr lang="en-US" altLang="en-US" sz="2800" b="1" dirty="0">
                <a:solidFill>
                  <a:srgbClr val="002060"/>
                </a:solidFill>
                <a:latin typeface="+mn-lt"/>
                <a:ea typeface="Microsoft YaHei" panose="020B0503020204020204" pitchFamily="34" charset="-122"/>
                <a:cs typeface="Times New Roman" panose="02020603050405020304" pitchFamily="18" charset="0"/>
              </a:rPr>
              <a:t>CALM Developers </a:t>
            </a:r>
          </a:p>
          <a:p>
            <a:pPr algn="ctr" eaLnBrk="1" hangingPunct="1">
              <a:spcBef>
                <a:spcPts val="600"/>
              </a:spcBef>
              <a:spcAft>
                <a:spcPts val="600"/>
              </a:spcAft>
              <a:buSzPct val="100000"/>
            </a:pPr>
            <a:r>
              <a:rPr lang="en-US" altLang="en-US" sz="2800" b="1" dirty="0">
                <a:solidFill>
                  <a:srgbClr val="002060"/>
                </a:solidFill>
                <a:latin typeface="+mn-lt"/>
                <a:ea typeface="Microsoft YaHei" panose="020B0503020204020204" pitchFamily="34" charset="-122"/>
                <a:cs typeface="Times New Roman" panose="02020603050405020304" pitchFamily="18" charset="0"/>
              </a:rPr>
              <a:t>Cathy Barber and Elaine Frank</a:t>
            </a:r>
          </a:p>
          <a:p>
            <a:pPr algn="ctr" eaLnBrk="1" hangingPunct="1">
              <a:spcBef>
                <a:spcPts val="600"/>
              </a:spcBef>
              <a:spcAft>
                <a:spcPts val="600"/>
              </a:spcAft>
              <a:buSzPct val="100000"/>
            </a:pPr>
            <a:r>
              <a:rPr lang="en-US" altLang="en-US" sz="2400" i="1" dirty="0">
                <a:solidFill>
                  <a:srgbClr val="002060"/>
                </a:solidFill>
                <a:latin typeface="+mn-lt"/>
                <a:ea typeface="Microsoft YaHei" panose="020B0503020204020204" pitchFamily="34" charset="-122"/>
                <a:cs typeface="Times New Roman" panose="02020603050405020304" pitchFamily="18" charset="0"/>
              </a:rPr>
              <a:t>With thanks to </a:t>
            </a:r>
          </a:p>
          <a:p>
            <a:pPr algn="ctr" eaLnBrk="1" hangingPunct="1">
              <a:spcBef>
                <a:spcPts val="600"/>
              </a:spcBef>
              <a:spcAft>
                <a:spcPts val="600"/>
              </a:spcAft>
              <a:buSzPct val="100000"/>
            </a:pPr>
            <a:r>
              <a:rPr lang="en-US" altLang="en-US" sz="2400" i="1" dirty="0">
                <a:solidFill>
                  <a:srgbClr val="002060"/>
                </a:solidFill>
                <a:latin typeface="+mn-lt"/>
                <a:ea typeface="Microsoft YaHei" panose="020B0503020204020204" pitchFamily="34" charset="-122"/>
                <a:cs typeface="Times New Roman" panose="02020603050405020304" pitchFamily="18" charset="0"/>
              </a:rPr>
              <a:t>Mark </a:t>
            </a:r>
            <a:r>
              <a:rPr lang="en-US" altLang="en-US" sz="2400" i="1" dirty="0" err="1">
                <a:solidFill>
                  <a:srgbClr val="002060"/>
                </a:solidFill>
                <a:latin typeface="+mn-lt"/>
                <a:ea typeface="Microsoft YaHei" panose="020B0503020204020204" pitchFamily="34" charset="-122"/>
                <a:cs typeface="Times New Roman" panose="02020603050405020304" pitchFamily="18" charset="0"/>
              </a:rPr>
              <a:t>Ciocca</a:t>
            </a:r>
            <a:endParaRPr lang="en-US" altLang="en-US" sz="2400" i="1" dirty="0">
              <a:solidFill>
                <a:srgbClr val="002060"/>
              </a:solidFill>
              <a:latin typeface="+mn-lt"/>
              <a:ea typeface="Microsoft YaHei" panose="020B0503020204020204" pitchFamily="34" charset="-122"/>
              <a:cs typeface="Times New Roman" panose="02020603050405020304" pitchFamily="18" charset="0"/>
            </a:endParaRPr>
          </a:p>
          <a:p>
            <a:pPr algn="ctr" eaLnBrk="1" hangingPunct="1">
              <a:spcBef>
                <a:spcPts val="600"/>
              </a:spcBef>
              <a:spcAft>
                <a:spcPts val="600"/>
              </a:spcAft>
              <a:buSzPct val="100000"/>
            </a:pPr>
            <a:r>
              <a:rPr lang="en-US" altLang="en-US" sz="2400" i="1" dirty="0">
                <a:solidFill>
                  <a:srgbClr val="002060"/>
                </a:solidFill>
                <a:latin typeface="+mn-lt"/>
                <a:ea typeface="Microsoft YaHei" panose="020B0503020204020204" pitchFamily="34" charset="-122"/>
                <a:cs typeface="Times New Roman" panose="02020603050405020304" pitchFamily="18" charset="0"/>
              </a:rPr>
              <a:t>Harvard Injury Control Research Center</a:t>
            </a:r>
          </a:p>
          <a:p>
            <a:pPr algn="ctr" eaLnBrk="1" hangingPunct="1">
              <a:spcBef>
                <a:spcPts val="600"/>
              </a:spcBef>
              <a:spcAft>
                <a:spcPts val="600"/>
              </a:spcAft>
              <a:buSzPct val="100000"/>
            </a:pPr>
            <a:r>
              <a:rPr lang="en-US" altLang="en-US" sz="2400" i="1" dirty="0">
                <a:solidFill>
                  <a:srgbClr val="002060"/>
                </a:solidFill>
                <a:latin typeface="+mn-lt"/>
                <a:ea typeface="Microsoft YaHei" panose="020B0503020204020204" pitchFamily="34" charset="-122"/>
                <a:cs typeface="Times New Roman" panose="02020603050405020304" pitchFamily="18" charset="0"/>
              </a:rPr>
              <a:t>JP Jameson, Bridget Matarazzo, Kurt Michael</a:t>
            </a:r>
          </a:p>
          <a:p>
            <a:pPr algn="ctr" eaLnBrk="1" hangingPunct="1">
              <a:spcBef>
                <a:spcPts val="600"/>
              </a:spcBef>
              <a:spcAft>
                <a:spcPts val="600"/>
              </a:spcAft>
              <a:buSzPct val="100000"/>
            </a:pPr>
            <a:r>
              <a:rPr lang="en-US" altLang="en-US" sz="2400" i="1" dirty="0">
                <a:solidFill>
                  <a:srgbClr val="002060"/>
                </a:solidFill>
                <a:latin typeface="+mn-lt"/>
                <a:ea typeface="Microsoft YaHei" panose="020B0503020204020204" pitchFamily="34" charset="-122"/>
                <a:cs typeface="Times New Roman" panose="02020603050405020304" pitchFamily="18" charset="0"/>
              </a:rPr>
              <a:t>Missouri Safer Homes Collaborative</a:t>
            </a:r>
          </a:p>
          <a:p>
            <a:pPr algn="ctr" eaLnBrk="1" hangingPunct="1">
              <a:spcBef>
                <a:spcPts val="600"/>
              </a:spcBef>
              <a:spcAft>
                <a:spcPts val="600"/>
              </a:spcAft>
              <a:buSzPct val="100000"/>
            </a:pPr>
            <a:r>
              <a:rPr lang="en-US" altLang="en-US" sz="2400" i="1" dirty="0">
                <a:solidFill>
                  <a:srgbClr val="002060"/>
                </a:solidFill>
                <a:latin typeface="+mn-lt"/>
                <a:ea typeface="Microsoft YaHei" panose="020B0503020204020204" pitchFamily="34" charset="-122"/>
                <a:cs typeface="Times New Roman" panose="02020603050405020304" pitchFamily="18" charset="0"/>
              </a:rPr>
              <a:t>San Francisco VA Lethal Means Project</a:t>
            </a:r>
          </a:p>
          <a:p>
            <a:pPr algn="ctr" eaLnBrk="1" hangingPunct="1">
              <a:spcBef>
                <a:spcPts val="600"/>
              </a:spcBef>
              <a:spcAft>
                <a:spcPts val="600"/>
              </a:spcAft>
              <a:buSzPct val="100000"/>
            </a:pPr>
            <a:r>
              <a:rPr lang="en-US" altLang="en-US" sz="2400" i="1" dirty="0">
                <a:solidFill>
                  <a:srgbClr val="002060"/>
                </a:solidFill>
                <a:latin typeface="+mn-lt"/>
                <a:ea typeface="Microsoft YaHei" panose="020B0503020204020204" pitchFamily="34" charset="-122"/>
                <a:cs typeface="Times New Roman" panose="02020603050405020304" pitchFamily="18" charset="0"/>
              </a:rPr>
              <a:t>Joe Simonetti, the Utah Suicide Prevention Coalition </a:t>
            </a:r>
          </a:p>
          <a:p>
            <a:pPr algn="ctr" eaLnBrk="1" hangingPunct="1">
              <a:spcBef>
                <a:spcPts val="600"/>
              </a:spcBef>
              <a:spcAft>
                <a:spcPts val="600"/>
              </a:spcAft>
              <a:buSzPct val="100000"/>
            </a:pPr>
            <a:r>
              <a:rPr lang="en-US" altLang="en-US" sz="2400" i="1" dirty="0">
                <a:solidFill>
                  <a:srgbClr val="002060"/>
                </a:solidFill>
                <a:latin typeface="+mn-lt"/>
                <a:ea typeface="Microsoft YaHei" panose="020B0503020204020204" pitchFamily="34" charset="-122"/>
                <a:cs typeface="Times New Roman" panose="02020603050405020304" pitchFamily="18" charset="0"/>
              </a:rPr>
              <a:t>and all the others who have provided input and inspiration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p:nvPr/>
        </p:nvSpPr>
        <p:spPr>
          <a:xfrm>
            <a:off x="914399" y="6057229"/>
            <a:ext cx="5845029"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dirty="0">
                <a:solidFill>
                  <a:schemeClr val="hlink"/>
                </a:solidFill>
                <a:latin typeface="Arial"/>
                <a:ea typeface="Arial"/>
                <a:cs typeface="Arial"/>
                <a:sym typeface="Arial"/>
                <a:hlinkClick r:id="rId3"/>
              </a:rPr>
              <a:t>Deisenhammer 2009</a:t>
            </a:r>
            <a:endParaRPr sz="1400" b="0" i="0" u="none" strike="noStrike" cap="none" dirty="0">
              <a:solidFill>
                <a:srgbClr val="000000"/>
              </a:solidFill>
              <a:latin typeface="Arial"/>
              <a:ea typeface="Arial"/>
              <a:cs typeface="Arial"/>
              <a:sym typeface="Arial"/>
            </a:endParaRPr>
          </a:p>
        </p:txBody>
      </p:sp>
      <p:sp>
        <p:nvSpPr>
          <p:cNvPr id="204" name="Google Shape;204;p32"/>
          <p:cNvSpPr txBox="1"/>
          <p:nvPr/>
        </p:nvSpPr>
        <p:spPr>
          <a:xfrm>
            <a:off x="914399" y="445855"/>
            <a:ext cx="4056845"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Suicidal Crises</a:t>
            </a:r>
            <a:endParaRPr sz="1400" b="0" i="0" u="none" strike="noStrike" cap="none" dirty="0">
              <a:solidFill>
                <a:schemeClr val="accent2">
                  <a:lumMod val="75000"/>
                </a:schemeClr>
              </a:solidFill>
              <a:latin typeface="Arial"/>
              <a:ea typeface="Arial"/>
              <a:cs typeface="Arial"/>
              <a:sym typeface="Arial"/>
            </a:endParaRPr>
          </a:p>
        </p:txBody>
      </p:sp>
      <p:sp>
        <p:nvSpPr>
          <p:cNvPr id="205" name="Google Shape;205;p32"/>
          <p:cNvSpPr txBox="1"/>
          <p:nvPr/>
        </p:nvSpPr>
        <p:spPr>
          <a:xfrm>
            <a:off x="914398" y="1234111"/>
            <a:ext cx="7627113" cy="36426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dirty="0">
                <a:solidFill>
                  <a:schemeClr val="accent1">
                    <a:lumMod val="50000"/>
                  </a:schemeClr>
                </a:solidFill>
                <a:latin typeface="Arial"/>
                <a:ea typeface="Arial"/>
                <a:cs typeface="Arial"/>
                <a:sym typeface="Arial"/>
              </a:rPr>
              <a:t>People seen in the hospital following a suicide attempt were asked when they had </a:t>
            </a:r>
            <a:r>
              <a:rPr lang="en-US" sz="2800" b="0" i="1" u="none" strike="noStrike" cap="none" dirty="0">
                <a:solidFill>
                  <a:schemeClr val="accent1">
                    <a:lumMod val="50000"/>
                  </a:schemeClr>
                </a:solidFill>
                <a:latin typeface="Arial"/>
                <a:ea typeface="Arial"/>
                <a:cs typeface="Arial"/>
                <a:sym typeface="Arial"/>
              </a:rPr>
              <a:t>first</a:t>
            </a:r>
            <a:r>
              <a:rPr lang="en-US" sz="2800" b="0" i="0" u="none" strike="noStrike" cap="none" dirty="0">
                <a:solidFill>
                  <a:schemeClr val="accent1">
                    <a:lumMod val="50000"/>
                  </a:schemeClr>
                </a:solidFill>
                <a:latin typeface="Arial"/>
                <a:ea typeface="Arial"/>
                <a:cs typeface="Arial"/>
                <a:sym typeface="Arial"/>
              </a:rPr>
              <a:t> started thinking about making </a:t>
            </a:r>
            <a:r>
              <a:rPr lang="en-US" sz="2800" b="1" i="0" u="none" strike="noStrike" cap="none" dirty="0">
                <a:solidFill>
                  <a:schemeClr val="accent1">
                    <a:lumMod val="50000"/>
                  </a:schemeClr>
                </a:solidFill>
                <a:latin typeface="Arial"/>
                <a:ea typeface="Arial"/>
                <a:cs typeface="Arial"/>
                <a:sym typeface="Arial"/>
              </a:rPr>
              <a:t>that </a:t>
            </a:r>
            <a:r>
              <a:rPr lang="en-US" sz="2800" b="0" i="0" u="none" strike="noStrike" cap="none" dirty="0">
                <a:solidFill>
                  <a:schemeClr val="accent1">
                    <a:lumMod val="50000"/>
                  </a:schemeClr>
                </a:solidFill>
                <a:latin typeface="Arial"/>
                <a:ea typeface="Arial"/>
                <a:cs typeface="Arial"/>
                <a:sym typeface="Arial"/>
              </a:rPr>
              <a:t>attempt.</a:t>
            </a:r>
            <a:endParaRPr sz="1400" b="0" i="0" u="none" strike="noStrike" cap="none" dirty="0">
              <a:solidFill>
                <a:schemeClr val="accent1">
                  <a:lumMod val="50000"/>
                </a:schemeClr>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800"/>
              <a:buFont typeface="Arial"/>
              <a:buNone/>
            </a:pPr>
            <a:endParaRPr sz="2800" b="0" i="0" u="none" strike="noStrike" cap="none" dirty="0">
              <a:solidFill>
                <a:srgbClr val="00206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800"/>
              <a:buFont typeface="Arial"/>
              <a:buNone/>
            </a:pPr>
            <a:r>
              <a:rPr lang="en-US" sz="2800" b="0" i="0" u="none" strike="noStrike" cap="none" dirty="0">
                <a:solidFill>
                  <a:srgbClr val="002060"/>
                </a:solidFill>
                <a:latin typeface="Arial"/>
                <a:ea typeface="Arial"/>
                <a:cs typeface="Arial"/>
                <a:sym typeface="Arial"/>
              </a:rPr>
              <a:t>What percent do you think said within </a:t>
            </a:r>
            <a:r>
              <a:rPr lang="en-US" sz="2800" b="0" i="0" u="none" strike="noStrike" cap="none" dirty="0">
                <a:solidFill>
                  <a:srgbClr val="C00000"/>
                </a:solidFill>
                <a:latin typeface="Arial"/>
                <a:ea typeface="Arial"/>
                <a:cs typeface="Arial"/>
                <a:sym typeface="Arial"/>
              </a:rPr>
              <a:t>10 minutes prior </a:t>
            </a:r>
            <a:r>
              <a:rPr lang="en-US" sz="2800" b="0" i="0" u="none" strike="noStrike" cap="none" dirty="0">
                <a:solidFill>
                  <a:srgbClr val="002060"/>
                </a:solidFill>
                <a:latin typeface="Arial"/>
                <a:ea typeface="Arial"/>
                <a:cs typeface="Arial"/>
                <a:sym typeface="Arial"/>
              </a:rPr>
              <a:t>to attempting?</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2800" b="0" i="0" u="none" strike="noStrike" cap="none" dirty="0">
              <a:solidFill>
                <a:srgbClr val="000000"/>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50286CA2-2438-4BB4-A5AB-BE2B6105A485}"/>
              </a:ext>
            </a:extLst>
          </p:cNvPr>
          <p:cNvCxnSpPr>
            <a:cxnSpLocks/>
          </p:cNvCxnSpPr>
          <p:nvPr/>
        </p:nvCxnSpPr>
        <p:spPr>
          <a:xfrm>
            <a:off x="914400" y="1030630"/>
            <a:ext cx="7166344"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3"/>
          <p:cNvSpPr txBox="1"/>
          <p:nvPr/>
        </p:nvSpPr>
        <p:spPr>
          <a:xfrm>
            <a:off x="954157" y="453325"/>
            <a:ext cx="3347386"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Suicidal Crises</a:t>
            </a:r>
            <a:endParaRPr sz="1400" b="0" i="0" u="none" strike="noStrike" cap="none" dirty="0">
              <a:solidFill>
                <a:schemeClr val="accent2">
                  <a:lumMod val="75000"/>
                </a:schemeClr>
              </a:solidFill>
              <a:latin typeface="Arial"/>
              <a:ea typeface="Arial"/>
              <a:cs typeface="Arial"/>
              <a:sym typeface="Arial"/>
            </a:endParaRPr>
          </a:p>
        </p:txBody>
      </p:sp>
      <p:pic>
        <p:nvPicPr>
          <p:cNvPr id="212" name="Google Shape;212;p33"/>
          <p:cNvPicPr preferRelativeResize="0"/>
          <p:nvPr/>
        </p:nvPicPr>
        <p:blipFill rotWithShape="1">
          <a:blip r:embed="rId3">
            <a:alphaModFix/>
          </a:blip>
          <a:srcRect/>
          <a:stretch/>
        </p:blipFill>
        <p:spPr>
          <a:xfrm>
            <a:off x="753187" y="1897613"/>
            <a:ext cx="7426681" cy="4016992"/>
          </a:xfrm>
          <a:prstGeom prst="rect">
            <a:avLst/>
          </a:prstGeom>
          <a:noFill/>
          <a:ln>
            <a:noFill/>
          </a:ln>
        </p:spPr>
      </p:pic>
      <p:sp>
        <p:nvSpPr>
          <p:cNvPr id="213" name="Google Shape;213;p33"/>
          <p:cNvSpPr txBox="1"/>
          <p:nvPr/>
        </p:nvSpPr>
        <p:spPr>
          <a:xfrm>
            <a:off x="954157" y="1357876"/>
            <a:ext cx="7605642" cy="529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dirty="0">
                <a:solidFill>
                  <a:srgbClr val="002060"/>
                </a:solidFill>
                <a:latin typeface="Arial"/>
                <a:ea typeface="Arial"/>
                <a:cs typeface="Arial"/>
                <a:sym typeface="Arial"/>
              </a:rPr>
              <a:t>48% said within </a:t>
            </a:r>
            <a:r>
              <a:rPr lang="en-US" sz="2800" b="0" i="0" u="none" strike="noStrike" cap="none" dirty="0">
                <a:solidFill>
                  <a:srgbClr val="C00000"/>
                </a:solidFill>
                <a:latin typeface="Arial"/>
                <a:ea typeface="Arial"/>
                <a:cs typeface="Arial"/>
                <a:sym typeface="Arial"/>
              </a:rPr>
              <a:t>10 minutes of the attempt.</a:t>
            </a:r>
            <a:endParaRPr sz="2800" b="0" i="0" u="none" strike="noStrike" cap="none" dirty="0">
              <a:solidFill>
                <a:srgbClr val="000000"/>
              </a:solidFill>
              <a:latin typeface="Arial"/>
              <a:ea typeface="Arial"/>
              <a:cs typeface="Arial"/>
              <a:sym typeface="Arial"/>
            </a:endParaRPr>
          </a:p>
        </p:txBody>
      </p:sp>
      <p:sp>
        <p:nvSpPr>
          <p:cNvPr id="214" name="Google Shape;214;p33"/>
          <p:cNvSpPr txBox="1"/>
          <p:nvPr/>
        </p:nvSpPr>
        <p:spPr>
          <a:xfrm>
            <a:off x="2872709" y="1897613"/>
            <a:ext cx="5307159" cy="529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5" name="Google Shape;215;p33"/>
          <p:cNvSpPr txBox="1"/>
          <p:nvPr/>
        </p:nvSpPr>
        <p:spPr>
          <a:xfrm>
            <a:off x="5782309" y="2162611"/>
            <a:ext cx="2777490" cy="8908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3366"/>
                </a:solidFill>
                <a:latin typeface="Arial"/>
                <a:ea typeface="Arial"/>
                <a:cs typeface="Arial"/>
                <a:sym typeface="Arial"/>
              </a:rPr>
              <a:t>NOTE: </a:t>
            </a:r>
            <a:r>
              <a:rPr lang="en-US" sz="1800" b="0" i="1" u="none" strike="noStrike" cap="none" dirty="0">
                <a:solidFill>
                  <a:srgbClr val="003366"/>
                </a:solidFill>
                <a:latin typeface="Arial"/>
                <a:ea typeface="Arial"/>
                <a:cs typeface="Arial"/>
                <a:sym typeface="Arial"/>
              </a:rPr>
              <a:t>This doesn’t mean the attempt occurred out of the blue. </a:t>
            </a:r>
            <a:endParaRPr sz="1800" b="0" i="1" u="none" strike="noStrike" cap="none" dirty="0">
              <a:solidFill>
                <a:srgbClr val="003366"/>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E208AECE-A96B-4938-B412-C141C6306E02}"/>
              </a:ext>
            </a:extLst>
          </p:cNvPr>
          <p:cNvCxnSpPr/>
          <p:nvPr/>
        </p:nvCxnSpPr>
        <p:spPr>
          <a:xfrm>
            <a:off x="954157" y="1038100"/>
            <a:ext cx="667909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4" descr="NewSlideEndStory"/>
          <p:cNvPicPr preferRelativeResize="0"/>
          <p:nvPr/>
        </p:nvPicPr>
        <p:blipFill rotWithShape="1">
          <a:blip r:embed="rId3">
            <a:alphaModFix/>
          </a:blip>
          <a:srcRect b="13879"/>
          <a:stretch/>
        </p:blipFill>
        <p:spPr>
          <a:xfrm>
            <a:off x="0" y="-10510"/>
            <a:ext cx="9144000" cy="5907536"/>
          </a:xfrm>
          <a:prstGeom prst="rect">
            <a:avLst/>
          </a:prstGeom>
          <a:noFill/>
          <a:ln>
            <a:noFill/>
          </a:ln>
        </p:spPr>
      </p:pic>
      <p:sp>
        <p:nvSpPr>
          <p:cNvPr id="222" name="Google Shape;222;p34"/>
          <p:cNvSpPr txBox="1"/>
          <p:nvPr/>
        </p:nvSpPr>
        <p:spPr>
          <a:xfrm>
            <a:off x="4165600" y="497305"/>
            <a:ext cx="4305300" cy="490908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0E2A"/>
              </a:buClr>
              <a:buSzPts val="3200"/>
              <a:buFont typeface="Times"/>
              <a:buNone/>
            </a:pPr>
            <a:r>
              <a:rPr lang="en-US" sz="28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rPr>
              <a:t>…or a Life Saved?</a:t>
            </a:r>
            <a:endParaRPr sz="28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1800"/>
              </a:spcBef>
              <a:spcAft>
                <a:spcPts val="0"/>
              </a:spcAft>
              <a:buClr>
                <a:srgbClr val="000000"/>
              </a:buClr>
              <a:buSzPts val="1600"/>
              <a:buFont typeface="Arial"/>
              <a:buNone/>
            </a:pPr>
            <a:r>
              <a:rPr lang="en-US" b="0" i="0" u="none" strike="noStrike" cap="none" dirty="0">
                <a:solidFill>
                  <a:srgbClr val="A3A3A3"/>
                </a:solidFill>
                <a:latin typeface="Calibri"/>
                <a:ea typeface="Calibri"/>
                <a:cs typeface="Calibri"/>
                <a:sym typeface="Calibri"/>
              </a:rPr>
              <a:t>Hunter is a 16 year-old struggling with a recent breakup. He recently has been missing school, withdrawing from friends, and drinking alcohol. His parents contacted the counselor at his school urged him to speak with her. He refused. He called his girlfriend, hoping to get back together, but she wouldn’t speak to him. Feeling desperate, </a:t>
            </a:r>
            <a:r>
              <a:rPr lang="en-US" sz="2000" b="0" i="0" u="none" strike="noStrike" cap="none" dirty="0">
                <a:solidFill>
                  <a:srgbClr val="FF0000"/>
                </a:solidFill>
                <a:latin typeface="Calibri"/>
                <a:ea typeface="Calibri"/>
                <a:cs typeface="Calibri"/>
                <a:sym typeface="Calibri"/>
              </a:rPr>
              <a:t>he went to the gun cabinet, but the guns were gone. </a:t>
            </a:r>
          </a:p>
          <a:p>
            <a:pPr marL="0" marR="0" lvl="0" indent="0" algn="l" rtl="0">
              <a:lnSpc>
                <a:spcPct val="100000"/>
              </a:lnSpc>
              <a:spcBef>
                <a:spcPts val="1800"/>
              </a:spcBef>
              <a:spcAft>
                <a:spcPts val="0"/>
              </a:spcAft>
              <a:buClr>
                <a:srgbClr val="000000"/>
              </a:buClr>
              <a:buSzPts val="1600"/>
              <a:buFont typeface="Arial"/>
              <a:buNone/>
            </a:pPr>
            <a:r>
              <a:rPr lang="en-US" sz="2200" b="1" i="0" u="none" strike="noStrike" cap="none" dirty="0">
                <a:solidFill>
                  <a:srgbClr val="FF0000"/>
                </a:solidFill>
                <a:latin typeface="Calibri"/>
                <a:ea typeface="Calibri"/>
                <a:cs typeface="Calibri"/>
                <a:sym typeface="Calibri"/>
              </a:rPr>
              <a:t>He slashed his wrists. </a:t>
            </a:r>
          </a:p>
          <a:p>
            <a:pPr marL="0" marR="0" lvl="0" indent="0" algn="l" rtl="0">
              <a:lnSpc>
                <a:spcPct val="100000"/>
              </a:lnSpc>
              <a:spcBef>
                <a:spcPts val="1800"/>
              </a:spcBef>
              <a:spcAft>
                <a:spcPts val="0"/>
              </a:spcAft>
              <a:buClr>
                <a:srgbClr val="000000"/>
              </a:buClr>
              <a:buSzPts val="1600"/>
              <a:buFont typeface="Arial"/>
              <a:buNone/>
            </a:pPr>
            <a:r>
              <a:rPr lang="en-US" sz="2200" b="1" i="0" u="none" strike="noStrike" cap="none" dirty="0">
                <a:solidFill>
                  <a:srgbClr val="FF0000"/>
                </a:solidFill>
                <a:latin typeface="Calibri"/>
                <a:ea typeface="Calibri"/>
                <a:cs typeface="Calibri"/>
                <a:sym typeface="Calibri"/>
              </a:rPr>
              <a:t>His mother found him and took him to the hospital where he was treated and survived.</a:t>
            </a:r>
            <a:endParaRPr sz="22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180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Times"/>
              <a:buNone/>
            </a:pPr>
            <a:endParaRPr sz="1800" b="0" i="0" u="none" strike="noStrike" cap="none" dirty="0">
              <a:solidFill>
                <a:srgbClr val="525252"/>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000"/>
              <a:buFont typeface="Times"/>
              <a:buNone/>
            </a:pPr>
            <a:endParaRPr sz="2000" b="0" i="0" u="none" strike="noStrike" cap="none" dirty="0">
              <a:solidFill>
                <a:srgbClr val="52525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p:nvPr/>
        </p:nvSpPr>
        <p:spPr>
          <a:xfrm>
            <a:off x="677732" y="2162152"/>
            <a:ext cx="7780468" cy="14870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200" b="0" i="0" u="none" strike="noStrike" cap="none" dirty="0">
                <a:solidFill>
                  <a:schemeClr val="accent1">
                    <a:lumMod val="50000"/>
                  </a:schemeClr>
                </a:solidFill>
                <a:latin typeface="Arial" panose="020B0604020202020204" pitchFamily="34" charset="0"/>
                <a:ea typeface="Calibri"/>
                <a:cs typeface="Arial" panose="020B0604020202020204" pitchFamily="34" charset="0"/>
                <a:sym typeface="Calibri"/>
              </a:rPr>
              <a:t>Why did Hunter survive?</a:t>
            </a:r>
            <a:endParaRPr sz="3200" b="0" i="0" u="none" strike="noStrike" cap="none" dirty="0">
              <a:solidFill>
                <a:schemeClr val="accent1">
                  <a:lumMod val="50000"/>
                </a:schemeClr>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2000"/>
              <a:buFont typeface="Arial"/>
              <a:buNone/>
            </a:pPr>
            <a:endParaRPr sz="2800" b="0" i="0" u="none" strike="noStrike" cap="none" dirty="0">
              <a:solidFill>
                <a:srgbClr val="00206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p:nvPr/>
        </p:nvSpPr>
        <p:spPr>
          <a:xfrm>
            <a:off x="762000" y="1721966"/>
            <a:ext cx="8064500" cy="990600"/>
          </a:xfrm>
          <a:prstGeom prst="rect">
            <a:avLst/>
          </a:prstGeom>
          <a:noFill/>
          <a:ln>
            <a:noFill/>
          </a:ln>
        </p:spPr>
        <p:txBody>
          <a:bodyPr spcFirstLastPara="1" wrap="square" lIns="91425" tIns="45700" rIns="91425" bIns="45700" anchor="ctr" anchorCtr="0">
            <a:noAutofit/>
          </a:bodyPr>
          <a:lstStyle/>
          <a:p>
            <a:pPr marL="514350" marR="0" lvl="0" indent="-514350" algn="l" rtl="0">
              <a:lnSpc>
                <a:spcPct val="100000"/>
              </a:lnSpc>
              <a:spcBef>
                <a:spcPts val="0"/>
              </a:spcBef>
              <a:spcAft>
                <a:spcPts val="0"/>
              </a:spcAft>
              <a:buClr>
                <a:srgbClr val="000000"/>
              </a:buClr>
              <a:buSzPts val="2800"/>
              <a:buFont typeface="Arial"/>
              <a:buAutoNum type="arabicPeriod"/>
            </a:pPr>
            <a:r>
              <a:rPr lang="en-US" sz="2400" b="0" i="0" u="none" strike="noStrike" cap="none" dirty="0">
                <a:solidFill>
                  <a:schemeClr val="tx2">
                    <a:lumMod val="20000"/>
                    <a:lumOff val="80000"/>
                  </a:schemeClr>
                </a:solidFill>
                <a:latin typeface="Arial"/>
                <a:ea typeface="Arial"/>
                <a:cs typeface="Arial"/>
                <a:sym typeface="Arial"/>
              </a:rPr>
              <a:t>The acute phase of a suicidal crisis is </a:t>
            </a:r>
            <a:r>
              <a:rPr lang="en-US" sz="2400" b="0" i="1" u="none" strike="noStrike" cap="none" dirty="0">
                <a:solidFill>
                  <a:schemeClr val="tx2">
                    <a:lumMod val="20000"/>
                    <a:lumOff val="80000"/>
                  </a:schemeClr>
                </a:solidFill>
                <a:latin typeface="Arial"/>
                <a:ea typeface="Arial"/>
                <a:cs typeface="Arial"/>
                <a:sym typeface="Arial"/>
              </a:rPr>
              <a:t>often</a:t>
            </a:r>
            <a:r>
              <a:rPr lang="en-US" sz="2400" b="0" i="0" u="none" strike="noStrike" cap="none" dirty="0">
                <a:solidFill>
                  <a:schemeClr val="tx2">
                    <a:lumMod val="20000"/>
                    <a:lumOff val="80000"/>
                  </a:schemeClr>
                </a:solidFill>
                <a:latin typeface="Arial"/>
                <a:ea typeface="Arial"/>
                <a:cs typeface="Arial"/>
                <a:sym typeface="Arial"/>
              </a:rPr>
              <a:t> brief.</a:t>
            </a:r>
          </a:p>
          <a:p>
            <a:pPr marL="514350" marR="0" lvl="0" indent="-514350" algn="l" rtl="0">
              <a:lnSpc>
                <a:spcPct val="100000"/>
              </a:lnSpc>
              <a:spcBef>
                <a:spcPts val="0"/>
              </a:spcBef>
              <a:spcAft>
                <a:spcPts val="0"/>
              </a:spcAft>
              <a:buClr>
                <a:srgbClr val="000000"/>
              </a:buClr>
              <a:buSzPts val="2800"/>
              <a:buFont typeface="Arial"/>
              <a:buAutoNum type="arabicPeriod"/>
            </a:pPr>
            <a:r>
              <a:rPr lang="en-US" sz="2800" dirty="0">
                <a:solidFill>
                  <a:schemeClr val="accent1">
                    <a:lumMod val="50000"/>
                  </a:schemeClr>
                </a:solidFill>
                <a:latin typeface="Arial"/>
                <a:ea typeface="Arial"/>
                <a:cs typeface="Arial"/>
                <a:sym typeface="Arial"/>
              </a:rPr>
              <a:t>Some methods are far less lethal than others.</a:t>
            </a:r>
            <a:endParaRPr sz="2800" b="0" i="0" u="none" strike="noStrike" cap="none" dirty="0">
              <a:solidFill>
                <a:schemeClr val="accent1">
                  <a:lumMod val="50000"/>
                </a:schemeClr>
              </a:solidFill>
              <a:latin typeface="Arial"/>
              <a:ea typeface="Arial"/>
              <a:cs typeface="Arial"/>
              <a:sym typeface="Arial"/>
            </a:endParaRPr>
          </a:p>
        </p:txBody>
      </p:sp>
      <p:sp>
        <p:nvSpPr>
          <p:cNvPr id="197" name="Google Shape;197;p31"/>
          <p:cNvSpPr/>
          <p:nvPr/>
        </p:nvSpPr>
        <p:spPr>
          <a:xfrm>
            <a:off x="762000" y="207336"/>
            <a:ext cx="8064500" cy="111385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strike="noStrike" cap="none" dirty="0">
                <a:solidFill>
                  <a:schemeClr val="accent2">
                    <a:lumMod val="75000"/>
                  </a:schemeClr>
                </a:solidFill>
                <a:latin typeface="Arial"/>
                <a:ea typeface="Arial"/>
                <a:cs typeface="Arial"/>
                <a:sym typeface="Arial"/>
              </a:rPr>
              <a:t>Why Means Matter</a:t>
            </a:r>
            <a:endParaRPr sz="3200" b="0" i="0" strike="noStrike" cap="none" dirty="0">
              <a:solidFill>
                <a:schemeClr val="accent2">
                  <a:lumMod val="75000"/>
                </a:schemeClr>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E6F4372E-D055-4DA9-8AE9-7D21E53AF42C}"/>
              </a:ext>
            </a:extLst>
          </p:cNvPr>
          <p:cNvCxnSpPr>
            <a:cxnSpLocks/>
          </p:cNvCxnSpPr>
          <p:nvPr/>
        </p:nvCxnSpPr>
        <p:spPr>
          <a:xfrm>
            <a:off x="762000" y="1080562"/>
            <a:ext cx="7276214"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77107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7"/>
          <p:cNvPicPr preferRelativeResize="0"/>
          <p:nvPr/>
        </p:nvPicPr>
        <p:blipFill rotWithShape="1">
          <a:blip r:embed="rId3">
            <a:alphaModFix/>
          </a:blip>
          <a:srcRect/>
          <a:stretch/>
        </p:blipFill>
        <p:spPr>
          <a:xfrm>
            <a:off x="800100" y="1397000"/>
            <a:ext cx="7454900" cy="4064000"/>
          </a:xfrm>
          <a:prstGeom prst="rect">
            <a:avLst/>
          </a:prstGeom>
          <a:noFill/>
          <a:ln>
            <a:noFill/>
          </a:ln>
        </p:spPr>
      </p:pic>
      <p:sp>
        <p:nvSpPr>
          <p:cNvPr id="241" name="Google Shape;241;p37"/>
          <p:cNvSpPr txBox="1">
            <a:spLocks noGrp="1"/>
          </p:cNvSpPr>
          <p:nvPr>
            <p:ph type="title"/>
          </p:nvPr>
        </p:nvSpPr>
        <p:spPr>
          <a:xfrm>
            <a:off x="628650" y="365127"/>
            <a:ext cx="7886700" cy="84147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a:ea typeface="Arial"/>
                <a:cs typeface="Arial"/>
                <a:sym typeface="Arial"/>
              </a:rPr>
              <a:t>Lethality of Suicide Methods</a:t>
            </a:r>
            <a:endParaRPr dirty="0">
              <a:solidFill>
                <a:schemeClr val="accent2">
                  <a:lumMod val="75000"/>
                </a:schemeClr>
              </a:solidFill>
            </a:endParaRPr>
          </a:p>
        </p:txBody>
      </p:sp>
      <p:sp>
        <p:nvSpPr>
          <p:cNvPr id="242" name="Google Shape;242;p37"/>
          <p:cNvSpPr txBox="1"/>
          <p:nvPr/>
        </p:nvSpPr>
        <p:spPr>
          <a:xfrm>
            <a:off x="1866900" y="5269832"/>
            <a:ext cx="16383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chemeClr val="accent1">
                    <a:lumMod val="50000"/>
                  </a:schemeClr>
                </a:solidFill>
                <a:latin typeface="Arial"/>
                <a:ea typeface="Arial"/>
                <a:cs typeface="Arial"/>
                <a:sym typeface="Arial"/>
              </a:rPr>
              <a:t>Firearms</a:t>
            </a:r>
            <a:endParaRPr sz="2800" b="0" i="0" u="none" strike="noStrike" cap="none" dirty="0">
              <a:solidFill>
                <a:schemeClr val="accent1">
                  <a:lumMod val="50000"/>
                </a:schemeClr>
              </a:solidFill>
              <a:latin typeface="Arial"/>
              <a:ea typeface="Arial"/>
              <a:cs typeface="Arial"/>
              <a:sym typeface="Arial"/>
            </a:endParaRPr>
          </a:p>
        </p:txBody>
      </p:sp>
      <p:sp>
        <p:nvSpPr>
          <p:cNvPr id="243" name="Google Shape;243;p37"/>
          <p:cNvSpPr txBox="1"/>
          <p:nvPr/>
        </p:nvSpPr>
        <p:spPr>
          <a:xfrm>
            <a:off x="4749800" y="5283200"/>
            <a:ext cx="30861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B47A00"/>
                </a:solidFill>
                <a:latin typeface="Arial"/>
                <a:ea typeface="Arial"/>
                <a:cs typeface="Arial"/>
                <a:sym typeface="Arial"/>
              </a:rPr>
              <a:t>Cutting &amp; Poisoning</a:t>
            </a:r>
            <a:endParaRPr sz="2400" b="0" i="0" u="none" strike="noStrike" cap="none">
              <a:solidFill>
                <a:srgbClr val="B47A00"/>
              </a:solidFill>
              <a:latin typeface="Times New Roman"/>
              <a:ea typeface="Times New Roman"/>
              <a:cs typeface="Times New Roman"/>
              <a:sym typeface="Times New Roman"/>
            </a:endParaRPr>
          </a:p>
        </p:txBody>
      </p:sp>
      <p:sp>
        <p:nvSpPr>
          <p:cNvPr id="244" name="Google Shape;244;p37"/>
          <p:cNvSpPr txBox="1"/>
          <p:nvPr/>
        </p:nvSpPr>
        <p:spPr>
          <a:xfrm>
            <a:off x="1412888" y="1625600"/>
            <a:ext cx="1600200" cy="33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dk1"/>
                </a:solidFill>
                <a:latin typeface="Arial"/>
                <a:ea typeface="Arial"/>
                <a:cs typeface="Arial"/>
                <a:sym typeface="Arial"/>
              </a:rPr>
              <a:t>83-90% fatal</a:t>
            </a:r>
            <a:endParaRPr sz="2800" b="0" i="0" u="none" strike="noStrike" cap="none">
              <a:solidFill>
                <a:schemeClr val="dk1"/>
              </a:solidFill>
              <a:latin typeface="Arial"/>
              <a:ea typeface="Arial"/>
              <a:cs typeface="Arial"/>
              <a:sym typeface="Arial"/>
            </a:endParaRPr>
          </a:p>
        </p:txBody>
      </p:sp>
      <p:sp>
        <p:nvSpPr>
          <p:cNvPr id="245" name="Google Shape;245;p37"/>
          <p:cNvSpPr txBox="1"/>
          <p:nvPr/>
        </p:nvSpPr>
        <p:spPr>
          <a:xfrm>
            <a:off x="148856" y="4366905"/>
            <a:ext cx="1326585" cy="83099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800" b="0" i="0" u="none" strike="noStrike" cap="none">
                <a:solidFill>
                  <a:schemeClr val="dk1"/>
                </a:solidFill>
                <a:latin typeface="Arial"/>
                <a:ea typeface="Arial"/>
                <a:cs typeface="Arial"/>
                <a:sym typeface="Arial"/>
              </a:rPr>
              <a:t>10-17% nonfatal, ED-treated</a:t>
            </a:r>
            <a:endParaRPr sz="2800" b="0" i="0" u="none" strike="noStrike" cap="none">
              <a:solidFill>
                <a:schemeClr val="dk1"/>
              </a:solidFill>
              <a:latin typeface="Arial"/>
              <a:ea typeface="Arial"/>
              <a:cs typeface="Arial"/>
              <a:sym typeface="Arial"/>
            </a:endParaRPr>
          </a:p>
        </p:txBody>
      </p:sp>
      <p:sp>
        <p:nvSpPr>
          <p:cNvPr id="246" name="Google Shape;246;p37"/>
          <p:cNvSpPr txBox="1"/>
          <p:nvPr/>
        </p:nvSpPr>
        <p:spPr>
          <a:xfrm>
            <a:off x="6184900" y="1524000"/>
            <a:ext cx="1600200" cy="33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1-2% fatal</a:t>
            </a:r>
            <a:endParaRPr sz="2400" b="0" i="0" u="none" strike="noStrike" cap="none">
              <a:solidFill>
                <a:schemeClr val="dk1"/>
              </a:solidFill>
              <a:latin typeface="Times New Roman"/>
              <a:ea typeface="Times New Roman"/>
              <a:cs typeface="Times New Roman"/>
              <a:sym typeface="Times New Roman"/>
            </a:endParaRPr>
          </a:p>
        </p:txBody>
      </p:sp>
      <p:sp>
        <p:nvSpPr>
          <p:cNvPr id="247" name="Google Shape;247;p37"/>
          <p:cNvSpPr txBox="1"/>
          <p:nvPr/>
        </p:nvSpPr>
        <p:spPr>
          <a:xfrm>
            <a:off x="6743700" y="2565400"/>
            <a:ext cx="1600200" cy="5810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98% nonfatal, ED-treated</a:t>
            </a:r>
            <a:endParaRPr sz="2400" b="0" i="0" u="none" strike="noStrike" cap="none">
              <a:solidFill>
                <a:schemeClr val="dk1"/>
              </a:solidFill>
              <a:latin typeface="Times New Roman"/>
              <a:ea typeface="Times New Roman"/>
              <a:cs typeface="Times New Roman"/>
              <a:sym typeface="Times New Roman"/>
            </a:endParaRPr>
          </a:p>
        </p:txBody>
      </p:sp>
      <p:sp>
        <p:nvSpPr>
          <p:cNvPr id="248" name="Google Shape;248;p37"/>
          <p:cNvSpPr txBox="1"/>
          <p:nvPr/>
        </p:nvSpPr>
        <p:spPr>
          <a:xfrm>
            <a:off x="657315" y="6004072"/>
            <a:ext cx="6172200"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CDC </a:t>
            </a:r>
            <a:r>
              <a:rPr lang="en-US" sz="1200" b="0" i="0" u="sng" strike="noStrike" cap="none">
                <a:solidFill>
                  <a:schemeClr val="hlink"/>
                </a:solidFill>
                <a:latin typeface="Arial"/>
                <a:ea typeface="Arial"/>
                <a:cs typeface="Arial"/>
                <a:sym typeface="Arial"/>
                <a:hlinkClick r:id="rId4"/>
              </a:rPr>
              <a:t>WISQARS</a:t>
            </a:r>
            <a:r>
              <a:rPr lang="en-US" sz="1200" b="0" i="0" u="none" strike="noStrike" cap="none">
                <a:solidFill>
                  <a:schemeClr val="lt1"/>
                </a:solidFill>
                <a:latin typeface="Arial"/>
                <a:ea typeface="Arial"/>
                <a:cs typeface="Arial"/>
                <a:sym typeface="Arial"/>
              </a:rPr>
              <a:t> </a:t>
            </a:r>
            <a:endParaRPr sz="1200" b="0"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Based on data from emergency departments and death certificates.</a:t>
            </a:r>
            <a:endParaRPr sz="1400" b="0" i="0" u="none" strike="noStrike" cap="none">
              <a:solidFill>
                <a:srgbClr val="000000"/>
              </a:solidFill>
              <a:latin typeface="Arial"/>
              <a:ea typeface="Arial"/>
              <a:cs typeface="Arial"/>
              <a:sym typeface="Arial"/>
            </a:endParaRPr>
          </a:p>
        </p:txBody>
      </p:sp>
      <p:sp>
        <p:nvSpPr>
          <p:cNvPr id="250" name="Google Shape;250;p37"/>
          <p:cNvSpPr/>
          <p:nvPr/>
        </p:nvSpPr>
        <p:spPr>
          <a:xfrm>
            <a:off x="4572000" y="1308100"/>
            <a:ext cx="4399500" cy="4470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366"/>
              </a:solidFill>
              <a:latin typeface="Arial"/>
              <a:ea typeface="Arial"/>
              <a:cs typeface="Arial"/>
              <a:sym typeface="Arial"/>
            </a:endParaRPr>
          </a:p>
        </p:txBody>
      </p:sp>
      <p:sp>
        <p:nvSpPr>
          <p:cNvPr id="251" name="Google Shape;251;p37"/>
          <p:cNvSpPr txBox="1"/>
          <p:nvPr/>
        </p:nvSpPr>
        <p:spPr>
          <a:xfrm>
            <a:off x="4338360" y="1590135"/>
            <a:ext cx="4567883" cy="26355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400" b="0" i="0" u="none" strike="noStrike" cap="none" dirty="0">
                <a:solidFill>
                  <a:schemeClr val="accent1">
                    <a:lumMod val="50000"/>
                  </a:schemeClr>
                </a:solidFill>
                <a:latin typeface="Arial"/>
                <a:ea typeface="Arial"/>
                <a:cs typeface="Arial"/>
                <a:sym typeface="Arial"/>
              </a:rPr>
              <a:t>What are </a:t>
            </a:r>
            <a:r>
              <a:rPr lang="en-US" sz="2400" dirty="0">
                <a:solidFill>
                  <a:schemeClr val="accent1">
                    <a:lumMod val="50000"/>
                  </a:schemeClr>
                </a:solidFill>
                <a:latin typeface="Arial"/>
                <a:ea typeface="Arial"/>
                <a:cs typeface="Arial"/>
                <a:sym typeface="Arial"/>
              </a:rPr>
              <a:t>Hunter’s </a:t>
            </a:r>
            <a:r>
              <a:rPr lang="en-US" sz="2400" b="0" i="0" u="none" strike="noStrike" cap="none" dirty="0">
                <a:solidFill>
                  <a:schemeClr val="accent1">
                    <a:lumMod val="50000"/>
                  </a:schemeClr>
                </a:solidFill>
                <a:latin typeface="Arial"/>
                <a:ea typeface="Arial"/>
                <a:cs typeface="Arial"/>
                <a:sym typeface="Arial"/>
              </a:rPr>
              <a:t>odds of dying using sharps or overdose? </a:t>
            </a:r>
            <a:r>
              <a:rPr lang="en-US" sz="2000" b="0" i="1" u="none" strike="noStrike" cap="none" dirty="0">
                <a:solidFill>
                  <a:schemeClr val="accent1">
                    <a:lumMod val="50000"/>
                  </a:schemeClr>
                </a:solidFill>
                <a:latin typeface="Arial"/>
                <a:ea typeface="Arial"/>
                <a:cs typeface="Arial"/>
                <a:sym typeface="Arial"/>
              </a:rPr>
              <a:t>(Both are about the same)</a:t>
            </a:r>
            <a:endParaRPr sz="2000" b="0" i="1" u="none" strike="noStrike" cap="none" dirty="0">
              <a:solidFill>
                <a:schemeClr val="accent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2400" b="0" i="0" u="none" strike="noStrike" cap="none" dirty="0">
                <a:solidFill>
                  <a:schemeClr val="dk1"/>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2400" b="0" i="1" u="none" strike="noStrike" cap="none" dirty="0">
                <a:solidFill>
                  <a:schemeClr val="accent2"/>
                </a:solidFill>
                <a:latin typeface="Arial"/>
                <a:ea typeface="Arial"/>
                <a:cs typeface="Arial"/>
                <a:sym typeface="Arial"/>
              </a:rPr>
              <a:t>1-2%   10%     25%      35%</a:t>
            </a:r>
            <a:endParaRPr sz="2400" b="0" i="0" u="none" strike="noStrike" cap="none" dirty="0">
              <a:solidFill>
                <a:srgbClr val="000000"/>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0A423274-1AE8-451A-B7CE-28D2BD1BF404}"/>
              </a:ext>
            </a:extLst>
          </p:cNvPr>
          <p:cNvCxnSpPr>
            <a:cxnSpLocks/>
          </p:cNvCxnSpPr>
          <p:nvPr/>
        </p:nvCxnSpPr>
        <p:spPr>
          <a:xfrm>
            <a:off x="701742" y="1051426"/>
            <a:ext cx="73152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8"/>
          <p:cNvPicPr preferRelativeResize="0"/>
          <p:nvPr/>
        </p:nvPicPr>
        <p:blipFill rotWithShape="1">
          <a:blip r:embed="rId3">
            <a:alphaModFix/>
          </a:blip>
          <a:srcRect/>
          <a:stretch/>
        </p:blipFill>
        <p:spPr>
          <a:xfrm>
            <a:off x="863600" y="1244600"/>
            <a:ext cx="7454900" cy="4064000"/>
          </a:xfrm>
          <a:prstGeom prst="rect">
            <a:avLst/>
          </a:prstGeom>
          <a:noFill/>
          <a:ln>
            <a:noFill/>
          </a:ln>
        </p:spPr>
      </p:pic>
      <p:sp>
        <p:nvSpPr>
          <p:cNvPr id="259" name="Google Shape;259;p38"/>
          <p:cNvSpPr txBox="1">
            <a:spLocks noGrp="1"/>
          </p:cNvSpPr>
          <p:nvPr>
            <p:ph type="title"/>
          </p:nvPr>
        </p:nvSpPr>
        <p:spPr>
          <a:xfrm>
            <a:off x="628650" y="365127"/>
            <a:ext cx="7886700" cy="84355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a:ea typeface="Arial"/>
                <a:cs typeface="Arial"/>
                <a:sym typeface="Arial"/>
              </a:rPr>
              <a:t>Lethality of Suicide Methods</a:t>
            </a:r>
            <a:endParaRPr dirty="0">
              <a:solidFill>
                <a:schemeClr val="accent2">
                  <a:lumMod val="75000"/>
                </a:schemeClr>
              </a:solidFill>
            </a:endParaRPr>
          </a:p>
        </p:txBody>
      </p:sp>
      <p:sp>
        <p:nvSpPr>
          <p:cNvPr id="260" name="Google Shape;260;p38"/>
          <p:cNvSpPr txBox="1"/>
          <p:nvPr/>
        </p:nvSpPr>
        <p:spPr>
          <a:xfrm>
            <a:off x="2044571" y="5253736"/>
            <a:ext cx="1638300" cy="4062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B47A00"/>
                </a:solidFill>
                <a:latin typeface="Arial"/>
                <a:ea typeface="Arial"/>
                <a:cs typeface="Arial"/>
                <a:sym typeface="Arial"/>
              </a:rPr>
              <a:t>Firearms</a:t>
            </a:r>
            <a:endParaRPr sz="2800" b="0" i="0" u="none" strike="noStrike" cap="none">
              <a:solidFill>
                <a:srgbClr val="B47A00"/>
              </a:solidFill>
              <a:latin typeface="Arial"/>
              <a:ea typeface="Arial"/>
              <a:cs typeface="Arial"/>
              <a:sym typeface="Arial"/>
            </a:endParaRPr>
          </a:p>
        </p:txBody>
      </p:sp>
      <p:sp>
        <p:nvSpPr>
          <p:cNvPr id="261" name="Google Shape;261;p38"/>
          <p:cNvSpPr txBox="1"/>
          <p:nvPr/>
        </p:nvSpPr>
        <p:spPr>
          <a:xfrm>
            <a:off x="4378026" y="5267849"/>
            <a:ext cx="437174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B47A00"/>
                </a:solidFill>
                <a:latin typeface="Arial"/>
                <a:ea typeface="Arial"/>
                <a:cs typeface="Arial"/>
                <a:sym typeface="Arial"/>
              </a:rPr>
              <a:t>Sharps &amp; Overdose</a:t>
            </a:r>
            <a:endParaRPr sz="2800" b="0" i="0" u="none" strike="noStrike" cap="none">
              <a:solidFill>
                <a:srgbClr val="B47A00"/>
              </a:solidFill>
              <a:latin typeface="Arial"/>
              <a:ea typeface="Arial"/>
              <a:cs typeface="Arial"/>
              <a:sym typeface="Arial"/>
            </a:endParaRPr>
          </a:p>
        </p:txBody>
      </p:sp>
      <p:sp>
        <p:nvSpPr>
          <p:cNvPr id="262" name="Google Shape;262;p38"/>
          <p:cNvSpPr txBox="1"/>
          <p:nvPr/>
        </p:nvSpPr>
        <p:spPr>
          <a:xfrm>
            <a:off x="1422978" y="1628521"/>
            <a:ext cx="1600200" cy="33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dk1"/>
                </a:solidFill>
                <a:latin typeface="Arial"/>
                <a:ea typeface="Arial"/>
                <a:cs typeface="Arial"/>
                <a:sym typeface="Arial"/>
              </a:rPr>
              <a:t>83-90% fatal</a:t>
            </a:r>
            <a:endParaRPr sz="2800" b="0" i="0" u="none" strike="noStrike" cap="none">
              <a:solidFill>
                <a:schemeClr val="dk1"/>
              </a:solidFill>
              <a:latin typeface="Arial"/>
              <a:ea typeface="Arial"/>
              <a:cs typeface="Arial"/>
              <a:sym typeface="Arial"/>
            </a:endParaRPr>
          </a:p>
        </p:txBody>
      </p:sp>
      <p:sp>
        <p:nvSpPr>
          <p:cNvPr id="263" name="Google Shape;263;p38"/>
          <p:cNvSpPr txBox="1"/>
          <p:nvPr/>
        </p:nvSpPr>
        <p:spPr>
          <a:xfrm>
            <a:off x="159487" y="4366905"/>
            <a:ext cx="1319630" cy="83099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800" b="0" i="0" u="none" strike="noStrike" cap="none">
                <a:solidFill>
                  <a:schemeClr val="dk1"/>
                </a:solidFill>
                <a:latin typeface="Arial"/>
                <a:ea typeface="Arial"/>
                <a:cs typeface="Arial"/>
                <a:sym typeface="Arial"/>
              </a:rPr>
              <a:t>10-17% nonfatal, ED-treated</a:t>
            </a:r>
            <a:endParaRPr sz="2800" b="0" i="0" u="none" strike="noStrike" cap="none">
              <a:solidFill>
                <a:schemeClr val="dk1"/>
              </a:solidFill>
              <a:latin typeface="Arial"/>
              <a:ea typeface="Arial"/>
              <a:cs typeface="Arial"/>
              <a:sym typeface="Arial"/>
            </a:endParaRPr>
          </a:p>
        </p:txBody>
      </p:sp>
      <p:sp>
        <p:nvSpPr>
          <p:cNvPr id="264" name="Google Shape;264;p38"/>
          <p:cNvSpPr txBox="1"/>
          <p:nvPr/>
        </p:nvSpPr>
        <p:spPr>
          <a:xfrm>
            <a:off x="6318907" y="1667238"/>
            <a:ext cx="1224893" cy="33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dk1"/>
                </a:solidFill>
                <a:latin typeface="Arial"/>
                <a:ea typeface="Arial"/>
                <a:cs typeface="Arial"/>
                <a:sym typeface="Arial"/>
              </a:rPr>
              <a:t>1-2% fatal</a:t>
            </a:r>
            <a:endParaRPr sz="2800" b="0" i="0" u="none" strike="noStrike" cap="none">
              <a:solidFill>
                <a:schemeClr val="dk1"/>
              </a:solidFill>
              <a:latin typeface="Arial"/>
              <a:ea typeface="Arial"/>
              <a:cs typeface="Arial"/>
              <a:sym typeface="Arial"/>
            </a:endParaRPr>
          </a:p>
        </p:txBody>
      </p:sp>
      <p:sp>
        <p:nvSpPr>
          <p:cNvPr id="265" name="Google Shape;265;p38"/>
          <p:cNvSpPr txBox="1"/>
          <p:nvPr/>
        </p:nvSpPr>
        <p:spPr>
          <a:xfrm>
            <a:off x="7426361" y="3829775"/>
            <a:ext cx="1600200"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dk1"/>
                </a:solidFill>
                <a:latin typeface="Arial"/>
                <a:ea typeface="Arial"/>
                <a:cs typeface="Arial"/>
                <a:sym typeface="Arial"/>
              </a:rPr>
              <a:t>98% nonfatal, treated in hospital ED</a:t>
            </a:r>
            <a:endParaRPr sz="1800" b="0" i="0" u="none" strike="noStrike" cap="none">
              <a:solidFill>
                <a:schemeClr val="dk1"/>
              </a:solidFill>
              <a:latin typeface="Arial"/>
              <a:ea typeface="Arial"/>
              <a:cs typeface="Arial"/>
              <a:sym typeface="Arial"/>
            </a:endParaRPr>
          </a:p>
        </p:txBody>
      </p:sp>
      <p:sp>
        <p:nvSpPr>
          <p:cNvPr id="266" name="Google Shape;266;p38"/>
          <p:cNvSpPr txBox="1"/>
          <p:nvPr/>
        </p:nvSpPr>
        <p:spPr>
          <a:xfrm>
            <a:off x="381597" y="6036260"/>
            <a:ext cx="8380805" cy="5891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latin typeface="Arial"/>
                <a:ea typeface="Arial"/>
                <a:cs typeface="Arial"/>
                <a:sym typeface="Arial"/>
              </a:rPr>
              <a:t>NOTE: We caution against informing your patients about  the very low fatality for sharps and overdose. The perception that these methods are more lethal than they usually are </a:t>
            </a:r>
            <a:r>
              <a:rPr lang="en-US" sz="1400" b="0" i="1" u="none" strike="noStrike" cap="none" dirty="0">
                <a:latin typeface="Arial"/>
                <a:ea typeface="Arial"/>
                <a:cs typeface="Arial"/>
                <a:sym typeface="Arial"/>
              </a:rPr>
              <a:t>may save lives</a:t>
            </a:r>
            <a:r>
              <a:rPr lang="en-US" sz="1400" b="1" i="0" u="none" strike="noStrike" cap="none" dirty="0">
                <a:latin typeface="Arial"/>
                <a:ea typeface="Arial"/>
                <a:cs typeface="Arial"/>
                <a:sym typeface="Arial"/>
              </a:rPr>
              <a:t>.</a:t>
            </a:r>
            <a:endParaRPr sz="1400" b="0" i="0" u="none" strike="noStrike" cap="none" dirty="0">
              <a:latin typeface="Arial"/>
              <a:ea typeface="Arial"/>
              <a:cs typeface="Arial"/>
              <a:sym typeface="Arial"/>
            </a:endParaRPr>
          </a:p>
        </p:txBody>
      </p:sp>
      <p:cxnSp>
        <p:nvCxnSpPr>
          <p:cNvPr id="267" name="Google Shape;267;p38"/>
          <p:cNvCxnSpPr/>
          <p:nvPr/>
        </p:nvCxnSpPr>
        <p:spPr>
          <a:xfrm>
            <a:off x="622300" y="1004277"/>
            <a:ext cx="7696200" cy="0"/>
          </a:xfrm>
          <a:prstGeom prst="straightConnector1">
            <a:avLst/>
          </a:prstGeom>
          <a:noFill/>
          <a:ln w="31750" cap="flat" cmpd="sng">
            <a:solidFill>
              <a:schemeClr val="accent2"/>
            </a:solidFill>
            <a:prstDash val="solid"/>
            <a:round/>
            <a:headEnd type="none" w="sm" len="sm"/>
            <a:tailEnd type="none" w="sm" len="sm"/>
          </a:ln>
        </p:spPr>
      </p:cxnSp>
      <p:sp>
        <p:nvSpPr>
          <p:cNvPr id="268" name="Google Shape;268;p38"/>
          <p:cNvSpPr txBox="1"/>
          <p:nvPr/>
        </p:nvSpPr>
        <p:spPr>
          <a:xfrm>
            <a:off x="7703148" y="1363625"/>
            <a:ext cx="1059253" cy="1090662"/>
          </a:xfrm>
          <a:prstGeom prst="rect">
            <a:avLst/>
          </a:prstGeom>
          <a:solidFill>
            <a:srgbClr val="007272">
              <a:alpha val="60784"/>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Arial"/>
                <a:ea typeface="Arial"/>
                <a:cs typeface="Arial"/>
                <a:sym typeface="Arial"/>
              </a:rPr>
              <a:t>Are all of these suicide attempts?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p:nvPr/>
        </p:nvSpPr>
        <p:spPr>
          <a:xfrm>
            <a:off x="5061404" y="5334640"/>
            <a:ext cx="3594100" cy="4619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3366"/>
                </a:solidFill>
                <a:latin typeface="Arial"/>
                <a:ea typeface="Arial"/>
                <a:cs typeface="Arial"/>
                <a:sym typeface="Arial"/>
              </a:rPr>
              <a:t>Nonfatal</a:t>
            </a:r>
            <a:endParaRPr sz="1400" b="0" i="0" u="none" strike="noStrike" cap="none">
              <a:solidFill>
                <a:srgbClr val="003366"/>
              </a:solidFill>
              <a:latin typeface="Arial"/>
              <a:ea typeface="Arial"/>
              <a:cs typeface="Arial"/>
              <a:sym typeface="Arial"/>
            </a:endParaRPr>
          </a:p>
        </p:txBody>
      </p:sp>
      <p:sp>
        <p:nvSpPr>
          <p:cNvPr id="275" name="Google Shape;275;p39"/>
          <p:cNvSpPr txBox="1"/>
          <p:nvPr/>
        </p:nvSpPr>
        <p:spPr>
          <a:xfrm>
            <a:off x="402752" y="5334640"/>
            <a:ext cx="3676650"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3366"/>
                </a:solidFill>
                <a:latin typeface="Arial"/>
                <a:ea typeface="Arial"/>
                <a:cs typeface="Arial"/>
                <a:sym typeface="Arial"/>
              </a:rPr>
              <a:t>Fatal </a:t>
            </a:r>
            <a:endParaRPr sz="1400" b="0" i="0" u="none" strike="noStrike" cap="none">
              <a:solidFill>
                <a:srgbClr val="000000"/>
              </a:solidFill>
              <a:latin typeface="Arial"/>
              <a:ea typeface="Arial"/>
              <a:cs typeface="Arial"/>
              <a:sym typeface="Arial"/>
            </a:endParaRPr>
          </a:p>
        </p:txBody>
      </p:sp>
      <p:pic>
        <p:nvPicPr>
          <p:cNvPr id="276" name="Google Shape;276;p39"/>
          <p:cNvPicPr preferRelativeResize="0"/>
          <p:nvPr/>
        </p:nvPicPr>
        <p:blipFill rotWithShape="1">
          <a:blip r:embed="rId3">
            <a:alphaModFix/>
          </a:blip>
          <a:srcRect/>
          <a:stretch/>
        </p:blipFill>
        <p:spPr>
          <a:xfrm>
            <a:off x="4759324" y="860424"/>
            <a:ext cx="3823493" cy="4431733"/>
          </a:xfrm>
          <a:prstGeom prst="rect">
            <a:avLst/>
          </a:prstGeom>
          <a:noFill/>
          <a:ln>
            <a:noFill/>
          </a:ln>
        </p:spPr>
      </p:pic>
      <p:pic>
        <p:nvPicPr>
          <p:cNvPr id="277" name="Google Shape;277;p39"/>
          <p:cNvPicPr preferRelativeResize="0"/>
          <p:nvPr/>
        </p:nvPicPr>
        <p:blipFill rotWithShape="1">
          <a:blip r:embed="rId4">
            <a:alphaModFix/>
          </a:blip>
          <a:srcRect/>
          <a:stretch/>
        </p:blipFill>
        <p:spPr>
          <a:xfrm>
            <a:off x="290786" y="725322"/>
            <a:ext cx="3925093" cy="4846238"/>
          </a:xfrm>
          <a:prstGeom prst="rect">
            <a:avLst/>
          </a:prstGeom>
          <a:noFill/>
          <a:ln>
            <a:noFill/>
          </a:ln>
        </p:spPr>
      </p:pic>
      <p:sp>
        <p:nvSpPr>
          <p:cNvPr id="278" name="Google Shape;278;p39"/>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Suicide Methods, U.S.</a:t>
            </a:r>
            <a:endParaRPr sz="3200" b="0" i="1" u="none" strike="noStrike" cap="none" dirty="0">
              <a:solidFill>
                <a:schemeClr val="accent2">
                  <a:lumMod val="75000"/>
                </a:schemeClr>
              </a:solidFill>
              <a:latin typeface="Arial"/>
              <a:ea typeface="Arial"/>
              <a:cs typeface="Arial"/>
              <a:sym typeface="Arial"/>
            </a:endParaRPr>
          </a:p>
        </p:txBody>
      </p:sp>
      <p:cxnSp>
        <p:nvCxnSpPr>
          <p:cNvPr id="279" name="Google Shape;279;p39"/>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280" name="Google Shape;280;p39"/>
          <p:cNvSpPr txBox="1"/>
          <p:nvPr/>
        </p:nvSpPr>
        <p:spPr>
          <a:xfrm>
            <a:off x="5423338" y="2068436"/>
            <a:ext cx="2375338" cy="7540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Overdose/Poison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66%</a:t>
            </a:r>
            <a:endParaRPr sz="2000" b="1" i="0" u="none" strike="noStrike" cap="none">
              <a:solidFill>
                <a:srgbClr val="FFFFFF"/>
              </a:solidFill>
              <a:latin typeface="Arial"/>
              <a:ea typeface="Arial"/>
              <a:cs typeface="Arial"/>
              <a:sym typeface="Arial"/>
            </a:endParaRPr>
          </a:p>
        </p:txBody>
      </p:sp>
      <p:sp>
        <p:nvSpPr>
          <p:cNvPr id="281" name="Google Shape;281;p39"/>
          <p:cNvSpPr txBox="1"/>
          <p:nvPr/>
        </p:nvSpPr>
        <p:spPr>
          <a:xfrm>
            <a:off x="2031914" y="1789123"/>
            <a:ext cx="1409700" cy="9556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Overdose/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55"/>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Poison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55"/>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12%</a:t>
            </a:r>
            <a:endParaRPr sz="1700" b="0" i="0" u="none" strike="noStrike" cap="none">
              <a:solidFill>
                <a:srgbClr val="FFFFFF"/>
              </a:solidFill>
              <a:latin typeface="Arial"/>
              <a:ea typeface="Arial"/>
              <a:cs typeface="Arial"/>
              <a:sym typeface="Arial"/>
            </a:endParaRPr>
          </a:p>
        </p:txBody>
      </p:sp>
      <p:sp>
        <p:nvSpPr>
          <p:cNvPr id="282" name="Google Shape;282;p39"/>
          <p:cNvSpPr txBox="1"/>
          <p:nvPr/>
        </p:nvSpPr>
        <p:spPr>
          <a:xfrm>
            <a:off x="1599727" y="3542862"/>
            <a:ext cx="1282700" cy="747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Firearm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51%</a:t>
            </a:r>
            <a:endParaRPr sz="2000" b="1" i="0" u="none" strike="noStrike" cap="none">
              <a:solidFill>
                <a:srgbClr val="FFFFFF"/>
              </a:solidFill>
              <a:latin typeface="Arial"/>
              <a:ea typeface="Arial"/>
              <a:cs typeface="Arial"/>
              <a:sym typeface="Arial"/>
            </a:endParaRPr>
          </a:p>
        </p:txBody>
      </p:sp>
      <p:sp>
        <p:nvSpPr>
          <p:cNvPr id="283" name="Google Shape;283;p39"/>
          <p:cNvSpPr txBox="1"/>
          <p:nvPr/>
        </p:nvSpPr>
        <p:spPr>
          <a:xfrm>
            <a:off x="799627" y="2063044"/>
            <a:ext cx="1600200" cy="10064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Hanging/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7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Suffocation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7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26%</a:t>
            </a:r>
            <a:endParaRPr sz="1800" b="0" i="0" u="none" strike="noStrike" cap="none">
              <a:solidFill>
                <a:srgbClr val="FFFFFF"/>
              </a:solidFill>
              <a:latin typeface="Arial"/>
              <a:ea typeface="Arial"/>
              <a:cs typeface="Arial"/>
              <a:sym typeface="Arial"/>
            </a:endParaRPr>
          </a:p>
        </p:txBody>
      </p:sp>
      <p:sp>
        <p:nvSpPr>
          <p:cNvPr id="284" name="Google Shape;284;p39"/>
          <p:cNvSpPr txBox="1"/>
          <p:nvPr/>
        </p:nvSpPr>
        <p:spPr>
          <a:xfrm>
            <a:off x="7107367" y="3581400"/>
            <a:ext cx="840451" cy="62170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294C7F"/>
                </a:solidFill>
                <a:latin typeface="Arial"/>
                <a:ea typeface="Arial"/>
                <a:cs typeface="Arial"/>
                <a:sym typeface="Arial"/>
              </a:rPr>
              <a:t>Sharps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240"/>
              </a:spcBef>
              <a:spcAft>
                <a:spcPts val="0"/>
              </a:spcAft>
              <a:buClr>
                <a:srgbClr val="000000"/>
              </a:buClr>
              <a:buSzPts val="1600"/>
              <a:buFont typeface="Arial"/>
              <a:buNone/>
            </a:pPr>
            <a:r>
              <a:rPr lang="en-US" sz="1600" b="0" i="0" u="none" strike="noStrike" cap="none">
                <a:solidFill>
                  <a:srgbClr val="294C7F"/>
                </a:solidFill>
                <a:latin typeface="Arial"/>
                <a:ea typeface="Arial"/>
                <a:cs typeface="Arial"/>
                <a:sym typeface="Arial"/>
              </a:rPr>
              <a:t>22%</a:t>
            </a:r>
            <a:endParaRPr sz="1600" b="0" i="0" u="none" strike="noStrike" cap="none">
              <a:solidFill>
                <a:srgbClr val="294C7F"/>
              </a:solidFill>
              <a:latin typeface="Arial"/>
              <a:ea typeface="Arial"/>
              <a:cs typeface="Arial"/>
              <a:sym typeface="Arial"/>
            </a:endParaRPr>
          </a:p>
        </p:txBody>
      </p:sp>
      <p:sp>
        <p:nvSpPr>
          <p:cNvPr id="285" name="Google Shape;285;p39"/>
          <p:cNvSpPr txBox="1"/>
          <p:nvPr/>
        </p:nvSpPr>
        <p:spPr>
          <a:xfrm>
            <a:off x="6835035" y="4493555"/>
            <a:ext cx="1612900" cy="3079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3366"/>
                </a:solidFill>
                <a:latin typeface="Arial"/>
                <a:ea typeface="Arial"/>
                <a:cs typeface="Arial"/>
                <a:sym typeface="Arial"/>
              </a:rPr>
              <a:t>Other 9%</a:t>
            </a:r>
            <a:endParaRPr sz="1400" b="0" i="0" u="none" strike="noStrike" cap="none">
              <a:solidFill>
                <a:srgbClr val="003366"/>
              </a:solidFill>
              <a:latin typeface="Arial"/>
              <a:ea typeface="Arial"/>
              <a:cs typeface="Arial"/>
              <a:sym typeface="Arial"/>
            </a:endParaRPr>
          </a:p>
        </p:txBody>
      </p:sp>
      <p:sp>
        <p:nvSpPr>
          <p:cNvPr id="286" name="Google Shape;286;p39"/>
          <p:cNvSpPr txBox="1"/>
          <p:nvPr/>
        </p:nvSpPr>
        <p:spPr>
          <a:xfrm>
            <a:off x="3569371" y="2018416"/>
            <a:ext cx="1460500" cy="10510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3366"/>
                </a:solidFill>
                <a:latin typeface="Arial"/>
                <a:ea typeface="Arial"/>
                <a:cs typeface="Arial"/>
                <a:sym typeface="Arial"/>
              </a:rPr>
              <a:t>Gas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10"/>
              </a:spcBef>
              <a:spcAft>
                <a:spcPts val="0"/>
              </a:spcAft>
              <a:buClr>
                <a:srgbClr val="000000"/>
              </a:buClr>
              <a:buSzPts val="1400"/>
              <a:buFont typeface="Arial"/>
              <a:buNone/>
            </a:pPr>
            <a:r>
              <a:rPr lang="en-US" sz="1400" b="0" i="0" u="none" strike="noStrike" cap="none">
                <a:solidFill>
                  <a:srgbClr val="003366"/>
                </a:solidFill>
                <a:latin typeface="Arial"/>
                <a:ea typeface="Arial"/>
                <a:cs typeface="Arial"/>
                <a:sym typeface="Arial"/>
              </a:rPr>
              <a:t>  Jump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10"/>
              </a:spcBef>
              <a:spcAft>
                <a:spcPts val="0"/>
              </a:spcAft>
              <a:buClr>
                <a:srgbClr val="000000"/>
              </a:buClr>
              <a:buSzPts val="1400"/>
              <a:buFont typeface="Arial"/>
              <a:buNone/>
            </a:pPr>
            <a:r>
              <a:rPr lang="en-US" sz="1400" b="0" i="0" u="none" strike="noStrike" cap="none">
                <a:solidFill>
                  <a:srgbClr val="003366"/>
                </a:solidFill>
                <a:latin typeface="Arial"/>
                <a:ea typeface="Arial"/>
                <a:cs typeface="Arial"/>
                <a:sym typeface="Arial"/>
              </a:rPr>
              <a:t>   Sharps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10"/>
              </a:spcBef>
              <a:spcAft>
                <a:spcPts val="0"/>
              </a:spcAft>
              <a:buClr>
                <a:srgbClr val="000000"/>
              </a:buClr>
              <a:buSzPts val="1400"/>
              <a:buFont typeface="Arial"/>
              <a:buNone/>
            </a:pPr>
            <a:r>
              <a:rPr lang="en-US" sz="1400" b="0" i="0" u="none" strike="noStrike" cap="none">
                <a:solidFill>
                  <a:srgbClr val="003366"/>
                </a:solidFill>
                <a:latin typeface="Arial"/>
                <a:ea typeface="Arial"/>
                <a:cs typeface="Arial"/>
                <a:sym typeface="Arial"/>
              </a:rPr>
              <a:t>     Other 4%</a:t>
            </a:r>
            <a:endParaRPr sz="1400" b="0" i="0" u="none" strike="noStrike" cap="none">
              <a:solidFill>
                <a:srgbClr val="003366"/>
              </a:solidFill>
              <a:latin typeface="Arial"/>
              <a:ea typeface="Arial"/>
              <a:cs typeface="Arial"/>
              <a:sym typeface="Arial"/>
            </a:endParaRPr>
          </a:p>
        </p:txBody>
      </p:sp>
      <p:sp>
        <p:nvSpPr>
          <p:cNvPr id="287" name="Google Shape;287;p39"/>
          <p:cNvSpPr txBox="1"/>
          <p:nvPr/>
        </p:nvSpPr>
        <p:spPr>
          <a:xfrm>
            <a:off x="5115718" y="4673600"/>
            <a:ext cx="2273300" cy="5556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3366"/>
                </a:solidFill>
                <a:latin typeface="Arial"/>
                <a:ea typeface="Arial"/>
                <a:cs typeface="Arial"/>
                <a:sym typeface="Arial"/>
              </a:rPr>
              <a:t>         Suffocation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10"/>
              </a:spcBef>
              <a:spcAft>
                <a:spcPts val="0"/>
              </a:spcAft>
              <a:buClr>
                <a:srgbClr val="000000"/>
              </a:buClr>
              <a:buSzPts val="1400"/>
              <a:buFont typeface="Arial"/>
              <a:buNone/>
            </a:pPr>
            <a:r>
              <a:rPr lang="en-US" sz="1400" b="0" i="0" u="none" strike="noStrike" cap="none">
                <a:solidFill>
                  <a:srgbClr val="003366"/>
                </a:solidFill>
                <a:latin typeface="Arial"/>
                <a:ea typeface="Arial"/>
                <a:cs typeface="Arial"/>
                <a:sym typeface="Arial"/>
              </a:rPr>
              <a:t>                    Firearm 1%</a:t>
            </a:r>
            <a:endParaRPr sz="1400" b="0" i="0" u="none" strike="noStrike" cap="none">
              <a:solidFill>
                <a:srgbClr val="003366"/>
              </a:solidFill>
              <a:latin typeface="Arial"/>
              <a:ea typeface="Arial"/>
              <a:cs typeface="Arial"/>
              <a:sym typeface="Arial"/>
            </a:endParaRPr>
          </a:p>
        </p:txBody>
      </p:sp>
      <p:cxnSp>
        <p:nvCxnSpPr>
          <p:cNvPr id="288" name="Google Shape;288;p39"/>
          <p:cNvCxnSpPr/>
          <p:nvPr/>
        </p:nvCxnSpPr>
        <p:spPr>
          <a:xfrm rot="-5400000">
            <a:off x="6868318" y="4723743"/>
            <a:ext cx="203200" cy="50800"/>
          </a:xfrm>
          <a:prstGeom prst="straightConnector1">
            <a:avLst/>
          </a:prstGeom>
          <a:noFill/>
          <a:ln w="9525" cap="flat" cmpd="sng">
            <a:solidFill>
              <a:schemeClr val="dk1"/>
            </a:solidFill>
            <a:prstDash val="solid"/>
            <a:round/>
            <a:headEnd type="none" w="sm" len="sm"/>
            <a:tailEnd type="none" w="sm" len="sm"/>
          </a:ln>
        </p:spPr>
      </p:cxnSp>
      <p:sp>
        <p:nvSpPr>
          <p:cNvPr id="289" name="Google Shape;289;p39"/>
          <p:cNvSpPr txBox="1"/>
          <p:nvPr/>
        </p:nvSpPr>
        <p:spPr>
          <a:xfrm>
            <a:off x="653010" y="6102299"/>
            <a:ext cx="3925093" cy="64619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800"/>
              <a:buFont typeface="Arial"/>
              <a:buNone/>
            </a:pPr>
            <a:r>
              <a:rPr lang="en-US" sz="1600" b="0" i="0" u="sng" strike="noStrike" cap="none" dirty="0">
                <a:solidFill>
                  <a:schemeClr val="hlink"/>
                </a:solidFill>
                <a:latin typeface="Arial"/>
                <a:ea typeface="Arial"/>
                <a:cs typeface="Arial"/>
                <a:sym typeface="Arial"/>
                <a:hlinkClick r:id="rId5"/>
              </a:rPr>
              <a:t>CDC WONDER</a:t>
            </a:r>
            <a:r>
              <a:rPr lang="en-US" sz="1600" b="0" i="0" u="sng" strike="noStrike" cap="none" dirty="0">
                <a:solidFill>
                  <a:schemeClr val="hlink"/>
                </a:solidFill>
                <a:latin typeface="Arial"/>
                <a:ea typeface="Arial"/>
                <a:cs typeface="Arial"/>
                <a:sym typeface="Arial"/>
                <a:hlinkClick r:id="rId6"/>
              </a:rPr>
              <a:t> </a:t>
            </a:r>
            <a:r>
              <a:rPr lang="en-US" sz="1600" b="0" i="0" u="none" strike="noStrike" cap="none" dirty="0">
                <a:solidFill>
                  <a:schemeClr val="lt1"/>
                </a:solidFill>
                <a:latin typeface="Arial"/>
                <a:ea typeface="Arial"/>
                <a:cs typeface="Arial"/>
                <a:sym typeface="Arial"/>
              </a:rPr>
              <a:t>(2016)</a:t>
            </a:r>
            <a:endParaRPr sz="1600" b="0" i="0" u="none" strike="noStrike" cap="none" dirty="0">
              <a:solidFill>
                <a:srgbClr val="000000"/>
              </a:solidFill>
              <a:latin typeface="Arial"/>
              <a:ea typeface="Arial"/>
              <a:cs typeface="Arial"/>
              <a:sym typeface="Arial"/>
            </a:endParaRPr>
          </a:p>
          <a:p>
            <a:pPr marL="0" marR="0" lvl="0" indent="0" rtl="0">
              <a:lnSpc>
                <a:spcPct val="100000"/>
              </a:lnSpc>
              <a:spcBef>
                <a:spcPts val="400"/>
              </a:spcBef>
              <a:spcAft>
                <a:spcPts val="0"/>
              </a:spcAft>
              <a:buClr>
                <a:srgbClr val="000000"/>
              </a:buClr>
              <a:buSzPts val="800"/>
              <a:buFont typeface="Arial"/>
              <a:buNone/>
            </a:pPr>
            <a:r>
              <a:rPr lang="en-US" sz="1600" b="0" i="0" u="sng" strike="noStrike" cap="none" dirty="0">
                <a:solidFill>
                  <a:schemeClr val="hlink"/>
                </a:solidFill>
                <a:latin typeface="Arial"/>
                <a:ea typeface="Arial"/>
                <a:cs typeface="Arial"/>
                <a:sym typeface="Arial"/>
                <a:hlinkClick r:id="rId7"/>
              </a:rPr>
              <a:t>Canner 2018  </a:t>
            </a:r>
            <a:endParaRPr sz="1600" b="0" i="0" u="none" strike="noStrike" cap="none" dirty="0">
              <a:solidFill>
                <a:schemeClr val="lt1"/>
              </a:solidFill>
              <a:latin typeface="Times"/>
              <a:ea typeface="Times"/>
              <a:cs typeface="Times"/>
              <a:sym typeface="Time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a:extLst>
              <a:ext uri="{FF2B5EF4-FFF2-40B4-BE49-F238E27FC236}">
                <a16:creationId xmlns:a16="http://schemas.microsoft.com/office/drawing/2014/main" id="{CC4E89CE-EC07-49B2-981D-70C96DEEA48B}"/>
              </a:ext>
            </a:extLst>
          </p:cNvPr>
          <p:cNvSpPr txBox="1">
            <a:spLocks noChangeArrowheads="1"/>
          </p:cNvSpPr>
          <p:nvPr/>
        </p:nvSpPr>
        <p:spPr bwMode="auto">
          <a:xfrm>
            <a:off x="996286" y="182562"/>
            <a:ext cx="7519063" cy="698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SzPct val="100000"/>
            </a:pPr>
            <a:r>
              <a:rPr lang="en-US" altLang="en-US" sz="3200" dirty="0">
                <a:solidFill>
                  <a:schemeClr val="accent2">
                    <a:lumMod val="75000"/>
                  </a:schemeClr>
                </a:solidFill>
                <a:cs typeface="Arial" panose="020B0604020202020204" pitchFamily="34" charset="0"/>
              </a:rPr>
              <a:t>Suicide Methods – MISSOURI 2017</a:t>
            </a:r>
          </a:p>
        </p:txBody>
      </p:sp>
      <p:pic>
        <p:nvPicPr>
          <p:cNvPr id="34819" name="Picture 2">
            <a:extLst>
              <a:ext uri="{FF2B5EF4-FFF2-40B4-BE49-F238E27FC236}">
                <a16:creationId xmlns:a16="http://schemas.microsoft.com/office/drawing/2014/main" id="{B2B41160-A0FF-4D7D-BAFD-C20BE99C3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1375"/>
            <a:ext cx="4876800" cy="3425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3">
            <a:extLst>
              <a:ext uri="{FF2B5EF4-FFF2-40B4-BE49-F238E27FC236}">
                <a16:creationId xmlns:a16="http://schemas.microsoft.com/office/drawing/2014/main" id="{49DFB837-C2F8-4388-B583-2932E96D3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3903663"/>
            <a:ext cx="4797425" cy="319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1" name="Picture 4">
            <a:extLst>
              <a:ext uri="{FF2B5EF4-FFF2-40B4-BE49-F238E27FC236}">
                <a16:creationId xmlns:a16="http://schemas.microsoft.com/office/drawing/2014/main" id="{CFFD06D7-0812-4BAD-BA76-0223676AC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6175" y="841375"/>
            <a:ext cx="4949825" cy="3425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2" name="Picture 5">
            <a:extLst>
              <a:ext uri="{FF2B5EF4-FFF2-40B4-BE49-F238E27FC236}">
                <a16:creationId xmlns:a16="http://schemas.microsoft.com/office/drawing/2014/main" id="{1F95415F-2E41-4149-8067-8FCE28EA55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962400"/>
            <a:ext cx="5102225"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3" name="Picture 6">
            <a:extLst>
              <a:ext uri="{FF2B5EF4-FFF2-40B4-BE49-F238E27FC236}">
                <a16:creationId xmlns:a16="http://schemas.microsoft.com/office/drawing/2014/main" id="{EC282804-7ED9-4D33-84CC-CD3827CC24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114800"/>
            <a:ext cx="4572000"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4" name="Picture 7">
            <a:extLst>
              <a:ext uri="{FF2B5EF4-FFF2-40B4-BE49-F238E27FC236}">
                <a16:creationId xmlns:a16="http://schemas.microsoft.com/office/drawing/2014/main" id="{9E39DC01-B3A8-4C73-B2CD-9A20614155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7963" y="1206500"/>
            <a:ext cx="4572000" cy="3236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5" name="Picture 8">
            <a:extLst>
              <a:ext uri="{FF2B5EF4-FFF2-40B4-BE49-F238E27FC236}">
                <a16:creationId xmlns:a16="http://schemas.microsoft.com/office/drawing/2014/main" id="{05D023DE-F0CD-4E3A-B231-1984020BBF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0288" y="3883025"/>
            <a:ext cx="4572000" cy="3279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6" name="Picture 9">
            <a:extLst>
              <a:ext uri="{FF2B5EF4-FFF2-40B4-BE49-F238E27FC236}">
                <a16:creationId xmlns:a16="http://schemas.microsoft.com/office/drawing/2014/main" id="{170B4998-DED1-4F8C-BAA2-62C575AEC4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9488" y="2895600"/>
            <a:ext cx="7426325" cy="675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7" name="Picture 11">
            <a:extLst>
              <a:ext uri="{FF2B5EF4-FFF2-40B4-BE49-F238E27FC236}">
                <a16:creationId xmlns:a16="http://schemas.microsoft.com/office/drawing/2014/main" id="{6AD0E694-0693-4569-910C-1EA6AA8D4D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3838" y="4035425"/>
            <a:ext cx="5253037" cy="2640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8" name="Picture 12">
            <a:extLst>
              <a:ext uri="{FF2B5EF4-FFF2-40B4-BE49-F238E27FC236}">
                <a16:creationId xmlns:a16="http://schemas.microsoft.com/office/drawing/2014/main" id="{1246956F-152A-45FB-9C9F-5D8F74C8F4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0" y="4114800"/>
            <a:ext cx="4806950" cy="2343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9" name="Picture 13">
            <a:extLst>
              <a:ext uri="{FF2B5EF4-FFF2-40B4-BE49-F238E27FC236}">
                <a16:creationId xmlns:a16="http://schemas.microsoft.com/office/drawing/2014/main" id="{45BEABB7-FB8E-4A75-8A91-1A487A95C1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1763" y="4240213"/>
            <a:ext cx="4806950" cy="2343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9" name="Chart 18">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075624750"/>
              </p:ext>
            </p:extLst>
          </p:nvPr>
        </p:nvGraphicFramePr>
        <p:xfrm>
          <a:off x="-982042" y="706208"/>
          <a:ext cx="5334001" cy="358093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20" name="Chart 19">
            <a:extLst>
              <a:ext uri="{FF2B5EF4-FFF2-40B4-BE49-F238E27FC236}">
                <a16:creationId xmlns:a16="http://schemas.microsoft.com/office/drawing/2014/main" id="{C556503B-FC5E-4C18-A41B-8849E6D8E9EE}"/>
              </a:ext>
            </a:extLst>
          </p:cNvPr>
          <p:cNvGraphicFramePr>
            <a:graphicFrameLocks/>
          </p:cNvGraphicFramePr>
          <p:nvPr/>
        </p:nvGraphicFramePr>
        <p:xfrm flipV="1">
          <a:off x="1143000" y="2079626"/>
          <a:ext cx="4162041" cy="134937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2" name="Chart 21">
            <a:extLst>
              <a:ext uri="{FF2B5EF4-FFF2-40B4-BE49-F238E27FC236}">
                <a16:creationId xmlns:a16="http://schemas.microsoft.com/office/drawing/2014/main" id="{DFF141BE-9FA8-4857-9101-8D5FE979EE5E}"/>
              </a:ext>
            </a:extLst>
          </p:cNvPr>
          <p:cNvGraphicFramePr>
            <a:graphicFrameLocks/>
          </p:cNvGraphicFramePr>
          <p:nvPr/>
        </p:nvGraphicFramePr>
        <p:xfrm>
          <a:off x="2882019" y="852952"/>
          <a:ext cx="5470515" cy="3347574"/>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3" name="Chart 22">
            <a:extLst>
              <a:ext uri="{FF2B5EF4-FFF2-40B4-BE49-F238E27FC236}">
                <a16:creationId xmlns:a16="http://schemas.microsoft.com/office/drawing/2014/main" id="{00000000-0008-0000-0000-000003000000}"/>
              </a:ext>
            </a:extLst>
          </p:cNvPr>
          <p:cNvGraphicFramePr>
            <a:graphicFrameLocks/>
          </p:cNvGraphicFramePr>
          <p:nvPr/>
        </p:nvGraphicFramePr>
        <p:xfrm>
          <a:off x="5503861" y="3851983"/>
          <a:ext cx="3473451" cy="2805284"/>
        </p:xfrm>
        <a:graphic>
          <a:graphicData uri="http://schemas.openxmlformats.org/drawingml/2006/chart">
            <c:chart xmlns:c="http://schemas.openxmlformats.org/drawingml/2006/chart" xmlns:r="http://schemas.openxmlformats.org/officeDocument/2006/relationships" r:id="rId16"/>
          </a:graphicData>
        </a:graphic>
      </p:graphicFrame>
      <p:sp>
        <p:nvSpPr>
          <p:cNvPr id="3" name="TextBox 2">
            <a:extLst>
              <a:ext uri="{FF2B5EF4-FFF2-40B4-BE49-F238E27FC236}">
                <a16:creationId xmlns:a16="http://schemas.microsoft.com/office/drawing/2014/main" id="{D8C5C200-C7E3-4B7D-824A-8F37ED05D258}"/>
              </a:ext>
            </a:extLst>
          </p:cNvPr>
          <p:cNvSpPr txBox="1"/>
          <p:nvPr/>
        </p:nvSpPr>
        <p:spPr>
          <a:xfrm>
            <a:off x="7143750" y="1450975"/>
            <a:ext cx="2446338" cy="1200150"/>
          </a:xfrm>
          <a:prstGeom prst="rect">
            <a:avLst/>
          </a:prstGeom>
          <a:noFill/>
        </p:spPr>
        <p:txBody>
          <a:bodyPr>
            <a:spAutoFit/>
          </a:bodyPr>
          <a:lstStyle/>
          <a:p>
            <a:pPr>
              <a:defRPr/>
            </a:pPr>
            <a:r>
              <a:rPr lang="en-US" b="1" dirty="0">
                <a:solidFill>
                  <a:srgbClr val="0070C0"/>
                </a:solidFill>
              </a:rPr>
              <a:t>GUNS</a:t>
            </a:r>
            <a:endParaRPr lang="en-US" dirty="0"/>
          </a:p>
          <a:p>
            <a:pPr>
              <a:defRPr/>
            </a:pPr>
            <a:r>
              <a:rPr lang="en-US" b="1" dirty="0">
                <a:solidFill>
                  <a:schemeClr val="accent2">
                    <a:lumMod val="75000"/>
                  </a:schemeClr>
                </a:solidFill>
              </a:rPr>
              <a:t>SUFFOCATION</a:t>
            </a:r>
          </a:p>
          <a:p>
            <a:pPr>
              <a:defRPr/>
            </a:pPr>
            <a:r>
              <a:rPr lang="en-US" b="1" dirty="0">
                <a:solidFill>
                  <a:schemeClr val="bg1">
                    <a:lumMod val="65000"/>
                  </a:schemeClr>
                </a:solidFill>
              </a:rPr>
              <a:t>POISON</a:t>
            </a:r>
            <a:endParaRPr lang="en-US" dirty="0"/>
          </a:p>
          <a:p>
            <a:pPr>
              <a:defRPr/>
            </a:pPr>
            <a:r>
              <a:rPr lang="en-US" b="1" dirty="0">
                <a:solidFill>
                  <a:schemeClr val="accent4">
                    <a:lumMod val="60000"/>
                    <a:lumOff val="40000"/>
                  </a:schemeClr>
                </a:solidFill>
              </a:rPr>
              <a:t>OTHER</a:t>
            </a:r>
            <a:endParaRPr lang="en-US" dirty="0"/>
          </a:p>
        </p:txBody>
      </p:sp>
      <p:sp>
        <p:nvSpPr>
          <p:cNvPr id="34835" name="TextBox 1">
            <a:extLst>
              <a:ext uri="{FF2B5EF4-FFF2-40B4-BE49-F238E27FC236}">
                <a16:creationId xmlns:a16="http://schemas.microsoft.com/office/drawing/2014/main" id="{312B1E82-A1B1-4058-BD0B-23505EFE85B9}"/>
              </a:ext>
            </a:extLst>
          </p:cNvPr>
          <p:cNvSpPr txBox="1">
            <a:spLocks noChangeArrowheads="1"/>
          </p:cNvSpPr>
          <p:nvPr/>
        </p:nvSpPr>
        <p:spPr bwMode="auto">
          <a:xfrm flipH="1" flipV="1">
            <a:off x="7185025" y="3221038"/>
            <a:ext cx="460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AgA</a:t>
            </a:r>
          </a:p>
        </p:txBody>
      </p:sp>
      <p:graphicFrame>
        <p:nvGraphicFramePr>
          <p:cNvPr id="21" name="Chart 20">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605850153"/>
              </p:ext>
            </p:extLst>
          </p:nvPr>
        </p:nvGraphicFramePr>
        <p:xfrm>
          <a:off x="-1101152" y="312187"/>
          <a:ext cx="5528367" cy="3709529"/>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24" name="Chart 23">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2813125344"/>
              </p:ext>
            </p:extLst>
          </p:nvPr>
        </p:nvGraphicFramePr>
        <p:xfrm>
          <a:off x="1098202" y="2173851"/>
          <a:ext cx="5736296" cy="3631071"/>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25" name="Chart 24">
            <a:extLst>
              <a:ext uri="{FF2B5EF4-FFF2-40B4-BE49-F238E27FC236}">
                <a16:creationId xmlns:a16="http://schemas.microsoft.com/office/drawing/2014/main" id="{C556503B-FC5E-4C18-A41B-8849E6D8E9EE}"/>
              </a:ext>
            </a:extLst>
          </p:cNvPr>
          <p:cNvGraphicFramePr>
            <a:graphicFrameLocks/>
          </p:cNvGraphicFramePr>
          <p:nvPr>
            <p:extLst>
              <p:ext uri="{D42A27DB-BD31-4B8C-83A1-F6EECF244321}">
                <p14:modId xmlns:p14="http://schemas.microsoft.com/office/powerpoint/2010/main" val="4155114464"/>
              </p:ext>
            </p:extLst>
          </p:nvPr>
        </p:nvGraphicFramePr>
        <p:xfrm>
          <a:off x="212726" y="3726441"/>
          <a:ext cx="4998992" cy="315265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26" name="Chart 25">
            <a:extLst>
              <a:ext uri="{FF2B5EF4-FFF2-40B4-BE49-F238E27FC236}">
                <a16:creationId xmlns:a16="http://schemas.microsoft.com/office/drawing/2014/main" id="{00000000-0008-0000-0000-000003000000}"/>
              </a:ext>
            </a:extLst>
          </p:cNvPr>
          <p:cNvGraphicFramePr>
            <a:graphicFrameLocks/>
          </p:cNvGraphicFramePr>
          <p:nvPr/>
        </p:nvGraphicFramePr>
        <p:xfrm>
          <a:off x="4159254" y="3640672"/>
          <a:ext cx="5470515" cy="322698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27" name="Chart 26">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381018632"/>
              </p:ext>
            </p:extLst>
          </p:nvPr>
        </p:nvGraphicFramePr>
        <p:xfrm>
          <a:off x="-594752" y="764021"/>
          <a:ext cx="4900058" cy="3502716"/>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28" name="Chart 27">
            <a:extLst>
              <a:ext uri="{FF2B5EF4-FFF2-40B4-BE49-F238E27FC236}">
                <a16:creationId xmlns:a16="http://schemas.microsoft.com/office/drawing/2014/main" id="{C556503B-FC5E-4C18-A41B-8849E6D8E9EE}"/>
              </a:ext>
            </a:extLst>
          </p:cNvPr>
          <p:cNvGraphicFramePr>
            <a:graphicFrameLocks/>
          </p:cNvGraphicFramePr>
          <p:nvPr>
            <p:extLst>
              <p:ext uri="{D42A27DB-BD31-4B8C-83A1-F6EECF244321}">
                <p14:modId xmlns:p14="http://schemas.microsoft.com/office/powerpoint/2010/main" val="617210852"/>
              </p:ext>
            </p:extLst>
          </p:nvPr>
        </p:nvGraphicFramePr>
        <p:xfrm>
          <a:off x="398296" y="3626173"/>
          <a:ext cx="4876799" cy="3126624"/>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29" name="Chart 28">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1456713831"/>
              </p:ext>
            </p:extLst>
          </p:nvPr>
        </p:nvGraphicFramePr>
        <p:xfrm>
          <a:off x="3177212" y="870144"/>
          <a:ext cx="5470515" cy="3227775"/>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30" name="Chart 29">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995731200"/>
              </p:ext>
            </p:extLst>
          </p:nvPr>
        </p:nvGraphicFramePr>
        <p:xfrm>
          <a:off x="4372592" y="3750730"/>
          <a:ext cx="5470515" cy="3105478"/>
        </p:xfrm>
        <a:graphic>
          <a:graphicData uri="http://schemas.openxmlformats.org/drawingml/2006/chart">
            <c:chart xmlns:c="http://schemas.openxmlformats.org/drawingml/2006/chart" xmlns:r="http://schemas.openxmlformats.org/officeDocument/2006/relationships" r:id="rId24"/>
          </a:graphicData>
        </a:graphic>
      </p:graphicFrame>
      <p:cxnSp>
        <p:nvCxnSpPr>
          <p:cNvPr id="4" name="Straight Connector 3">
            <a:extLst>
              <a:ext uri="{FF2B5EF4-FFF2-40B4-BE49-F238E27FC236}">
                <a16:creationId xmlns:a16="http://schemas.microsoft.com/office/drawing/2014/main" id="{0CAC4E56-41D7-4945-909E-8F730B876D89}"/>
              </a:ext>
            </a:extLst>
          </p:cNvPr>
          <p:cNvCxnSpPr/>
          <p:nvPr/>
        </p:nvCxnSpPr>
        <p:spPr>
          <a:xfrm>
            <a:off x="1098202" y="841375"/>
            <a:ext cx="70495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2249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1"/>
          <p:cNvSpPr txBox="1">
            <a:spLocks noGrp="1"/>
          </p:cNvSpPr>
          <p:nvPr>
            <p:ph type="title"/>
          </p:nvPr>
        </p:nvSpPr>
        <p:spPr>
          <a:xfrm>
            <a:off x="628650" y="365126"/>
            <a:ext cx="7886700" cy="64748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cs typeface="Arial" panose="020B0604020202020204" pitchFamily="34" charset="0"/>
              </a:rPr>
              <a:t>Relative Lethality of Suicide Methods</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309" name="Google Shape;309;p41"/>
          <p:cNvSpPr txBox="1">
            <a:spLocks noGrp="1"/>
          </p:cNvSpPr>
          <p:nvPr>
            <p:ph idx="1"/>
          </p:nvPr>
        </p:nvSpPr>
        <p:spPr>
          <a:xfrm>
            <a:off x="3521322" y="1613358"/>
            <a:ext cx="3060700" cy="5334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1800"/>
              <a:buFont typeface="Arial"/>
              <a:buNone/>
            </a:pPr>
            <a:r>
              <a:rPr lang="en-US" sz="1800" dirty="0">
                <a:solidFill>
                  <a:schemeClr val="dk1"/>
                </a:solidFill>
                <a:latin typeface="Arial"/>
                <a:ea typeface="Arial"/>
                <a:cs typeface="Arial"/>
                <a:sym typeface="Arial"/>
              </a:rPr>
              <a:t>Firearm</a:t>
            </a:r>
            <a:endParaRPr dirty="0">
              <a:latin typeface="Arial"/>
              <a:ea typeface="Arial"/>
              <a:cs typeface="Arial"/>
              <a:sym typeface="Arial"/>
            </a:endParaRPr>
          </a:p>
          <a:p>
            <a:pPr marL="342900" lvl="0" indent="-342900" algn="l" rtl="0">
              <a:lnSpc>
                <a:spcPct val="100000"/>
              </a:lnSpc>
              <a:spcBef>
                <a:spcPts val="0"/>
              </a:spcBef>
              <a:spcAft>
                <a:spcPts val="0"/>
              </a:spcAft>
              <a:buClr>
                <a:schemeClr val="dk1"/>
              </a:buClr>
              <a:buSzPts val="1800"/>
              <a:buFont typeface="Arial"/>
              <a:buNone/>
            </a:pPr>
            <a:r>
              <a:rPr lang="en-US" sz="1800" dirty="0">
                <a:solidFill>
                  <a:schemeClr val="dk1"/>
                </a:solidFill>
                <a:latin typeface="Arial"/>
                <a:ea typeface="Arial"/>
                <a:cs typeface="Arial"/>
                <a:sym typeface="Arial"/>
              </a:rPr>
              <a:t>Jump from very great height</a:t>
            </a:r>
            <a:endParaRPr dirty="0">
              <a:latin typeface="Arial"/>
              <a:ea typeface="Arial"/>
              <a:cs typeface="Arial"/>
              <a:sym typeface="Arial"/>
            </a:endParaRPr>
          </a:p>
          <a:p>
            <a:pPr marL="342900" lvl="0" indent="-342900" algn="l" rtl="0">
              <a:lnSpc>
                <a:spcPct val="100000"/>
              </a:lnSpc>
              <a:spcBef>
                <a:spcPts val="0"/>
              </a:spcBef>
              <a:spcAft>
                <a:spcPts val="0"/>
              </a:spcAft>
              <a:buClr>
                <a:schemeClr val="lt1"/>
              </a:buClr>
              <a:buSzPts val="1800"/>
              <a:buFont typeface="Times New Roman"/>
              <a:buNone/>
            </a:pPr>
            <a:endParaRPr sz="180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lt1"/>
              </a:buClr>
              <a:buSzPts val="1600"/>
              <a:buFont typeface="Times New Roman"/>
              <a:buNone/>
            </a:pPr>
            <a:endParaRPr sz="160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dk1"/>
              </a:buClr>
              <a:buSzPts val="1800"/>
              <a:buFont typeface="Arial"/>
              <a:buNone/>
            </a:pPr>
            <a:r>
              <a:rPr lang="en-US" sz="1800" dirty="0">
                <a:solidFill>
                  <a:schemeClr val="dk1"/>
                </a:solidFill>
                <a:latin typeface="Arial"/>
                <a:ea typeface="Arial"/>
                <a:cs typeface="Arial"/>
                <a:sym typeface="Arial"/>
              </a:rPr>
              <a:t>Carbon monoxide </a:t>
            </a:r>
            <a:endParaRPr dirty="0">
              <a:latin typeface="Arial"/>
              <a:ea typeface="Arial"/>
              <a:cs typeface="Arial"/>
              <a:sym typeface="Arial"/>
            </a:endParaRPr>
          </a:p>
          <a:p>
            <a:pPr marL="342900" lvl="0" indent="-342900" algn="l" rtl="0">
              <a:lnSpc>
                <a:spcPct val="100000"/>
              </a:lnSpc>
              <a:spcBef>
                <a:spcPts val="0"/>
              </a:spcBef>
              <a:spcAft>
                <a:spcPts val="0"/>
              </a:spcAft>
              <a:buClr>
                <a:schemeClr val="dk1"/>
              </a:buClr>
              <a:buSzPts val="1800"/>
              <a:buFont typeface="Arial"/>
              <a:buNone/>
            </a:pPr>
            <a:r>
              <a:rPr lang="en-US" sz="1800" dirty="0">
                <a:solidFill>
                  <a:schemeClr val="dk1"/>
                </a:solidFill>
                <a:latin typeface="Arial"/>
                <a:ea typeface="Arial"/>
                <a:cs typeface="Arial"/>
                <a:sym typeface="Arial"/>
              </a:rPr>
              <a:t>Hanging/suffocation</a:t>
            </a:r>
            <a:endParaRPr dirty="0">
              <a:latin typeface="Arial"/>
              <a:ea typeface="Arial"/>
              <a:cs typeface="Arial"/>
              <a:sym typeface="Arial"/>
            </a:endParaRPr>
          </a:p>
          <a:p>
            <a:pPr marL="342900" lvl="0" indent="-342900" algn="l" rtl="0">
              <a:lnSpc>
                <a:spcPct val="100000"/>
              </a:lnSpc>
              <a:spcBef>
                <a:spcPts val="0"/>
              </a:spcBef>
              <a:spcAft>
                <a:spcPts val="0"/>
              </a:spcAft>
              <a:buClr>
                <a:schemeClr val="lt1"/>
              </a:buClr>
              <a:buSzPts val="1800"/>
              <a:buFont typeface="Times New Roman"/>
              <a:buNone/>
            </a:pPr>
            <a:endParaRPr sz="180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lt1"/>
              </a:buClr>
              <a:buSzPts val="1800"/>
              <a:buFont typeface="Times New Roman"/>
              <a:buNone/>
            </a:pPr>
            <a:endParaRPr sz="180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lt1"/>
              </a:buClr>
              <a:buSzPts val="1800"/>
              <a:buFont typeface="Times New Roman"/>
              <a:buNone/>
            </a:pPr>
            <a:endParaRPr sz="180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lt1"/>
              </a:buClr>
              <a:buSzPts val="1200"/>
              <a:buFont typeface="Times New Roman"/>
              <a:buNone/>
            </a:pPr>
            <a:endParaRPr sz="120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lt1"/>
              </a:buClr>
              <a:buSzPts val="2800"/>
              <a:buFont typeface="Times New Roman"/>
              <a:buNone/>
            </a:pPr>
            <a:endParaRPr sz="280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lt1"/>
              </a:buClr>
              <a:buSzPts val="1800"/>
              <a:buFont typeface="Times New Roman"/>
              <a:buNone/>
            </a:pPr>
            <a:endParaRPr sz="180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dk1"/>
              </a:buClr>
              <a:buSzPts val="1800"/>
              <a:buFont typeface="Arial"/>
              <a:buNone/>
            </a:pPr>
            <a:r>
              <a:rPr lang="en-US" sz="1800" dirty="0">
                <a:solidFill>
                  <a:schemeClr val="dk1"/>
                </a:solidFill>
                <a:latin typeface="Arial"/>
                <a:ea typeface="Arial"/>
                <a:cs typeface="Arial"/>
                <a:sym typeface="Arial"/>
              </a:rPr>
              <a:t>Overdose/poisoning</a:t>
            </a:r>
            <a:endParaRPr dirty="0">
              <a:latin typeface="Arial"/>
              <a:ea typeface="Arial"/>
              <a:cs typeface="Arial"/>
              <a:sym typeface="Arial"/>
            </a:endParaRPr>
          </a:p>
          <a:p>
            <a:pPr marL="342900" lvl="0" indent="-342900" algn="l" rtl="0">
              <a:lnSpc>
                <a:spcPct val="100000"/>
              </a:lnSpc>
              <a:spcBef>
                <a:spcPts val="0"/>
              </a:spcBef>
              <a:spcAft>
                <a:spcPts val="0"/>
              </a:spcAft>
              <a:buClr>
                <a:schemeClr val="dk1"/>
              </a:buClr>
              <a:buSzPts val="1800"/>
              <a:buFont typeface="Arial"/>
              <a:buNone/>
            </a:pPr>
            <a:r>
              <a:rPr lang="en-US" sz="1800" dirty="0">
                <a:solidFill>
                  <a:schemeClr val="dk1"/>
                </a:solidFill>
                <a:latin typeface="Arial"/>
                <a:ea typeface="Arial"/>
                <a:cs typeface="Arial"/>
                <a:sym typeface="Arial"/>
              </a:rPr>
              <a:t>Cutting</a:t>
            </a:r>
            <a:endParaRPr dirty="0">
              <a:solidFill>
                <a:schemeClr val="dk1"/>
              </a:solidFill>
              <a:latin typeface="Arial"/>
              <a:ea typeface="Arial"/>
              <a:cs typeface="Arial"/>
              <a:sym typeface="Arial"/>
            </a:endParaRPr>
          </a:p>
        </p:txBody>
      </p:sp>
      <p:cxnSp>
        <p:nvCxnSpPr>
          <p:cNvPr id="308" name="Google Shape;308;p41"/>
          <p:cNvCxnSpPr/>
          <p:nvPr/>
        </p:nvCxnSpPr>
        <p:spPr>
          <a:xfrm>
            <a:off x="723900" y="1026186"/>
            <a:ext cx="7696200" cy="0"/>
          </a:xfrm>
          <a:prstGeom prst="straightConnector1">
            <a:avLst/>
          </a:prstGeom>
          <a:noFill/>
          <a:ln w="31750" cap="flat" cmpd="sng">
            <a:solidFill>
              <a:schemeClr val="accent2"/>
            </a:solidFill>
            <a:prstDash val="solid"/>
            <a:round/>
            <a:headEnd type="none" w="sm" len="sm"/>
            <a:tailEnd type="none" w="sm" len="sm"/>
          </a:ln>
        </p:spPr>
      </p:cxnSp>
      <p:sp>
        <p:nvSpPr>
          <p:cNvPr id="310" name="Google Shape;310;p41"/>
          <p:cNvSpPr/>
          <p:nvPr/>
        </p:nvSpPr>
        <p:spPr>
          <a:xfrm>
            <a:off x="495300" y="1524000"/>
            <a:ext cx="1828800" cy="5334000"/>
          </a:xfrm>
          <a:prstGeom prst="rect">
            <a:avLst/>
          </a:prstGeom>
          <a:noFill/>
          <a:ln>
            <a:noFill/>
          </a:ln>
        </p:spPr>
        <p:txBody>
          <a:bodyPr spcFirstLastPara="1" wrap="square" lIns="91425" tIns="45700" rIns="91425" bIns="45700" anchor="t" anchorCtr="0">
            <a:noAutofit/>
          </a:bodyPr>
          <a:lstStyle/>
          <a:p>
            <a:pPr marL="342900" marR="0" lvl="0" indent="-342900" algn="r" rtl="0">
              <a:lnSpc>
                <a:spcPct val="100000"/>
              </a:lnSpc>
              <a:spcBef>
                <a:spcPts val="0"/>
              </a:spcBef>
              <a:spcAft>
                <a:spcPts val="0"/>
              </a:spcAft>
              <a:buClr>
                <a:srgbClr val="000000"/>
              </a:buClr>
              <a:buSzPts val="2400"/>
              <a:buFont typeface="Arial"/>
              <a:buNone/>
            </a:pPr>
            <a:r>
              <a:rPr lang="en-US" sz="2800" b="1" i="0" u="none" strike="noStrike" cap="none">
                <a:solidFill>
                  <a:schemeClr val="accent2"/>
                </a:solidFill>
                <a:latin typeface="Arial"/>
                <a:ea typeface="Arial"/>
                <a:cs typeface="Arial"/>
                <a:sym typeface="Arial"/>
              </a:rPr>
              <a:t>HIGH</a:t>
            </a:r>
            <a:endParaRPr sz="1600" b="0" i="0" u="none" strike="noStrike" cap="none">
              <a:solidFill>
                <a:srgbClr val="000000"/>
              </a:solidFill>
              <a:latin typeface="Arial"/>
              <a:ea typeface="Arial"/>
              <a:cs typeface="Arial"/>
              <a:sym typeface="Arial"/>
            </a:endParaRPr>
          </a:p>
          <a:p>
            <a:pPr marL="342900" marR="0" lvl="0" indent="-342900" algn="r" rtl="0">
              <a:lnSpc>
                <a:spcPct val="100000"/>
              </a:lnSpc>
              <a:spcBef>
                <a:spcPts val="0"/>
              </a:spcBef>
              <a:spcAft>
                <a:spcPts val="0"/>
              </a:spcAft>
              <a:buClr>
                <a:srgbClr val="000000"/>
              </a:buClr>
              <a:buSzPts val="2400"/>
              <a:buFont typeface="Arial"/>
              <a:buNone/>
            </a:pPr>
            <a:r>
              <a:rPr lang="en-US" sz="2800" b="1" i="0" u="none" strike="noStrike" cap="none">
                <a:solidFill>
                  <a:schemeClr val="accent2"/>
                </a:solidFill>
                <a:latin typeface="Arial"/>
                <a:ea typeface="Arial"/>
                <a:cs typeface="Arial"/>
                <a:sym typeface="Arial"/>
              </a:rPr>
              <a:t>Lethality</a:t>
            </a:r>
            <a:endParaRPr sz="1600" b="0" i="0" u="none" strike="noStrike" cap="none">
              <a:solidFill>
                <a:srgbClr val="000000"/>
              </a:solidFill>
              <a:latin typeface="Arial"/>
              <a:ea typeface="Arial"/>
              <a:cs typeface="Arial"/>
              <a:sym typeface="Arial"/>
            </a:endParaRPr>
          </a:p>
          <a:p>
            <a:pPr marL="342900" marR="0" lvl="0" indent="-342900" algn="r" rtl="0">
              <a:lnSpc>
                <a:spcPct val="100000"/>
              </a:lnSpc>
              <a:spcBef>
                <a:spcPts val="0"/>
              </a:spcBef>
              <a:spcAft>
                <a:spcPts val="0"/>
              </a:spcAft>
              <a:buClr>
                <a:srgbClr val="000000"/>
              </a:buClr>
              <a:buSzPts val="2400"/>
              <a:buFont typeface="Arial"/>
              <a:buNone/>
            </a:pPr>
            <a:endParaRPr sz="2800" b="0" i="0" u="none" strike="noStrike" cap="none">
              <a:solidFill>
                <a:schemeClr val="accent2"/>
              </a:solidFill>
              <a:latin typeface="Arial"/>
              <a:ea typeface="Arial"/>
              <a:cs typeface="Arial"/>
              <a:sym typeface="Arial"/>
            </a:endParaRPr>
          </a:p>
          <a:p>
            <a:pPr marL="342900" marR="0" lvl="0" indent="-342900" algn="r" rtl="0">
              <a:lnSpc>
                <a:spcPct val="100000"/>
              </a:lnSpc>
              <a:spcBef>
                <a:spcPts val="0"/>
              </a:spcBef>
              <a:spcAft>
                <a:spcPts val="0"/>
              </a:spcAft>
              <a:buClr>
                <a:srgbClr val="000000"/>
              </a:buClr>
              <a:buSzPts val="2400"/>
              <a:buFont typeface="Arial"/>
              <a:buNone/>
            </a:pPr>
            <a:endParaRPr sz="2800" b="0" i="0" u="none" strike="noStrike" cap="none">
              <a:solidFill>
                <a:schemeClr val="accent2"/>
              </a:solidFill>
              <a:latin typeface="Arial"/>
              <a:ea typeface="Arial"/>
              <a:cs typeface="Arial"/>
              <a:sym typeface="Arial"/>
            </a:endParaRPr>
          </a:p>
          <a:p>
            <a:pPr marL="342900" marR="0" lvl="0" indent="-342900" algn="r" rtl="0">
              <a:lnSpc>
                <a:spcPct val="100000"/>
              </a:lnSpc>
              <a:spcBef>
                <a:spcPts val="0"/>
              </a:spcBef>
              <a:spcAft>
                <a:spcPts val="0"/>
              </a:spcAft>
              <a:buClr>
                <a:srgbClr val="000000"/>
              </a:buClr>
              <a:buSzPts val="2400"/>
              <a:buFont typeface="Arial"/>
              <a:buNone/>
            </a:pPr>
            <a:endParaRPr sz="2800" b="0" i="0" u="none" strike="noStrike" cap="none">
              <a:solidFill>
                <a:schemeClr val="accent2"/>
              </a:solidFill>
              <a:latin typeface="Arial"/>
              <a:ea typeface="Arial"/>
              <a:cs typeface="Arial"/>
              <a:sym typeface="Arial"/>
            </a:endParaRPr>
          </a:p>
          <a:p>
            <a:pPr marL="342900" marR="0" lvl="0" indent="-342900" algn="r" rtl="0">
              <a:lnSpc>
                <a:spcPct val="100000"/>
              </a:lnSpc>
              <a:spcBef>
                <a:spcPts val="0"/>
              </a:spcBef>
              <a:spcAft>
                <a:spcPts val="0"/>
              </a:spcAft>
              <a:buClr>
                <a:srgbClr val="000000"/>
              </a:buClr>
              <a:buSzPts val="2400"/>
              <a:buFont typeface="Arial"/>
              <a:buNone/>
            </a:pPr>
            <a:endParaRPr sz="2800" b="0" i="0" u="none" strike="noStrike" cap="none">
              <a:solidFill>
                <a:schemeClr val="accent2"/>
              </a:solidFill>
              <a:latin typeface="Arial"/>
              <a:ea typeface="Arial"/>
              <a:cs typeface="Arial"/>
              <a:sym typeface="Arial"/>
            </a:endParaRPr>
          </a:p>
          <a:p>
            <a:pPr marL="342900" marR="0" lvl="0" indent="-342900" algn="r" rtl="0">
              <a:lnSpc>
                <a:spcPct val="100000"/>
              </a:lnSpc>
              <a:spcBef>
                <a:spcPts val="0"/>
              </a:spcBef>
              <a:spcAft>
                <a:spcPts val="0"/>
              </a:spcAft>
              <a:buClr>
                <a:srgbClr val="000000"/>
              </a:buClr>
              <a:buSzPts val="2400"/>
              <a:buFont typeface="Arial"/>
              <a:buNone/>
            </a:pPr>
            <a:endParaRPr sz="2800" b="0" i="0" u="none" strike="noStrike" cap="none">
              <a:solidFill>
                <a:schemeClr val="accent2"/>
              </a:solidFill>
              <a:latin typeface="Arial"/>
              <a:ea typeface="Arial"/>
              <a:cs typeface="Arial"/>
              <a:sym typeface="Arial"/>
            </a:endParaRPr>
          </a:p>
          <a:p>
            <a:pPr marL="342900" marR="0" lvl="0" indent="-342900" algn="r" rtl="0">
              <a:lnSpc>
                <a:spcPct val="100000"/>
              </a:lnSpc>
              <a:spcBef>
                <a:spcPts val="0"/>
              </a:spcBef>
              <a:spcAft>
                <a:spcPts val="0"/>
              </a:spcAft>
              <a:buClr>
                <a:srgbClr val="000000"/>
              </a:buClr>
              <a:buSzPts val="2400"/>
              <a:buFont typeface="Arial"/>
              <a:buNone/>
            </a:pPr>
            <a:endParaRPr sz="2800" b="0" i="0" u="none" strike="noStrike" cap="none">
              <a:solidFill>
                <a:schemeClr val="accent2"/>
              </a:solidFill>
              <a:latin typeface="Arial"/>
              <a:ea typeface="Arial"/>
              <a:cs typeface="Arial"/>
              <a:sym typeface="Arial"/>
            </a:endParaRPr>
          </a:p>
          <a:p>
            <a:pPr marL="342900" marR="0" lvl="0" indent="-342900" algn="r" rtl="0">
              <a:lnSpc>
                <a:spcPct val="100000"/>
              </a:lnSpc>
              <a:spcBef>
                <a:spcPts val="0"/>
              </a:spcBef>
              <a:spcAft>
                <a:spcPts val="0"/>
              </a:spcAft>
              <a:buClr>
                <a:srgbClr val="000000"/>
              </a:buClr>
              <a:buSzPts val="2400"/>
              <a:buFont typeface="Arial"/>
              <a:buNone/>
            </a:pPr>
            <a:r>
              <a:rPr lang="en-US" sz="2800" b="1" i="0" u="none" strike="noStrike" cap="none">
                <a:solidFill>
                  <a:schemeClr val="accent2"/>
                </a:solidFill>
                <a:latin typeface="Arial"/>
                <a:ea typeface="Arial"/>
                <a:cs typeface="Arial"/>
                <a:sym typeface="Arial"/>
              </a:rPr>
              <a:t>LOW</a:t>
            </a:r>
            <a:endParaRPr sz="1600" b="0" i="0" u="none" strike="noStrike" cap="none">
              <a:solidFill>
                <a:srgbClr val="000000"/>
              </a:solidFill>
              <a:latin typeface="Arial"/>
              <a:ea typeface="Arial"/>
              <a:cs typeface="Arial"/>
              <a:sym typeface="Arial"/>
            </a:endParaRPr>
          </a:p>
          <a:p>
            <a:pPr marL="342900" marR="0" lvl="0" indent="-342900" algn="r" rtl="0">
              <a:lnSpc>
                <a:spcPct val="100000"/>
              </a:lnSpc>
              <a:spcBef>
                <a:spcPts val="0"/>
              </a:spcBef>
              <a:spcAft>
                <a:spcPts val="0"/>
              </a:spcAft>
              <a:buClr>
                <a:srgbClr val="000000"/>
              </a:buClr>
              <a:buSzPts val="2400"/>
              <a:buFont typeface="Arial"/>
              <a:buNone/>
            </a:pPr>
            <a:r>
              <a:rPr lang="en-US" sz="2800" b="1" i="0" u="none" strike="noStrike" cap="none">
                <a:solidFill>
                  <a:schemeClr val="accent2"/>
                </a:solidFill>
                <a:latin typeface="Arial"/>
                <a:ea typeface="Arial"/>
                <a:cs typeface="Arial"/>
                <a:sym typeface="Arial"/>
              </a:rPr>
              <a:t>Lethality</a:t>
            </a:r>
            <a:endParaRPr sz="2800" b="1" i="0" u="none" strike="noStrike" cap="none">
              <a:solidFill>
                <a:schemeClr val="accent2"/>
              </a:solidFill>
              <a:latin typeface="Arial"/>
              <a:ea typeface="Arial"/>
              <a:cs typeface="Arial"/>
              <a:sym typeface="Arial"/>
            </a:endParaRPr>
          </a:p>
        </p:txBody>
      </p:sp>
      <p:pic>
        <p:nvPicPr>
          <p:cNvPr id="311" name="Google Shape;311;p41"/>
          <p:cNvPicPr preferRelativeResize="0"/>
          <p:nvPr/>
        </p:nvPicPr>
        <p:blipFill rotWithShape="1">
          <a:blip r:embed="rId3">
            <a:alphaModFix/>
          </a:blip>
          <a:srcRect/>
          <a:stretch/>
        </p:blipFill>
        <p:spPr>
          <a:xfrm>
            <a:off x="7677336" y="6338448"/>
            <a:ext cx="1229708" cy="256969"/>
          </a:xfrm>
          <a:prstGeom prst="rect">
            <a:avLst/>
          </a:prstGeom>
          <a:noFill/>
          <a:ln>
            <a:noFill/>
          </a:ln>
        </p:spPr>
      </p:pic>
      <p:cxnSp>
        <p:nvCxnSpPr>
          <p:cNvPr id="312" name="Google Shape;312;p41"/>
          <p:cNvCxnSpPr/>
          <p:nvPr/>
        </p:nvCxnSpPr>
        <p:spPr>
          <a:xfrm flipH="1">
            <a:off x="2885739" y="1613358"/>
            <a:ext cx="15116" cy="4016889"/>
          </a:xfrm>
          <a:prstGeom prst="straightConnector1">
            <a:avLst/>
          </a:prstGeom>
          <a:solidFill>
            <a:schemeClr val="accent1"/>
          </a:solidFill>
          <a:ln w="133350" cap="flat" cmpd="sng">
            <a:solidFill>
              <a:srgbClr val="A87000"/>
            </a:solidFill>
            <a:prstDash val="solid"/>
            <a:round/>
            <a:headEnd type="none" w="sm" len="sm"/>
            <a:tailEnd type="stealth"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Before we Begin</a:t>
            </a:r>
            <a:endParaRPr sz="3200" b="0" i="0" u="none" strike="noStrike" cap="none" dirty="0">
              <a:solidFill>
                <a:schemeClr val="accent2">
                  <a:lumMod val="75000"/>
                </a:schemeClr>
              </a:solidFill>
              <a:latin typeface="Arial"/>
              <a:ea typeface="Arial"/>
              <a:cs typeface="Arial"/>
              <a:sym typeface="Arial"/>
            </a:endParaRPr>
          </a:p>
        </p:txBody>
      </p:sp>
      <p:cxnSp>
        <p:nvCxnSpPr>
          <p:cNvPr id="71" name="Google Shape;71;p15"/>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72" name="Google Shape;72;p15"/>
          <p:cNvSpPr txBox="1"/>
          <p:nvPr/>
        </p:nvSpPr>
        <p:spPr>
          <a:xfrm>
            <a:off x="761999" y="1309215"/>
            <a:ext cx="7756771" cy="425924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Introductions</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What CALM is and isn’t</a:t>
            </a:r>
            <a:endParaRPr sz="1400" b="0" i="0" u="none" strike="noStrike" cap="none" dirty="0">
              <a:solidFill>
                <a:srgbClr val="000000"/>
              </a:solidFill>
              <a:ea typeface="Arial"/>
              <a:cs typeface="Arial"/>
              <a:sym typeface="Arial"/>
            </a:endParaRPr>
          </a:p>
          <a:p>
            <a:pPr marL="809625" marR="0" lvl="0" indent="-342900" algn="l" rtl="0">
              <a:lnSpc>
                <a:spcPct val="90000"/>
              </a:lnSpc>
              <a:spcBef>
                <a:spcPts val="400"/>
              </a:spcBef>
              <a:spcAft>
                <a:spcPts val="0"/>
              </a:spcAft>
              <a:buClr>
                <a:srgbClr val="000000"/>
              </a:buClr>
              <a:buSzPts val="2000"/>
              <a:buFont typeface="Arial"/>
              <a:buChar char="•"/>
            </a:pPr>
            <a:r>
              <a:rPr lang="en-US" sz="2000" b="0" i="0" u="none" strike="noStrike" cap="none" dirty="0">
                <a:solidFill>
                  <a:srgbClr val="003366"/>
                </a:solidFill>
                <a:ea typeface="Arial"/>
                <a:cs typeface="Arial"/>
                <a:sym typeface="Arial"/>
              </a:rPr>
              <a:t>Just one part of a comprehensive approach to suicide prevention </a:t>
            </a:r>
            <a:endParaRPr sz="1400" b="0" i="0" u="none" strike="noStrike" cap="none" dirty="0">
              <a:solidFill>
                <a:srgbClr val="000000"/>
              </a:solidFill>
              <a:ea typeface="Arial"/>
              <a:cs typeface="Arial"/>
              <a:sym typeface="Arial"/>
            </a:endParaRPr>
          </a:p>
          <a:p>
            <a:pPr marL="809625" marR="0" lvl="4" indent="-342900" algn="l" rtl="0">
              <a:lnSpc>
                <a:spcPct val="90000"/>
              </a:lnSpc>
              <a:spcBef>
                <a:spcPts val="400"/>
              </a:spcBef>
              <a:spcAft>
                <a:spcPts val="0"/>
              </a:spcAft>
              <a:buClr>
                <a:srgbClr val="000000"/>
              </a:buClr>
              <a:buSzPts val="2000"/>
              <a:buFont typeface="Arial"/>
              <a:buChar char="•"/>
            </a:pPr>
            <a:r>
              <a:rPr lang="en-US" sz="2000" b="0" i="0" u="none" strike="noStrike" cap="none" dirty="0">
                <a:solidFill>
                  <a:srgbClr val="003366"/>
                </a:solidFill>
                <a:ea typeface="Arial"/>
                <a:cs typeface="Arial"/>
                <a:sym typeface="Arial"/>
              </a:rPr>
              <a:t>Can be effective in our personal lives as well</a:t>
            </a:r>
            <a:endParaRPr sz="1400" b="0" i="0" u="none" strike="noStrike" cap="none" dirty="0">
              <a:solidFill>
                <a:srgbClr val="000000"/>
              </a:solidFill>
              <a:ea typeface="Arial"/>
              <a:cs typeface="Arial"/>
              <a:sym typeface="Arial"/>
            </a:endParaRPr>
          </a:p>
          <a:p>
            <a:pPr marL="809625" marR="0" lvl="2" indent="-342900" algn="l" rtl="0">
              <a:lnSpc>
                <a:spcPct val="90000"/>
              </a:lnSpc>
              <a:spcBef>
                <a:spcPts val="400"/>
              </a:spcBef>
              <a:spcAft>
                <a:spcPts val="0"/>
              </a:spcAft>
              <a:buClr>
                <a:srgbClr val="000000"/>
              </a:buClr>
              <a:buSzPts val="2000"/>
              <a:buFont typeface="Arial"/>
              <a:buChar char="•"/>
            </a:pPr>
            <a:r>
              <a:rPr lang="en-US" sz="2000" b="0" i="0" u="none" strike="noStrike" cap="none" dirty="0">
                <a:solidFill>
                  <a:srgbClr val="003366"/>
                </a:solidFill>
                <a:ea typeface="Arial"/>
                <a:cs typeface="Arial"/>
                <a:sym typeface="Arial"/>
              </a:rPr>
              <a:t>Not THE answer but should be part of all Safety Planning</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Anti-suicide, not anti-gun or anti-medication</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Suicide is </a:t>
            </a:r>
            <a:r>
              <a:rPr lang="en-US" sz="2400" b="0" i="1" u="none" strike="noStrike" cap="none" dirty="0">
                <a:solidFill>
                  <a:srgbClr val="003366"/>
                </a:solidFill>
                <a:ea typeface="Arial"/>
                <a:cs typeface="Arial"/>
                <a:sym typeface="Arial"/>
              </a:rPr>
              <a:t>generally</a:t>
            </a:r>
            <a:r>
              <a:rPr lang="en-US" sz="2400" b="0" i="0" u="none" strike="noStrike" cap="none" dirty="0">
                <a:solidFill>
                  <a:srgbClr val="003366"/>
                </a:solidFill>
                <a:ea typeface="Arial"/>
                <a:cs typeface="Arial"/>
                <a:sym typeface="Arial"/>
              </a:rPr>
              <a:t> preventable</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This may be stressful- practice self-care</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Some of this information is not for public consumption</a:t>
            </a:r>
            <a:endParaRPr sz="1400" b="0" i="0" u="none" strike="noStrike" cap="none" dirty="0">
              <a:solidFill>
                <a:srgbClr val="000000"/>
              </a:solidFill>
              <a:ea typeface="Arial"/>
              <a:cs typeface="Arial"/>
              <a:sym typeface="Arial"/>
            </a:endParaRPr>
          </a:p>
          <a:p>
            <a:pPr marL="0" marR="0" lvl="0" indent="0" algn="l" rtl="0">
              <a:lnSpc>
                <a:spcPct val="90000"/>
              </a:lnSpc>
              <a:spcBef>
                <a:spcPts val="280"/>
              </a:spcBef>
              <a:spcAft>
                <a:spcPts val="0"/>
              </a:spcAft>
              <a:buClr>
                <a:srgbClr val="000000"/>
              </a:buClr>
              <a:buSzPts val="1400"/>
              <a:buFont typeface="Arial"/>
              <a:buNone/>
            </a:pPr>
            <a:endParaRPr sz="1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280"/>
              </a:spcBef>
              <a:spcAft>
                <a:spcPts val="0"/>
              </a:spcAft>
              <a:buClr>
                <a:srgbClr val="000000"/>
              </a:buClr>
              <a:buSzPts val="1400"/>
              <a:buFont typeface="Arial"/>
              <a:buNone/>
            </a:pPr>
            <a:endParaRPr sz="1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1" u="none" strike="noStrike" cap="none" dirty="0">
              <a:solidFill>
                <a:srgbClr val="003366"/>
              </a:solidFill>
              <a:latin typeface="Arial"/>
              <a:ea typeface="Arial"/>
              <a:cs typeface="Arial"/>
              <a:sym typeface="Arial"/>
            </a:endParaRPr>
          </a:p>
        </p:txBody>
      </p:sp>
    </p:spTree>
    <p:extLst>
      <p:ext uri="{BB962C8B-B14F-4D97-AF65-F5344CB8AC3E}">
        <p14:creationId xmlns:p14="http://schemas.microsoft.com/office/powerpoint/2010/main" val="1118248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Lethality Matters</a:t>
            </a:r>
            <a:endParaRPr sz="3200" b="0" i="0" u="none" strike="noStrike" cap="none" dirty="0">
              <a:solidFill>
                <a:schemeClr val="accent2">
                  <a:lumMod val="75000"/>
                </a:schemeClr>
              </a:solidFill>
              <a:latin typeface="Arial"/>
              <a:ea typeface="Arial"/>
              <a:cs typeface="Arial"/>
              <a:sym typeface="Arial"/>
            </a:endParaRPr>
          </a:p>
        </p:txBody>
      </p:sp>
      <p:cxnSp>
        <p:nvCxnSpPr>
          <p:cNvPr id="319" name="Google Shape;319;p42"/>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320" name="Google Shape;320;p42"/>
          <p:cNvSpPr txBox="1"/>
          <p:nvPr/>
        </p:nvSpPr>
        <p:spPr>
          <a:xfrm>
            <a:off x="685800" y="1320800"/>
            <a:ext cx="7772400" cy="425924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400"/>
              <a:buFont typeface="Arial"/>
              <a:buChar char="•"/>
            </a:pPr>
            <a:r>
              <a:rPr lang="en-US" sz="2400" b="0" i="0" u="none" strike="noStrike" cap="none" dirty="0">
                <a:solidFill>
                  <a:srgbClr val="003366"/>
                </a:solidFill>
                <a:latin typeface="Arial"/>
                <a:ea typeface="Arial"/>
                <a:cs typeface="Arial"/>
                <a:sym typeface="Arial"/>
              </a:rPr>
              <a:t>Lethality of the method used is one of the biggest factors </a:t>
            </a:r>
            <a:r>
              <a:rPr lang="en-US" sz="2400" b="0" i="1" u="none" strike="noStrike" cap="none" dirty="0">
                <a:solidFill>
                  <a:srgbClr val="003366"/>
                </a:solidFill>
                <a:latin typeface="Arial"/>
                <a:ea typeface="Arial"/>
                <a:cs typeface="Arial"/>
                <a:sym typeface="Arial"/>
              </a:rPr>
              <a:t>determining whether the person lives or dies</a:t>
            </a:r>
            <a:r>
              <a:rPr lang="en-US" sz="2400" b="0" i="0" u="none" strike="noStrike" cap="none" dirty="0">
                <a:solidFill>
                  <a:srgbClr val="003366"/>
                </a:solidFill>
                <a:latin typeface="Arial"/>
                <a:ea typeface="Arial"/>
                <a:cs typeface="Arial"/>
                <a:sym typeface="Arial"/>
              </a:rPr>
              <a:t>.</a:t>
            </a:r>
            <a:endParaRPr sz="2400" b="0" i="0" u="none" strike="noStrike" cap="none" dirty="0">
              <a:solidFill>
                <a:srgbClr val="003366"/>
              </a:solidFill>
              <a:latin typeface="Arial"/>
              <a:ea typeface="Arial"/>
              <a:cs typeface="Arial"/>
              <a:sym typeface="Arial"/>
            </a:endParaRPr>
          </a:p>
          <a:p>
            <a:pPr marL="342900" marR="0" lvl="0" indent="-215900" algn="l" rtl="0">
              <a:lnSpc>
                <a:spcPct val="90000"/>
              </a:lnSpc>
              <a:spcBef>
                <a:spcPts val="0"/>
              </a:spcBef>
              <a:spcAft>
                <a:spcPts val="0"/>
              </a:spcAft>
              <a:buClr>
                <a:srgbClr val="000000"/>
              </a:buClr>
              <a:buSzPts val="2000"/>
              <a:buFont typeface="Arial"/>
              <a:buNone/>
            </a:pPr>
            <a:endParaRPr sz="2000" b="0" i="0" u="none" strike="noStrike" cap="none" dirty="0">
              <a:solidFill>
                <a:srgbClr val="003366"/>
              </a:solidFill>
              <a:latin typeface="Arial"/>
              <a:ea typeface="Arial"/>
              <a:cs typeface="Arial"/>
              <a:sym typeface="Arial"/>
            </a:endParaRPr>
          </a:p>
          <a:p>
            <a:pPr marL="342900" marR="0" lvl="0" indent="-342900" algn="l" rtl="0">
              <a:lnSpc>
                <a:spcPct val="90000"/>
              </a:lnSpc>
              <a:spcBef>
                <a:spcPts val="0"/>
              </a:spcBef>
              <a:spcAft>
                <a:spcPts val="0"/>
              </a:spcAft>
              <a:buClr>
                <a:srgbClr val="000000"/>
              </a:buClr>
              <a:buSzPts val="2400"/>
              <a:buFont typeface="Arial"/>
              <a:buChar char="•"/>
            </a:pPr>
            <a:r>
              <a:rPr lang="en-US" sz="2400" b="0" i="0" u="none" strike="noStrike" cap="none" dirty="0">
                <a:solidFill>
                  <a:srgbClr val="003366"/>
                </a:solidFill>
                <a:latin typeface="Arial"/>
                <a:ea typeface="Arial"/>
                <a:cs typeface="Arial"/>
                <a:sym typeface="Arial"/>
              </a:rPr>
              <a:t>Intent matters; but </a:t>
            </a:r>
            <a:r>
              <a:rPr lang="en-US" sz="2400" b="1" i="0" u="none" strike="noStrike" cap="none" dirty="0">
                <a:solidFill>
                  <a:schemeClr val="accent2"/>
                </a:solidFill>
                <a:latin typeface="Arial"/>
                <a:ea typeface="Arial"/>
                <a:cs typeface="Arial"/>
                <a:sym typeface="Arial"/>
              </a:rPr>
              <a:t>means also matter</a:t>
            </a:r>
            <a:r>
              <a:rPr lang="en-US" sz="2400" b="0" i="0" u="none" strike="noStrike" cap="none" dirty="0">
                <a:solidFill>
                  <a:schemeClr val="accent2"/>
                </a:solidFill>
                <a:latin typeface="Arial"/>
                <a:ea typeface="Arial"/>
                <a:cs typeface="Arial"/>
                <a:sym typeface="Arial"/>
              </a:rPr>
              <a:t>. </a:t>
            </a:r>
            <a:endParaRPr sz="2400" b="0" i="0" u="none" strike="noStrike" cap="none" dirty="0">
              <a:solidFill>
                <a:schemeClr val="accent2"/>
              </a:solidFill>
              <a:latin typeface="Arial"/>
              <a:ea typeface="Arial"/>
              <a:cs typeface="Arial"/>
              <a:sym typeface="Arial"/>
            </a:endParaRPr>
          </a:p>
          <a:p>
            <a:pPr marL="342900" marR="0" lvl="0" indent="-215900" algn="l" rtl="0">
              <a:lnSpc>
                <a:spcPct val="90000"/>
              </a:lnSpc>
              <a:spcBef>
                <a:spcPts val="400"/>
              </a:spcBef>
              <a:spcAft>
                <a:spcPts val="0"/>
              </a:spcAft>
              <a:buClr>
                <a:srgbClr val="000000"/>
              </a:buClr>
              <a:buSzPts val="2000"/>
              <a:buFont typeface="Arial"/>
              <a:buNone/>
            </a:pPr>
            <a:endParaRPr sz="2000" b="0" i="0" u="none" strike="noStrike" cap="none" dirty="0">
              <a:solidFill>
                <a:srgbClr val="C00000"/>
              </a:solidFill>
              <a:latin typeface="Arial"/>
              <a:ea typeface="Arial"/>
              <a:cs typeface="Arial"/>
              <a:sym typeface="Arial"/>
            </a:endParaRPr>
          </a:p>
          <a:p>
            <a:pPr marL="342900" marR="0" lvl="0" indent="-342900" algn="l" rtl="0">
              <a:lnSpc>
                <a:spcPct val="90000"/>
              </a:lnSpc>
              <a:spcBef>
                <a:spcPts val="400"/>
              </a:spcBef>
              <a:spcAft>
                <a:spcPts val="0"/>
              </a:spcAft>
              <a:buClr>
                <a:srgbClr val="000000"/>
              </a:buClr>
              <a:buSzPts val="2400"/>
              <a:buFont typeface="Arial"/>
              <a:buChar char="•"/>
            </a:pPr>
            <a:r>
              <a:rPr lang="en-US" sz="2400" b="1" i="0" u="none" strike="noStrike" cap="none" dirty="0">
                <a:solidFill>
                  <a:schemeClr val="accent2"/>
                </a:solidFill>
                <a:latin typeface="Arial"/>
                <a:ea typeface="Arial"/>
                <a:cs typeface="Arial"/>
                <a:sym typeface="Arial"/>
              </a:rPr>
              <a:t>Ready access</a:t>
            </a:r>
            <a:r>
              <a:rPr lang="en-US" sz="2400" b="0" i="0" u="none" strike="noStrike" cap="none" dirty="0">
                <a:solidFill>
                  <a:schemeClr val="accent2"/>
                </a:solidFill>
                <a:latin typeface="Arial"/>
                <a:ea typeface="Arial"/>
                <a:cs typeface="Arial"/>
                <a:sym typeface="Arial"/>
              </a:rPr>
              <a:t> </a:t>
            </a:r>
            <a:r>
              <a:rPr lang="en-US" sz="2400" b="0" i="0" u="none" strike="noStrike" cap="none" dirty="0">
                <a:solidFill>
                  <a:srgbClr val="003366"/>
                </a:solidFill>
                <a:latin typeface="Arial"/>
                <a:ea typeface="Arial"/>
                <a:cs typeface="Arial"/>
                <a:sym typeface="Arial"/>
              </a:rPr>
              <a:t>to a lethal method is particularly important when attempts occur rapidly with little or no planning, as was the case for Hunter. </a:t>
            </a:r>
            <a:endParaRPr sz="2400" b="0" i="0" u="none" strike="noStrike" cap="none" dirty="0">
              <a:solidFill>
                <a:srgbClr val="000000"/>
              </a:solidFill>
              <a:latin typeface="Arial"/>
              <a:ea typeface="Arial"/>
              <a:cs typeface="Arial"/>
              <a:sym typeface="Arial"/>
            </a:endParaRPr>
          </a:p>
          <a:p>
            <a:pPr marL="339725" marR="0" lvl="0" indent="-339725" algn="l" rtl="0">
              <a:lnSpc>
                <a:spcPct val="90000"/>
              </a:lnSpc>
              <a:spcBef>
                <a:spcPts val="480"/>
              </a:spcBef>
              <a:spcAft>
                <a:spcPts val="0"/>
              </a:spcAft>
              <a:buClr>
                <a:srgbClr val="000000"/>
              </a:buClr>
              <a:buSzPts val="2400"/>
              <a:buFont typeface="Arial"/>
              <a:buNone/>
            </a:pPr>
            <a:endParaRPr sz="2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1" u="none" strike="noStrike" cap="none" dirty="0">
              <a:solidFill>
                <a:srgbClr val="003366"/>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3" descr="NewSlideEndStory"/>
          <p:cNvPicPr preferRelativeResize="0"/>
          <p:nvPr/>
        </p:nvPicPr>
        <p:blipFill rotWithShape="1">
          <a:blip r:embed="rId3">
            <a:alphaModFix/>
          </a:blip>
          <a:srcRect b="13879"/>
          <a:stretch/>
        </p:blipFill>
        <p:spPr>
          <a:xfrm>
            <a:off x="0" y="-10510"/>
            <a:ext cx="9144000" cy="5907536"/>
          </a:xfrm>
          <a:prstGeom prst="rect">
            <a:avLst/>
          </a:prstGeom>
          <a:noFill/>
          <a:ln>
            <a:noFill/>
          </a:ln>
        </p:spPr>
      </p:pic>
      <p:sp>
        <p:nvSpPr>
          <p:cNvPr id="327" name="Google Shape;327;p43"/>
          <p:cNvSpPr txBox="1"/>
          <p:nvPr/>
        </p:nvSpPr>
        <p:spPr>
          <a:xfrm>
            <a:off x="4213727" y="561474"/>
            <a:ext cx="4497136" cy="550244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0E2A"/>
              </a:buClr>
              <a:buSzPts val="3200"/>
              <a:buFont typeface="Times"/>
              <a:buNone/>
            </a:pPr>
            <a:r>
              <a:rPr lang="en-US" sz="32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rPr>
              <a:t>…or a Life Saved?</a:t>
            </a:r>
            <a:endParaRPr sz="1400" b="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600"/>
              </a:spcBef>
              <a:spcAft>
                <a:spcPts val="600"/>
              </a:spcAft>
              <a:buClr>
                <a:srgbClr val="000000"/>
              </a:buClr>
              <a:buSzPts val="1600"/>
              <a:buFont typeface="Arial"/>
              <a:buNone/>
            </a:pPr>
            <a:r>
              <a:rPr lang="en-US" b="0" i="0" u="none" strike="noStrike" cap="none" dirty="0">
                <a:solidFill>
                  <a:srgbClr val="A3A3A3"/>
                </a:solidFill>
                <a:latin typeface="Calibri"/>
                <a:ea typeface="Calibri"/>
                <a:cs typeface="Calibri"/>
                <a:sym typeface="Calibri"/>
              </a:rPr>
              <a:t>Hunter is a 16 year-old struggling with a recent breakup. He recently has been missing school, withdrawing from friends, and drinking alcohol. His parents contacted the counselor at his school urged him to speak with her. He refused. He called his girlfriend, hoping to get back together, but she wouldn’t speak to him. Feeling desperate, </a:t>
            </a:r>
            <a:r>
              <a:rPr lang="en-US" sz="2000" b="0" i="0" u="none" strike="noStrike" cap="none" dirty="0">
                <a:solidFill>
                  <a:srgbClr val="FF0000"/>
                </a:solidFill>
                <a:latin typeface="Calibri"/>
                <a:ea typeface="Calibri"/>
                <a:cs typeface="Calibri"/>
                <a:sym typeface="Calibri"/>
              </a:rPr>
              <a:t>he slashed his wrists. </a:t>
            </a:r>
          </a:p>
          <a:p>
            <a:pPr marL="0" marR="0" lvl="0" indent="0" algn="l" rtl="0">
              <a:lnSpc>
                <a:spcPct val="100000"/>
              </a:lnSpc>
              <a:spcBef>
                <a:spcPts val="600"/>
              </a:spcBef>
              <a:spcAft>
                <a:spcPts val="600"/>
              </a:spcAft>
              <a:buClr>
                <a:srgbClr val="000000"/>
              </a:buClr>
              <a:buSzPts val="1600"/>
              <a:buFont typeface="Arial"/>
              <a:buNone/>
            </a:pPr>
            <a:r>
              <a:rPr lang="en-US" sz="2200" b="0" i="0" u="none" strike="noStrike" cap="none" dirty="0">
                <a:solidFill>
                  <a:srgbClr val="FF0000"/>
                </a:solidFill>
                <a:latin typeface="Calibri"/>
                <a:ea typeface="Calibri"/>
                <a:cs typeface="Calibri"/>
                <a:sym typeface="Calibri"/>
              </a:rPr>
              <a:t>As the minutes passed, </a:t>
            </a:r>
            <a:r>
              <a:rPr lang="en-US" sz="2200" b="1" i="1" u="none" strike="noStrike" cap="none" dirty="0">
                <a:solidFill>
                  <a:srgbClr val="FF0000"/>
                </a:solidFill>
                <a:latin typeface="Calibri"/>
                <a:ea typeface="Calibri"/>
                <a:cs typeface="Calibri"/>
                <a:sym typeface="Calibri"/>
              </a:rPr>
              <a:t>he decided he did not want to die and called 911. </a:t>
            </a:r>
          </a:p>
          <a:p>
            <a:pPr marL="0" marR="0" lvl="0" indent="0" algn="l" rtl="0">
              <a:lnSpc>
                <a:spcPct val="100000"/>
              </a:lnSpc>
              <a:spcBef>
                <a:spcPts val="600"/>
              </a:spcBef>
              <a:spcAft>
                <a:spcPts val="600"/>
              </a:spcAft>
              <a:buClr>
                <a:srgbClr val="000000"/>
              </a:buClr>
              <a:buSzPts val="1600"/>
              <a:buFont typeface="Arial"/>
              <a:buNone/>
            </a:pPr>
            <a:r>
              <a:rPr lang="en-US" sz="2200" b="1" i="0" u="none" strike="noStrike" cap="none" dirty="0">
                <a:solidFill>
                  <a:srgbClr val="FF0000"/>
                </a:solidFill>
                <a:latin typeface="Calibri"/>
                <a:ea typeface="Calibri"/>
                <a:cs typeface="Calibri"/>
                <a:sym typeface="Calibri"/>
              </a:rPr>
              <a:t>He was treated for his injuries and went on to get help. </a:t>
            </a:r>
            <a:r>
              <a:rPr lang="en-US" sz="2200" b="0" i="0" u="none" strike="noStrike" cap="none" dirty="0">
                <a:solidFill>
                  <a:srgbClr val="FF0000"/>
                </a:solidFill>
                <a:latin typeface="Calibri"/>
                <a:ea typeface="Calibri"/>
                <a:cs typeface="Calibri"/>
                <a:sym typeface="Calibri"/>
              </a:rPr>
              <a:t>His road to recovery was difficult, </a:t>
            </a:r>
            <a:r>
              <a:rPr lang="en-US" sz="2200" b="0" i="1" u="none" strike="noStrike" cap="none" dirty="0">
                <a:solidFill>
                  <a:srgbClr val="FF0000"/>
                </a:solidFill>
                <a:latin typeface="Calibri"/>
                <a:ea typeface="Calibri"/>
                <a:cs typeface="Calibri"/>
                <a:sym typeface="Calibri"/>
              </a:rPr>
              <a:t>but he has made no more suicide attempts.</a:t>
            </a:r>
            <a:endParaRPr sz="2200" b="0" i="1" u="none" strike="noStrike" cap="none" dirty="0">
              <a:solidFill>
                <a:srgbClr val="FF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Times"/>
              <a:buNone/>
            </a:pPr>
            <a:endParaRPr sz="1800" b="0" i="0" u="none" strike="noStrike" cap="none" dirty="0">
              <a:solidFill>
                <a:srgbClr val="525252"/>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000"/>
              <a:buFont typeface="Times"/>
              <a:buNone/>
            </a:pPr>
            <a:endParaRPr sz="2000" b="0" i="0" u="none" strike="noStrike" cap="none" dirty="0">
              <a:solidFill>
                <a:srgbClr val="525252"/>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4"/>
          <p:cNvSpPr txBox="1"/>
          <p:nvPr/>
        </p:nvSpPr>
        <p:spPr>
          <a:xfrm>
            <a:off x="0" y="0"/>
            <a:ext cx="8823300" cy="4822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15%</a:t>
            </a:r>
            <a:endParaRPr sz="1400" b="0" i="0" u="none" strike="noStrike" cap="none">
              <a:solidFill>
                <a:srgbClr val="000000"/>
              </a:solidFill>
              <a:latin typeface="Arial"/>
              <a:ea typeface="Arial"/>
              <a:cs typeface="Arial"/>
              <a:sym typeface="Arial"/>
            </a:endParaRPr>
          </a:p>
        </p:txBody>
      </p:sp>
      <p:sp>
        <p:nvSpPr>
          <p:cNvPr id="334" name="Google Shape;334;p44"/>
          <p:cNvSpPr txBox="1"/>
          <p:nvPr/>
        </p:nvSpPr>
        <p:spPr>
          <a:xfrm>
            <a:off x="685799" y="228600"/>
            <a:ext cx="8180011"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dirty="0">
                <a:solidFill>
                  <a:schemeClr val="accent2">
                    <a:lumMod val="75000"/>
                  </a:schemeClr>
                </a:solidFill>
                <a:latin typeface="Arial"/>
                <a:ea typeface="Arial"/>
                <a:cs typeface="Arial"/>
                <a:sym typeface="Arial"/>
              </a:rPr>
              <a:t>Long Term Survival</a:t>
            </a:r>
            <a:endParaRPr sz="1400" b="0" i="0" u="none" strike="noStrike" cap="none" dirty="0">
              <a:solidFill>
                <a:schemeClr val="accent2">
                  <a:lumMod val="75000"/>
                </a:schemeClr>
              </a:solidFill>
              <a:latin typeface="Arial"/>
              <a:ea typeface="Arial"/>
              <a:cs typeface="Arial"/>
              <a:sym typeface="Arial"/>
            </a:endParaRPr>
          </a:p>
        </p:txBody>
      </p:sp>
      <p:sp>
        <p:nvSpPr>
          <p:cNvPr id="335" name="Google Shape;335;p44"/>
          <p:cNvSpPr txBox="1"/>
          <p:nvPr/>
        </p:nvSpPr>
        <p:spPr>
          <a:xfrm>
            <a:off x="300249" y="1260218"/>
            <a:ext cx="8185071" cy="4837609"/>
          </a:xfrm>
          <a:prstGeom prst="rect">
            <a:avLst/>
          </a:prstGeom>
          <a:noFill/>
          <a:ln>
            <a:noFill/>
          </a:ln>
        </p:spPr>
        <p:txBody>
          <a:bodyPr spcFirstLastPara="1" wrap="square" lIns="91425" tIns="45700" rIns="91425" bIns="45700" anchor="t" anchorCtr="0">
            <a:noAutofit/>
          </a:bodyPr>
          <a:lstStyle/>
          <a:p>
            <a:pPr marL="457200" marR="0" lvl="0" indent="-431800" algn="l" rtl="0">
              <a:lnSpc>
                <a:spcPct val="100000"/>
              </a:lnSpc>
              <a:spcBef>
                <a:spcPts val="640"/>
              </a:spcBef>
              <a:spcAft>
                <a:spcPts val="0"/>
              </a:spcAft>
              <a:buClr>
                <a:schemeClr val="lt1"/>
              </a:buClr>
              <a:buSzPts val="3200"/>
              <a:buFont typeface="Times New Roman"/>
              <a:buChar char="•"/>
            </a:pPr>
            <a:r>
              <a:rPr lang="en-US" sz="2400" b="0" i="0" u="none" strike="noStrike" cap="none" dirty="0">
                <a:solidFill>
                  <a:srgbClr val="003366"/>
                </a:solidFill>
                <a:latin typeface="Arial"/>
                <a:ea typeface="Arial"/>
                <a:cs typeface="Arial"/>
                <a:sym typeface="Arial"/>
              </a:rPr>
              <a:t>Hunter survived his attempt. </a:t>
            </a:r>
          </a:p>
          <a:p>
            <a:pPr marL="457200" marR="0" lvl="0" indent="-431800" algn="l" rtl="0">
              <a:lnSpc>
                <a:spcPct val="100000"/>
              </a:lnSpc>
              <a:spcBef>
                <a:spcPts val="640"/>
              </a:spcBef>
              <a:spcAft>
                <a:spcPts val="0"/>
              </a:spcAft>
              <a:buClr>
                <a:schemeClr val="lt1"/>
              </a:buClr>
              <a:buSzPts val="3200"/>
              <a:buFont typeface="Times New Roman"/>
              <a:buChar char="•"/>
            </a:pPr>
            <a:r>
              <a:rPr lang="en-US" sz="2400" b="0" i="0" u="none" strike="noStrike" cap="none" dirty="0">
                <a:solidFill>
                  <a:srgbClr val="003366"/>
                </a:solidFill>
                <a:latin typeface="Arial"/>
                <a:ea typeface="Arial"/>
                <a:cs typeface="Arial"/>
                <a:sym typeface="Arial"/>
              </a:rPr>
              <a:t>But was this simply a </a:t>
            </a:r>
            <a:r>
              <a:rPr lang="en-US" sz="2400" b="0" i="1" u="none" strike="noStrike" cap="none" dirty="0">
                <a:solidFill>
                  <a:srgbClr val="003366"/>
                </a:solidFill>
                <a:latin typeface="Arial"/>
                <a:ea typeface="Arial"/>
                <a:cs typeface="Arial"/>
                <a:sym typeface="Arial"/>
              </a:rPr>
              <a:t>suicide delayed or a life saved</a:t>
            </a:r>
            <a:r>
              <a:rPr lang="en-US" sz="2400" b="0" i="0" u="none" strike="noStrike" cap="none" dirty="0">
                <a:solidFill>
                  <a:srgbClr val="003366"/>
                </a:solidFill>
                <a:latin typeface="Arial"/>
                <a:ea typeface="Arial"/>
                <a:cs typeface="Arial"/>
                <a:sym typeface="Arial"/>
              </a:rPr>
              <a:t>? </a:t>
            </a:r>
            <a:endParaRPr sz="1400" b="0" i="0" u="none" strike="noStrike" cap="none" dirty="0">
              <a:solidFill>
                <a:srgbClr val="003366"/>
              </a:solidFill>
              <a:latin typeface="Arial"/>
              <a:ea typeface="Arial"/>
              <a:cs typeface="Arial"/>
              <a:sym typeface="Arial"/>
            </a:endParaRPr>
          </a:p>
          <a:p>
            <a:pPr marL="457200" marR="0" lvl="0" indent="-431800" algn="l" rtl="0">
              <a:lnSpc>
                <a:spcPct val="100000"/>
              </a:lnSpc>
              <a:spcBef>
                <a:spcPts val="640"/>
              </a:spcBef>
              <a:spcAft>
                <a:spcPts val="0"/>
              </a:spcAft>
              <a:buClr>
                <a:schemeClr val="lt1"/>
              </a:buClr>
              <a:buSzPts val="3200"/>
              <a:buFont typeface="Times New Roman"/>
              <a:buChar char="•"/>
            </a:pPr>
            <a:endParaRPr lang="en-US" sz="2400" b="0" i="0" u="none" strike="noStrike" cap="none" dirty="0">
              <a:solidFill>
                <a:srgbClr val="003366"/>
              </a:solidFill>
              <a:latin typeface="Arial"/>
              <a:ea typeface="Arial"/>
              <a:cs typeface="Arial"/>
              <a:sym typeface="Arial"/>
            </a:endParaRPr>
          </a:p>
          <a:p>
            <a:pPr marL="457200" marR="0" lvl="0" indent="-431800" algn="l" rtl="0">
              <a:lnSpc>
                <a:spcPct val="100000"/>
              </a:lnSpc>
              <a:spcBef>
                <a:spcPts val="640"/>
              </a:spcBef>
              <a:spcAft>
                <a:spcPts val="0"/>
              </a:spcAft>
              <a:buClr>
                <a:schemeClr val="lt1"/>
              </a:buClr>
              <a:buSzPts val="3200"/>
              <a:buFont typeface="Times New Roman"/>
              <a:buChar char="•"/>
            </a:pPr>
            <a:r>
              <a:rPr lang="en-US" sz="2400" b="0" i="0" u="none" strike="noStrike" cap="none" dirty="0">
                <a:solidFill>
                  <a:srgbClr val="003366"/>
                </a:solidFill>
                <a:latin typeface="Arial"/>
                <a:ea typeface="Arial"/>
                <a:cs typeface="Arial"/>
                <a:sym typeface="Arial"/>
              </a:rPr>
              <a:t>Put another way, what percent of people who attempt suicide and survive do NOT eventually die by suicide?</a:t>
            </a:r>
          </a:p>
          <a:p>
            <a:pPr marL="457200" marR="0" lvl="0" indent="-431800" algn="l" rtl="0">
              <a:lnSpc>
                <a:spcPct val="100000"/>
              </a:lnSpc>
              <a:spcBef>
                <a:spcPts val="640"/>
              </a:spcBef>
              <a:spcAft>
                <a:spcPts val="0"/>
              </a:spcAft>
              <a:buClr>
                <a:schemeClr val="lt1"/>
              </a:buClr>
              <a:buSzPts val="3200"/>
              <a:buFont typeface="Times New Roman"/>
              <a:buChar char="•"/>
            </a:pPr>
            <a:endParaRPr sz="1400" b="0" i="0" u="none" strike="noStrike" cap="none" dirty="0">
              <a:solidFill>
                <a:srgbClr val="003366"/>
              </a:solidFill>
              <a:latin typeface="Arial"/>
              <a:ea typeface="Arial"/>
              <a:cs typeface="Arial"/>
              <a:sym typeface="Arial"/>
            </a:endParaRPr>
          </a:p>
          <a:p>
            <a:pPr marL="457200" marR="0" lvl="0" indent="-431800" algn="l" rtl="0">
              <a:lnSpc>
                <a:spcPct val="100000"/>
              </a:lnSpc>
              <a:spcBef>
                <a:spcPts val="640"/>
              </a:spcBef>
              <a:spcAft>
                <a:spcPts val="0"/>
              </a:spcAft>
              <a:buClr>
                <a:schemeClr val="lt1"/>
              </a:buClr>
              <a:buSzPts val="3200"/>
              <a:buFont typeface="Times New Roman"/>
              <a:buNone/>
            </a:pPr>
            <a:r>
              <a:rPr lang="en-US" sz="36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457200" marR="0" lvl="0" indent="-431800" algn="l" rtl="0">
              <a:lnSpc>
                <a:spcPct val="100000"/>
              </a:lnSpc>
              <a:spcBef>
                <a:spcPts val="640"/>
              </a:spcBef>
              <a:spcAft>
                <a:spcPts val="0"/>
              </a:spcAft>
              <a:buClr>
                <a:schemeClr val="lt1"/>
              </a:buClr>
              <a:buSzPts val="3200"/>
              <a:buFont typeface="Times New Roman"/>
              <a:buNone/>
            </a:pPr>
            <a:endParaRPr sz="1200" b="0" i="0" u="none" strike="noStrike" cap="none" dirty="0">
              <a:solidFill>
                <a:schemeClr val="dk1"/>
              </a:solidFill>
              <a:latin typeface="Arial"/>
              <a:ea typeface="Arial"/>
              <a:cs typeface="Arial"/>
              <a:sym typeface="Arial"/>
            </a:endParaRPr>
          </a:p>
          <a:p>
            <a:pPr marL="457200" marR="0" lvl="0" indent="-431800" algn="l" rtl="0">
              <a:lnSpc>
                <a:spcPct val="100000"/>
              </a:lnSpc>
              <a:spcBef>
                <a:spcPts val="640"/>
              </a:spcBef>
              <a:spcAft>
                <a:spcPts val="0"/>
              </a:spcAft>
              <a:buClr>
                <a:schemeClr val="lt1"/>
              </a:buClr>
              <a:buSzPts val="3200"/>
              <a:buFont typeface="Times New Roman"/>
              <a:buNone/>
            </a:pPr>
            <a:endParaRPr sz="3200" b="0" i="0" u="none" strike="noStrike" cap="none" dirty="0">
              <a:solidFill>
                <a:schemeClr val="dk1"/>
              </a:solidFill>
              <a:latin typeface="Arial"/>
              <a:ea typeface="Arial"/>
              <a:cs typeface="Arial"/>
              <a:sym typeface="Arial"/>
            </a:endParaRPr>
          </a:p>
        </p:txBody>
      </p:sp>
      <p:cxnSp>
        <p:nvCxnSpPr>
          <p:cNvPr id="336" name="Google Shape;336;p44"/>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337" name="Google Shape;337;p44"/>
          <p:cNvSpPr txBox="1"/>
          <p:nvPr/>
        </p:nvSpPr>
        <p:spPr>
          <a:xfrm>
            <a:off x="762000" y="6053832"/>
            <a:ext cx="542198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3"/>
              </a:rPr>
              <a:t>Carroll 2014</a:t>
            </a:r>
            <a:endParaRPr sz="1400" b="0" i="0" u="none" strike="noStrike" cap="none">
              <a:solidFill>
                <a:srgbClr val="FFFFFF"/>
              </a:solidFill>
              <a:latin typeface="Arial"/>
              <a:ea typeface="Arial"/>
              <a:cs typeface="Arial"/>
              <a:sym typeface="Arial"/>
            </a:endParaRPr>
          </a:p>
        </p:txBody>
      </p:sp>
      <p:sp>
        <p:nvSpPr>
          <p:cNvPr id="338" name="Google Shape;338;p44"/>
          <p:cNvSpPr txBox="1"/>
          <p:nvPr/>
        </p:nvSpPr>
        <p:spPr>
          <a:xfrm>
            <a:off x="1182946" y="4031465"/>
            <a:ext cx="954731" cy="523220"/>
          </a:xfrm>
          <a:prstGeom prst="rect">
            <a:avLst/>
          </a:prstGeom>
          <a:solidFill>
            <a:schemeClr val="accent2">
              <a:lumMod val="75000"/>
              <a:alpha val="61176"/>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15%</a:t>
            </a:r>
            <a:endParaRPr sz="1400" b="0" i="0" u="none" strike="noStrike" cap="none" dirty="0">
              <a:solidFill>
                <a:srgbClr val="000000"/>
              </a:solidFill>
              <a:latin typeface="Arial"/>
              <a:ea typeface="Arial"/>
              <a:cs typeface="Arial"/>
              <a:sym typeface="Arial"/>
            </a:endParaRPr>
          </a:p>
        </p:txBody>
      </p:sp>
      <p:sp>
        <p:nvSpPr>
          <p:cNvPr id="339" name="Google Shape;339;p44"/>
          <p:cNvSpPr txBox="1"/>
          <p:nvPr/>
        </p:nvSpPr>
        <p:spPr>
          <a:xfrm>
            <a:off x="2995628" y="4031465"/>
            <a:ext cx="954730" cy="523220"/>
          </a:xfrm>
          <a:prstGeom prst="rect">
            <a:avLst/>
          </a:prstGeom>
          <a:solidFill>
            <a:schemeClr val="accent2">
              <a:lumMod val="75000"/>
              <a:alpha val="61176"/>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40%</a:t>
            </a:r>
            <a:endParaRPr sz="1400" b="0" i="0" u="none" strike="noStrike" cap="none" dirty="0">
              <a:solidFill>
                <a:srgbClr val="000000"/>
              </a:solidFill>
              <a:latin typeface="Arial"/>
              <a:ea typeface="Arial"/>
              <a:cs typeface="Arial"/>
              <a:sym typeface="Arial"/>
            </a:endParaRPr>
          </a:p>
        </p:txBody>
      </p:sp>
      <p:sp>
        <p:nvSpPr>
          <p:cNvPr id="340" name="Google Shape;340;p44"/>
          <p:cNvSpPr txBox="1"/>
          <p:nvPr/>
        </p:nvSpPr>
        <p:spPr>
          <a:xfrm>
            <a:off x="4653769" y="4031465"/>
            <a:ext cx="1045722" cy="523220"/>
          </a:xfrm>
          <a:prstGeom prst="rect">
            <a:avLst/>
          </a:prstGeom>
          <a:solidFill>
            <a:schemeClr val="accent2">
              <a:lumMod val="75000"/>
              <a:alpha val="61176"/>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75%</a:t>
            </a:r>
            <a:endParaRPr sz="1400" b="0" i="0" u="none" strike="noStrike" cap="none" dirty="0">
              <a:solidFill>
                <a:srgbClr val="000000"/>
              </a:solidFill>
              <a:latin typeface="Arial"/>
              <a:ea typeface="Arial"/>
              <a:cs typeface="Arial"/>
              <a:sym typeface="Arial"/>
            </a:endParaRPr>
          </a:p>
        </p:txBody>
      </p:sp>
      <p:sp>
        <p:nvSpPr>
          <p:cNvPr id="341" name="Google Shape;341;p44"/>
          <p:cNvSpPr txBox="1"/>
          <p:nvPr/>
        </p:nvSpPr>
        <p:spPr>
          <a:xfrm>
            <a:off x="6402902" y="3967306"/>
            <a:ext cx="1288262" cy="523220"/>
          </a:xfrm>
          <a:prstGeom prst="rect">
            <a:avLst/>
          </a:prstGeom>
          <a:solidFill>
            <a:schemeClr val="accent2">
              <a:lumMod val="75000"/>
              <a:alpha val="61176"/>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&gt;90%</a:t>
            </a:r>
            <a:endParaRPr sz="1400" b="0" i="0" u="none" strike="noStrike" cap="none" dirty="0">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A376C0EE-597E-46A4-A4E5-FAF6A11E2FB4}"/>
              </a:ext>
            </a:extLst>
          </p:cNvPr>
          <p:cNvSpPr/>
          <p:nvPr/>
        </p:nvSpPr>
        <p:spPr>
          <a:xfrm>
            <a:off x="6267957" y="3507013"/>
            <a:ext cx="1558152" cy="1356506"/>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p:nvPr/>
        </p:nvSpPr>
        <p:spPr>
          <a:xfrm>
            <a:off x="762000" y="2283443"/>
            <a:ext cx="8064500" cy="3253363"/>
          </a:xfrm>
          <a:prstGeom prst="rect">
            <a:avLst/>
          </a:prstGeom>
          <a:noFill/>
          <a:ln>
            <a:noFill/>
          </a:ln>
        </p:spPr>
        <p:txBody>
          <a:bodyPr spcFirstLastPara="1" wrap="square" lIns="91425" tIns="45700" rIns="91425" bIns="45700" anchor="ctr" anchorCtr="0">
            <a:noAutofit/>
          </a:bodyPr>
          <a:lstStyle/>
          <a:p>
            <a:pPr marL="514350" marR="0" lvl="0" indent="-514350" algn="l" rtl="0">
              <a:lnSpc>
                <a:spcPct val="100000"/>
              </a:lnSpc>
              <a:spcBef>
                <a:spcPts val="0"/>
              </a:spcBef>
              <a:spcAft>
                <a:spcPts val="0"/>
              </a:spcAft>
              <a:buClr>
                <a:srgbClr val="000000"/>
              </a:buClr>
              <a:buSzPts val="2800"/>
              <a:buFont typeface="Arial"/>
              <a:buAutoNum type="arabicPeriod"/>
            </a:pPr>
            <a:r>
              <a:rPr lang="en-US" sz="2400" b="0" i="0" u="none" strike="noStrike" cap="none" dirty="0">
                <a:solidFill>
                  <a:schemeClr val="tx2">
                    <a:lumMod val="20000"/>
                    <a:lumOff val="80000"/>
                  </a:schemeClr>
                </a:solidFill>
                <a:latin typeface="Arial"/>
                <a:ea typeface="Arial"/>
                <a:cs typeface="Arial"/>
                <a:sym typeface="Arial"/>
              </a:rPr>
              <a:t>The acute phase of a suicidal crisis is </a:t>
            </a:r>
            <a:r>
              <a:rPr lang="en-US" sz="2400" b="0" i="1" u="none" strike="noStrike" cap="none" dirty="0">
                <a:solidFill>
                  <a:schemeClr val="tx2">
                    <a:lumMod val="20000"/>
                    <a:lumOff val="80000"/>
                  </a:schemeClr>
                </a:solidFill>
                <a:latin typeface="Arial"/>
                <a:ea typeface="Arial"/>
                <a:cs typeface="Arial"/>
                <a:sym typeface="Arial"/>
              </a:rPr>
              <a:t>often</a:t>
            </a:r>
            <a:r>
              <a:rPr lang="en-US" sz="2400" b="0" i="0" u="none" strike="noStrike" cap="none" dirty="0">
                <a:solidFill>
                  <a:schemeClr val="tx2">
                    <a:lumMod val="20000"/>
                    <a:lumOff val="80000"/>
                  </a:schemeClr>
                </a:solidFill>
                <a:latin typeface="Arial"/>
                <a:ea typeface="Arial"/>
                <a:cs typeface="Arial"/>
                <a:sym typeface="Arial"/>
              </a:rPr>
              <a:t> brief.</a:t>
            </a:r>
          </a:p>
          <a:p>
            <a:pPr marL="514350" marR="0" lvl="0" indent="-514350" algn="l" rtl="0">
              <a:lnSpc>
                <a:spcPct val="100000"/>
              </a:lnSpc>
              <a:spcBef>
                <a:spcPts val="0"/>
              </a:spcBef>
              <a:spcAft>
                <a:spcPts val="0"/>
              </a:spcAft>
              <a:buClr>
                <a:srgbClr val="000000"/>
              </a:buClr>
              <a:buSzPts val="2800"/>
              <a:buFont typeface="Arial"/>
              <a:buAutoNum type="arabicPeriod"/>
            </a:pPr>
            <a:r>
              <a:rPr lang="en-US" sz="2400" dirty="0">
                <a:solidFill>
                  <a:schemeClr val="tx2">
                    <a:lumMod val="20000"/>
                    <a:lumOff val="80000"/>
                  </a:schemeClr>
                </a:solidFill>
                <a:latin typeface="Arial"/>
                <a:ea typeface="Arial"/>
                <a:cs typeface="Arial"/>
                <a:sym typeface="Arial"/>
              </a:rPr>
              <a:t>Some methods are far less lethal than others.</a:t>
            </a:r>
          </a:p>
          <a:p>
            <a:pPr marL="514350" indent="-514350">
              <a:buClr>
                <a:srgbClr val="000000"/>
              </a:buClr>
              <a:buSzPts val="2800"/>
              <a:buFont typeface="Arial"/>
              <a:buAutoNum type="arabicPeriod"/>
            </a:pPr>
            <a:r>
              <a:rPr lang="en-US" sz="2800" dirty="0">
                <a:solidFill>
                  <a:srgbClr val="003366"/>
                </a:solidFill>
                <a:latin typeface="Arial"/>
                <a:ea typeface="Arial"/>
                <a:cs typeface="Arial"/>
                <a:sym typeface="Arial"/>
              </a:rPr>
              <a:t>Over 90% of people who attempt suicide and survive </a:t>
            </a:r>
            <a:r>
              <a:rPr lang="en-US" sz="2800" dirty="0">
                <a:solidFill>
                  <a:schemeClr val="accent2">
                    <a:lumMod val="75000"/>
                  </a:schemeClr>
                </a:solidFill>
                <a:latin typeface="Arial"/>
                <a:ea typeface="Arial"/>
                <a:cs typeface="Arial"/>
                <a:sym typeface="Arial"/>
              </a:rPr>
              <a:t>do NOT go on to die by suicide</a:t>
            </a:r>
            <a:r>
              <a:rPr lang="en-US" sz="2800" dirty="0">
                <a:solidFill>
                  <a:srgbClr val="003366"/>
                </a:solidFill>
                <a:latin typeface="Arial"/>
                <a:ea typeface="Arial"/>
                <a:cs typeface="Arial"/>
                <a:sym typeface="Arial"/>
              </a:rPr>
              <a:t>.</a:t>
            </a:r>
          </a:p>
          <a:p>
            <a:pPr marL="514350" indent="-514350">
              <a:buClr>
                <a:srgbClr val="000000"/>
              </a:buClr>
              <a:buSzPts val="2800"/>
              <a:buFont typeface="Arial"/>
              <a:buAutoNum type="arabicPeriod"/>
            </a:pPr>
            <a:endParaRPr lang="en-US" sz="2800" dirty="0">
              <a:solidFill>
                <a:srgbClr val="003366"/>
              </a:solidFill>
              <a:latin typeface="Arial"/>
              <a:ea typeface="Arial"/>
              <a:cs typeface="Arial"/>
              <a:sym typeface="Arial"/>
            </a:endParaRPr>
          </a:p>
          <a:p>
            <a:pPr marL="514350" indent="-514350">
              <a:buClr>
                <a:srgbClr val="000000"/>
              </a:buClr>
              <a:buSzPts val="2800"/>
              <a:buFont typeface="Arial"/>
              <a:buAutoNum type="arabicPeriod"/>
            </a:pPr>
            <a:endParaRPr lang="en-US" sz="2800" dirty="0">
              <a:solidFill>
                <a:srgbClr val="003366"/>
              </a:solidFill>
              <a:latin typeface="Arial"/>
              <a:ea typeface="Arial"/>
              <a:cs typeface="Arial"/>
              <a:sym typeface="Arial"/>
            </a:endParaRPr>
          </a:p>
          <a:p>
            <a:pPr marL="344091" algn="ctr">
              <a:buClr>
                <a:srgbClr val="000000"/>
              </a:buClr>
              <a:buSzPts val="2400"/>
            </a:pPr>
            <a:r>
              <a:rPr lang="en-US" sz="2800" dirty="0">
                <a:solidFill>
                  <a:srgbClr val="003366"/>
                </a:solidFill>
                <a:latin typeface="Arial"/>
                <a:ea typeface="Arial"/>
                <a:cs typeface="Arial"/>
                <a:sym typeface="Arial"/>
              </a:rPr>
              <a:t>A life saved in the short run is run is typically a </a:t>
            </a:r>
          </a:p>
          <a:p>
            <a:pPr marL="344091" algn="ctr">
              <a:buClr>
                <a:srgbClr val="000000"/>
              </a:buClr>
              <a:buSzPts val="2400"/>
            </a:pPr>
            <a:r>
              <a:rPr lang="en-US" sz="2800" b="1" i="1" dirty="0">
                <a:solidFill>
                  <a:schemeClr val="accent2">
                    <a:lumMod val="75000"/>
                  </a:schemeClr>
                </a:solidFill>
                <a:latin typeface="Arial"/>
                <a:ea typeface="Arial"/>
                <a:cs typeface="Arial"/>
                <a:sym typeface="Arial"/>
              </a:rPr>
              <a:t>life saved in the long run</a:t>
            </a:r>
            <a:r>
              <a:rPr lang="en-US" sz="2800" dirty="0">
                <a:solidFill>
                  <a:schemeClr val="dk1"/>
                </a:solidFill>
                <a:latin typeface="Arial"/>
                <a:ea typeface="Arial"/>
                <a:cs typeface="Arial"/>
                <a:sym typeface="Arial"/>
              </a:rPr>
              <a:t>.</a:t>
            </a:r>
            <a:endParaRPr lang="en-US" sz="2800" dirty="0">
              <a:solidFill>
                <a:srgbClr val="000000"/>
              </a:solidFill>
              <a:latin typeface="Arial"/>
              <a:ea typeface="Arial"/>
              <a:cs typeface="Arial"/>
              <a:sym typeface="Arial"/>
            </a:endParaRPr>
          </a:p>
          <a:p>
            <a:pPr marL="514350" indent="-514350">
              <a:buClr>
                <a:srgbClr val="000000"/>
              </a:buClr>
              <a:buSzPts val="2800"/>
              <a:buFont typeface="Arial"/>
              <a:buAutoNum type="arabicPeriod"/>
            </a:pPr>
            <a:endParaRPr lang="en-US" sz="2800" dirty="0">
              <a:solidFill>
                <a:srgbClr val="003366"/>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endParaRPr sz="2800" b="0" i="0" u="none" strike="noStrike" cap="none" dirty="0">
              <a:solidFill>
                <a:schemeClr val="accent1">
                  <a:lumMod val="50000"/>
                </a:schemeClr>
              </a:solidFill>
              <a:latin typeface="Arial"/>
              <a:ea typeface="Arial"/>
              <a:cs typeface="Arial"/>
              <a:sym typeface="Arial"/>
            </a:endParaRPr>
          </a:p>
        </p:txBody>
      </p:sp>
      <p:sp>
        <p:nvSpPr>
          <p:cNvPr id="197" name="Google Shape;197;p31"/>
          <p:cNvSpPr/>
          <p:nvPr/>
        </p:nvSpPr>
        <p:spPr>
          <a:xfrm>
            <a:off x="762000" y="207336"/>
            <a:ext cx="8064500" cy="111385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strike="noStrike" cap="none" dirty="0">
                <a:solidFill>
                  <a:schemeClr val="accent2">
                    <a:lumMod val="75000"/>
                  </a:schemeClr>
                </a:solidFill>
                <a:latin typeface="Arial"/>
                <a:ea typeface="Arial"/>
                <a:cs typeface="Arial"/>
                <a:sym typeface="Arial"/>
              </a:rPr>
              <a:t>Why Means Matter</a:t>
            </a:r>
            <a:endParaRPr sz="3200" b="0" i="0" strike="noStrike" cap="none" dirty="0">
              <a:solidFill>
                <a:schemeClr val="accent2">
                  <a:lumMod val="75000"/>
                </a:schemeClr>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E6F4372E-D055-4DA9-8AE9-7D21E53AF42C}"/>
              </a:ext>
            </a:extLst>
          </p:cNvPr>
          <p:cNvCxnSpPr>
            <a:cxnSpLocks/>
          </p:cNvCxnSpPr>
          <p:nvPr/>
        </p:nvCxnSpPr>
        <p:spPr>
          <a:xfrm>
            <a:off x="762000" y="1144731"/>
            <a:ext cx="7276214"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2345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2">
            <a:extLst>
              <a:ext uri="{FF2B5EF4-FFF2-40B4-BE49-F238E27FC236}">
                <a16:creationId xmlns:a16="http://schemas.microsoft.com/office/drawing/2014/main" id="{C3E31C74-9CF7-479F-A89E-4412B39EA37E}"/>
              </a:ext>
            </a:extLst>
          </p:cNvPr>
          <p:cNvSpPr txBox="1">
            <a:spLocks noChangeArrowheads="1"/>
          </p:cNvSpPr>
          <p:nvPr/>
        </p:nvSpPr>
        <p:spPr bwMode="auto">
          <a:xfrm>
            <a:off x="4868780" y="4295244"/>
            <a:ext cx="4058653" cy="1625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51435" tIns="25718" rIns="51435" bIns="25718" rtlCol="0" anchor="b">
            <a:normAutofit fontScale="92500" lnSpcReduction="10000"/>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338"/>
              </a:spcAft>
              <a:buNone/>
              <a:defRPr/>
            </a:pPr>
            <a:r>
              <a:rPr lang="en-US" altLang="en-US" sz="2400" dirty="0">
                <a:solidFill>
                  <a:srgbClr val="003366"/>
                </a:solidFill>
                <a:latin typeface="Arial" panose="020B0604020202020204" pitchFamily="34" charset="0"/>
                <a:ea typeface="+mj-ea"/>
                <a:cs typeface="Arial" panose="020B0604020202020204" pitchFamily="34" charset="0"/>
              </a:rPr>
              <a:t>Does the man in the t-shirt want to live or die? </a:t>
            </a:r>
          </a:p>
          <a:p>
            <a:pPr>
              <a:spcBef>
                <a:spcPct val="0"/>
              </a:spcBef>
              <a:spcAft>
                <a:spcPts val="338"/>
              </a:spcAft>
              <a:buNone/>
              <a:defRPr/>
            </a:pPr>
            <a:endParaRPr lang="en-US" altLang="en-US" sz="2400" dirty="0">
              <a:solidFill>
                <a:srgbClr val="003366"/>
              </a:solidFill>
              <a:latin typeface="Arial" panose="020B0604020202020204" pitchFamily="34" charset="0"/>
              <a:ea typeface="+mj-ea"/>
              <a:cs typeface="Arial" panose="020B0604020202020204" pitchFamily="34" charset="0"/>
            </a:endParaRPr>
          </a:p>
          <a:p>
            <a:pPr>
              <a:spcBef>
                <a:spcPct val="0"/>
              </a:spcBef>
              <a:spcAft>
                <a:spcPts val="338"/>
              </a:spcAft>
              <a:buNone/>
              <a:defRPr/>
            </a:pPr>
            <a:r>
              <a:rPr lang="en-US" altLang="en-US" sz="2400" dirty="0">
                <a:solidFill>
                  <a:srgbClr val="003366"/>
                </a:solidFill>
                <a:latin typeface="Arial" panose="020B0604020202020204" pitchFamily="34" charset="0"/>
                <a:ea typeface="+mj-ea"/>
                <a:cs typeface="Arial" panose="020B0604020202020204" pitchFamily="34" charset="0"/>
              </a:rPr>
              <a:t>What are thoughts on living or dying?</a:t>
            </a:r>
          </a:p>
        </p:txBody>
      </p:sp>
      <p:pic>
        <p:nvPicPr>
          <p:cNvPr id="35845" name="Picture 5">
            <a:extLst>
              <a:ext uri="{FF2B5EF4-FFF2-40B4-BE49-F238E27FC236}">
                <a16:creationId xmlns:a16="http://schemas.microsoft.com/office/drawing/2014/main" id="{FEBB2042-81D5-4A98-A161-4317EF4E81A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l="30524" r="16551" b="-1"/>
          <a:stretch/>
        </p:blipFill>
        <p:spPr bwMode="auto">
          <a:xfrm>
            <a:off x="518925" y="528439"/>
            <a:ext cx="5304359" cy="5391932"/>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8925" y="6029479"/>
            <a:ext cx="1807180" cy="300082"/>
          </a:xfrm>
          <a:prstGeom prst="rect">
            <a:avLst/>
          </a:prstGeom>
          <a:noFill/>
        </p:spPr>
        <p:txBody>
          <a:bodyPr wrap="square" rtlCol="0">
            <a:spAutoFit/>
          </a:bodyPr>
          <a:lstStyle/>
          <a:p>
            <a:r>
              <a:rPr lang="en-US" sz="1350" dirty="0"/>
              <a:t>(Image:  Npr.org, 2019)</a:t>
            </a:r>
          </a:p>
        </p:txBody>
      </p:sp>
    </p:spTree>
    <p:extLst>
      <p:ext uri="{BB962C8B-B14F-4D97-AF65-F5344CB8AC3E}">
        <p14:creationId xmlns:p14="http://schemas.microsoft.com/office/powerpoint/2010/main" val="2608552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p:nvPr/>
        </p:nvSpPr>
        <p:spPr>
          <a:xfrm>
            <a:off x="762000" y="2283443"/>
            <a:ext cx="8064500" cy="3253363"/>
          </a:xfrm>
          <a:prstGeom prst="rect">
            <a:avLst/>
          </a:prstGeom>
          <a:noFill/>
          <a:ln>
            <a:noFill/>
          </a:ln>
        </p:spPr>
        <p:txBody>
          <a:bodyPr spcFirstLastPara="1" wrap="square" lIns="91425" tIns="45700" rIns="91425" bIns="45700" anchor="ctr" anchorCtr="0">
            <a:noAutofit/>
          </a:bodyPr>
          <a:lstStyle/>
          <a:p>
            <a:pPr marR="0" lvl="0" algn="l" rtl="0">
              <a:lnSpc>
                <a:spcPct val="100000"/>
              </a:lnSpc>
              <a:spcBef>
                <a:spcPts val="0"/>
              </a:spcBef>
              <a:spcAft>
                <a:spcPts val="0"/>
              </a:spcAft>
              <a:buClr>
                <a:srgbClr val="000000"/>
              </a:buClr>
              <a:buSzPts val="2800"/>
            </a:pPr>
            <a:r>
              <a:rPr lang="en-US" sz="2400" b="0" i="0" u="none" strike="noStrike" cap="none" dirty="0">
                <a:solidFill>
                  <a:schemeClr val="tx2">
                    <a:lumMod val="20000"/>
                    <a:lumOff val="80000"/>
                  </a:schemeClr>
                </a:solidFill>
                <a:latin typeface="Arial"/>
                <a:ea typeface="Arial"/>
                <a:cs typeface="Arial"/>
                <a:sym typeface="Arial"/>
              </a:rPr>
              <a:t>1.  The acute phase of a suicidal crisis is </a:t>
            </a:r>
            <a:r>
              <a:rPr lang="en-US" sz="2400" b="0" i="1" u="none" strike="noStrike" cap="none" dirty="0">
                <a:solidFill>
                  <a:schemeClr val="tx2">
                    <a:lumMod val="20000"/>
                    <a:lumOff val="80000"/>
                  </a:schemeClr>
                </a:solidFill>
                <a:latin typeface="Arial"/>
                <a:ea typeface="Arial"/>
                <a:cs typeface="Arial"/>
                <a:sym typeface="Arial"/>
              </a:rPr>
              <a:t>often</a:t>
            </a:r>
            <a:r>
              <a:rPr lang="en-US" sz="2400" b="0" i="0" u="none" strike="noStrike" cap="none" dirty="0">
                <a:solidFill>
                  <a:schemeClr val="tx2">
                    <a:lumMod val="20000"/>
                    <a:lumOff val="80000"/>
                  </a:schemeClr>
                </a:solidFill>
                <a:latin typeface="Arial"/>
                <a:ea typeface="Arial"/>
                <a:cs typeface="Arial"/>
                <a:sym typeface="Arial"/>
              </a:rPr>
              <a:t> brief.</a:t>
            </a:r>
          </a:p>
          <a:p>
            <a:pPr marR="0" lvl="0" algn="l" rtl="0">
              <a:lnSpc>
                <a:spcPct val="100000"/>
              </a:lnSpc>
              <a:spcBef>
                <a:spcPts val="0"/>
              </a:spcBef>
              <a:spcAft>
                <a:spcPts val="0"/>
              </a:spcAft>
              <a:buClr>
                <a:srgbClr val="000000"/>
              </a:buClr>
              <a:buSzPts val="2800"/>
            </a:pPr>
            <a:r>
              <a:rPr lang="en-US" sz="2400" dirty="0">
                <a:solidFill>
                  <a:schemeClr val="tx2">
                    <a:lumMod val="20000"/>
                    <a:lumOff val="80000"/>
                  </a:schemeClr>
                </a:solidFill>
                <a:latin typeface="Arial"/>
                <a:ea typeface="Arial"/>
                <a:cs typeface="Arial"/>
                <a:sym typeface="Arial"/>
              </a:rPr>
              <a:t>2.  Some methods are far less lethal than others.</a:t>
            </a:r>
          </a:p>
          <a:p>
            <a:pPr>
              <a:buClr>
                <a:srgbClr val="000000"/>
              </a:buClr>
              <a:buSzPts val="2800"/>
            </a:pPr>
            <a:r>
              <a:rPr lang="en-US" sz="2400" dirty="0">
                <a:solidFill>
                  <a:schemeClr val="tx2">
                    <a:lumMod val="20000"/>
                    <a:lumOff val="80000"/>
                  </a:schemeClr>
                </a:solidFill>
                <a:latin typeface="Arial"/>
                <a:ea typeface="Arial"/>
                <a:cs typeface="Arial"/>
                <a:sym typeface="Arial"/>
              </a:rPr>
              <a:t>3.  Over 90% of people who attempt suicide and survive do NOT go on to die by suicide.</a:t>
            </a:r>
          </a:p>
          <a:p>
            <a:pPr>
              <a:buClr>
                <a:srgbClr val="000000"/>
              </a:buClr>
              <a:buSzPts val="2800"/>
            </a:pPr>
            <a:endParaRPr lang="en-US" sz="2800" dirty="0">
              <a:solidFill>
                <a:srgbClr val="003366"/>
              </a:solidFill>
              <a:latin typeface="Arial"/>
              <a:ea typeface="Arial"/>
              <a:cs typeface="Arial"/>
              <a:sym typeface="Arial"/>
            </a:endParaRPr>
          </a:p>
          <a:p>
            <a:pPr>
              <a:buClr>
                <a:srgbClr val="000000"/>
              </a:buClr>
              <a:buSzPts val="2800"/>
            </a:pPr>
            <a:r>
              <a:rPr lang="en-US" sz="2800" dirty="0">
                <a:solidFill>
                  <a:srgbClr val="003366"/>
                </a:solidFill>
                <a:latin typeface="Arial"/>
                <a:ea typeface="Arial"/>
                <a:cs typeface="Arial"/>
                <a:sym typeface="Arial"/>
              </a:rPr>
              <a:t>4.  Many people who are suicidal are ambivalent</a:t>
            </a:r>
          </a:p>
          <a:p>
            <a:pPr>
              <a:buClr>
                <a:srgbClr val="000000"/>
              </a:buClr>
              <a:buSzPts val="2800"/>
            </a:pPr>
            <a:endParaRPr lang="en-US" sz="2800" dirty="0">
              <a:solidFill>
                <a:srgbClr val="003366"/>
              </a:solidFill>
              <a:latin typeface="Arial"/>
              <a:ea typeface="Arial"/>
              <a:cs typeface="Arial"/>
              <a:sym typeface="Arial"/>
            </a:endParaRPr>
          </a:p>
          <a:p>
            <a:pPr marL="514350" indent="-514350">
              <a:buClr>
                <a:srgbClr val="000000"/>
              </a:buClr>
              <a:buSzPts val="2800"/>
              <a:buFont typeface="Arial"/>
              <a:buAutoNum type="arabicPeriod"/>
            </a:pPr>
            <a:endParaRPr lang="en-US" sz="2800" dirty="0">
              <a:solidFill>
                <a:srgbClr val="003366"/>
              </a:solidFill>
              <a:latin typeface="Arial"/>
              <a:ea typeface="Arial"/>
              <a:cs typeface="Arial"/>
              <a:sym typeface="Arial"/>
            </a:endParaRPr>
          </a:p>
          <a:p>
            <a:pPr marL="514350" indent="-514350">
              <a:buClr>
                <a:srgbClr val="000000"/>
              </a:buClr>
              <a:buSzPts val="2800"/>
              <a:buFont typeface="Arial"/>
              <a:buAutoNum type="arabicPeriod"/>
            </a:pPr>
            <a:endParaRPr lang="en-US" sz="2800" dirty="0">
              <a:solidFill>
                <a:srgbClr val="003366"/>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endParaRPr sz="2800" b="0" i="0" u="none" strike="noStrike" cap="none" dirty="0">
              <a:solidFill>
                <a:schemeClr val="accent1">
                  <a:lumMod val="50000"/>
                </a:schemeClr>
              </a:solidFill>
              <a:latin typeface="Arial"/>
              <a:ea typeface="Arial"/>
              <a:cs typeface="Arial"/>
              <a:sym typeface="Arial"/>
            </a:endParaRPr>
          </a:p>
        </p:txBody>
      </p:sp>
      <p:sp>
        <p:nvSpPr>
          <p:cNvPr id="197" name="Google Shape;197;p31"/>
          <p:cNvSpPr/>
          <p:nvPr/>
        </p:nvSpPr>
        <p:spPr>
          <a:xfrm>
            <a:off x="762000" y="207336"/>
            <a:ext cx="8064500" cy="111385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strike="noStrike" cap="none" dirty="0">
                <a:solidFill>
                  <a:schemeClr val="accent2">
                    <a:lumMod val="75000"/>
                  </a:schemeClr>
                </a:solidFill>
                <a:latin typeface="Arial"/>
                <a:ea typeface="Arial"/>
                <a:cs typeface="Arial"/>
                <a:sym typeface="Arial"/>
              </a:rPr>
              <a:t>Why Means Matter</a:t>
            </a:r>
            <a:endParaRPr sz="3200" b="0" i="0" strike="noStrike" cap="none" dirty="0">
              <a:solidFill>
                <a:schemeClr val="accent2">
                  <a:lumMod val="75000"/>
                </a:schemeClr>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E6F4372E-D055-4DA9-8AE9-7D21E53AF42C}"/>
              </a:ext>
            </a:extLst>
          </p:cNvPr>
          <p:cNvCxnSpPr>
            <a:cxnSpLocks/>
          </p:cNvCxnSpPr>
          <p:nvPr/>
        </p:nvCxnSpPr>
        <p:spPr>
          <a:xfrm>
            <a:off x="762000" y="1321194"/>
            <a:ext cx="7276214"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93772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9"/>
          <p:cNvSpPr txBox="1"/>
          <p:nvPr/>
        </p:nvSpPr>
        <p:spPr>
          <a:xfrm>
            <a:off x="904748" y="6019800"/>
            <a:ext cx="5696169"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dirty="0">
                <a:solidFill>
                  <a:schemeClr val="hlink"/>
                </a:solidFill>
                <a:latin typeface="Arial"/>
                <a:ea typeface="Arial"/>
                <a:cs typeface="Arial"/>
                <a:sym typeface="Arial"/>
                <a:hlinkClick r:id="rId3"/>
              </a:rPr>
              <a:t>Drum, 2009 </a:t>
            </a:r>
            <a:endParaRPr sz="1600" b="0" i="0" u="none" strike="noStrike" cap="none" dirty="0">
              <a:solidFill>
                <a:srgbClr val="000000"/>
              </a:solidFill>
              <a:latin typeface="Arial"/>
              <a:ea typeface="Arial"/>
              <a:cs typeface="Arial"/>
              <a:sym typeface="Arial"/>
            </a:endParaRPr>
          </a:p>
        </p:txBody>
      </p:sp>
      <p:graphicFrame>
        <p:nvGraphicFramePr>
          <p:cNvPr id="383" name="Google Shape;383;p49"/>
          <p:cNvGraphicFramePr/>
          <p:nvPr>
            <p:extLst>
              <p:ext uri="{D42A27DB-BD31-4B8C-83A1-F6EECF244321}">
                <p14:modId xmlns:p14="http://schemas.microsoft.com/office/powerpoint/2010/main" val="777909007"/>
              </p:ext>
            </p:extLst>
          </p:nvPr>
        </p:nvGraphicFramePr>
        <p:xfrm>
          <a:off x="891032" y="1830220"/>
          <a:ext cx="7271843" cy="2164854"/>
        </p:xfrm>
        <a:graphic>
          <a:graphicData uri="http://schemas.openxmlformats.org/drawingml/2006/table">
            <a:tbl>
              <a:tblPr>
                <a:noFill/>
                <a:tableStyleId>{7034637F-F309-4DC9-922D-E3910AF44634}</a:tableStyleId>
              </a:tblPr>
              <a:tblGrid>
                <a:gridCol w="5779119">
                  <a:extLst>
                    <a:ext uri="{9D8B030D-6E8A-4147-A177-3AD203B41FA5}">
                      <a16:colId xmlns:a16="http://schemas.microsoft.com/office/drawing/2014/main" val="20000"/>
                    </a:ext>
                  </a:extLst>
                </a:gridCol>
                <a:gridCol w="1492724">
                  <a:extLst>
                    <a:ext uri="{9D8B030D-6E8A-4147-A177-3AD203B41FA5}">
                      <a16:colId xmlns:a16="http://schemas.microsoft.com/office/drawing/2014/main" val="20001"/>
                    </a:ext>
                  </a:extLst>
                </a:gridCol>
              </a:tblGrid>
              <a:tr h="329602">
                <a:tc>
                  <a:txBody>
                    <a:bodyPr/>
                    <a:lstStyle/>
                    <a:p>
                      <a:pPr marL="0" marR="0" lvl="0" indent="0" algn="l" rtl="0">
                        <a:lnSpc>
                          <a:spcPct val="100000"/>
                        </a:lnSpc>
                        <a:spcBef>
                          <a:spcPts val="0"/>
                        </a:spcBef>
                        <a:spcAft>
                          <a:spcPts val="0"/>
                        </a:spcAft>
                        <a:buClr>
                          <a:schemeClr val="accent2"/>
                        </a:buClr>
                        <a:buSzPts val="1800"/>
                        <a:buFont typeface="Arial"/>
                        <a:buNone/>
                      </a:pPr>
                      <a:r>
                        <a:rPr lang="en-US" sz="2800" b="0" i="0" u="none" strike="noStrike" cap="none" dirty="0">
                          <a:solidFill>
                            <a:schemeClr val="accent2">
                              <a:lumMod val="75000"/>
                            </a:schemeClr>
                          </a:solidFill>
                          <a:latin typeface="+mn-lt"/>
                          <a:ea typeface="Arial"/>
                          <a:cs typeface="Arial"/>
                          <a:sym typeface="Arial"/>
                        </a:rPr>
                        <a:t>Among young adults who seriously considered suicide in past 12 months</a:t>
                      </a:r>
                      <a:endParaRPr sz="2800" u="none" strike="noStrike" cap="none" dirty="0">
                        <a:solidFill>
                          <a:schemeClr val="accent2">
                            <a:lumMod val="75000"/>
                          </a:schemeClr>
                        </a:solidFill>
                        <a:latin typeface="+mn-lt"/>
                      </a:endParaRPr>
                    </a:p>
                  </a:txBody>
                  <a:tcPr marL="91450" marR="91450" marT="45725" marB="45725" anchor="b">
                    <a:lnL w="12700" cap="flat" cmpd="sng">
                      <a:solidFill>
                        <a:schemeClr val="dk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DDDDDD"/>
                    </a:solidFill>
                  </a:tcPr>
                </a:tc>
                <a:tc>
                  <a:txBody>
                    <a:bodyPr/>
                    <a:lstStyle/>
                    <a:p>
                      <a:pPr marL="0" marR="0" lvl="0" indent="0" algn="ctr" rtl="0">
                        <a:lnSpc>
                          <a:spcPct val="100000"/>
                        </a:lnSpc>
                        <a:spcBef>
                          <a:spcPts val="0"/>
                        </a:spcBef>
                        <a:spcAft>
                          <a:spcPts val="0"/>
                        </a:spcAft>
                        <a:buClr>
                          <a:schemeClr val="accent2"/>
                        </a:buClr>
                        <a:buSzPts val="1800"/>
                        <a:buFont typeface="Arial"/>
                        <a:buNone/>
                      </a:pPr>
                      <a:r>
                        <a:rPr lang="en-US" sz="2000" b="0" i="0" u="none" strike="noStrike" cap="none" dirty="0">
                          <a:solidFill>
                            <a:schemeClr val="accent2">
                              <a:lumMod val="75000"/>
                            </a:schemeClr>
                          </a:solidFill>
                          <a:latin typeface="+mn-lt"/>
                          <a:ea typeface="Arial"/>
                          <a:cs typeface="Arial"/>
                          <a:sym typeface="Arial"/>
                        </a:rPr>
                        <a:t>n=1321</a:t>
                      </a:r>
                      <a:endParaRPr sz="2000" u="none" strike="noStrike" cap="none" dirty="0">
                        <a:solidFill>
                          <a:schemeClr val="accent2">
                            <a:lumMod val="75000"/>
                          </a:schemeClr>
                        </a:solidFill>
                        <a:latin typeface="+mn-lt"/>
                      </a:endParaRPr>
                    </a:p>
                  </a:txBody>
                  <a:tcPr marL="91450" marR="91450" marT="45725" marB="45725" anchor="b">
                    <a:lnL w="12700" cap="flat" cmpd="sng">
                      <a:solidFill>
                        <a:schemeClr val="dk1"/>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DDDDDD"/>
                    </a:solidFill>
                  </a:tcPr>
                </a:tc>
                <a:extLst>
                  <a:ext uri="{0D108BD9-81ED-4DB2-BD59-A6C34878D82A}">
                    <a16:rowId xmlns:a16="http://schemas.microsoft.com/office/drawing/2014/main" val="10000"/>
                  </a:ext>
                </a:extLst>
              </a:tr>
              <a:tr h="609982">
                <a:tc>
                  <a:txBody>
                    <a:bodyPr/>
                    <a:lstStyle/>
                    <a:p>
                      <a:pPr marL="0" marR="0" lvl="0" indent="0" algn="l" rtl="0">
                        <a:lnSpc>
                          <a:spcPct val="100000"/>
                        </a:lnSpc>
                        <a:spcBef>
                          <a:spcPts val="0"/>
                        </a:spcBef>
                        <a:spcAft>
                          <a:spcPts val="0"/>
                        </a:spcAft>
                        <a:buClr>
                          <a:srgbClr val="003366"/>
                        </a:buClr>
                        <a:buSzPts val="2000"/>
                        <a:buFont typeface="Arial"/>
                        <a:buNone/>
                      </a:pPr>
                      <a:r>
                        <a:rPr lang="en-US" sz="2800" b="0" i="0" u="none" strike="noStrike" cap="none">
                          <a:solidFill>
                            <a:srgbClr val="003366"/>
                          </a:solidFill>
                          <a:latin typeface="+mn-lt"/>
                          <a:ea typeface="Arial"/>
                          <a:cs typeface="Arial"/>
                          <a:sym typeface="Arial"/>
                        </a:rPr>
                        <a:t>Began attempt, then reconsidered</a:t>
                      </a:r>
                      <a:endParaRPr sz="2800" u="none" strike="noStrike" cap="none">
                        <a:latin typeface="+mn-lt"/>
                      </a:endParaRPr>
                    </a:p>
                  </a:txBody>
                  <a:tcPr marL="91450" marR="91450" marT="45725" marB="45725" anchor="b">
                    <a:lnL w="12700" cap="flat" cmpd="sng">
                      <a:solidFill>
                        <a:schemeClr val="dk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3366"/>
                        </a:buClr>
                        <a:buSzPts val="2000"/>
                        <a:buFont typeface="Arial"/>
                        <a:buNone/>
                      </a:pPr>
                      <a:r>
                        <a:rPr lang="en-US" sz="2800" b="0" i="0" u="none" strike="noStrike" cap="none" dirty="0">
                          <a:solidFill>
                            <a:srgbClr val="003366"/>
                          </a:solidFill>
                          <a:latin typeface="+mn-lt"/>
                          <a:ea typeface="Arial"/>
                          <a:cs typeface="Arial"/>
                          <a:sym typeface="Arial"/>
                        </a:rPr>
                        <a:t>??</a:t>
                      </a:r>
                      <a:endParaRPr sz="2800" u="none" strike="noStrike" cap="none" dirty="0">
                        <a:latin typeface="+mn-lt"/>
                      </a:endParaRPr>
                    </a:p>
                  </a:txBody>
                  <a:tcPr marL="91450" marR="91450" marT="45725" marB="45725" anchor="b">
                    <a:lnL w="12700" cap="flat" cmpd="sng">
                      <a:solidFill>
                        <a:schemeClr val="dk1"/>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609982">
                <a:tc>
                  <a:txBody>
                    <a:bodyPr/>
                    <a:lstStyle/>
                    <a:p>
                      <a:pPr marL="0" marR="0" lvl="0" indent="0" algn="l" rtl="0">
                        <a:lnSpc>
                          <a:spcPct val="100000"/>
                        </a:lnSpc>
                        <a:spcBef>
                          <a:spcPts val="0"/>
                        </a:spcBef>
                        <a:spcAft>
                          <a:spcPts val="0"/>
                        </a:spcAft>
                        <a:buClr>
                          <a:srgbClr val="003366"/>
                        </a:buClr>
                        <a:buSzPts val="2000"/>
                        <a:buFont typeface="Arial"/>
                        <a:buNone/>
                      </a:pPr>
                      <a:r>
                        <a:rPr lang="en-US" sz="2800" b="0" i="0" u="none" strike="noStrike" cap="none">
                          <a:solidFill>
                            <a:srgbClr val="003366"/>
                          </a:solidFill>
                          <a:latin typeface="+mn-lt"/>
                          <a:ea typeface="Arial"/>
                          <a:cs typeface="Arial"/>
                          <a:sym typeface="Arial"/>
                        </a:rPr>
                        <a:t>Carried through an attempt</a:t>
                      </a:r>
                      <a:endParaRPr sz="2800" u="none" strike="noStrike" cap="none">
                        <a:latin typeface="+mn-lt"/>
                      </a:endParaRPr>
                    </a:p>
                  </a:txBody>
                  <a:tcPr marL="91450" marR="91450" marT="45725" marB="45725" anchor="b">
                    <a:lnL w="12700" cap="flat" cmpd="sng">
                      <a:solidFill>
                        <a:schemeClr val="dk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3366"/>
                        </a:buClr>
                        <a:buSzPts val="2000"/>
                        <a:buFont typeface="Arial"/>
                        <a:buNone/>
                      </a:pPr>
                      <a:r>
                        <a:rPr lang="en-US" sz="2800" b="0" i="0" u="none" strike="noStrike" cap="none" dirty="0">
                          <a:solidFill>
                            <a:srgbClr val="003366"/>
                          </a:solidFill>
                          <a:latin typeface="+mn-lt"/>
                          <a:ea typeface="Arial"/>
                          <a:cs typeface="Arial"/>
                          <a:sym typeface="Arial"/>
                        </a:rPr>
                        <a:t>??</a:t>
                      </a:r>
                      <a:endParaRPr sz="2800" u="none" strike="noStrike" cap="none" dirty="0">
                        <a:latin typeface="+mn-lt"/>
                      </a:endParaRPr>
                    </a:p>
                  </a:txBody>
                  <a:tcPr marL="91450" marR="91450" marT="45725" marB="45725" anchor="b">
                    <a:lnL w="12700" cap="flat" cmpd="sng">
                      <a:solidFill>
                        <a:schemeClr val="dk1"/>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84" name="Google Shape;384;p49"/>
          <p:cNvSpPr txBox="1"/>
          <p:nvPr/>
        </p:nvSpPr>
        <p:spPr>
          <a:xfrm>
            <a:off x="904748" y="260132"/>
            <a:ext cx="7961062" cy="86281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strike="noStrike" cap="none" dirty="0">
                <a:solidFill>
                  <a:schemeClr val="accent2">
                    <a:lumMod val="75000"/>
                  </a:schemeClr>
                </a:solidFill>
                <a:latin typeface="Arial"/>
                <a:ea typeface="Arial"/>
                <a:cs typeface="Arial"/>
                <a:sym typeface="Arial"/>
              </a:rPr>
              <a:t>Ambivalence</a:t>
            </a:r>
            <a:endParaRPr sz="1400" b="0" i="0" strike="noStrike" cap="none" dirty="0">
              <a:solidFill>
                <a:schemeClr val="accent2">
                  <a:lumMod val="75000"/>
                </a:schemeClr>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F8FEA658-90F5-486D-B0A2-040FF46915B3}"/>
              </a:ext>
            </a:extLst>
          </p:cNvPr>
          <p:cNvCxnSpPr/>
          <p:nvPr/>
        </p:nvCxnSpPr>
        <p:spPr>
          <a:xfrm>
            <a:off x="891032" y="967409"/>
            <a:ext cx="7285559"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9"/>
          <p:cNvSpPr txBox="1"/>
          <p:nvPr/>
        </p:nvSpPr>
        <p:spPr>
          <a:xfrm>
            <a:off x="904748" y="6019800"/>
            <a:ext cx="5696169"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dirty="0">
                <a:solidFill>
                  <a:schemeClr val="hlink"/>
                </a:solidFill>
                <a:latin typeface="Arial"/>
                <a:ea typeface="Arial"/>
                <a:cs typeface="Arial"/>
                <a:sym typeface="Arial"/>
                <a:hlinkClick r:id="rId3"/>
              </a:rPr>
              <a:t>Drum, 2009 </a:t>
            </a:r>
            <a:endParaRPr sz="1600" b="0" i="0" u="none" strike="noStrike" cap="none" dirty="0">
              <a:solidFill>
                <a:srgbClr val="000000"/>
              </a:solidFill>
              <a:latin typeface="Arial"/>
              <a:ea typeface="Arial"/>
              <a:cs typeface="Arial"/>
              <a:sym typeface="Arial"/>
            </a:endParaRPr>
          </a:p>
        </p:txBody>
      </p:sp>
      <p:graphicFrame>
        <p:nvGraphicFramePr>
          <p:cNvPr id="383" name="Google Shape;383;p49"/>
          <p:cNvGraphicFramePr/>
          <p:nvPr/>
        </p:nvGraphicFramePr>
        <p:xfrm>
          <a:off x="891032" y="1830220"/>
          <a:ext cx="7271843" cy="2164854"/>
        </p:xfrm>
        <a:graphic>
          <a:graphicData uri="http://schemas.openxmlformats.org/drawingml/2006/table">
            <a:tbl>
              <a:tblPr>
                <a:noFill/>
                <a:tableStyleId>{7034637F-F309-4DC9-922D-E3910AF44634}</a:tableStyleId>
              </a:tblPr>
              <a:tblGrid>
                <a:gridCol w="5779119">
                  <a:extLst>
                    <a:ext uri="{9D8B030D-6E8A-4147-A177-3AD203B41FA5}">
                      <a16:colId xmlns:a16="http://schemas.microsoft.com/office/drawing/2014/main" val="20000"/>
                    </a:ext>
                  </a:extLst>
                </a:gridCol>
                <a:gridCol w="1492724">
                  <a:extLst>
                    <a:ext uri="{9D8B030D-6E8A-4147-A177-3AD203B41FA5}">
                      <a16:colId xmlns:a16="http://schemas.microsoft.com/office/drawing/2014/main" val="20001"/>
                    </a:ext>
                  </a:extLst>
                </a:gridCol>
              </a:tblGrid>
              <a:tr h="329602">
                <a:tc>
                  <a:txBody>
                    <a:bodyPr/>
                    <a:lstStyle/>
                    <a:p>
                      <a:pPr marL="0" marR="0" lvl="0" indent="0" algn="l" rtl="0">
                        <a:lnSpc>
                          <a:spcPct val="100000"/>
                        </a:lnSpc>
                        <a:spcBef>
                          <a:spcPts val="0"/>
                        </a:spcBef>
                        <a:spcAft>
                          <a:spcPts val="0"/>
                        </a:spcAft>
                        <a:buClr>
                          <a:schemeClr val="accent2"/>
                        </a:buClr>
                        <a:buSzPts val="1800"/>
                        <a:buFont typeface="Arial"/>
                        <a:buNone/>
                      </a:pPr>
                      <a:r>
                        <a:rPr lang="en-US" sz="2800" b="0" i="0" u="none" strike="noStrike" cap="none" dirty="0">
                          <a:solidFill>
                            <a:schemeClr val="accent2">
                              <a:lumMod val="75000"/>
                            </a:schemeClr>
                          </a:solidFill>
                          <a:latin typeface="+mn-lt"/>
                          <a:ea typeface="Arial"/>
                          <a:cs typeface="Arial"/>
                          <a:sym typeface="Arial"/>
                        </a:rPr>
                        <a:t>Among young adults who seriously considered suicide in past 12 months</a:t>
                      </a:r>
                      <a:endParaRPr sz="2800" u="none" strike="noStrike" cap="none" dirty="0">
                        <a:solidFill>
                          <a:schemeClr val="accent2">
                            <a:lumMod val="75000"/>
                          </a:schemeClr>
                        </a:solidFill>
                        <a:latin typeface="+mn-lt"/>
                      </a:endParaRPr>
                    </a:p>
                  </a:txBody>
                  <a:tcPr marL="91450" marR="91450" marT="45725" marB="45725" anchor="b">
                    <a:lnL w="12700" cap="flat" cmpd="sng">
                      <a:solidFill>
                        <a:schemeClr val="dk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DDDDDD"/>
                    </a:solidFill>
                  </a:tcPr>
                </a:tc>
                <a:tc>
                  <a:txBody>
                    <a:bodyPr/>
                    <a:lstStyle/>
                    <a:p>
                      <a:pPr marL="0" marR="0" lvl="0" indent="0" algn="ctr" rtl="0">
                        <a:lnSpc>
                          <a:spcPct val="100000"/>
                        </a:lnSpc>
                        <a:spcBef>
                          <a:spcPts val="0"/>
                        </a:spcBef>
                        <a:spcAft>
                          <a:spcPts val="0"/>
                        </a:spcAft>
                        <a:buClr>
                          <a:schemeClr val="accent2"/>
                        </a:buClr>
                        <a:buSzPts val="1800"/>
                        <a:buFont typeface="Arial"/>
                        <a:buNone/>
                      </a:pPr>
                      <a:r>
                        <a:rPr lang="en-US" sz="2000" b="0" i="0" u="none" strike="noStrike" cap="none" dirty="0">
                          <a:solidFill>
                            <a:schemeClr val="accent2">
                              <a:lumMod val="75000"/>
                            </a:schemeClr>
                          </a:solidFill>
                          <a:latin typeface="+mn-lt"/>
                          <a:ea typeface="Arial"/>
                          <a:cs typeface="Arial"/>
                          <a:sym typeface="Arial"/>
                        </a:rPr>
                        <a:t>n=1321</a:t>
                      </a:r>
                      <a:endParaRPr sz="2000" u="none" strike="noStrike" cap="none" dirty="0">
                        <a:solidFill>
                          <a:schemeClr val="accent2">
                            <a:lumMod val="75000"/>
                          </a:schemeClr>
                        </a:solidFill>
                        <a:latin typeface="+mn-lt"/>
                      </a:endParaRPr>
                    </a:p>
                  </a:txBody>
                  <a:tcPr marL="91450" marR="91450" marT="45725" marB="45725" anchor="b">
                    <a:lnL w="12700" cap="flat" cmpd="sng">
                      <a:solidFill>
                        <a:schemeClr val="dk1"/>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DDDDDD"/>
                    </a:solidFill>
                  </a:tcPr>
                </a:tc>
                <a:extLst>
                  <a:ext uri="{0D108BD9-81ED-4DB2-BD59-A6C34878D82A}">
                    <a16:rowId xmlns:a16="http://schemas.microsoft.com/office/drawing/2014/main" val="10000"/>
                  </a:ext>
                </a:extLst>
              </a:tr>
              <a:tr h="609982">
                <a:tc>
                  <a:txBody>
                    <a:bodyPr/>
                    <a:lstStyle/>
                    <a:p>
                      <a:pPr marL="0" marR="0" lvl="0" indent="0" algn="l" rtl="0">
                        <a:lnSpc>
                          <a:spcPct val="100000"/>
                        </a:lnSpc>
                        <a:spcBef>
                          <a:spcPts val="0"/>
                        </a:spcBef>
                        <a:spcAft>
                          <a:spcPts val="0"/>
                        </a:spcAft>
                        <a:buClr>
                          <a:srgbClr val="003366"/>
                        </a:buClr>
                        <a:buSzPts val="2000"/>
                        <a:buFont typeface="Arial"/>
                        <a:buNone/>
                      </a:pPr>
                      <a:r>
                        <a:rPr lang="en-US" sz="2800" b="0" i="0" u="none" strike="noStrike" cap="none">
                          <a:solidFill>
                            <a:srgbClr val="003366"/>
                          </a:solidFill>
                          <a:latin typeface="+mn-lt"/>
                          <a:ea typeface="Arial"/>
                          <a:cs typeface="Arial"/>
                          <a:sym typeface="Arial"/>
                        </a:rPr>
                        <a:t>Began attempt, then reconsidered</a:t>
                      </a:r>
                      <a:endParaRPr sz="2800" u="none" strike="noStrike" cap="none">
                        <a:latin typeface="+mn-lt"/>
                      </a:endParaRPr>
                    </a:p>
                  </a:txBody>
                  <a:tcPr marL="91450" marR="91450" marT="45725" marB="45725" anchor="b">
                    <a:lnL w="12700" cap="flat" cmpd="sng">
                      <a:solidFill>
                        <a:schemeClr val="dk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3366"/>
                        </a:buClr>
                        <a:buSzPts val="2000"/>
                        <a:buFont typeface="Arial"/>
                        <a:buNone/>
                      </a:pPr>
                      <a:r>
                        <a:rPr lang="en-US" sz="2800" b="0" i="0" u="none" strike="noStrike" cap="none">
                          <a:solidFill>
                            <a:srgbClr val="003366"/>
                          </a:solidFill>
                          <a:latin typeface="+mn-lt"/>
                          <a:ea typeface="Arial"/>
                          <a:cs typeface="Arial"/>
                          <a:sym typeface="Arial"/>
                        </a:rPr>
                        <a:t>15%</a:t>
                      </a:r>
                      <a:endParaRPr sz="2800" u="none" strike="noStrike" cap="none">
                        <a:latin typeface="+mn-lt"/>
                      </a:endParaRPr>
                    </a:p>
                  </a:txBody>
                  <a:tcPr marL="91450" marR="91450" marT="45725" marB="45725" anchor="b">
                    <a:lnL w="12700" cap="flat" cmpd="sng">
                      <a:solidFill>
                        <a:schemeClr val="dk1"/>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609982">
                <a:tc>
                  <a:txBody>
                    <a:bodyPr/>
                    <a:lstStyle/>
                    <a:p>
                      <a:pPr marL="0" marR="0" lvl="0" indent="0" algn="l" rtl="0">
                        <a:lnSpc>
                          <a:spcPct val="100000"/>
                        </a:lnSpc>
                        <a:spcBef>
                          <a:spcPts val="0"/>
                        </a:spcBef>
                        <a:spcAft>
                          <a:spcPts val="0"/>
                        </a:spcAft>
                        <a:buClr>
                          <a:srgbClr val="003366"/>
                        </a:buClr>
                        <a:buSzPts val="2000"/>
                        <a:buFont typeface="Arial"/>
                        <a:buNone/>
                      </a:pPr>
                      <a:r>
                        <a:rPr lang="en-US" sz="2800" b="0" i="0" u="none" strike="noStrike" cap="none">
                          <a:solidFill>
                            <a:srgbClr val="003366"/>
                          </a:solidFill>
                          <a:latin typeface="+mn-lt"/>
                          <a:ea typeface="Arial"/>
                          <a:cs typeface="Arial"/>
                          <a:sym typeface="Arial"/>
                        </a:rPr>
                        <a:t>Carried through an attempt</a:t>
                      </a:r>
                      <a:endParaRPr sz="2800" u="none" strike="noStrike" cap="none">
                        <a:latin typeface="+mn-lt"/>
                      </a:endParaRPr>
                    </a:p>
                  </a:txBody>
                  <a:tcPr marL="91450" marR="91450" marT="45725" marB="45725" anchor="b">
                    <a:lnL w="12700" cap="flat" cmpd="sng">
                      <a:solidFill>
                        <a:schemeClr val="dk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3366"/>
                        </a:buClr>
                        <a:buSzPts val="2000"/>
                        <a:buFont typeface="Arial"/>
                        <a:buNone/>
                      </a:pPr>
                      <a:r>
                        <a:rPr lang="en-US" sz="2800" b="0" i="0" u="none" strike="noStrike" cap="none" dirty="0">
                          <a:solidFill>
                            <a:srgbClr val="003366"/>
                          </a:solidFill>
                          <a:latin typeface="+mn-lt"/>
                          <a:ea typeface="Arial"/>
                          <a:cs typeface="Arial"/>
                          <a:sym typeface="Arial"/>
                        </a:rPr>
                        <a:t>12%</a:t>
                      </a:r>
                      <a:endParaRPr sz="2800" u="none" strike="noStrike" cap="none" dirty="0">
                        <a:latin typeface="+mn-lt"/>
                      </a:endParaRPr>
                    </a:p>
                  </a:txBody>
                  <a:tcPr marL="91450" marR="91450" marT="45725" marB="45725" anchor="b">
                    <a:lnL w="12700" cap="flat" cmpd="sng">
                      <a:solidFill>
                        <a:schemeClr val="dk1"/>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84" name="Google Shape;384;p49"/>
          <p:cNvSpPr txBox="1"/>
          <p:nvPr/>
        </p:nvSpPr>
        <p:spPr>
          <a:xfrm>
            <a:off x="904748" y="260132"/>
            <a:ext cx="7961062" cy="86281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strike="noStrike" cap="none" dirty="0">
                <a:solidFill>
                  <a:schemeClr val="accent2">
                    <a:lumMod val="75000"/>
                  </a:schemeClr>
                </a:solidFill>
                <a:latin typeface="Arial"/>
                <a:ea typeface="Arial"/>
                <a:cs typeface="Arial"/>
                <a:sym typeface="Arial"/>
              </a:rPr>
              <a:t>Ambivalence</a:t>
            </a:r>
            <a:endParaRPr sz="1400" b="0" i="0" strike="noStrike" cap="none" dirty="0">
              <a:solidFill>
                <a:schemeClr val="accent2">
                  <a:lumMod val="75000"/>
                </a:schemeClr>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F8FEA658-90F5-486D-B0A2-040FF46915B3}"/>
              </a:ext>
            </a:extLst>
          </p:cNvPr>
          <p:cNvCxnSpPr/>
          <p:nvPr/>
        </p:nvCxnSpPr>
        <p:spPr>
          <a:xfrm>
            <a:off x="891032" y="967409"/>
            <a:ext cx="7285559"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595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8"/>
          <p:cNvPicPr preferRelativeResize="0"/>
          <p:nvPr/>
        </p:nvPicPr>
        <p:blipFill rotWithShape="1">
          <a:blip r:embed="rId3">
            <a:alphaModFix/>
          </a:blip>
          <a:srcRect/>
          <a:stretch/>
        </p:blipFill>
        <p:spPr>
          <a:xfrm>
            <a:off x="160422" y="0"/>
            <a:ext cx="8907514" cy="6577263"/>
          </a:xfrm>
          <a:prstGeom prst="rect">
            <a:avLst/>
          </a:prstGeom>
          <a:noFill/>
          <a:ln>
            <a:noFill/>
          </a:ln>
        </p:spPr>
      </p:pic>
      <p:sp>
        <p:nvSpPr>
          <p:cNvPr id="375" name="Google Shape;375;p48"/>
          <p:cNvSpPr/>
          <p:nvPr/>
        </p:nvSpPr>
        <p:spPr>
          <a:xfrm>
            <a:off x="4689538" y="2016887"/>
            <a:ext cx="3524020" cy="14121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dirty="0">
                <a:solidFill>
                  <a:schemeClr val="lt1"/>
                </a:solidFill>
                <a:latin typeface="Arial"/>
                <a:ea typeface="Arial"/>
                <a:cs typeface="Arial"/>
                <a:sym typeface="Arial"/>
              </a:rPr>
              <a:t>“I instantly realized that everything in my life that I’d thought was unfixable was totally fixable—except for what I’d just done [jumped].”</a:t>
            </a:r>
            <a:endParaRPr sz="1600" b="0" i="1" u="none" strike="noStrike" cap="none" dirty="0">
              <a:solidFill>
                <a:schemeClr val="lt1"/>
              </a:solidFill>
              <a:latin typeface="Arial"/>
              <a:ea typeface="Arial"/>
              <a:cs typeface="Arial"/>
              <a:sym typeface="Arial"/>
            </a:endParaRPr>
          </a:p>
        </p:txBody>
      </p:sp>
      <p:sp>
        <p:nvSpPr>
          <p:cNvPr id="376" name="Google Shape;376;p48"/>
          <p:cNvSpPr txBox="1"/>
          <p:nvPr/>
        </p:nvSpPr>
        <p:spPr>
          <a:xfrm>
            <a:off x="2160032" y="6055101"/>
            <a:ext cx="4908293" cy="4018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latin typeface="Arial"/>
                <a:ea typeface="Arial"/>
                <a:cs typeface="Arial"/>
                <a:sym typeface="Arial"/>
              </a:rPr>
              <a:t>Ken Baldwin as quoted in “Jumpers”</a:t>
            </a:r>
            <a:r>
              <a:rPr lang="en-US" sz="1400" dirty="0">
                <a:latin typeface="Arial"/>
                <a:ea typeface="Arial"/>
                <a:cs typeface="Arial"/>
                <a:sym typeface="Arial"/>
              </a:rPr>
              <a:t> </a:t>
            </a:r>
            <a:r>
              <a:rPr lang="en-US" sz="1400" i="1" dirty="0">
                <a:latin typeface="Arial"/>
                <a:ea typeface="Arial"/>
                <a:cs typeface="Arial"/>
                <a:sym typeface="Arial"/>
              </a:rPr>
              <a:t>The New</a:t>
            </a:r>
            <a:r>
              <a:rPr lang="en-US" sz="1400" i="1" dirty="0">
                <a:latin typeface="Times New Roman"/>
                <a:ea typeface="Times New Roman"/>
                <a:cs typeface="Times New Roman"/>
                <a:sym typeface="Times New Roman"/>
              </a:rPr>
              <a:t> </a:t>
            </a:r>
            <a:r>
              <a:rPr lang="en-US" sz="1400" b="0" i="1" u="none" strike="noStrike" cap="none" dirty="0">
                <a:latin typeface="Arial"/>
                <a:ea typeface="Arial"/>
                <a:cs typeface="Arial"/>
                <a:sym typeface="Arial"/>
              </a:rPr>
              <a:t>Yorker </a:t>
            </a:r>
            <a:r>
              <a:rPr lang="en-US" sz="1400" b="0" i="0" u="none" strike="noStrike" cap="none" dirty="0">
                <a:latin typeface="Arial"/>
                <a:ea typeface="Arial"/>
                <a:cs typeface="Arial"/>
                <a:sym typeface="Arial"/>
              </a:rPr>
              <a:t>(2003) </a:t>
            </a:r>
            <a:endParaRPr sz="1400" b="0" i="0" u="none" strike="noStrike" cap="none" dirty="0">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cxnSp>
        <p:nvCxnSpPr>
          <p:cNvPr id="390" name="Google Shape;390;p50"/>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391" name="Google Shape;391;p50"/>
          <p:cNvSpPr/>
          <p:nvPr/>
        </p:nvSpPr>
        <p:spPr>
          <a:xfrm>
            <a:off x="669175" y="222504"/>
            <a:ext cx="80646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Summary: Why Means Matter</a:t>
            </a:r>
            <a:endParaRPr sz="3200" b="0" i="0" u="none" strike="noStrike" cap="none" dirty="0">
              <a:solidFill>
                <a:schemeClr val="accent2">
                  <a:lumMod val="75000"/>
                </a:schemeClr>
              </a:solidFill>
              <a:latin typeface="Arial"/>
              <a:ea typeface="Arial"/>
              <a:cs typeface="Arial"/>
              <a:sym typeface="Arial"/>
            </a:endParaRPr>
          </a:p>
        </p:txBody>
      </p:sp>
      <p:sp>
        <p:nvSpPr>
          <p:cNvPr id="392" name="Google Shape;392;p50"/>
          <p:cNvSpPr/>
          <p:nvPr/>
        </p:nvSpPr>
        <p:spPr>
          <a:xfrm>
            <a:off x="665424" y="939389"/>
            <a:ext cx="7792776" cy="3149100"/>
          </a:xfrm>
          <a:prstGeom prst="rect">
            <a:avLst/>
          </a:prstGeom>
          <a:noFill/>
          <a:ln>
            <a:noFill/>
          </a:ln>
        </p:spPr>
        <p:txBody>
          <a:bodyPr spcFirstLastPara="1" wrap="square" lIns="91425" tIns="45700" rIns="91425" bIns="45700" anchor="ctr" anchorCtr="0">
            <a:noAutofit/>
          </a:bodyPr>
          <a:lstStyle/>
          <a:p>
            <a:pPr marL="447675" marR="0" lvl="0" indent="-447675" algn="l" rtl="0">
              <a:lnSpc>
                <a:spcPct val="100000"/>
              </a:lnSpc>
              <a:spcBef>
                <a:spcPts val="0"/>
              </a:spcBef>
              <a:spcAft>
                <a:spcPts val="0"/>
              </a:spcAft>
              <a:buClr>
                <a:srgbClr val="003366"/>
              </a:buClr>
              <a:buSzPts val="2400"/>
              <a:buFont typeface="Arial"/>
              <a:buAutoNum type="arabicPeriod"/>
            </a:pPr>
            <a:r>
              <a:rPr lang="en-US" sz="2400" b="0" i="0" u="none" strike="noStrike" cap="none" dirty="0">
                <a:solidFill>
                  <a:schemeClr val="accent1">
                    <a:lumMod val="50000"/>
                  </a:schemeClr>
                </a:solidFill>
                <a:ea typeface="Arial"/>
                <a:cs typeface="Arial"/>
                <a:sym typeface="Arial"/>
              </a:rPr>
              <a:t>Suicidal crises are often brief. </a:t>
            </a:r>
            <a:endParaRPr sz="2400" b="0" i="0" u="none" strike="noStrike" cap="none" dirty="0">
              <a:solidFill>
                <a:schemeClr val="accent1">
                  <a:lumMod val="50000"/>
                </a:schemeClr>
              </a:solidFill>
              <a:ea typeface="Arial"/>
              <a:cs typeface="Arial"/>
              <a:sym typeface="Arial"/>
            </a:endParaRPr>
          </a:p>
          <a:p>
            <a:pPr marL="447675" marR="0" lvl="0" indent="-447675" algn="l" rtl="0">
              <a:lnSpc>
                <a:spcPct val="100000"/>
              </a:lnSpc>
              <a:spcBef>
                <a:spcPts val="0"/>
              </a:spcBef>
              <a:spcAft>
                <a:spcPts val="0"/>
              </a:spcAft>
              <a:buClr>
                <a:srgbClr val="003366"/>
              </a:buClr>
              <a:buSzPts val="2400"/>
              <a:buFont typeface="Arial"/>
              <a:buAutoNum type="arabicPeriod"/>
            </a:pPr>
            <a:r>
              <a:rPr lang="en-US" sz="2400" b="0" i="0" u="none" strike="noStrike" cap="none" dirty="0">
                <a:solidFill>
                  <a:schemeClr val="accent1">
                    <a:lumMod val="50000"/>
                  </a:schemeClr>
                </a:solidFill>
                <a:ea typeface="Arial"/>
                <a:cs typeface="Arial"/>
                <a:sym typeface="Arial"/>
              </a:rPr>
              <a:t>Some methods, especially guns, are far more lethal than others. </a:t>
            </a:r>
            <a:endParaRPr sz="2400" b="0" i="0" u="none" strike="noStrike" cap="none" dirty="0">
              <a:solidFill>
                <a:schemeClr val="accent1">
                  <a:lumMod val="50000"/>
                </a:schemeClr>
              </a:solidFill>
              <a:ea typeface="Arial"/>
              <a:cs typeface="Arial"/>
              <a:sym typeface="Arial"/>
            </a:endParaRPr>
          </a:p>
          <a:p>
            <a:pPr marL="447675" marR="0" lvl="0" indent="-447675" algn="l" rtl="0">
              <a:lnSpc>
                <a:spcPct val="100000"/>
              </a:lnSpc>
              <a:spcBef>
                <a:spcPts val="0"/>
              </a:spcBef>
              <a:spcAft>
                <a:spcPts val="0"/>
              </a:spcAft>
              <a:buClr>
                <a:srgbClr val="003366"/>
              </a:buClr>
              <a:buSzPts val="2400"/>
              <a:buFont typeface="Arial"/>
              <a:buAutoNum type="arabicPeriod"/>
            </a:pPr>
            <a:r>
              <a:rPr lang="en-US" sz="2400" b="0" i="0" u="none" strike="noStrike" cap="none" dirty="0">
                <a:solidFill>
                  <a:schemeClr val="accent1">
                    <a:lumMod val="50000"/>
                  </a:schemeClr>
                </a:solidFill>
                <a:ea typeface="Arial"/>
                <a:cs typeface="Arial"/>
                <a:sym typeface="Arial"/>
              </a:rPr>
              <a:t>&gt;90% of those who attempt and survive do not go on to die by suicide.</a:t>
            </a:r>
            <a:endParaRPr sz="2400" b="0" i="0" u="none" strike="noStrike" cap="none" dirty="0">
              <a:solidFill>
                <a:schemeClr val="accent1">
                  <a:lumMod val="50000"/>
                </a:schemeClr>
              </a:solidFill>
              <a:ea typeface="Arial"/>
              <a:cs typeface="Arial"/>
              <a:sym typeface="Arial"/>
            </a:endParaRPr>
          </a:p>
          <a:p>
            <a:pPr marL="447675" marR="0" lvl="0" indent="-447675" algn="l" rtl="0">
              <a:lnSpc>
                <a:spcPct val="100000"/>
              </a:lnSpc>
              <a:spcBef>
                <a:spcPts val="0"/>
              </a:spcBef>
              <a:spcAft>
                <a:spcPts val="0"/>
              </a:spcAft>
              <a:buClr>
                <a:srgbClr val="003366"/>
              </a:buClr>
              <a:buSzPts val="2400"/>
              <a:buFont typeface="Arial"/>
              <a:buAutoNum type="arabicPeriod"/>
            </a:pPr>
            <a:r>
              <a:rPr lang="en-US" sz="2400" b="0" i="0" u="none" strike="noStrike" cap="none" dirty="0">
                <a:solidFill>
                  <a:schemeClr val="accent1">
                    <a:lumMod val="50000"/>
                  </a:schemeClr>
                </a:solidFill>
                <a:ea typeface="Arial"/>
                <a:cs typeface="Arial"/>
                <a:sym typeface="Arial"/>
              </a:rPr>
              <a:t>Many people who are suicidal are ambivalent. </a:t>
            </a:r>
            <a:endParaRPr sz="2400" b="0" i="0" u="none" strike="noStrike" cap="none" dirty="0">
              <a:solidFill>
                <a:schemeClr val="accent1">
                  <a:lumMod val="50000"/>
                </a:schemeClr>
              </a:solidFill>
              <a:ea typeface="Arial"/>
              <a:cs typeface="Arial"/>
              <a:sym typeface="Arial"/>
            </a:endParaRPr>
          </a:p>
        </p:txBody>
      </p:sp>
      <p:sp>
        <p:nvSpPr>
          <p:cNvPr id="393" name="Google Shape;393;p50"/>
          <p:cNvSpPr txBox="1"/>
          <p:nvPr/>
        </p:nvSpPr>
        <p:spPr>
          <a:xfrm>
            <a:off x="762000" y="4215900"/>
            <a:ext cx="7293000" cy="12759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800" b="0" i="1" u="none" strike="noStrike" cap="none" dirty="0">
                <a:solidFill>
                  <a:schemeClr val="accent2">
                    <a:lumMod val="75000"/>
                  </a:schemeClr>
                </a:solidFill>
                <a:ea typeface="Arial"/>
                <a:cs typeface="Arial"/>
                <a:sym typeface="Arial"/>
              </a:rPr>
              <a:t>Putting time and distance between a suicidal person and a highly lethal means</a:t>
            </a:r>
            <a:endParaRPr sz="1400" b="0" i="0" u="none" strike="noStrike" cap="none" dirty="0">
              <a:solidFill>
                <a:schemeClr val="accent2">
                  <a:lumMod val="75000"/>
                </a:schemeClr>
              </a:solidFil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2800" b="0" i="1" u="none" strike="noStrike" cap="none" dirty="0">
                <a:solidFill>
                  <a:schemeClr val="accent2">
                    <a:lumMod val="75000"/>
                  </a:schemeClr>
                </a:solidFill>
                <a:ea typeface="Arial"/>
                <a:cs typeface="Arial"/>
                <a:sym typeface="Arial"/>
              </a:rPr>
              <a:t>– especially a </a:t>
            </a:r>
            <a:r>
              <a:rPr lang="en-US" sz="2800" i="1" dirty="0">
                <a:solidFill>
                  <a:schemeClr val="accent2">
                    <a:lumMod val="75000"/>
                  </a:schemeClr>
                </a:solidFill>
                <a:ea typeface="Arial"/>
                <a:cs typeface="Arial"/>
                <a:sym typeface="Arial"/>
              </a:rPr>
              <a:t>firearm</a:t>
            </a:r>
            <a:r>
              <a:rPr lang="en-US" sz="2800" b="0" i="1" u="none" strike="noStrike" cap="none" dirty="0">
                <a:solidFill>
                  <a:schemeClr val="accent2">
                    <a:lumMod val="75000"/>
                  </a:schemeClr>
                </a:solidFill>
                <a:ea typeface="Arial"/>
                <a:cs typeface="Arial"/>
                <a:sym typeface="Arial"/>
              </a:rPr>
              <a:t> – can save a life.</a:t>
            </a:r>
            <a:endParaRPr sz="2800" b="0" i="1" u="none" strike="noStrike" cap="none" dirty="0">
              <a:solidFill>
                <a:schemeClr val="accent2">
                  <a:lumMod val="75000"/>
                </a:schemeClr>
              </a:solidFil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Objectives</a:t>
            </a:r>
            <a:endParaRPr sz="3200" b="0" i="0" u="none" strike="noStrike" cap="none" dirty="0">
              <a:solidFill>
                <a:schemeClr val="accent2">
                  <a:lumMod val="75000"/>
                </a:schemeClr>
              </a:solidFill>
              <a:latin typeface="Arial"/>
              <a:ea typeface="Arial"/>
              <a:cs typeface="Arial"/>
              <a:sym typeface="Arial"/>
            </a:endParaRPr>
          </a:p>
        </p:txBody>
      </p:sp>
      <p:cxnSp>
        <p:nvCxnSpPr>
          <p:cNvPr id="71" name="Google Shape;71;p15"/>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72" name="Google Shape;72;p15"/>
          <p:cNvSpPr txBox="1"/>
          <p:nvPr/>
        </p:nvSpPr>
        <p:spPr>
          <a:xfrm>
            <a:off x="915864" y="1290165"/>
            <a:ext cx="7604371" cy="4910610"/>
          </a:xfrm>
          <a:prstGeom prst="rect">
            <a:avLst/>
          </a:prstGeom>
          <a:noFill/>
          <a:ln>
            <a:noFill/>
          </a:ln>
        </p:spPr>
        <p:txBody>
          <a:bodyPr spcFirstLastPara="1" wrap="square" lIns="91425" tIns="45700" rIns="91425" bIns="45700" anchor="t" anchorCtr="0">
            <a:noAutofit/>
          </a:bodyPr>
          <a:lstStyle/>
          <a:p>
            <a:pPr lvl="0">
              <a:lnSpc>
                <a:spcPct val="90000"/>
              </a:lnSpc>
              <a:spcBef>
                <a:spcPts val="600"/>
              </a:spcBef>
              <a:spcAft>
                <a:spcPts val="1200"/>
              </a:spcAft>
              <a:buClr>
                <a:srgbClr val="000000"/>
              </a:buClr>
              <a:buSzPct val="100000"/>
            </a:pPr>
            <a:r>
              <a:rPr lang="en-US" sz="2200" dirty="0">
                <a:solidFill>
                  <a:srgbClr val="003366"/>
                </a:solidFill>
                <a:ea typeface="Arial"/>
                <a:cs typeface="Arial"/>
                <a:sym typeface="Arial"/>
              </a:rPr>
              <a:t>At the conclusion of this workshop, participants will be able to:</a:t>
            </a:r>
          </a:p>
          <a:p>
            <a:pPr marL="339725" lvl="0" indent="-339725">
              <a:lnSpc>
                <a:spcPct val="90000"/>
              </a:lnSpc>
              <a:spcBef>
                <a:spcPts val="600"/>
              </a:spcBef>
              <a:spcAft>
                <a:spcPts val="1200"/>
              </a:spcAft>
              <a:buClr>
                <a:srgbClr val="000000"/>
              </a:buClr>
              <a:buSzPct val="100000"/>
              <a:buFont typeface="Arial" panose="020B0604020202020204" pitchFamily="34" charset="0"/>
              <a:buChar char="•"/>
            </a:pPr>
            <a:r>
              <a:rPr lang="en-US" sz="2200" dirty="0">
                <a:solidFill>
                  <a:srgbClr val="003366"/>
                </a:solidFill>
                <a:ea typeface="Arial"/>
                <a:cs typeface="Arial"/>
                <a:sym typeface="Arial"/>
              </a:rPr>
              <a:t>Explain that reducing access to lethal means is an evidence-based strategy that can prevent </a:t>
            </a:r>
            <a:r>
              <a:rPr lang="en-US" sz="2200">
                <a:solidFill>
                  <a:srgbClr val="003366"/>
                </a:solidFill>
                <a:ea typeface="Arial"/>
                <a:cs typeface="Arial"/>
                <a:sym typeface="Arial"/>
              </a:rPr>
              <a:t>a suicide.</a:t>
            </a:r>
            <a:endParaRPr lang="en-US" sz="2200" dirty="0">
              <a:solidFill>
                <a:srgbClr val="003366"/>
              </a:solidFill>
              <a:ea typeface="Arial"/>
              <a:cs typeface="Arial"/>
              <a:sym typeface="Arial"/>
            </a:endParaRPr>
          </a:p>
          <a:p>
            <a:pPr marL="339725" lvl="0" indent="-339725">
              <a:lnSpc>
                <a:spcPct val="90000"/>
              </a:lnSpc>
              <a:spcBef>
                <a:spcPts val="600"/>
              </a:spcBef>
              <a:spcAft>
                <a:spcPts val="1200"/>
              </a:spcAft>
              <a:buClr>
                <a:srgbClr val="000000"/>
              </a:buClr>
              <a:buSzPct val="100000"/>
              <a:buFont typeface="Arial" panose="020B0604020202020204" pitchFamily="34" charset="0"/>
              <a:buChar char="•"/>
            </a:pPr>
            <a:r>
              <a:rPr lang="en-US" sz="2200" dirty="0">
                <a:solidFill>
                  <a:srgbClr val="003366"/>
                </a:solidFill>
                <a:ea typeface="Arial"/>
                <a:cs typeface="Arial"/>
                <a:sym typeface="Arial"/>
              </a:rPr>
              <a:t>Recognize that lethal means counseling is appropriate when concerns for suicide are present. </a:t>
            </a:r>
          </a:p>
          <a:p>
            <a:pPr marL="339725" lvl="0" indent="-339725">
              <a:lnSpc>
                <a:spcPct val="90000"/>
              </a:lnSpc>
              <a:spcBef>
                <a:spcPts val="600"/>
              </a:spcBef>
              <a:spcAft>
                <a:spcPts val="1200"/>
              </a:spcAft>
              <a:buClr>
                <a:srgbClr val="000000"/>
              </a:buClr>
              <a:buSzPct val="100000"/>
              <a:buFont typeface="Arial" panose="020B0604020202020204" pitchFamily="34" charset="0"/>
              <a:buChar char="•"/>
            </a:pPr>
            <a:r>
              <a:rPr lang="en-US" sz="2200" dirty="0">
                <a:solidFill>
                  <a:srgbClr val="003366"/>
                </a:solidFill>
                <a:ea typeface="Arial"/>
                <a:cs typeface="Arial"/>
                <a:sym typeface="Arial"/>
              </a:rPr>
              <a:t>Demonstrate strategies to bring-up the topic of lethal means with comfort and competence.</a:t>
            </a:r>
          </a:p>
          <a:p>
            <a:pPr marL="339725" lvl="0" indent="-339725">
              <a:lnSpc>
                <a:spcPct val="90000"/>
              </a:lnSpc>
              <a:spcBef>
                <a:spcPts val="600"/>
              </a:spcBef>
              <a:spcAft>
                <a:spcPts val="1200"/>
              </a:spcAft>
              <a:buClr>
                <a:srgbClr val="000000"/>
              </a:buClr>
              <a:buSzPct val="100000"/>
              <a:buFont typeface="Arial" panose="020B0604020202020204" pitchFamily="34" charset="0"/>
              <a:buChar char="•"/>
            </a:pPr>
            <a:r>
              <a:rPr lang="en-US" sz="2200" dirty="0">
                <a:solidFill>
                  <a:srgbClr val="003366"/>
                </a:solidFill>
                <a:ea typeface="Arial"/>
                <a:cs typeface="Arial"/>
                <a:sym typeface="Arial"/>
              </a:rPr>
              <a:t>Discuss specific off-site and in-home secure storage options for firearms as a strategy that increase time and distance between a person at risk and lethal means</a:t>
            </a:r>
          </a:p>
          <a:p>
            <a:pPr marL="339725" lvl="0" indent="-339725">
              <a:lnSpc>
                <a:spcPct val="90000"/>
              </a:lnSpc>
              <a:spcBef>
                <a:spcPts val="600"/>
              </a:spcBef>
              <a:spcAft>
                <a:spcPts val="1200"/>
              </a:spcAft>
              <a:buClr>
                <a:srgbClr val="000000"/>
              </a:buClr>
              <a:buSzPct val="100000"/>
              <a:buFont typeface="Arial" panose="020B0604020202020204" pitchFamily="34" charset="0"/>
              <a:buChar char="•"/>
            </a:pPr>
            <a:r>
              <a:rPr lang="en-US" sz="2200" dirty="0">
                <a:solidFill>
                  <a:srgbClr val="003366"/>
                </a:solidFill>
                <a:ea typeface="Arial"/>
                <a:cs typeface="Arial"/>
                <a:sym typeface="Arial"/>
              </a:rPr>
              <a:t>Work collaboratively with clients and their families on safety planning and follow-up for reducing access to lethal means.</a:t>
            </a:r>
            <a:endParaRPr sz="2200" b="0" i="1" u="none" strike="noStrike" cap="none" dirty="0">
              <a:solidFill>
                <a:srgbClr val="003366"/>
              </a:solidFill>
              <a:ea typeface="Arial"/>
              <a:cs typeface="Arial"/>
              <a:sym typeface="Arial"/>
            </a:endParaRPr>
          </a:p>
        </p:txBody>
      </p:sp>
    </p:spTree>
    <p:extLst>
      <p:ext uri="{BB962C8B-B14F-4D97-AF65-F5344CB8AC3E}">
        <p14:creationId xmlns:p14="http://schemas.microsoft.com/office/powerpoint/2010/main" val="3571005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cs typeface="Arial" panose="020B0604020202020204" pitchFamily="34" charset="0"/>
              </a:rPr>
              <a:t>Why Firearms Matter Most</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400" name="Google Shape;400;p51"/>
          <p:cNvSpPr txBox="1"/>
          <p:nvPr/>
        </p:nvSpPr>
        <p:spPr>
          <a:xfrm>
            <a:off x="742434" y="1466193"/>
            <a:ext cx="7772400" cy="5147168"/>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360"/>
              </a:spcBef>
              <a:spcAft>
                <a:spcPts val="0"/>
              </a:spcAft>
              <a:buClr>
                <a:srgbClr val="003366"/>
              </a:buClr>
              <a:buSzPts val="1800"/>
              <a:buFont typeface="Arial"/>
              <a:buChar char="•"/>
            </a:pPr>
            <a:r>
              <a:rPr lang="en-US" sz="3200" b="0" i="0" u="none" strike="noStrike" cap="none" dirty="0">
                <a:solidFill>
                  <a:srgbClr val="003366"/>
                </a:solidFill>
                <a:ea typeface="Arial"/>
                <a:cs typeface="Arial"/>
                <a:sym typeface="Arial"/>
              </a:rPr>
              <a:t>They are the leading method in MO</a:t>
            </a:r>
            <a:endParaRPr sz="3200" b="0" i="0" u="none" strike="noStrike" cap="none" dirty="0">
              <a:solidFill>
                <a:srgbClr val="000000"/>
              </a:solidFill>
              <a:ea typeface="Arial"/>
              <a:cs typeface="Arial"/>
              <a:sym typeface="Arial"/>
            </a:endParaRPr>
          </a:p>
          <a:p>
            <a:pPr marL="457200" marR="0" lvl="0" indent="-457200" algn="l" rtl="0">
              <a:lnSpc>
                <a:spcPct val="100000"/>
              </a:lnSpc>
              <a:spcBef>
                <a:spcPts val="360"/>
              </a:spcBef>
              <a:spcAft>
                <a:spcPts val="0"/>
              </a:spcAft>
              <a:buClr>
                <a:srgbClr val="003366"/>
              </a:buClr>
              <a:buSzPts val="1800"/>
              <a:buFont typeface="Arial"/>
              <a:buChar char="•"/>
            </a:pPr>
            <a:r>
              <a:rPr lang="en-US" sz="3200" b="0" i="0" u="none" strike="noStrike" cap="none" dirty="0">
                <a:solidFill>
                  <a:srgbClr val="003366"/>
                </a:solidFill>
                <a:ea typeface="Arial"/>
                <a:cs typeface="Arial"/>
                <a:sym typeface="Arial"/>
              </a:rPr>
              <a:t>They are highly lethal</a:t>
            </a:r>
            <a:endParaRPr sz="3200" b="0" i="0" u="none" strike="noStrike" cap="none" dirty="0">
              <a:solidFill>
                <a:srgbClr val="000000"/>
              </a:solidFill>
              <a:ea typeface="Arial"/>
              <a:cs typeface="Arial"/>
              <a:sym typeface="Arial"/>
            </a:endParaRPr>
          </a:p>
          <a:p>
            <a:pPr marL="457200" marR="0" lvl="0" indent="-457200" algn="l" rtl="0">
              <a:lnSpc>
                <a:spcPct val="100000"/>
              </a:lnSpc>
              <a:spcBef>
                <a:spcPts val="360"/>
              </a:spcBef>
              <a:spcAft>
                <a:spcPts val="0"/>
              </a:spcAft>
              <a:buClr>
                <a:srgbClr val="003366"/>
              </a:buClr>
              <a:buSzPts val="1800"/>
              <a:buFont typeface="Arial"/>
              <a:buChar char="•"/>
            </a:pPr>
            <a:r>
              <a:rPr lang="en-US" sz="3200" b="0" i="0" u="none" strike="noStrike" cap="none" dirty="0">
                <a:solidFill>
                  <a:srgbClr val="003366"/>
                </a:solidFill>
                <a:ea typeface="Arial"/>
                <a:cs typeface="Arial"/>
                <a:sym typeface="Arial"/>
              </a:rPr>
              <a:t>They are highly accessible in many homes</a:t>
            </a:r>
            <a:endParaRPr sz="3200" b="0" i="0" u="none" strike="noStrike" cap="none" dirty="0">
              <a:solidFill>
                <a:srgbClr val="000000"/>
              </a:solidFill>
              <a:ea typeface="Arial"/>
              <a:cs typeface="Arial"/>
              <a:sym typeface="Arial"/>
            </a:endParaRPr>
          </a:p>
          <a:p>
            <a:pPr marL="457200" marR="0" lvl="0" indent="-457200" algn="l" rtl="0">
              <a:lnSpc>
                <a:spcPct val="100000"/>
              </a:lnSpc>
              <a:spcBef>
                <a:spcPts val="360"/>
              </a:spcBef>
              <a:spcAft>
                <a:spcPts val="0"/>
              </a:spcAft>
              <a:buClr>
                <a:srgbClr val="003366"/>
              </a:buClr>
              <a:buSzPts val="1800"/>
              <a:buFont typeface="Arial"/>
              <a:buChar char="•"/>
            </a:pPr>
            <a:r>
              <a:rPr lang="en-US" sz="3200" b="0" i="0" u="none" strike="noStrike" cap="none" dirty="0">
                <a:solidFill>
                  <a:srgbClr val="003366"/>
                </a:solidFill>
                <a:ea typeface="Arial"/>
                <a:cs typeface="Arial"/>
                <a:sym typeface="Arial"/>
              </a:rPr>
              <a:t>They are fast and irreversible</a:t>
            </a:r>
            <a:endParaRPr sz="3200" b="0" i="0" u="none" strike="noStrike" cap="none" dirty="0">
              <a:solidFill>
                <a:srgbClr val="000000"/>
              </a:solidFill>
              <a:ea typeface="Arial"/>
              <a:cs typeface="Arial"/>
              <a:sym typeface="Arial"/>
            </a:endParaRPr>
          </a:p>
          <a:p>
            <a:pPr marL="0" marR="0" lvl="0" indent="0" algn="l" rtl="0">
              <a:lnSpc>
                <a:spcPct val="100000"/>
              </a:lnSpc>
              <a:spcBef>
                <a:spcPts val="360"/>
              </a:spcBef>
              <a:spcAft>
                <a:spcPts val="0"/>
              </a:spcAft>
              <a:buClr>
                <a:schemeClr val="lt1"/>
              </a:buClr>
              <a:buSzPts val="1800"/>
              <a:buFont typeface="Arial"/>
              <a:buNone/>
            </a:pPr>
            <a:r>
              <a:rPr lang="en-US" sz="3200" b="0" i="0" u="none" strike="noStrike" cap="none" dirty="0">
                <a:solidFill>
                  <a:srgbClr val="003366"/>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DDAFB724-1C12-473E-AFFE-D5908ED1E7E4}"/>
              </a:ext>
            </a:extLst>
          </p:cNvPr>
          <p:cNvCxnSpPr>
            <a:cxnSpLocks/>
          </p:cNvCxnSpPr>
          <p:nvPr/>
        </p:nvCxnSpPr>
        <p:spPr>
          <a:xfrm>
            <a:off x="741918" y="1332880"/>
            <a:ext cx="657328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a:ea typeface="Arial"/>
                <a:cs typeface="Arial"/>
                <a:sym typeface="Arial"/>
              </a:rPr>
              <a:t>What Made the Difference for </a:t>
            </a:r>
            <a:r>
              <a:rPr lang="en-US" sz="3200" b="1" dirty="0">
                <a:solidFill>
                  <a:schemeClr val="accent2">
                    <a:lumMod val="75000"/>
                  </a:schemeClr>
                </a:solidFill>
              </a:rPr>
              <a:t>Hunter</a:t>
            </a:r>
            <a:r>
              <a:rPr lang="en-US" sz="3200" dirty="0">
                <a:solidFill>
                  <a:schemeClr val="accent2">
                    <a:lumMod val="75000"/>
                  </a:schemeClr>
                </a:solidFill>
                <a:latin typeface="Arial"/>
                <a:ea typeface="Arial"/>
                <a:cs typeface="Arial"/>
                <a:sym typeface="Arial"/>
              </a:rPr>
              <a:t>?</a:t>
            </a:r>
            <a:endParaRPr dirty="0">
              <a:solidFill>
                <a:schemeClr val="accent2">
                  <a:lumMod val="75000"/>
                </a:schemeClr>
              </a:solidFill>
            </a:endParaRPr>
          </a:p>
        </p:txBody>
      </p:sp>
      <p:sp>
        <p:nvSpPr>
          <p:cNvPr id="407" name="Google Shape;407;p52"/>
          <p:cNvSpPr txBox="1">
            <a:spLocks noGrp="1"/>
          </p:cNvSpPr>
          <p:nvPr>
            <p:ph idx="1"/>
          </p:nvPr>
        </p:nvSpPr>
        <p:spPr>
          <a:xfrm>
            <a:off x="770020" y="1825625"/>
            <a:ext cx="7745329"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When Hunter’s parents contacted the mental health center, the clinician reviewed treatment options and ways to support their son. </a:t>
            </a:r>
            <a:r>
              <a:rPr lang="en-US" sz="2400" dirty="0">
                <a:solidFill>
                  <a:srgbClr val="C00000"/>
                </a:solidFill>
              </a:rPr>
              <a:t>She also suggested that they store guns away from home while Hunter is in crisis. She helped Hunter’s parents develop a plan for temporarily moving the guns to a relative’s house across town.</a:t>
            </a:r>
            <a:endParaRPr dirty="0">
              <a:solidFill>
                <a:srgbClr val="C00000"/>
              </a:solidFill>
            </a:endParaRPr>
          </a:p>
        </p:txBody>
      </p:sp>
      <p:cxnSp>
        <p:nvCxnSpPr>
          <p:cNvPr id="408" name="Google Shape;408;p52"/>
          <p:cNvCxnSpPr/>
          <p:nvPr/>
        </p:nvCxnSpPr>
        <p:spPr>
          <a:xfrm>
            <a:off x="628650" y="1418492"/>
            <a:ext cx="7696200" cy="0"/>
          </a:xfrm>
          <a:prstGeom prst="straightConnector1">
            <a:avLst/>
          </a:prstGeom>
          <a:noFill/>
          <a:ln w="31750" cap="flat" cmpd="sng">
            <a:solidFill>
              <a:schemeClr val="accent2"/>
            </a:solidFill>
            <a:prstDash val="solid"/>
            <a:round/>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3"/>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Common Ground</a:t>
            </a:r>
            <a:endParaRPr sz="3200" b="0" i="0" u="none" strike="noStrike" cap="none" dirty="0">
              <a:solidFill>
                <a:schemeClr val="accent2">
                  <a:lumMod val="75000"/>
                </a:schemeClr>
              </a:solidFill>
              <a:latin typeface="Arial"/>
              <a:ea typeface="Arial"/>
              <a:cs typeface="Arial"/>
              <a:sym typeface="Arial"/>
            </a:endParaRPr>
          </a:p>
        </p:txBody>
      </p:sp>
      <p:cxnSp>
        <p:nvCxnSpPr>
          <p:cNvPr id="415" name="Google Shape;415;p53"/>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416" name="Google Shape;416;p53"/>
          <p:cNvSpPr txBox="1"/>
          <p:nvPr/>
        </p:nvSpPr>
        <p:spPr>
          <a:xfrm>
            <a:off x="561474" y="1296713"/>
            <a:ext cx="8188826" cy="487949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600"/>
              </a:spcBef>
              <a:spcAft>
                <a:spcPts val="600"/>
              </a:spcAft>
              <a:buClr>
                <a:srgbClr val="000000"/>
              </a:buClr>
              <a:buSzPts val="2000"/>
              <a:buFont typeface="Arial"/>
              <a:buChar char="•"/>
            </a:pPr>
            <a:r>
              <a:rPr lang="en-US" sz="2400" b="0" i="0" u="none" strike="noStrike" cap="none" dirty="0">
                <a:solidFill>
                  <a:schemeClr val="accent1">
                    <a:lumMod val="50000"/>
                  </a:schemeClr>
                </a:solidFill>
                <a:latin typeface="Calibri"/>
                <a:ea typeface="Calibri"/>
                <a:cs typeface="Calibri"/>
                <a:sym typeface="Calibri"/>
              </a:rPr>
              <a:t>Whether you own a gun or not, </a:t>
            </a:r>
            <a:r>
              <a:rPr lang="en-US" sz="2400" b="0" i="1" u="none" strike="noStrike" cap="none" dirty="0">
                <a:solidFill>
                  <a:schemeClr val="accent2">
                    <a:lumMod val="75000"/>
                  </a:schemeClr>
                </a:solidFill>
                <a:latin typeface="Calibri"/>
                <a:ea typeface="Calibri"/>
                <a:cs typeface="Calibri"/>
                <a:sym typeface="Calibri"/>
              </a:rPr>
              <a:t>suicide prevention is an area on which people find common ground</a:t>
            </a:r>
            <a:r>
              <a:rPr lang="en-US" sz="2400" b="0" i="0" u="none" strike="noStrike" cap="none" dirty="0">
                <a:solidFill>
                  <a:schemeClr val="dk1"/>
                </a:solidFill>
                <a:latin typeface="Calibri"/>
                <a:ea typeface="Calibri"/>
                <a:cs typeface="Calibri"/>
                <a:sym typeface="Calibri"/>
              </a:rPr>
              <a:t>.</a:t>
            </a:r>
            <a:endParaRPr sz="24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600"/>
              </a:spcBef>
              <a:spcAft>
                <a:spcPts val="600"/>
              </a:spcAft>
              <a:buClr>
                <a:srgbClr val="000000"/>
              </a:buClr>
              <a:buSzPts val="2000"/>
              <a:buFont typeface="Arial"/>
              <a:buChar char="•"/>
            </a:pPr>
            <a:r>
              <a:rPr lang="en-US" sz="2400" b="0" i="0" u="none" strike="noStrike" cap="none" dirty="0">
                <a:solidFill>
                  <a:schemeClr val="accent1">
                    <a:lumMod val="50000"/>
                  </a:schemeClr>
                </a:solidFill>
                <a:latin typeface="Calibri"/>
                <a:ea typeface="Calibri"/>
                <a:cs typeface="Calibri"/>
                <a:sym typeface="Calibri"/>
              </a:rPr>
              <a:t>Gun owners value responsible firearm ownership  and</a:t>
            </a:r>
            <a:r>
              <a:rPr lang="en-US" sz="2400" b="0" i="0" u="none" strike="noStrike" cap="none" dirty="0">
                <a:solidFill>
                  <a:schemeClr val="dk1"/>
                </a:solidFill>
                <a:latin typeface="Calibri"/>
                <a:ea typeface="Calibri"/>
                <a:cs typeface="Calibri"/>
                <a:sym typeface="Calibri"/>
              </a:rPr>
              <a:t> </a:t>
            </a:r>
            <a:r>
              <a:rPr lang="en-US" sz="2400" b="0" i="1" u="none" strike="noStrike" cap="none" dirty="0">
                <a:solidFill>
                  <a:schemeClr val="accent2">
                    <a:lumMod val="75000"/>
                  </a:schemeClr>
                </a:solidFill>
                <a:latin typeface="Calibri"/>
                <a:ea typeface="Calibri"/>
                <a:cs typeface="Calibri"/>
                <a:sym typeface="Calibri"/>
              </a:rPr>
              <a:t>protecting their families</a:t>
            </a:r>
            <a:r>
              <a:rPr lang="en-US" sz="2400" b="0" i="0" u="none" strike="noStrike" cap="none" dirty="0">
                <a:solidFill>
                  <a:schemeClr val="dk1"/>
                </a:solidFill>
                <a:latin typeface="Calibri"/>
                <a:ea typeface="Calibri"/>
                <a:cs typeface="Calibri"/>
                <a:sym typeface="Calibri"/>
              </a:rPr>
              <a:t>.</a:t>
            </a:r>
            <a:endParaRPr sz="24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600"/>
              </a:spcBef>
              <a:spcAft>
                <a:spcPts val="600"/>
              </a:spcAft>
              <a:buClr>
                <a:srgbClr val="000000"/>
              </a:buClr>
              <a:buSzPts val="2000"/>
              <a:buFont typeface="Arial"/>
              <a:buChar char="•"/>
            </a:pPr>
            <a:r>
              <a:rPr lang="en-US" sz="2400" b="0" i="0" u="none" strike="noStrike" cap="none" dirty="0">
                <a:solidFill>
                  <a:schemeClr val="accent1">
                    <a:lumMod val="50000"/>
                  </a:schemeClr>
                </a:solidFill>
                <a:latin typeface="Calibri"/>
                <a:ea typeface="Calibri"/>
                <a:cs typeface="Calibri"/>
                <a:sym typeface="Calibri"/>
              </a:rPr>
              <a:t>If you feel uncomfortable about raising the issue, it might help to learn that many firearm instructors, gun shop owners, and gun rights advocates have begun advising that if a family member is at risk for suicide, it </a:t>
            </a:r>
            <a:r>
              <a:rPr lang="en-US" sz="2400" b="0" i="1" u="none" strike="noStrike" cap="none" dirty="0">
                <a:solidFill>
                  <a:schemeClr val="accent2">
                    <a:lumMod val="75000"/>
                  </a:schemeClr>
                </a:solidFill>
                <a:latin typeface="Calibri"/>
                <a:ea typeface="Calibri"/>
                <a:cs typeface="Calibri"/>
                <a:sym typeface="Calibri"/>
              </a:rPr>
              <a:t>is wise to store guns away from home or otherwise inaccessible to them until they have recovered. </a:t>
            </a:r>
          </a:p>
          <a:p>
            <a:pPr marL="285750" indent="-285750">
              <a:lnSpc>
                <a:spcPct val="90000"/>
              </a:lnSpc>
              <a:spcBef>
                <a:spcPts val="600"/>
              </a:spcBef>
              <a:spcAft>
                <a:spcPts val="600"/>
              </a:spcAft>
              <a:buSzPts val="2000"/>
              <a:buFont typeface="Arial"/>
              <a:buChar char="•"/>
            </a:pPr>
            <a:r>
              <a:rPr lang="en-US" sz="2400" dirty="0">
                <a:solidFill>
                  <a:schemeClr val="accent1">
                    <a:lumMod val="50000"/>
                  </a:schemeClr>
                </a:solidFill>
                <a:latin typeface="Calibri" panose="020F0502020204030204" pitchFamily="34" charset="0"/>
                <a:ea typeface="Calibri"/>
                <a:cs typeface="Calibri" panose="020F0502020204030204" pitchFamily="34" charset="0"/>
                <a:sym typeface="Calibri"/>
              </a:rPr>
              <a:t>You might also want to </a:t>
            </a:r>
            <a:r>
              <a:rPr lang="en-US" sz="2400" i="1" dirty="0">
                <a:solidFill>
                  <a:schemeClr val="accent2">
                    <a:lumMod val="75000"/>
                  </a:schemeClr>
                </a:solidFill>
                <a:latin typeface="Calibri" panose="020F0502020204030204" pitchFamily="34" charset="0"/>
                <a:ea typeface="Calibri"/>
                <a:cs typeface="Calibri" panose="020F0502020204030204" pitchFamily="34" charset="0"/>
                <a:sym typeface="Calibri"/>
              </a:rPr>
              <a:t>take a basic firearm safety class </a:t>
            </a:r>
            <a:r>
              <a:rPr lang="en-US" sz="2400" dirty="0">
                <a:solidFill>
                  <a:schemeClr val="accent1">
                    <a:lumMod val="50000"/>
                  </a:schemeClr>
                </a:solidFill>
                <a:latin typeface="Calibri" panose="020F0502020204030204" pitchFamily="34" charset="0"/>
                <a:ea typeface="Calibri"/>
                <a:cs typeface="Calibri" panose="020F0502020204030204" pitchFamily="34" charset="0"/>
                <a:sym typeface="Calibri"/>
              </a:rPr>
              <a:t>to increase your familiarity with guns and how to handle and store them safely.</a:t>
            </a:r>
            <a:endParaRPr sz="2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400"/>
              </a:spcBef>
              <a:spcAft>
                <a:spcPts val="0"/>
              </a:spcAft>
              <a:buNone/>
            </a:pPr>
            <a:endParaRPr sz="2400" dirty="0">
              <a:solidFill>
                <a:schemeClr val="dk1"/>
              </a:solidFill>
              <a:latin typeface="Calibri"/>
              <a:ea typeface="Calibri"/>
              <a:cs typeface="Calibri"/>
              <a:sym typeface="Calibri"/>
            </a:endParaRPr>
          </a:p>
          <a:p>
            <a:pPr marL="457200" marR="0" lvl="0" indent="0" algn="l" rtl="0">
              <a:lnSpc>
                <a:spcPct val="90000"/>
              </a:lnSpc>
              <a:spcBef>
                <a:spcPts val="40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54" descr="C:\Users\atrudeau\Dropbox\MRE Project\Online Course\Graphics\Counseling\shutterstock_128805475.jpg"/>
          <p:cNvPicPr preferRelativeResize="0"/>
          <p:nvPr/>
        </p:nvPicPr>
        <p:blipFill rotWithShape="1">
          <a:blip r:embed="rId3">
            <a:alphaModFix/>
          </a:blip>
          <a:srcRect/>
          <a:stretch/>
        </p:blipFill>
        <p:spPr>
          <a:xfrm>
            <a:off x="3513985" y="3251200"/>
            <a:ext cx="2474567" cy="1651000"/>
          </a:xfrm>
          <a:prstGeom prst="rect">
            <a:avLst/>
          </a:prstGeom>
          <a:noFill/>
          <a:ln>
            <a:noFill/>
          </a:ln>
        </p:spPr>
      </p:pic>
      <p:pic>
        <p:nvPicPr>
          <p:cNvPr id="423" name="Google Shape;423;p54" descr="C:\Users\atrudeau\Dropbox\MRE Project\Online Course\Graphics\Counseling\shutterstock_139499279.jpg"/>
          <p:cNvPicPr preferRelativeResize="0"/>
          <p:nvPr/>
        </p:nvPicPr>
        <p:blipFill rotWithShape="1">
          <a:blip r:embed="rId4">
            <a:alphaModFix/>
          </a:blip>
          <a:srcRect/>
          <a:stretch/>
        </p:blipFill>
        <p:spPr>
          <a:xfrm>
            <a:off x="6272545" y="3225800"/>
            <a:ext cx="2512638" cy="1676400"/>
          </a:xfrm>
          <a:prstGeom prst="rect">
            <a:avLst/>
          </a:prstGeom>
          <a:noFill/>
          <a:ln>
            <a:noFill/>
          </a:ln>
        </p:spPr>
      </p:pic>
      <p:pic>
        <p:nvPicPr>
          <p:cNvPr id="424" name="Google Shape;424;p54"/>
          <p:cNvPicPr preferRelativeResize="0"/>
          <p:nvPr/>
        </p:nvPicPr>
        <p:blipFill rotWithShape="1">
          <a:blip r:embed="rId5">
            <a:alphaModFix/>
          </a:blip>
          <a:srcRect l="57079" t="42363" r="15719" b="34643"/>
          <a:stretch/>
        </p:blipFill>
        <p:spPr>
          <a:xfrm>
            <a:off x="502379" y="3210053"/>
            <a:ext cx="2799898" cy="1697406"/>
          </a:xfrm>
          <a:prstGeom prst="rect">
            <a:avLst/>
          </a:prstGeom>
          <a:noFill/>
          <a:ln>
            <a:noFill/>
          </a:ln>
        </p:spPr>
      </p:pic>
      <p:sp>
        <p:nvSpPr>
          <p:cNvPr id="425" name="Google Shape;425;p54"/>
          <p:cNvSpPr txBox="1">
            <a:spLocks noGrp="1"/>
          </p:cNvSpPr>
          <p:nvPr>
            <p:ph type="title"/>
          </p:nvPr>
        </p:nvSpPr>
        <p:spPr>
          <a:xfrm>
            <a:off x="438150" y="398296"/>
            <a:ext cx="8267700" cy="498264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dirty="0">
                <a:solidFill>
                  <a:schemeClr val="accent1">
                    <a:lumMod val="50000"/>
                  </a:schemeClr>
                </a:solidFill>
                <a:latin typeface="Arial"/>
                <a:ea typeface="Arial"/>
                <a:cs typeface="Arial"/>
                <a:sym typeface="Arial"/>
              </a:rPr>
              <a:t>Module 2</a:t>
            </a:r>
            <a:br>
              <a:rPr lang="en-US" sz="2800" dirty="0">
                <a:solidFill>
                  <a:schemeClr val="accent1">
                    <a:lumMod val="50000"/>
                  </a:schemeClr>
                </a:solidFill>
                <a:latin typeface="Arial"/>
                <a:ea typeface="Arial"/>
                <a:cs typeface="Arial"/>
                <a:sym typeface="Arial"/>
              </a:rPr>
            </a:br>
            <a:br>
              <a:rPr lang="en-US" sz="3200" dirty="0">
                <a:solidFill>
                  <a:schemeClr val="accent1">
                    <a:lumMod val="50000"/>
                  </a:schemeClr>
                </a:solidFill>
                <a:latin typeface="Arial"/>
                <a:ea typeface="Arial"/>
                <a:cs typeface="Arial"/>
                <a:sym typeface="Arial"/>
              </a:rPr>
            </a:br>
            <a:r>
              <a:rPr lang="en-US" sz="3600" dirty="0">
                <a:solidFill>
                  <a:schemeClr val="accent1">
                    <a:lumMod val="50000"/>
                  </a:schemeClr>
                </a:solidFill>
                <a:latin typeface="Arial"/>
                <a:ea typeface="Arial"/>
                <a:cs typeface="Arial"/>
                <a:sym typeface="Arial"/>
              </a:rPr>
              <a:t>Conducting Lethal Means Counseling</a:t>
            </a:r>
            <a:br>
              <a:rPr lang="en-US" sz="4400" dirty="0"/>
            </a:br>
            <a:br>
              <a:rPr lang="en-US" sz="4400" dirty="0"/>
            </a:br>
            <a:br>
              <a:rPr lang="en-US" sz="3200" dirty="0">
                <a:solidFill>
                  <a:schemeClr val="accent2"/>
                </a:solidFill>
              </a:rPr>
            </a:br>
            <a:br>
              <a:rPr lang="en-US" sz="4400" dirty="0">
                <a:solidFill>
                  <a:schemeClr val="dk1"/>
                </a:solidFill>
              </a:rPr>
            </a:br>
            <a:br>
              <a:rPr lang="en-US" sz="4400" dirty="0">
                <a:solidFill>
                  <a:schemeClr val="dk1"/>
                </a:solidFill>
              </a:rPr>
            </a:br>
            <a:endParaRPr sz="4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p55"/>
          <p:cNvSpPr txBox="1">
            <a:spLocks noGrp="1"/>
          </p:cNvSpPr>
          <p:nvPr>
            <p:ph idx="1"/>
          </p:nvPr>
        </p:nvSpPr>
        <p:spPr>
          <a:prstGeom prst="rect">
            <a:avLst/>
          </a:prstGeom>
          <a:noFill/>
          <a:ln>
            <a:noFill/>
          </a:ln>
        </p:spPr>
        <p:txBody>
          <a:bodyPr spcFirstLastPara="1" vert="horz" wrap="square" lIns="68569" tIns="34275" rIns="68569" bIns="34275" rtlCol="0" anchor="t" anchorCtr="0">
            <a:noAutofit/>
          </a:bodyPr>
          <a:lstStyle/>
          <a:p>
            <a:pPr marL="257175" indent="-161925">
              <a:spcBef>
                <a:spcPts val="0"/>
              </a:spcBef>
              <a:buClr>
                <a:schemeClr val="lt1"/>
              </a:buClr>
              <a:buSzPts val="2000"/>
              <a:buNone/>
            </a:pPr>
            <a:endParaRPr sz="1500" dirty="0">
              <a:solidFill>
                <a:schemeClr val="dk1"/>
              </a:solidFill>
              <a:latin typeface="Arial"/>
              <a:ea typeface="Arial"/>
              <a:cs typeface="Arial"/>
              <a:sym typeface="Arial"/>
            </a:endParaRPr>
          </a:p>
          <a:p>
            <a:pPr marL="257175" indent="-257175">
              <a:spcBef>
                <a:spcPts val="300"/>
              </a:spcBef>
              <a:buClr>
                <a:schemeClr val="lt1"/>
              </a:buClr>
              <a:buSzPts val="2000"/>
              <a:buNone/>
            </a:pPr>
            <a:endParaRPr sz="1500" dirty="0">
              <a:solidFill>
                <a:schemeClr val="dk1"/>
              </a:solidFill>
              <a:latin typeface="Arial"/>
              <a:ea typeface="Arial"/>
              <a:cs typeface="Arial"/>
              <a:sym typeface="Arial"/>
            </a:endParaRPr>
          </a:p>
          <a:p>
            <a:pPr marL="257175" indent="-161925">
              <a:spcBef>
                <a:spcPts val="300"/>
              </a:spcBef>
              <a:buClr>
                <a:schemeClr val="lt1"/>
              </a:buClr>
              <a:buSzPts val="2000"/>
              <a:buNone/>
            </a:pPr>
            <a:endParaRPr sz="1500" dirty="0">
              <a:latin typeface="Arial"/>
              <a:ea typeface="Arial"/>
              <a:cs typeface="Arial"/>
              <a:sym typeface="Arial"/>
            </a:endParaRPr>
          </a:p>
          <a:p>
            <a:pPr marL="257175" indent="-257175">
              <a:spcBef>
                <a:spcPts val="300"/>
              </a:spcBef>
              <a:buClr>
                <a:schemeClr val="lt1"/>
              </a:buClr>
              <a:buSzPts val="2000"/>
              <a:buNone/>
            </a:pPr>
            <a:endParaRPr sz="1500" dirty="0">
              <a:latin typeface="Arial"/>
              <a:ea typeface="Arial"/>
              <a:cs typeface="Arial"/>
              <a:sym typeface="Arial"/>
            </a:endParaRPr>
          </a:p>
        </p:txBody>
      </p:sp>
      <p:sp>
        <p:nvSpPr>
          <p:cNvPr id="431" name="Google Shape;431;p55"/>
          <p:cNvSpPr txBox="1">
            <a:spLocks noGrp="1"/>
          </p:cNvSpPr>
          <p:nvPr>
            <p:ph type="title"/>
          </p:nvPr>
        </p:nvSpPr>
        <p:spPr>
          <a:xfrm>
            <a:off x="628650" y="367465"/>
            <a:ext cx="7886700" cy="994172"/>
          </a:xfrm>
          <a:prstGeom prst="rect">
            <a:avLst/>
          </a:prstGeom>
          <a:noFill/>
          <a:ln>
            <a:noFill/>
          </a:ln>
        </p:spPr>
        <p:txBody>
          <a:bodyPr spcFirstLastPara="1" vert="horz" wrap="square" lIns="68569" tIns="34275" rIns="68569" bIns="34275" rtlCol="0" anchor="ctr" anchorCtr="0">
            <a:noAutofit/>
          </a:bodyPr>
          <a:lstStyle/>
          <a:p>
            <a:pPr>
              <a:lnSpc>
                <a:spcPct val="100000"/>
              </a:lnSpc>
              <a:spcBef>
                <a:spcPts val="0"/>
              </a:spcBef>
              <a:buSzPts val="1400"/>
            </a:pPr>
            <a:r>
              <a:rPr lang="en-US" sz="2400" dirty="0">
                <a:solidFill>
                  <a:schemeClr val="accent2">
                    <a:lumMod val="75000"/>
                  </a:schemeClr>
                </a:solidFill>
                <a:latin typeface="Arial"/>
                <a:ea typeface="Arial"/>
                <a:cs typeface="Arial"/>
                <a:sym typeface="Arial"/>
              </a:rPr>
              <a:t>      </a:t>
            </a:r>
            <a:r>
              <a:rPr lang="en-US" sz="3200" dirty="0">
                <a:solidFill>
                  <a:schemeClr val="accent2">
                    <a:lumMod val="75000"/>
                  </a:schemeClr>
                </a:solidFill>
                <a:latin typeface="Arial"/>
                <a:ea typeface="Arial"/>
                <a:cs typeface="Arial"/>
                <a:sym typeface="Arial"/>
              </a:rPr>
              <a:t>Overview of Lethal Means Counseling</a:t>
            </a:r>
            <a:endParaRPr sz="3200" dirty="0">
              <a:solidFill>
                <a:schemeClr val="accent2">
                  <a:lumMod val="75000"/>
                </a:schemeClr>
              </a:solidFill>
            </a:endParaRPr>
          </a:p>
        </p:txBody>
      </p:sp>
      <p:cxnSp>
        <p:nvCxnSpPr>
          <p:cNvPr id="433" name="Google Shape;433;p55"/>
          <p:cNvCxnSpPr>
            <a:cxnSpLocks/>
          </p:cNvCxnSpPr>
          <p:nvPr/>
        </p:nvCxnSpPr>
        <p:spPr>
          <a:xfrm>
            <a:off x="1196481" y="1104848"/>
            <a:ext cx="6808530" cy="0"/>
          </a:xfrm>
          <a:prstGeom prst="straightConnector1">
            <a:avLst/>
          </a:prstGeom>
          <a:noFill/>
          <a:ln w="31750" cap="flat" cmpd="sng">
            <a:solidFill>
              <a:schemeClr val="accent2"/>
            </a:solidFill>
            <a:prstDash val="solid"/>
            <a:round/>
            <a:headEnd type="none" w="sm" len="sm"/>
            <a:tailEnd type="none" w="sm" len="sm"/>
          </a:ln>
        </p:spPr>
      </p:cxnSp>
      <p:sp>
        <p:nvSpPr>
          <p:cNvPr id="434" name="Google Shape;434;p55"/>
          <p:cNvSpPr txBox="1"/>
          <p:nvPr/>
        </p:nvSpPr>
        <p:spPr>
          <a:xfrm>
            <a:off x="1196481" y="1361637"/>
            <a:ext cx="7129371" cy="4953554"/>
          </a:xfrm>
          <a:prstGeom prst="rect">
            <a:avLst/>
          </a:prstGeom>
          <a:noFill/>
          <a:ln>
            <a:noFill/>
          </a:ln>
        </p:spPr>
        <p:txBody>
          <a:bodyPr spcFirstLastPara="1" wrap="square" lIns="68569" tIns="34275" rIns="68569" bIns="34275" anchor="t" anchorCtr="0">
            <a:noAutofit/>
          </a:bodyPr>
          <a:lstStyle/>
          <a:p>
            <a:pPr marL="257175" indent="-257175" defTabSz="685800">
              <a:buClr>
                <a:prstClr val="black"/>
              </a:buClr>
              <a:buSzPts val="2220"/>
              <a:buFont typeface="Arial"/>
              <a:buChar char="•"/>
            </a:pPr>
            <a:r>
              <a:rPr lang="en-US" sz="2000" i="1" dirty="0">
                <a:solidFill>
                  <a:srgbClr val="ED7D31">
                    <a:lumMod val="75000"/>
                  </a:srgbClr>
                </a:solidFill>
                <a:ea typeface="Arial"/>
                <a:cs typeface="Arial"/>
                <a:sym typeface="Arial"/>
              </a:rPr>
              <a:t>Assess suicide risk </a:t>
            </a:r>
            <a:r>
              <a:rPr lang="en-US" sz="2000" dirty="0">
                <a:solidFill>
                  <a:srgbClr val="003366"/>
                </a:solidFill>
                <a:ea typeface="Arial"/>
                <a:cs typeface="Arial"/>
                <a:sym typeface="Arial"/>
              </a:rPr>
              <a:t>using standardized risk assessment tools. </a:t>
            </a:r>
            <a:endParaRPr sz="2000" dirty="0">
              <a:solidFill>
                <a:srgbClr val="003366"/>
              </a:solidFill>
              <a:ea typeface="Arial"/>
              <a:cs typeface="Arial"/>
              <a:sym typeface="Arial"/>
            </a:endParaRPr>
          </a:p>
          <a:p>
            <a:pPr marL="257175" indent="-257175" defTabSz="685800">
              <a:spcBef>
                <a:spcPts val="783"/>
              </a:spcBef>
              <a:buClr>
                <a:prstClr val="black"/>
              </a:buClr>
              <a:buSzPts val="2220"/>
              <a:buFont typeface="Arial"/>
              <a:buChar char="•"/>
            </a:pPr>
            <a:r>
              <a:rPr lang="en-US" sz="2000" i="1" dirty="0">
                <a:solidFill>
                  <a:srgbClr val="ED7D31">
                    <a:lumMod val="75000"/>
                  </a:srgbClr>
                </a:solidFill>
                <a:ea typeface="Arial"/>
                <a:cs typeface="Arial"/>
                <a:sym typeface="Arial"/>
              </a:rPr>
              <a:t>Explain risk to patient and parent/support person</a:t>
            </a:r>
            <a:r>
              <a:rPr lang="en-US" sz="2000" dirty="0">
                <a:solidFill>
                  <a:srgbClr val="ED7D31">
                    <a:lumMod val="75000"/>
                  </a:srgbClr>
                </a:solidFill>
                <a:ea typeface="Arial"/>
                <a:cs typeface="Arial"/>
                <a:sym typeface="Arial"/>
              </a:rPr>
              <a:t>: </a:t>
            </a:r>
            <a:r>
              <a:rPr lang="en-US" sz="2000" dirty="0">
                <a:solidFill>
                  <a:srgbClr val="003366"/>
                </a:solidFill>
                <a:ea typeface="Arial"/>
                <a:cs typeface="Arial"/>
                <a:sym typeface="Arial"/>
              </a:rPr>
              <a:t>suicidal feelings can come and go; reducing access to lethal means – </a:t>
            </a:r>
            <a:r>
              <a:rPr lang="en-US" sz="2000" i="1" dirty="0">
                <a:solidFill>
                  <a:srgbClr val="003366"/>
                </a:solidFill>
                <a:ea typeface="Arial"/>
                <a:cs typeface="Arial"/>
                <a:sym typeface="Arial"/>
              </a:rPr>
              <a:t>especially firearms </a:t>
            </a:r>
            <a:r>
              <a:rPr lang="en-US" sz="2000" dirty="0">
                <a:solidFill>
                  <a:srgbClr val="003366"/>
                </a:solidFill>
                <a:ea typeface="Arial"/>
                <a:cs typeface="Arial"/>
                <a:sym typeface="Arial"/>
              </a:rPr>
              <a:t>– can help the patient stay safe</a:t>
            </a:r>
            <a:r>
              <a:rPr lang="en-US" sz="2000" dirty="0">
                <a:solidFill>
                  <a:prstClr val="black"/>
                </a:solidFill>
                <a:ea typeface="Arial"/>
                <a:cs typeface="Arial"/>
                <a:sym typeface="Arial"/>
              </a:rPr>
              <a:t>.</a:t>
            </a:r>
            <a:endParaRPr sz="2000" dirty="0">
              <a:solidFill>
                <a:srgbClr val="000000"/>
              </a:solidFill>
              <a:ea typeface="Arial"/>
              <a:cs typeface="Arial"/>
              <a:sym typeface="Arial"/>
            </a:endParaRPr>
          </a:p>
          <a:p>
            <a:pPr marL="257175" indent="-257175" defTabSz="685800">
              <a:spcBef>
                <a:spcPts val="783"/>
              </a:spcBef>
              <a:buClr>
                <a:prstClr val="black"/>
              </a:buClr>
              <a:buSzPts val="2220"/>
              <a:buFont typeface="Arial"/>
              <a:buChar char="•"/>
            </a:pPr>
            <a:r>
              <a:rPr lang="en-US" sz="2000" i="1" dirty="0">
                <a:solidFill>
                  <a:srgbClr val="ED7D31">
                    <a:lumMod val="75000"/>
                  </a:srgbClr>
                </a:solidFill>
                <a:ea typeface="Arial"/>
                <a:cs typeface="Arial"/>
                <a:sym typeface="Arial"/>
              </a:rPr>
              <a:t>Collaborate on a plan </a:t>
            </a:r>
            <a:r>
              <a:rPr lang="en-US" sz="2000" dirty="0">
                <a:solidFill>
                  <a:srgbClr val="003366"/>
                </a:solidFill>
                <a:ea typeface="Arial"/>
                <a:cs typeface="Arial"/>
                <a:sym typeface="Arial"/>
              </a:rPr>
              <a:t>to reduce access to firearms </a:t>
            </a:r>
            <a:r>
              <a:rPr lang="en-US" sz="2000" i="1" dirty="0">
                <a:solidFill>
                  <a:srgbClr val="003366"/>
                </a:solidFill>
                <a:ea typeface="Arial"/>
                <a:cs typeface="Arial"/>
                <a:sym typeface="Arial"/>
              </a:rPr>
              <a:t>(leading suicide method)</a:t>
            </a:r>
            <a:r>
              <a:rPr lang="en-US" sz="2000" dirty="0">
                <a:solidFill>
                  <a:srgbClr val="003366"/>
                </a:solidFill>
                <a:ea typeface="Arial"/>
                <a:cs typeface="Arial"/>
                <a:sym typeface="Arial"/>
              </a:rPr>
              <a:t> and medications </a:t>
            </a:r>
            <a:r>
              <a:rPr lang="en-US" sz="2000" i="1" dirty="0">
                <a:solidFill>
                  <a:srgbClr val="003366"/>
                </a:solidFill>
                <a:ea typeface="Arial"/>
                <a:cs typeface="Arial"/>
                <a:sym typeface="Arial"/>
              </a:rPr>
              <a:t>(leading method of attempt)</a:t>
            </a:r>
            <a:r>
              <a:rPr lang="en-US" sz="2000" dirty="0">
                <a:solidFill>
                  <a:srgbClr val="003366"/>
                </a:solidFill>
                <a:ea typeface="Arial"/>
                <a:cs typeface="Arial"/>
                <a:sym typeface="Arial"/>
              </a:rPr>
              <a:t>, as well as on any method on which ideation focuses.</a:t>
            </a:r>
            <a:endParaRPr sz="2000" dirty="0">
              <a:solidFill>
                <a:srgbClr val="003366"/>
              </a:solidFill>
              <a:ea typeface="Arial"/>
              <a:cs typeface="Arial"/>
              <a:sym typeface="Arial"/>
            </a:endParaRPr>
          </a:p>
          <a:p>
            <a:pPr marL="257175" indent="-257175" defTabSz="685800">
              <a:spcBef>
                <a:spcPts val="783"/>
              </a:spcBef>
              <a:buClr>
                <a:prstClr val="black"/>
              </a:buClr>
              <a:buSzPts val="2220"/>
              <a:buFont typeface="Arial"/>
              <a:buChar char="•"/>
            </a:pPr>
            <a:r>
              <a:rPr lang="en-US" sz="2000" i="1" dirty="0">
                <a:solidFill>
                  <a:srgbClr val="ED7D31">
                    <a:lumMod val="75000"/>
                  </a:srgbClr>
                </a:solidFill>
                <a:ea typeface="Arial"/>
                <a:cs typeface="Arial"/>
                <a:sym typeface="Arial"/>
              </a:rPr>
              <a:t>Agree on roles and timetable and document the plan </a:t>
            </a:r>
            <a:r>
              <a:rPr lang="en-US" sz="2000" dirty="0">
                <a:solidFill>
                  <a:srgbClr val="003366"/>
                </a:solidFill>
                <a:ea typeface="Arial"/>
                <a:cs typeface="Arial"/>
                <a:sym typeface="Arial"/>
              </a:rPr>
              <a:t>in the chart </a:t>
            </a:r>
            <a:r>
              <a:rPr lang="en-US" sz="2000" i="1" dirty="0">
                <a:solidFill>
                  <a:srgbClr val="003366"/>
                </a:solidFill>
                <a:ea typeface="Arial"/>
                <a:cs typeface="Arial"/>
                <a:sym typeface="Arial"/>
              </a:rPr>
              <a:t>(e.g., patient’s wife will hold onto the keys to the gun safe tonight; tomorrow he’ll arrange to have his friend stop by to pick up the guns). </a:t>
            </a:r>
            <a:endParaRPr sz="2000" i="1" dirty="0">
              <a:solidFill>
                <a:srgbClr val="003366"/>
              </a:solidFill>
              <a:ea typeface="Arial"/>
              <a:cs typeface="Arial"/>
              <a:sym typeface="Arial"/>
            </a:endParaRPr>
          </a:p>
          <a:p>
            <a:pPr marL="257175" indent="-257175" defTabSz="685800">
              <a:spcBef>
                <a:spcPts val="783"/>
              </a:spcBef>
              <a:spcAft>
                <a:spcPts val="450"/>
              </a:spcAft>
              <a:buClr>
                <a:prstClr val="black"/>
              </a:buClr>
              <a:buSzPts val="2220"/>
              <a:buFont typeface="Arial"/>
              <a:buChar char="•"/>
            </a:pPr>
            <a:r>
              <a:rPr lang="en-US" sz="2000" i="1" dirty="0">
                <a:solidFill>
                  <a:srgbClr val="ED7D31">
                    <a:lumMod val="75000"/>
                  </a:srgbClr>
                </a:solidFill>
                <a:ea typeface="Arial"/>
                <a:cs typeface="Arial"/>
                <a:sym typeface="Arial"/>
              </a:rPr>
              <a:t>Follow up </a:t>
            </a:r>
            <a:r>
              <a:rPr lang="en-US" sz="2000" dirty="0">
                <a:solidFill>
                  <a:srgbClr val="003366"/>
                </a:solidFill>
                <a:ea typeface="Arial"/>
                <a:cs typeface="Arial"/>
                <a:sym typeface="Arial"/>
              </a:rPr>
              <a:t>within 24 hours </a:t>
            </a:r>
            <a:r>
              <a:rPr lang="en-US" sz="2000" i="1" dirty="0">
                <a:solidFill>
                  <a:srgbClr val="003366"/>
                </a:solidFill>
                <a:ea typeface="Arial"/>
                <a:cs typeface="Arial"/>
                <a:sym typeface="Arial"/>
              </a:rPr>
              <a:t>(or the next school day in school settings) </a:t>
            </a:r>
            <a:r>
              <a:rPr lang="en-US" sz="2000" dirty="0">
                <a:solidFill>
                  <a:srgbClr val="003366"/>
                </a:solidFill>
                <a:ea typeface="Arial"/>
                <a:cs typeface="Arial"/>
                <a:sym typeface="Arial"/>
              </a:rPr>
              <a:t>and at next appointment</a:t>
            </a:r>
            <a:r>
              <a:rPr lang="en-US" sz="2000" b="1" dirty="0">
                <a:solidFill>
                  <a:srgbClr val="003366"/>
                </a:solidFill>
                <a:ea typeface="Arial"/>
                <a:cs typeface="Arial"/>
                <a:sym typeface="Arial"/>
              </a:rPr>
              <a:t>. </a:t>
            </a:r>
            <a:endParaRPr sz="2000" b="1" dirty="0">
              <a:solidFill>
                <a:srgbClr val="003366"/>
              </a:solidFill>
              <a:ea typeface="Times New Roman"/>
              <a:cs typeface="Times New Roman"/>
              <a:sym typeface="Times New Roman"/>
            </a:endParaRPr>
          </a:p>
        </p:txBody>
      </p:sp>
    </p:spTree>
    <p:extLst>
      <p:ext uri="{BB962C8B-B14F-4D97-AF65-F5344CB8AC3E}">
        <p14:creationId xmlns:p14="http://schemas.microsoft.com/office/powerpoint/2010/main" val="1362019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6"/>
          <p:cNvSpPr txBox="1">
            <a:spLocks noGrp="1"/>
          </p:cNvSpPr>
          <p:nvPr>
            <p:ph type="title"/>
          </p:nvPr>
        </p:nvSpPr>
        <p:spPr>
          <a:xfrm>
            <a:off x="628650" y="444188"/>
            <a:ext cx="7886700" cy="994172"/>
          </a:xfrm>
          <a:prstGeom prst="rect">
            <a:avLst/>
          </a:prstGeom>
          <a:noFill/>
          <a:ln>
            <a:noFill/>
          </a:ln>
        </p:spPr>
        <p:txBody>
          <a:bodyPr spcFirstLastPara="1" vert="horz" wrap="square" lIns="68569" tIns="34275" rIns="68569" bIns="34275" rtlCol="0" anchor="ctr" anchorCtr="0">
            <a:noAutofit/>
          </a:bodyPr>
          <a:lstStyle/>
          <a:p>
            <a:pPr>
              <a:lnSpc>
                <a:spcPct val="100000"/>
              </a:lnSpc>
              <a:spcBef>
                <a:spcPts val="0"/>
              </a:spcBef>
              <a:buSzPts val="1400"/>
            </a:pPr>
            <a:r>
              <a:rPr lang="en-US" sz="3200" dirty="0">
                <a:solidFill>
                  <a:schemeClr val="accent2">
                    <a:lumMod val="75000"/>
                  </a:schemeClr>
                </a:solidFill>
              </a:rPr>
              <a:t>    </a:t>
            </a:r>
            <a:r>
              <a:rPr lang="en-US" sz="3200" dirty="0">
                <a:solidFill>
                  <a:schemeClr val="accent2">
                    <a:lumMod val="75000"/>
                  </a:schemeClr>
                </a:solidFill>
                <a:latin typeface="Arial" panose="020B0604020202020204" pitchFamily="34" charset="0"/>
                <a:cs typeface="Arial" panose="020B0604020202020204" pitchFamily="34" charset="0"/>
              </a:rPr>
              <a:t>Limits to the “Screen &amp; Treat” Model</a:t>
            </a:r>
            <a:endParaRPr sz="3200" dirty="0">
              <a:solidFill>
                <a:schemeClr val="accent2">
                  <a:lumMod val="75000"/>
                </a:schemeClr>
              </a:solidFill>
              <a:latin typeface="Arial" panose="020B0604020202020204" pitchFamily="34" charset="0"/>
              <a:cs typeface="Arial" panose="020B0604020202020204" pitchFamily="34" charset="0"/>
            </a:endParaRPr>
          </a:p>
        </p:txBody>
      </p:sp>
      <p:cxnSp>
        <p:nvCxnSpPr>
          <p:cNvPr id="441" name="Google Shape;441;p56"/>
          <p:cNvCxnSpPr>
            <a:cxnSpLocks/>
          </p:cNvCxnSpPr>
          <p:nvPr/>
        </p:nvCxnSpPr>
        <p:spPr>
          <a:xfrm>
            <a:off x="1003938" y="1256297"/>
            <a:ext cx="6583978" cy="0"/>
          </a:xfrm>
          <a:prstGeom prst="straightConnector1">
            <a:avLst/>
          </a:prstGeom>
          <a:noFill/>
          <a:ln w="31750" cap="flat" cmpd="sng">
            <a:solidFill>
              <a:schemeClr val="accent2"/>
            </a:solidFill>
            <a:prstDash val="solid"/>
            <a:round/>
            <a:headEnd type="none" w="sm" len="sm"/>
            <a:tailEnd type="none" w="sm" len="sm"/>
          </a:ln>
        </p:spPr>
      </p:cxnSp>
      <p:sp>
        <p:nvSpPr>
          <p:cNvPr id="442" name="Google Shape;442;p56"/>
          <p:cNvSpPr/>
          <p:nvPr/>
        </p:nvSpPr>
        <p:spPr>
          <a:xfrm>
            <a:off x="1131912" y="1503655"/>
            <a:ext cx="7049562" cy="3850689"/>
          </a:xfrm>
          <a:prstGeom prst="rect">
            <a:avLst/>
          </a:prstGeom>
          <a:noFill/>
          <a:ln>
            <a:noFill/>
          </a:ln>
        </p:spPr>
        <p:txBody>
          <a:bodyPr spcFirstLastPara="1" wrap="square" lIns="68569" tIns="34275" rIns="68569" bIns="34275" anchor="t" anchorCtr="0">
            <a:noAutofit/>
          </a:bodyPr>
          <a:lstStyle/>
          <a:p>
            <a:pPr defTabSz="685800">
              <a:spcBef>
                <a:spcPts val="450"/>
              </a:spcBef>
              <a:spcAft>
                <a:spcPts val="900"/>
              </a:spcAft>
              <a:buClr>
                <a:srgbClr val="000000"/>
              </a:buClr>
              <a:buSzPts val="2000"/>
            </a:pPr>
            <a:r>
              <a:rPr lang="en-US" sz="2400" dirty="0">
                <a:solidFill>
                  <a:srgbClr val="003366"/>
                </a:solidFill>
                <a:ea typeface="Arial"/>
                <a:cs typeface="Arial"/>
                <a:sym typeface="Arial"/>
              </a:rPr>
              <a:t>Many clinicians have been trained to screen for suicide risk by asking a patient:</a:t>
            </a:r>
            <a:endParaRPr sz="2400" dirty="0">
              <a:solidFill>
                <a:srgbClr val="003366"/>
              </a:solidFill>
              <a:ea typeface="Arial"/>
              <a:cs typeface="Arial"/>
              <a:sym typeface="Arial"/>
            </a:endParaRPr>
          </a:p>
          <a:p>
            <a:pPr marL="342900" lvl="1" defTabSz="685800">
              <a:spcBef>
                <a:spcPts val="450"/>
              </a:spcBef>
              <a:spcAft>
                <a:spcPts val="900"/>
              </a:spcAft>
              <a:buClr>
                <a:srgbClr val="000000"/>
              </a:buClr>
              <a:buSzPts val="2000"/>
            </a:pPr>
            <a:r>
              <a:rPr lang="en-US" sz="2400" dirty="0">
                <a:solidFill>
                  <a:srgbClr val="003366"/>
                </a:solidFill>
                <a:ea typeface="Arial"/>
                <a:cs typeface="Arial"/>
                <a:sym typeface="Arial"/>
              </a:rPr>
              <a:t>“Are you feeling suicidal?”</a:t>
            </a:r>
            <a:endParaRPr sz="2400" dirty="0">
              <a:solidFill>
                <a:srgbClr val="003366"/>
              </a:solidFill>
              <a:ea typeface="Arial"/>
              <a:cs typeface="Arial"/>
              <a:sym typeface="Arial"/>
            </a:endParaRPr>
          </a:p>
          <a:p>
            <a:pPr marL="685800" lvl="2" defTabSz="685800">
              <a:spcBef>
                <a:spcPts val="450"/>
              </a:spcBef>
              <a:spcAft>
                <a:spcPts val="900"/>
              </a:spcAft>
              <a:buClr>
                <a:srgbClr val="000000"/>
              </a:buClr>
              <a:buSzPts val="2000"/>
            </a:pPr>
            <a:r>
              <a:rPr lang="en-US" sz="2400" i="1" dirty="0">
                <a:solidFill>
                  <a:srgbClr val="003366"/>
                </a:solidFill>
                <a:ea typeface="Arial"/>
                <a:cs typeface="Arial"/>
                <a:sym typeface="Arial"/>
              </a:rPr>
              <a:t>(if yes)   </a:t>
            </a:r>
            <a:r>
              <a:rPr lang="en-US" sz="2400" dirty="0">
                <a:solidFill>
                  <a:srgbClr val="003366"/>
                </a:solidFill>
                <a:ea typeface="Arial"/>
                <a:cs typeface="Arial"/>
                <a:sym typeface="Arial"/>
              </a:rPr>
              <a:t>-&gt; </a:t>
            </a:r>
            <a:r>
              <a:rPr lang="en-US" sz="2400" dirty="0">
                <a:solidFill>
                  <a:srgbClr val="ED7D31">
                    <a:lumMod val="75000"/>
                  </a:srgbClr>
                </a:solidFill>
                <a:ea typeface="Arial"/>
                <a:cs typeface="Arial"/>
                <a:sym typeface="Arial"/>
              </a:rPr>
              <a:t>“Have you made a plan?”</a:t>
            </a:r>
            <a:endParaRPr sz="2400" dirty="0">
              <a:solidFill>
                <a:srgbClr val="ED7D31">
                  <a:lumMod val="75000"/>
                </a:srgbClr>
              </a:solidFill>
              <a:ea typeface="Arial"/>
              <a:cs typeface="Arial"/>
              <a:sym typeface="Arial"/>
            </a:endParaRPr>
          </a:p>
          <a:p>
            <a:pPr marL="685800" lvl="2" defTabSz="685800">
              <a:spcBef>
                <a:spcPts val="450"/>
              </a:spcBef>
              <a:spcAft>
                <a:spcPts val="900"/>
              </a:spcAft>
              <a:buClr>
                <a:srgbClr val="000000"/>
              </a:buClr>
              <a:buSzPts val="2000"/>
            </a:pPr>
            <a:r>
              <a:rPr lang="en-US" sz="2400" i="1" dirty="0">
                <a:solidFill>
                  <a:srgbClr val="003366"/>
                </a:solidFill>
                <a:ea typeface="Arial"/>
                <a:cs typeface="Arial"/>
                <a:sym typeface="Arial"/>
              </a:rPr>
              <a:t>(if yes)   </a:t>
            </a:r>
            <a:r>
              <a:rPr lang="en-US" sz="2400" dirty="0">
                <a:solidFill>
                  <a:srgbClr val="003366"/>
                </a:solidFill>
                <a:ea typeface="Arial"/>
                <a:cs typeface="Arial"/>
                <a:sym typeface="Arial"/>
              </a:rPr>
              <a:t>-&gt; </a:t>
            </a:r>
            <a:r>
              <a:rPr lang="en-US" sz="2400" dirty="0">
                <a:solidFill>
                  <a:srgbClr val="ED7D31">
                    <a:lumMod val="75000"/>
                  </a:srgbClr>
                </a:solidFill>
                <a:ea typeface="Arial"/>
                <a:cs typeface="Arial"/>
                <a:sym typeface="Arial"/>
              </a:rPr>
              <a:t>“Have you thought about a method?”</a:t>
            </a:r>
            <a:endParaRPr sz="2400" dirty="0">
              <a:solidFill>
                <a:srgbClr val="ED7D31">
                  <a:lumMod val="75000"/>
                </a:srgbClr>
              </a:solidFill>
              <a:ea typeface="Arial"/>
              <a:cs typeface="Arial"/>
              <a:sym typeface="Arial"/>
            </a:endParaRPr>
          </a:p>
          <a:p>
            <a:pPr marL="685800" lvl="2" defTabSz="685800">
              <a:spcBef>
                <a:spcPts val="450"/>
              </a:spcBef>
              <a:spcAft>
                <a:spcPts val="900"/>
              </a:spcAft>
              <a:buClr>
                <a:srgbClr val="000000"/>
              </a:buClr>
              <a:buSzPts val="2000"/>
            </a:pPr>
            <a:r>
              <a:rPr lang="en-US" sz="2400" i="1" dirty="0">
                <a:solidFill>
                  <a:srgbClr val="003366"/>
                </a:solidFill>
                <a:ea typeface="Arial"/>
                <a:cs typeface="Arial"/>
                <a:sym typeface="Arial"/>
              </a:rPr>
              <a:t>(if yes) </a:t>
            </a:r>
            <a:r>
              <a:rPr lang="en-US" sz="2400" dirty="0">
                <a:solidFill>
                  <a:srgbClr val="003366"/>
                </a:solidFill>
                <a:ea typeface="Arial"/>
                <a:cs typeface="Arial"/>
                <a:sym typeface="Arial"/>
              </a:rPr>
              <a:t>  -&gt;  </a:t>
            </a:r>
            <a:r>
              <a:rPr lang="en-US" sz="2400" dirty="0">
                <a:solidFill>
                  <a:srgbClr val="ED7D31">
                    <a:lumMod val="75000"/>
                  </a:srgbClr>
                </a:solidFill>
                <a:ea typeface="Arial"/>
                <a:cs typeface="Arial"/>
                <a:sym typeface="Arial"/>
              </a:rPr>
              <a:t>Focus on reducing access to planned method</a:t>
            </a:r>
            <a:endParaRPr sz="2400" dirty="0">
              <a:solidFill>
                <a:srgbClr val="ED7D31">
                  <a:lumMod val="75000"/>
                </a:srgbClr>
              </a:solidFill>
              <a:ea typeface="Arial"/>
              <a:cs typeface="Arial"/>
              <a:sym typeface="Arial"/>
            </a:endParaRPr>
          </a:p>
          <a:p>
            <a:pPr defTabSz="685800">
              <a:buClr>
                <a:srgbClr val="000000"/>
              </a:buClr>
              <a:buSzPts val="2000"/>
            </a:pPr>
            <a:endParaRPr sz="2400" dirty="0">
              <a:solidFill>
                <a:srgbClr val="003366"/>
              </a:solidFill>
              <a:ea typeface="Arial"/>
              <a:cs typeface="Arial"/>
              <a:sym typeface="Arial"/>
            </a:endParaRPr>
          </a:p>
          <a:p>
            <a:pPr defTabSz="685800">
              <a:buClr>
                <a:srgbClr val="000000"/>
              </a:buClr>
              <a:buSzPts val="2000"/>
            </a:pPr>
            <a:r>
              <a:rPr lang="en-US" sz="2400" dirty="0">
                <a:solidFill>
                  <a:srgbClr val="003366"/>
                </a:solidFill>
                <a:ea typeface="Arial"/>
                <a:cs typeface="Arial"/>
                <a:sym typeface="Arial"/>
              </a:rPr>
              <a:t>What are the problems with this approach? </a:t>
            </a:r>
            <a:endParaRPr sz="2400" dirty="0">
              <a:solidFill>
                <a:srgbClr val="003366"/>
              </a:solidFill>
              <a:ea typeface="Arial"/>
              <a:cs typeface="Arial"/>
              <a:sym typeface="Arial"/>
            </a:endParaRPr>
          </a:p>
        </p:txBody>
      </p:sp>
    </p:spTree>
    <p:extLst>
      <p:ext uri="{BB962C8B-B14F-4D97-AF65-F5344CB8AC3E}">
        <p14:creationId xmlns:p14="http://schemas.microsoft.com/office/powerpoint/2010/main" val="2163728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7"/>
          <p:cNvSpPr txBox="1">
            <a:spLocks noGrp="1"/>
          </p:cNvSpPr>
          <p:nvPr>
            <p:ph type="title"/>
          </p:nvPr>
        </p:nvSpPr>
        <p:spPr>
          <a:xfrm>
            <a:off x="591393" y="857251"/>
            <a:ext cx="7886700" cy="994172"/>
          </a:xfrm>
          <a:prstGeom prst="rect">
            <a:avLst/>
          </a:prstGeom>
          <a:noFill/>
          <a:ln>
            <a:noFill/>
          </a:ln>
        </p:spPr>
        <p:txBody>
          <a:bodyPr spcFirstLastPara="1" vert="horz" wrap="square" lIns="68569" tIns="34275" rIns="68569" bIns="34275" rtlCol="0" anchor="ctr" anchorCtr="0">
            <a:noAutofit/>
          </a:bodyPr>
          <a:lstStyle/>
          <a:p>
            <a:pPr>
              <a:lnSpc>
                <a:spcPct val="100000"/>
              </a:lnSpc>
              <a:spcBef>
                <a:spcPts val="0"/>
              </a:spcBef>
              <a:buSzPts val="1400"/>
            </a:pPr>
            <a:r>
              <a:rPr lang="en-US" sz="2400" dirty="0"/>
              <a:t>       </a:t>
            </a:r>
            <a:r>
              <a:rPr lang="en-US" sz="3200" dirty="0">
                <a:solidFill>
                  <a:schemeClr val="accent2">
                    <a:lumMod val="75000"/>
                  </a:schemeClr>
                </a:solidFill>
                <a:latin typeface="Arial" panose="020B0604020202020204" pitchFamily="34" charset="0"/>
                <a:cs typeface="Arial" panose="020B0604020202020204" pitchFamily="34" charset="0"/>
              </a:rPr>
              <a:t>Suicide plans</a:t>
            </a:r>
            <a:endParaRPr sz="3200" dirty="0">
              <a:solidFill>
                <a:schemeClr val="accent2">
                  <a:lumMod val="75000"/>
                </a:schemeClr>
              </a:solidFill>
              <a:latin typeface="Arial" panose="020B0604020202020204" pitchFamily="34" charset="0"/>
              <a:cs typeface="Arial" panose="020B0604020202020204" pitchFamily="34" charset="0"/>
            </a:endParaRPr>
          </a:p>
        </p:txBody>
      </p:sp>
      <p:cxnSp>
        <p:nvCxnSpPr>
          <p:cNvPr id="449" name="Google Shape;449;p57"/>
          <p:cNvCxnSpPr/>
          <p:nvPr/>
        </p:nvCxnSpPr>
        <p:spPr>
          <a:xfrm>
            <a:off x="1148891" y="1678560"/>
            <a:ext cx="5772150" cy="0"/>
          </a:xfrm>
          <a:prstGeom prst="straightConnector1">
            <a:avLst/>
          </a:prstGeom>
          <a:noFill/>
          <a:ln w="31750" cap="flat" cmpd="sng">
            <a:solidFill>
              <a:schemeClr val="accent2"/>
            </a:solidFill>
            <a:prstDash val="solid"/>
            <a:round/>
            <a:headEnd type="none" w="sm" len="sm"/>
            <a:tailEnd type="none" w="sm" len="sm"/>
          </a:ln>
        </p:spPr>
      </p:cxnSp>
      <p:graphicFrame>
        <p:nvGraphicFramePr>
          <p:cNvPr id="450" name="Google Shape;450;p57"/>
          <p:cNvGraphicFramePr/>
          <p:nvPr>
            <p:extLst>
              <p:ext uri="{D42A27DB-BD31-4B8C-83A1-F6EECF244321}">
                <p14:modId xmlns:p14="http://schemas.microsoft.com/office/powerpoint/2010/main" val="4132484751"/>
              </p:ext>
            </p:extLst>
          </p:nvPr>
        </p:nvGraphicFramePr>
        <p:xfrm>
          <a:off x="1224253" y="2127890"/>
          <a:ext cx="6074905" cy="1497625"/>
        </p:xfrm>
        <a:graphic>
          <a:graphicData uri="http://schemas.openxmlformats.org/drawingml/2006/table">
            <a:tbl>
              <a:tblPr>
                <a:noFill/>
              </a:tblPr>
              <a:tblGrid>
                <a:gridCol w="4588096">
                  <a:extLst>
                    <a:ext uri="{9D8B030D-6E8A-4147-A177-3AD203B41FA5}">
                      <a16:colId xmlns:a16="http://schemas.microsoft.com/office/drawing/2014/main" val="20000"/>
                    </a:ext>
                  </a:extLst>
                </a:gridCol>
                <a:gridCol w="187479">
                  <a:extLst>
                    <a:ext uri="{9D8B030D-6E8A-4147-A177-3AD203B41FA5}">
                      <a16:colId xmlns:a16="http://schemas.microsoft.com/office/drawing/2014/main" val="20001"/>
                    </a:ext>
                  </a:extLst>
                </a:gridCol>
                <a:gridCol w="1299330">
                  <a:extLst>
                    <a:ext uri="{9D8B030D-6E8A-4147-A177-3AD203B41FA5}">
                      <a16:colId xmlns:a16="http://schemas.microsoft.com/office/drawing/2014/main" val="20002"/>
                    </a:ext>
                  </a:extLst>
                </a:gridCol>
              </a:tblGrid>
              <a:tr h="680735">
                <a:tc gridSpan="3">
                  <a:txBody>
                    <a:bodyPr/>
                    <a:lstStyle/>
                    <a:p>
                      <a:pPr marL="0" marR="0" lvl="0" indent="0" algn="l" rtl="0">
                        <a:lnSpc>
                          <a:spcPct val="100000"/>
                        </a:lnSpc>
                        <a:spcBef>
                          <a:spcPts val="0"/>
                        </a:spcBef>
                        <a:spcAft>
                          <a:spcPts val="0"/>
                        </a:spcAft>
                        <a:buClr>
                          <a:schemeClr val="accent2"/>
                        </a:buClr>
                        <a:buSzPts val="1800"/>
                        <a:buFont typeface="Arial"/>
                        <a:buNone/>
                      </a:pPr>
                      <a:r>
                        <a:rPr lang="en-US" sz="1800" b="0" i="0" u="none" strike="noStrike" cap="none" dirty="0">
                          <a:solidFill>
                            <a:schemeClr val="accent2"/>
                          </a:solidFill>
                          <a:latin typeface="Arial"/>
                          <a:ea typeface="Arial"/>
                          <a:cs typeface="Arial"/>
                          <a:sym typeface="Arial"/>
                        </a:rPr>
                        <a:t>Among people who attempted suicide, what % reported they had made a plan? </a:t>
                      </a:r>
                      <a:r>
                        <a:rPr lang="en-US" sz="1400" b="0" i="1" u="none" strike="noStrike" cap="none" dirty="0">
                          <a:solidFill>
                            <a:schemeClr val="accent2"/>
                          </a:solidFill>
                          <a:latin typeface="Arial"/>
                          <a:ea typeface="Arial"/>
                          <a:cs typeface="Arial"/>
                          <a:sym typeface="Arial"/>
                        </a:rPr>
                        <a:t>(National Comorbidity Survey, Borges 2006)</a:t>
                      </a:r>
                      <a:endParaRPr sz="1400" i="1" u="none" strike="noStrike" cap="none" dirty="0"/>
                    </a:p>
                  </a:txBody>
                  <a:tcPr marL="68588" marR="68588" marT="34294" marB="34294"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DDD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8445">
                <a:tc>
                  <a:txBody>
                    <a:bodyPr/>
                    <a:lstStyle/>
                    <a:p>
                      <a:pPr marL="0" marR="0" lvl="0" indent="0" algn="l" rtl="0">
                        <a:lnSpc>
                          <a:spcPct val="100000"/>
                        </a:lnSpc>
                        <a:spcBef>
                          <a:spcPts val="0"/>
                        </a:spcBef>
                        <a:spcAft>
                          <a:spcPts val="0"/>
                        </a:spcAft>
                        <a:buClr>
                          <a:schemeClr val="dk1"/>
                        </a:buClr>
                        <a:buSzPts val="2000"/>
                        <a:buFont typeface="Arial"/>
                        <a:buNone/>
                      </a:pPr>
                      <a:r>
                        <a:rPr lang="en-US" sz="1800" b="0" i="0" u="none" strike="noStrike" cap="none" dirty="0">
                          <a:solidFill>
                            <a:srgbClr val="003366"/>
                          </a:solidFill>
                          <a:latin typeface="Arial"/>
                          <a:ea typeface="Arial"/>
                          <a:cs typeface="Arial"/>
                          <a:sym typeface="Arial"/>
                        </a:rPr>
                        <a:t>     ? %    had a suicide plan</a:t>
                      </a:r>
                      <a:endParaRPr sz="1400" u="none" strike="noStrike" cap="none" dirty="0">
                        <a:solidFill>
                          <a:srgbClr val="003366"/>
                        </a:solidFill>
                      </a:endParaRPr>
                    </a:p>
                  </a:txBody>
                  <a:tcPr marL="68588" marR="68588" marT="34294" marB="34294"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2000"/>
                        <a:buFont typeface="Times New Roman"/>
                        <a:buNone/>
                      </a:pPr>
                      <a:endParaRPr sz="1500" b="0" i="0" u="none" strike="noStrike" cap="none">
                        <a:solidFill>
                          <a:schemeClr val="dk1"/>
                        </a:solidFill>
                        <a:latin typeface="Times New Roman"/>
                        <a:ea typeface="Times New Roman"/>
                        <a:cs typeface="Times New Roman"/>
                        <a:sym typeface="Times New Roman"/>
                      </a:endParaRPr>
                    </a:p>
                  </a:txBody>
                  <a:tcPr marL="68588" marR="68588" marT="34294" marB="34294"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2000"/>
                        <a:buFont typeface="Times New Roman"/>
                        <a:buNone/>
                      </a:pPr>
                      <a:endParaRPr sz="1500" b="0" i="0" u="none" strike="noStrike" cap="none">
                        <a:solidFill>
                          <a:schemeClr val="dk1"/>
                        </a:solidFill>
                        <a:latin typeface="Times New Roman"/>
                        <a:ea typeface="Times New Roman"/>
                        <a:cs typeface="Times New Roman"/>
                        <a:sym typeface="Times New Roman"/>
                      </a:endParaRPr>
                    </a:p>
                  </a:txBody>
                  <a:tcPr marL="68588" marR="68588" marT="34294" marB="34294"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08445">
                <a:tc>
                  <a:txBody>
                    <a:bodyPr/>
                    <a:lstStyle/>
                    <a:p>
                      <a:pPr marL="0" marR="0" lvl="0" indent="0" algn="l" rtl="0">
                        <a:lnSpc>
                          <a:spcPct val="100000"/>
                        </a:lnSpc>
                        <a:spcBef>
                          <a:spcPts val="0"/>
                        </a:spcBef>
                        <a:spcAft>
                          <a:spcPts val="0"/>
                        </a:spcAft>
                        <a:buClr>
                          <a:schemeClr val="dk1"/>
                        </a:buClr>
                        <a:buSzPts val="2000"/>
                        <a:buFont typeface="Arial"/>
                        <a:buNone/>
                      </a:pPr>
                      <a:r>
                        <a:rPr lang="en-US" sz="1800" b="0" i="0" u="none" strike="noStrike" cap="none" dirty="0">
                          <a:solidFill>
                            <a:srgbClr val="003366"/>
                          </a:solidFill>
                          <a:latin typeface="Arial"/>
                          <a:ea typeface="Arial"/>
                          <a:cs typeface="Arial"/>
                          <a:sym typeface="Arial"/>
                        </a:rPr>
                        <a:t>     ? %    did NOT have a suicide plan</a:t>
                      </a:r>
                      <a:endParaRPr sz="1400" u="none" strike="noStrike" cap="none" dirty="0">
                        <a:solidFill>
                          <a:srgbClr val="003366"/>
                        </a:solidFill>
                      </a:endParaRPr>
                    </a:p>
                  </a:txBody>
                  <a:tcPr marL="68588" marR="68588" marT="34294" marB="34294"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2000"/>
                        <a:buFont typeface="Times New Roman"/>
                        <a:buNone/>
                      </a:pPr>
                      <a:endParaRPr sz="1500" b="0" i="0" u="none" strike="noStrike" cap="none">
                        <a:solidFill>
                          <a:schemeClr val="dk1"/>
                        </a:solidFill>
                        <a:latin typeface="Times New Roman"/>
                        <a:ea typeface="Times New Roman"/>
                        <a:cs typeface="Times New Roman"/>
                        <a:sym typeface="Times New Roman"/>
                      </a:endParaRPr>
                    </a:p>
                  </a:txBody>
                  <a:tcPr marL="68588" marR="68588" marT="34294" marB="34294"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2000"/>
                        <a:buFont typeface="Times New Roman"/>
                        <a:buNone/>
                      </a:pPr>
                      <a:endParaRPr sz="1500" b="0" i="0" u="none" strike="noStrike" cap="none" dirty="0">
                        <a:solidFill>
                          <a:schemeClr val="dk1"/>
                        </a:solidFill>
                        <a:latin typeface="Times New Roman"/>
                        <a:ea typeface="Times New Roman"/>
                        <a:cs typeface="Times New Roman"/>
                        <a:sym typeface="Times New Roman"/>
                      </a:endParaRPr>
                    </a:p>
                  </a:txBody>
                  <a:tcPr marL="68588" marR="68588" marT="34294" marB="34294"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 name="TextBox 1"/>
          <p:cNvSpPr txBox="1"/>
          <p:nvPr/>
        </p:nvSpPr>
        <p:spPr>
          <a:xfrm>
            <a:off x="1224253" y="6000749"/>
            <a:ext cx="1699591"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(Borges et al 2006)</a:t>
            </a:r>
          </a:p>
        </p:txBody>
      </p:sp>
    </p:spTree>
    <p:extLst>
      <p:ext uri="{BB962C8B-B14F-4D97-AF65-F5344CB8AC3E}">
        <p14:creationId xmlns:p14="http://schemas.microsoft.com/office/powerpoint/2010/main" val="1461658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8"/>
          <p:cNvSpPr txBox="1">
            <a:spLocks noGrp="1"/>
          </p:cNvSpPr>
          <p:nvPr>
            <p:ph type="title"/>
          </p:nvPr>
        </p:nvSpPr>
        <p:spPr>
          <a:xfrm>
            <a:off x="657225" y="857251"/>
            <a:ext cx="7886700" cy="994172"/>
          </a:xfrm>
          <a:prstGeom prst="rect">
            <a:avLst/>
          </a:prstGeom>
          <a:noFill/>
          <a:ln>
            <a:noFill/>
          </a:ln>
        </p:spPr>
        <p:txBody>
          <a:bodyPr spcFirstLastPara="1" vert="horz" wrap="square" lIns="68569" tIns="34275" rIns="68569" bIns="34275" rtlCol="0" anchor="ctr" anchorCtr="0">
            <a:noAutofit/>
          </a:bodyPr>
          <a:lstStyle/>
          <a:p>
            <a:pPr>
              <a:lnSpc>
                <a:spcPct val="100000"/>
              </a:lnSpc>
              <a:spcBef>
                <a:spcPts val="0"/>
              </a:spcBef>
              <a:buSzPts val="1400"/>
            </a:pPr>
            <a:r>
              <a:rPr lang="en-US" sz="2400" dirty="0"/>
              <a:t>      </a:t>
            </a:r>
            <a:r>
              <a:rPr lang="en-US" sz="3200" dirty="0">
                <a:solidFill>
                  <a:schemeClr val="accent2">
                    <a:lumMod val="75000"/>
                  </a:schemeClr>
                </a:solidFill>
                <a:latin typeface="Arial" panose="020B0604020202020204" pitchFamily="34" charset="0"/>
                <a:cs typeface="Arial" panose="020B0604020202020204" pitchFamily="34" charset="0"/>
              </a:rPr>
              <a:t>Suicide plans</a:t>
            </a:r>
            <a:endParaRPr sz="2400" dirty="0">
              <a:solidFill>
                <a:schemeClr val="accent2">
                  <a:lumMod val="75000"/>
                </a:schemeClr>
              </a:solidFill>
              <a:latin typeface="Arial" panose="020B0604020202020204" pitchFamily="34" charset="0"/>
              <a:cs typeface="Arial" panose="020B0604020202020204" pitchFamily="34" charset="0"/>
            </a:endParaRPr>
          </a:p>
        </p:txBody>
      </p:sp>
      <p:cxnSp>
        <p:nvCxnSpPr>
          <p:cNvPr id="457" name="Google Shape;457;p58"/>
          <p:cNvCxnSpPr/>
          <p:nvPr/>
        </p:nvCxnSpPr>
        <p:spPr>
          <a:xfrm>
            <a:off x="1113542" y="1671490"/>
            <a:ext cx="5772150" cy="0"/>
          </a:xfrm>
          <a:prstGeom prst="straightConnector1">
            <a:avLst/>
          </a:prstGeom>
          <a:noFill/>
          <a:ln w="31750" cap="flat" cmpd="sng">
            <a:solidFill>
              <a:schemeClr val="accent2"/>
            </a:solidFill>
            <a:prstDash val="solid"/>
            <a:round/>
            <a:headEnd type="none" w="sm" len="sm"/>
            <a:tailEnd type="none" w="sm" len="sm"/>
          </a:ln>
        </p:spPr>
      </p:cxnSp>
      <p:sp>
        <p:nvSpPr>
          <p:cNvPr id="5" name="TextBox 4"/>
          <p:cNvSpPr txBox="1"/>
          <p:nvPr/>
        </p:nvSpPr>
        <p:spPr>
          <a:xfrm>
            <a:off x="1470993" y="5349737"/>
            <a:ext cx="1699591"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(Borges et al 2006)</a:t>
            </a:r>
          </a:p>
        </p:txBody>
      </p:sp>
      <p:graphicFrame>
        <p:nvGraphicFramePr>
          <p:cNvPr id="7" name="Google Shape;450;p57">
            <a:extLst>
              <a:ext uri="{FF2B5EF4-FFF2-40B4-BE49-F238E27FC236}">
                <a16:creationId xmlns:a16="http://schemas.microsoft.com/office/drawing/2014/main" id="{268A88E5-DFF2-402B-A9C8-CDF78383023D}"/>
              </a:ext>
            </a:extLst>
          </p:cNvPr>
          <p:cNvGraphicFramePr/>
          <p:nvPr>
            <p:extLst>
              <p:ext uri="{D42A27DB-BD31-4B8C-83A1-F6EECF244321}">
                <p14:modId xmlns:p14="http://schemas.microsoft.com/office/powerpoint/2010/main" val="3981298494"/>
              </p:ext>
            </p:extLst>
          </p:nvPr>
        </p:nvGraphicFramePr>
        <p:xfrm>
          <a:off x="1224253" y="2127890"/>
          <a:ext cx="6074905" cy="1497625"/>
        </p:xfrm>
        <a:graphic>
          <a:graphicData uri="http://schemas.openxmlformats.org/drawingml/2006/table">
            <a:tbl>
              <a:tblPr>
                <a:noFill/>
              </a:tblPr>
              <a:tblGrid>
                <a:gridCol w="4588096">
                  <a:extLst>
                    <a:ext uri="{9D8B030D-6E8A-4147-A177-3AD203B41FA5}">
                      <a16:colId xmlns:a16="http://schemas.microsoft.com/office/drawing/2014/main" val="20000"/>
                    </a:ext>
                  </a:extLst>
                </a:gridCol>
                <a:gridCol w="187479">
                  <a:extLst>
                    <a:ext uri="{9D8B030D-6E8A-4147-A177-3AD203B41FA5}">
                      <a16:colId xmlns:a16="http://schemas.microsoft.com/office/drawing/2014/main" val="20001"/>
                    </a:ext>
                  </a:extLst>
                </a:gridCol>
                <a:gridCol w="1299330">
                  <a:extLst>
                    <a:ext uri="{9D8B030D-6E8A-4147-A177-3AD203B41FA5}">
                      <a16:colId xmlns:a16="http://schemas.microsoft.com/office/drawing/2014/main" val="20002"/>
                    </a:ext>
                  </a:extLst>
                </a:gridCol>
              </a:tblGrid>
              <a:tr h="680735">
                <a:tc gridSpan="3">
                  <a:txBody>
                    <a:bodyPr/>
                    <a:lstStyle/>
                    <a:p>
                      <a:pPr marL="0" marR="0" lvl="0" indent="0" algn="l" rtl="0">
                        <a:lnSpc>
                          <a:spcPct val="100000"/>
                        </a:lnSpc>
                        <a:spcBef>
                          <a:spcPts val="0"/>
                        </a:spcBef>
                        <a:spcAft>
                          <a:spcPts val="0"/>
                        </a:spcAft>
                        <a:buClr>
                          <a:schemeClr val="accent2"/>
                        </a:buClr>
                        <a:buSzPts val="1800"/>
                        <a:buFont typeface="Arial"/>
                        <a:buNone/>
                      </a:pPr>
                      <a:r>
                        <a:rPr lang="en-US" sz="1800" b="0" i="0" u="none" strike="noStrike" cap="none" dirty="0">
                          <a:solidFill>
                            <a:schemeClr val="accent2"/>
                          </a:solidFill>
                          <a:latin typeface="Arial"/>
                          <a:ea typeface="Arial"/>
                          <a:cs typeface="Arial"/>
                          <a:sym typeface="Arial"/>
                        </a:rPr>
                        <a:t>Among people who attempted suicide, what % reported they had made a plan? </a:t>
                      </a:r>
                      <a:r>
                        <a:rPr lang="en-US" sz="1400" b="0" i="1" u="none" strike="noStrike" cap="none" dirty="0">
                          <a:solidFill>
                            <a:schemeClr val="accent2"/>
                          </a:solidFill>
                          <a:latin typeface="Arial"/>
                          <a:ea typeface="Arial"/>
                          <a:cs typeface="Arial"/>
                          <a:sym typeface="Arial"/>
                        </a:rPr>
                        <a:t>(National Comorbidity Survey, Borges 2006)</a:t>
                      </a:r>
                      <a:endParaRPr sz="1400" i="1" u="none" strike="noStrike" cap="none" dirty="0"/>
                    </a:p>
                  </a:txBody>
                  <a:tcPr marL="68588" marR="68588" marT="34294" marB="34294"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DDD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8445">
                <a:tc>
                  <a:txBody>
                    <a:bodyPr/>
                    <a:lstStyle/>
                    <a:p>
                      <a:pPr marL="0" marR="0" lvl="0" indent="0" algn="l" rtl="0">
                        <a:lnSpc>
                          <a:spcPct val="100000"/>
                        </a:lnSpc>
                        <a:spcBef>
                          <a:spcPts val="0"/>
                        </a:spcBef>
                        <a:spcAft>
                          <a:spcPts val="0"/>
                        </a:spcAft>
                        <a:buClr>
                          <a:schemeClr val="dk1"/>
                        </a:buClr>
                        <a:buSzPts val="2000"/>
                        <a:buFont typeface="Arial"/>
                        <a:buNone/>
                      </a:pPr>
                      <a:r>
                        <a:rPr lang="en-US" sz="1800" b="0" i="0" u="none" strike="noStrike" cap="none" dirty="0">
                          <a:solidFill>
                            <a:srgbClr val="003366"/>
                          </a:solidFill>
                          <a:latin typeface="Arial"/>
                          <a:ea typeface="Arial"/>
                          <a:cs typeface="Arial"/>
                          <a:sym typeface="Arial"/>
                        </a:rPr>
                        <a:t>     57 %    had a suicide plan</a:t>
                      </a:r>
                      <a:endParaRPr sz="1400" u="none" strike="noStrike" cap="none" dirty="0">
                        <a:solidFill>
                          <a:srgbClr val="003366"/>
                        </a:solidFill>
                      </a:endParaRPr>
                    </a:p>
                  </a:txBody>
                  <a:tcPr marL="68588" marR="68588" marT="34294" marB="34294"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2000"/>
                        <a:buFont typeface="Times New Roman"/>
                        <a:buNone/>
                      </a:pPr>
                      <a:endParaRPr sz="1500" b="0" i="0" u="none" strike="noStrike" cap="none">
                        <a:solidFill>
                          <a:schemeClr val="dk1"/>
                        </a:solidFill>
                        <a:latin typeface="Times New Roman"/>
                        <a:ea typeface="Times New Roman"/>
                        <a:cs typeface="Times New Roman"/>
                        <a:sym typeface="Times New Roman"/>
                      </a:endParaRPr>
                    </a:p>
                  </a:txBody>
                  <a:tcPr marL="68588" marR="68588" marT="34294" marB="34294"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2000"/>
                        <a:buFont typeface="Times New Roman"/>
                        <a:buNone/>
                      </a:pPr>
                      <a:endParaRPr sz="1500" b="0" i="0" u="none" strike="noStrike" cap="none">
                        <a:solidFill>
                          <a:schemeClr val="dk1"/>
                        </a:solidFill>
                        <a:latin typeface="Times New Roman"/>
                        <a:ea typeface="Times New Roman"/>
                        <a:cs typeface="Times New Roman"/>
                        <a:sym typeface="Times New Roman"/>
                      </a:endParaRPr>
                    </a:p>
                  </a:txBody>
                  <a:tcPr marL="68588" marR="68588" marT="34294" marB="34294"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08445">
                <a:tc>
                  <a:txBody>
                    <a:bodyPr/>
                    <a:lstStyle/>
                    <a:p>
                      <a:pPr marL="0" marR="0" lvl="0" indent="0" algn="l" rtl="0">
                        <a:lnSpc>
                          <a:spcPct val="100000"/>
                        </a:lnSpc>
                        <a:spcBef>
                          <a:spcPts val="0"/>
                        </a:spcBef>
                        <a:spcAft>
                          <a:spcPts val="0"/>
                        </a:spcAft>
                        <a:buClr>
                          <a:schemeClr val="dk1"/>
                        </a:buClr>
                        <a:buSzPts val="2000"/>
                        <a:buFont typeface="Arial"/>
                        <a:buNone/>
                      </a:pPr>
                      <a:r>
                        <a:rPr lang="en-US" sz="1800" b="0" i="0" u="none" strike="noStrike" cap="none" dirty="0">
                          <a:solidFill>
                            <a:srgbClr val="003366"/>
                          </a:solidFill>
                          <a:latin typeface="Arial"/>
                          <a:ea typeface="Arial"/>
                          <a:cs typeface="Arial"/>
                          <a:sym typeface="Arial"/>
                        </a:rPr>
                        <a:t>     43 %    did NOT have a suicide plan</a:t>
                      </a:r>
                      <a:endParaRPr sz="1400" u="none" strike="noStrike" cap="none" dirty="0">
                        <a:solidFill>
                          <a:srgbClr val="003366"/>
                        </a:solidFill>
                      </a:endParaRPr>
                    </a:p>
                  </a:txBody>
                  <a:tcPr marL="68588" marR="68588" marT="34294" marB="34294"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2000"/>
                        <a:buFont typeface="Times New Roman"/>
                        <a:buNone/>
                      </a:pPr>
                      <a:endParaRPr sz="1500" b="0" i="0" u="none" strike="noStrike" cap="none">
                        <a:solidFill>
                          <a:schemeClr val="dk1"/>
                        </a:solidFill>
                        <a:latin typeface="Times New Roman"/>
                        <a:ea typeface="Times New Roman"/>
                        <a:cs typeface="Times New Roman"/>
                        <a:sym typeface="Times New Roman"/>
                      </a:endParaRPr>
                    </a:p>
                  </a:txBody>
                  <a:tcPr marL="68588" marR="68588" marT="34294" marB="34294"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2000"/>
                        <a:buFont typeface="Times New Roman"/>
                        <a:buNone/>
                      </a:pPr>
                      <a:endParaRPr sz="1500" b="0" i="0" u="none" strike="noStrike" cap="none" dirty="0">
                        <a:solidFill>
                          <a:schemeClr val="dk1"/>
                        </a:solidFill>
                        <a:latin typeface="Times New Roman"/>
                        <a:ea typeface="Times New Roman"/>
                        <a:cs typeface="Times New Roman"/>
                        <a:sym typeface="Times New Roman"/>
                      </a:endParaRPr>
                    </a:p>
                  </a:txBody>
                  <a:tcPr marL="68588" marR="68588" marT="34294" marB="34294"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78779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Google Shape;464;p59"/>
          <p:cNvSpPr txBox="1">
            <a:spLocks noGrp="1"/>
          </p:cNvSpPr>
          <p:nvPr>
            <p:ph type="title"/>
          </p:nvPr>
        </p:nvSpPr>
        <p:spPr>
          <a:xfrm>
            <a:off x="768625" y="259628"/>
            <a:ext cx="8280219" cy="105439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800"/>
              <a:buNone/>
            </a:pPr>
            <a:r>
              <a:rPr lang="en-US" sz="3200" dirty="0">
                <a:solidFill>
                  <a:schemeClr val="accent2">
                    <a:lumMod val="75000"/>
                  </a:schemeClr>
                </a:solidFill>
                <a:latin typeface="Arial" panose="020B0604020202020204" pitchFamily="34" charset="0"/>
                <a:cs typeface="Arial" panose="020B0604020202020204" pitchFamily="34" charset="0"/>
              </a:rPr>
              <a:t>Lethal Means Counseling Approach</a:t>
            </a:r>
            <a:endParaRPr sz="3200" i="0" u="none" strike="noStrike" cap="none"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sp>
        <p:nvSpPr>
          <p:cNvPr id="463" name="Google Shape;463;p59"/>
          <p:cNvSpPr txBox="1">
            <a:spLocks noGrp="1"/>
          </p:cNvSpPr>
          <p:nvPr>
            <p:ph idx="1"/>
          </p:nvPr>
        </p:nvSpPr>
        <p:spPr>
          <a:xfrm>
            <a:off x="768625" y="1364884"/>
            <a:ext cx="7506331" cy="4823812"/>
          </a:xfrm>
          <a:prstGeom prst="rect">
            <a:avLst/>
          </a:prstGeom>
          <a:noFill/>
          <a:ln>
            <a:noFill/>
          </a:ln>
        </p:spPr>
        <p:txBody>
          <a:bodyPr spcFirstLastPara="1" wrap="square" lIns="91425" tIns="45700" rIns="91425" bIns="45700" anchor="t" anchorCtr="0">
            <a:noAutofit/>
          </a:bodyPr>
          <a:lstStyle/>
          <a:p>
            <a:pPr marL="381000" marR="0" lvl="0" indent="-342900" algn="l" rtl="0">
              <a:lnSpc>
                <a:spcPct val="90000"/>
              </a:lnSpc>
              <a:spcBef>
                <a:spcPts val="0"/>
              </a:spcBef>
              <a:spcAft>
                <a:spcPts val="0"/>
              </a:spcAft>
              <a:buClr>
                <a:schemeClr val="accent1"/>
              </a:buClr>
              <a:buSzPts val="2240"/>
              <a:buFont typeface="Wingdings" panose="05000000000000000000" pitchFamily="2" charset="2"/>
              <a:buChar char="§"/>
            </a:pPr>
            <a:r>
              <a:rPr lang="en-US" sz="2220" b="0" i="0" u="none" strike="noStrike" cap="none" dirty="0">
                <a:solidFill>
                  <a:srgbClr val="000000"/>
                </a:solidFill>
                <a:latin typeface="Calibri"/>
                <a:ea typeface="Calibri"/>
                <a:cs typeface="Calibri"/>
                <a:sym typeface="Calibri"/>
              </a:rPr>
              <a:t>Recent past</a:t>
            </a:r>
            <a:endParaRPr dirty="0"/>
          </a:p>
          <a:p>
            <a:pPr marL="698500" marR="0" lvl="1" indent="-342900" algn="l" rtl="0">
              <a:lnSpc>
                <a:spcPct val="90000"/>
              </a:lnSpc>
              <a:spcBef>
                <a:spcPts val="407"/>
              </a:spcBef>
              <a:spcAft>
                <a:spcPts val="0"/>
              </a:spcAft>
              <a:buClr>
                <a:schemeClr val="accent2"/>
              </a:buClr>
              <a:buSzPts val="2071"/>
            </a:pPr>
            <a:r>
              <a:rPr lang="en-US" sz="2035" b="0" i="0" u="none" strike="noStrike" cap="none" dirty="0">
                <a:solidFill>
                  <a:srgbClr val="000000"/>
                </a:solidFill>
                <a:latin typeface="Calibri"/>
                <a:ea typeface="Calibri"/>
                <a:cs typeface="Calibri"/>
                <a:sym typeface="Calibri"/>
              </a:rPr>
              <a:t>Over the past couple of months, have there been times when things were so bad you felt like you didn’t want to live? Did you want to kill yourself?</a:t>
            </a:r>
            <a:endParaRPr dirty="0"/>
          </a:p>
          <a:p>
            <a:pPr marL="381000" marR="0" lvl="0" indent="-342900" algn="l" rtl="0">
              <a:lnSpc>
                <a:spcPct val="90000"/>
              </a:lnSpc>
              <a:spcBef>
                <a:spcPts val="444"/>
              </a:spcBef>
              <a:spcAft>
                <a:spcPts val="0"/>
              </a:spcAft>
              <a:buClr>
                <a:schemeClr val="accent1"/>
              </a:buClr>
              <a:buSzPts val="2240"/>
              <a:buFont typeface="Wingdings" panose="05000000000000000000" pitchFamily="2" charset="2"/>
              <a:buChar char="§"/>
            </a:pPr>
            <a:r>
              <a:rPr lang="en-US" sz="2220" b="0" i="0" u="none" strike="noStrike" cap="none" dirty="0">
                <a:solidFill>
                  <a:srgbClr val="000000"/>
                </a:solidFill>
                <a:latin typeface="Calibri"/>
                <a:ea typeface="Calibri"/>
                <a:cs typeface="Calibri"/>
                <a:sym typeface="Calibri"/>
              </a:rPr>
              <a:t>Ever attempted</a:t>
            </a:r>
            <a:endParaRPr dirty="0"/>
          </a:p>
          <a:p>
            <a:pPr marL="698500" marR="0" lvl="1" indent="-342900" algn="l" rtl="0">
              <a:lnSpc>
                <a:spcPct val="90000"/>
              </a:lnSpc>
              <a:spcBef>
                <a:spcPts val="407"/>
              </a:spcBef>
              <a:spcAft>
                <a:spcPts val="0"/>
              </a:spcAft>
              <a:buClr>
                <a:schemeClr val="accent2"/>
              </a:buClr>
              <a:buSzPts val="2071"/>
            </a:pPr>
            <a:r>
              <a:rPr lang="en-US" sz="2035" b="0" i="0" u="none" strike="noStrike" cap="none" dirty="0">
                <a:solidFill>
                  <a:srgbClr val="000000"/>
                </a:solidFill>
                <a:latin typeface="Calibri"/>
                <a:ea typeface="Calibri"/>
                <a:cs typeface="Calibri"/>
                <a:sym typeface="Calibri"/>
              </a:rPr>
              <a:t>Have you ever attempted or started to attempt or prepared to attempt?</a:t>
            </a:r>
            <a:endParaRPr sz="2035" b="0" i="0" u="none" strike="noStrike" cap="none" dirty="0">
              <a:solidFill>
                <a:srgbClr val="000000"/>
              </a:solidFill>
              <a:latin typeface="Calibri"/>
              <a:ea typeface="Calibri"/>
              <a:cs typeface="Calibri"/>
              <a:sym typeface="Calibri"/>
            </a:endParaRPr>
          </a:p>
          <a:p>
            <a:pPr marL="381000" marR="0" lvl="0" indent="-342900" algn="l" rtl="0">
              <a:lnSpc>
                <a:spcPct val="90000"/>
              </a:lnSpc>
              <a:spcBef>
                <a:spcPts val="444"/>
              </a:spcBef>
              <a:spcAft>
                <a:spcPts val="0"/>
              </a:spcAft>
              <a:buClr>
                <a:schemeClr val="accent1"/>
              </a:buClr>
              <a:buSzPts val="2240"/>
              <a:buFont typeface="Wingdings" panose="05000000000000000000" pitchFamily="2" charset="2"/>
              <a:buChar char="§"/>
            </a:pPr>
            <a:r>
              <a:rPr lang="en-US" sz="2220" b="0" i="0" u="none" strike="noStrike" cap="none" dirty="0">
                <a:solidFill>
                  <a:srgbClr val="000000"/>
                </a:solidFill>
                <a:latin typeface="Calibri"/>
                <a:ea typeface="Calibri"/>
                <a:cs typeface="Calibri"/>
                <a:sym typeface="Calibri"/>
              </a:rPr>
              <a:t>Today</a:t>
            </a:r>
            <a:endParaRPr dirty="0"/>
          </a:p>
          <a:p>
            <a:pPr marL="698500" marR="0" lvl="1" indent="-342900" algn="l" rtl="0">
              <a:lnSpc>
                <a:spcPct val="90000"/>
              </a:lnSpc>
              <a:spcBef>
                <a:spcPts val="407"/>
              </a:spcBef>
              <a:spcAft>
                <a:spcPts val="0"/>
              </a:spcAft>
              <a:buClr>
                <a:schemeClr val="accent2"/>
              </a:buClr>
              <a:buSzPts val="2071"/>
            </a:pPr>
            <a:r>
              <a:rPr lang="en-US" sz="2035" b="0" i="0" u="none" strike="noStrike" cap="none" dirty="0">
                <a:solidFill>
                  <a:srgbClr val="000000"/>
                </a:solidFill>
                <a:latin typeface="Calibri"/>
                <a:ea typeface="Calibri"/>
                <a:cs typeface="Calibri"/>
                <a:sym typeface="Calibri"/>
              </a:rPr>
              <a:t>What about today? Are you thinking about killing yourself?</a:t>
            </a:r>
            <a:endParaRPr dirty="0"/>
          </a:p>
          <a:p>
            <a:pPr marL="381000" marR="0" lvl="0" indent="-342900" algn="l" rtl="0">
              <a:lnSpc>
                <a:spcPct val="90000"/>
              </a:lnSpc>
              <a:spcBef>
                <a:spcPts val="444"/>
              </a:spcBef>
              <a:spcAft>
                <a:spcPts val="0"/>
              </a:spcAft>
              <a:buClr>
                <a:schemeClr val="accent1"/>
              </a:buClr>
              <a:buSzPts val="2240"/>
              <a:buFont typeface="Wingdings" panose="05000000000000000000" pitchFamily="2" charset="2"/>
              <a:buChar char="§"/>
            </a:pPr>
            <a:r>
              <a:rPr lang="en-US" sz="2220" b="0" i="0" u="none" strike="noStrike" cap="none" dirty="0">
                <a:solidFill>
                  <a:srgbClr val="000000"/>
                </a:solidFill>
                <a:latin typeface="Calibri"/>
                <a:ea typeface="Calibri"/>
                <a:cs typeface="Calibri"/>
                <a:sym typeface="Calibri"/>
              </a:rPr>
              <a:t>If yes to any of above</a:t>
            </a:r>
            <a:endParaRPr dirty="0"/>
          </a:p>
          <a:p>
            <a:pPr marL="698500" marR="0" lvl="1" indent="-342900" algn="l" rtl="0">
              <a:lnSpc>
                <a:spcPct val="90000"/>
              </a:lnSpc>
              <a:spcBef>
                <a:spcPts val="407"/>
              </a:spcBef>
              <a:spcAft>
                <a:spcPts val="0"/>
              </a:spcAft>
              <a:buClr>
                <a:schemeClr val="accent2"/>
              </a:buClr>
              <a:buSzPts val="2071"/>
            </a:pPr>
            <a:r>
              <a:rPr lang="en-US" sz="2035" b="0" i="0" u="none" strike="noStrike" cap="none" dirty="0">
                <a:solidFill>
                  <a:srgbClr val="000000"/>
                </a:solidFill>
                <a:latin typeface="Calibri"/>
                <a:ea typeface="Calibri"/>
                <a:cs typeface="Calibri"/>
                <a:sym typeface="Calibri"/>
              </a:rPr>
              <a:t>Discuss reducing access to firearms and dangerous medications, regardless of whether any plans are mentioned</a:t>
            </a:r>
            <a:endParaRPr dirty="0"/>
          </a:p>
          <a:p>
            <a:pPr marL="698500" marR="0" lvl="1" indent="-342900" algn="l" rtl="0">
              <a:lnSpc>
                <a:spcPct val="90000"/>
              </a:lnSpc>
              <a:spcBef>
                <a:spcPts val="407"/>
              </a:spcBef>
              <a:spcAft>
                <a:spcPts val="0"/>
              </a:spcAft>
              <a:buClr>
                <a:schemeClr val="accent2"/>
              </a:buClr>
              <a:buSzPts val="2071"/>
            </a:pPr>
            <a:r>
              <a:rPr lang="en-US" sz="2035" b="0" i="0" u="none" strike="noStrike" cap="none" dirty="0">
                <a:solidFill>
                  <a:srgbClr val="000000"/>
                </a:solidFill>
                <a:latin typeface="Calibri"/>
                <a:ea typeface="Calibri"/>
                <a:cs typeface="Calibri"/>
                <a:sym typeface="Calibri"/>
              </a:rPr>
              <a:t>Ask about other methods the patient has thought of using </a:t>
            </a:r>
            <a:endParaRPr dirty="0"/>
          </a:p>
          <a:p>
            <a:pPr marL="698500" marR="0" lvl="1" indent="-342900" algn="l" rtl="0">
              <a:lnSpc>
                <a:spcPct val="90000"/>
              </a:lnSpc>
              <a:spcBef>
                <a:spcPts val="407"/>
              </a:spcBef>
              <a:spcAft>
                <a:spcPts val="0"/>
              </a:spcAft>
              <a:buClr>
                <a:schemeClr val="accent2"/>
              </a:buClr>
              <a:buSzPts val="2071"/>
            </a:pPr>
            <a:r>
              <a:rPr lang="en-US" sz="2035" b="0" i="0" u="none" strike="noStrike" cap="none" dirty="0">
                <a:solidFill>
                  <a:srgbClr val="000000"/>
                </a:solidFill>
                <a:latin typeface="Calibri"/>
                <a:ea typeface="Calibri"/>
                <a:cs typeface="Calibri"/>
                <a:sym typeface="Calibri"/>
              </a:rPr>
              <a:t>Ask about access to those methods</a:t>
            </a:r>
            <a:endParaRPr dirty="0"/>
          </a:p>
        </p:txBody>
      </p:sp>
      <p:cxnSp>
        <p:nvCxnSpPr>
          <p:cNvPr id="3" name="Straight Connector 2">
            <a:extLst>
              <a:ext uri="{FF2B5EF4-FFF2-40B4-BE49-F238E27FC236}">
                <a16:creationId xmlns:a16="http://schemas.microsoft.com/office/drawing/2014/main" id="{D430047A-EE3A-44B3-8650-0B2D45B5EFBB}"/>
              </a:ext>
            </a:extLst>
          </p:cNvPr>
          <p:cNvCxnSpPr>
            <a:cxnSpLocks/>
          </p:cNvCxnSpPr>
          <p:nvPr/>
        </p:nvCxnSpPr>
        <p:spPr>
          <a:xfrm>
            <a:off x="768626" y="1126435"/>
            <a:ext cx="670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0D1FB6-795F-4439-9244-C1C618A61C12}"/>
              </a:ext>
            </a:extLst>
          </p:cNvPr>
          <p:cNvSpPr>
            <a:spLocks noGrp="1"/>
          </p:cNvSpPr>
          <p:nvPr>
            <p:ph idx="1"/>
          </p:nvPr>
        </p:nvSpPr>
        <p:spPr>
          <a:xfrm>
            <a:off x="1111189" y="1251283"/>
            <a:ext cx="6941948" cy="4684576"/>
          </a:xfrm>
        </p:spPr>
        <p:txBody>
          <a:bodyPr>
            <a:normAutofit fontScale="25000" lnSpcReduction="20000"/>
          </a:bodyPr>
          <a:lstStyle/>
          <a:p>
            <a:pPr marL="0" indent="0">
              <a:buNone/>
            </a:pPr>
            <a:r>
              <a:rPr lang="en-US" sz="8000" dirty="0">
                <a:solidFill>
                  <a:srgbClr val="003366"/>
                </a:solidFill>
              </a:rPr>
              <a:t>MI is a collaborative, goal-oriented style of communication with particular attention to the language of change. </a:t>
            </a:r>
          </a:p>
          <a:p>
            <a:pPr marL="0" indent="0">
              <a:buNone/>
            </a:pPr>
            <a:r>
              <a:rPr lang="en-US" sz="8000" dirty="0">
                <a:solidFill>
                  <a:srgbClr val="003366"/>
                </a:solidFill>
              </a:rPr>
              <a:t>It is designed to strengthen personal motivation for and commitment to a specific goal by eliciting and exploring the person’s own reasons for change within an atmosphere of acceptance and compassion.</a:t>
            </a:r>
          </a:p>
          <a:p>
            <a:pPr marL="0" indent="0">
              <a:buNone/>
            </a:pPr>
            <a:endParaRPr lang="en-US" sz="8000" dirty="0"/>
          </a:p>
          <a:p>
            <a:pPr marL="0" indent="0">
              <a:buNone/>
            </a:pPr>
            <a:r>
              <a:rPr lang="en-US" sz="8000" dirty="0">
                <a:solidFill>
                  <a:schemeClr val="accent2">
                    <a:lumMod val="75000"/>
                  </a:schemeClr>
                </a:solidFill>
              </a:rPr>
              <a:t>The OARS Model of MI utilizes: </a:t>
            </a:r>
          </a:p>
          <a:p>
            <a:pPr lvl="1"/>
            <a:r>
              <a:rPr lang="en-US" sz="8000" dirty="0">
                <a:solidFill>
                  <a:schemeClr val="accent2">
                    <a:lumMod val="75000"/>
                  </a:schemeClr>
                </a:solidFill>
              </a:rPr>
              <a:t>Open-ended questions</a:t>
            </a:r>
          </a:p>
          <a:p>
            <a:pPr lvl="1"/>
            <a:r>
              <a:rPr lang="en-US" sz="8000" dirty="0">
                <a:solidFill>
                  <a:schemeClr val="accent2">
                    <a:lumMod val="75000"/>
                  </a:schemeClr>
                </a:solidFill>
              </a:rPr>
              <a:t>Affirmations</a:t>
            </a:r>
          </a:p>
          <a:p>
            <a:pPr lvl="1"/>
            <a:r>
              <a:rPr lang="en-US" sz="8000" dirty="0">
                <a:solidFill>
                  <a:schemeClr val="accent2">
                    <a:lumMod val="75000"/>
                  </a:schemeClr>
                </a:solidFill>
              </a:rPr>
              <a:t>Reflections </a:t>
            </a:r>
          </a:p>
          <a:p>
            <a:pPr lvl="1"/>
            <a:r>
              <a:rPr lang="en-US" sz="8000" dirty="0">
                <a:solidFill>
                  <a:schemeClr val="accent2">
                    <a:lumMod val="75000"/>
                  </a:schemeClr>
                </a:solidFill>
              </a:rPr>
              <a:t>Summaries</a:t>
            </a:r>
          </a:p>
          <a:p>
            <a:pPr marL="0" indent="0">
              <a:buNone/>
            </a:pPr>
            <a:endParaRPr lang="en-US" sz="8000" dirty="0"/>
          </a:p>
          <a:p>
            <a:pPr marL="0" indent="0">
              <a:buNone/>
            </a:pPr>
            <a:r>
              <a:rPr lang="en-US" sz="8000" b="1" i="1" dirty="0">
                <a:solidFill>
                  <a:srgbClr val="003366"/>
                </a:solidFill>
              </a:rPr>
              <a:t>To be effective with MI, you must accept that it is, in the end, the client’s decision to reduce access to means. </a:t>
            </a:r>
          </a:p>
          <a:p>
            <a:pPr marL="0" indent="0">
              <a:buNone/>
            </a:pPr>
            <a:r>
              <a:rPr lang="en-US" sz="8000" b="1" i="1" dirty="0">
                <a:solidFill>
                  <a:srgbClr val="003366"/>
                </a:solidFill>
              </a:rPr>
              <a:t>You must be willing to accept a decision with which you do not agree.</a:t>
            </a:r>
          </a:p>
          <a:p>
            <a:pPr marL="0" indent="0">
              <a:buNone/>
            </a:pPr>
            <a:endParaRPr lang="en-US" dirty="0"/>
          </a:p>
          <a:p>
            <a:pPr marL="0" indent="0">
              <a:buNone/>
            </a:pPr>
            <a:endParaRPr lang="en-US" b="1" dirty="0"/>
          </a:p>
          <a:p>
            <a:pPr marL="0" indent="0">
              <a:buNone/>
            </a:pPr>
            <a:endParaRPr lang="en-US" dirty="0"/>
          </a:p>
        </p:txBody>
      </p:sp>
      <p:sp>
        <p:nvSpPr>
          <p:cNvPr id="2" name="Title 1">
            <a:extLst>
              <a:ext uri="{FF2B5EF4-FFF2-40B4-BE49-F238E27FC236}">
                <a16:creationId xmlns:a16="http://schemas.microsoft.com/office/drawing/2014/main" id="{C32979B4-7C32-4537-9116-5374C3052989}"/>
              </a:ext>
            </a:extLst>
          </p:cNvPr>
          <p:cNvSpPr>
            <a:spLocks noGrp="1"/>
          </p:cNvSpPr>
          <p:nvPr>
            <p:ph type="title"/>
          </p:nvPr>
        </p:nvSpPr>
        <p:spPr>
          <a:xfrm>
            <a:off x="983581" y="464942"/>
            <a:ext cx="7233987" cy="457199"/>
          </a:xfrm>
        </p:spPr>
        <p:txBody>
          <a:bodyPr>
            <a:noAutofit/>
          </a:bodyPr>
          <a:lstStyle/>
          <a:p>
            <a:r>
              <a:rPr lang="en-US" sz="3200" dirty="0">
                <a:solidFill>
                  <a:schemeClr val="accent2">
                    <a:lumMod val="75000"/>
                  </a:schemeClr>
                </a:solidFill>
                <a:latin typeface="Arial" panose="020B0604020202020204" pitchFamily="34" charset="0"/>
                <a:cs typeface="Arial" panose="020B0604020202020204" pitchFamily="34" charset="0"/>
              </a:rPr>
              <a:t>A Word about Motivational Interviewing</a:t>
            </a:r>
          </a:p>
        </p:txBody>
      </p:sp>
      <p:cxnSp>
        <p:nvCxnSpPr>
          <p:cNvPr id="5" name="Straight Connector 4">
            <a:extLst>
              <a:ext uri="{FF2B5EF4-FFF2-40B4-BE49-F238E27FC236}">
                <a16:creationId xmlns:a16="http://schemas.microsoft.com/office/drawing/2014/main" id="{2B404E09-E7F5-4B50-B5FF-0C5BB4BF9540}"/>
              </a:ext>
            </a:extLst>
          </p:cNvPr>
          <p:cNvCxnSpPr>
            <a:cxnSpLocks/>
          </p:cNvCxnSpPr>
          <p:nvPr/>
        </p:nvCxnSpPr>
        <p:spPr>
          <a:xfrm>
            <a:off x="1111188" y="922141"/>
            <a:ext cx="694194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11188" y="6393058"/>
            <a:ext cx="1679713"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(Britton et al 2016)</a:t>
            </a:r>
          </a:p>
        </p:txBody>
      </p:sp>
    </p:spTree>
    <p:extLst>
      <p:ext uri="{BB962C8B-B14F-4D97-AF65-F5344CB8AC3E}">
        <p14:creationId xmlns:p14="http://schemas.microsoft.com/office/powerpoint/2010/main" val="3117078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accent2">
                    <a:lumMod val="75000"/>
                  </a:schemeClr>
                </a:solidFill>
                <a:latin typeface="Arial"/>
                <a:ea typeface="Arial"/>
                <a:cs typeface="Arial"/>
                <a:sym typeface="Arial"/>
              </a:rPr>
              <a:t>CALM Outline</a:t>
            </a:r>
            <a:endParaRPr sz="3200" b="0" i="0" u="none" strike="noStrike" cap="none" dirty="0">
              <a:solidFill>
                <a:schemeClr val="accent2">
                  <a:lumMod val="75000"/>
                </a:schemeClr>
              </a:solidFill>
              <a:latin typeface="Arial"/>
              <a:ea typeface="Arial"/>
              <a:cs typeface="Arial"/>
              <a:sym typeface="Arial"/>
            </a:endParaRPr>
          </a:p>
        </p:txBody>
      </p:sp>
      <p:cxnSp>
        <p:nvCxnSpPr>
          <p:cNvPr id="79" name="Google Shape;79;p16"/>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80" name="Google Shape;80;p16"/>
          <p:cNvSpPr txBox="1"/>
          <p:nvPr/>
        </p:nvSpPr>
        <p:spPr>
          <a:xfrm>
            <a:off x="746371" y="1402585"/>
            <a:ext cx="7772400" cy="425924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How can CALM help prevent suicide?</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Why focus on guns?</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How do you talk about firearms?</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How do you talk about other suicide methods?</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Video</a:t>
            </a:r>
            <a:endParaRPr sz="14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0000"/>
              </a:buClr>
              <a:buSzPts val="2400"/>
              <a:buFont typeface="Arial"/>
              <a:buChar char="•"/>
            </a:pPr>
            <a:r>
              <a:rPr lang="en-US" sz="2400" b="0" i="0" u="none" strike="noStrike" cap="none" dirty="0">
                <a:solidFill>
                  <a:srgbClr val="003366"/>
                </a:solidFill>
                <a:ea typeface="Arial"/>
                <a:cs typeface="Arial"/>
                <a:sym typeface="Arial"/>
              </a:rPr>
              <a:t>Case studies/role plays</a:t>
            </a:r>
            <a:endParaRPr sz="1400" b="0" i="0" u="none" strike="noStrike" cap="none" dirty="0">
              <a:solidFill>
                <a:srgbClr val="000000"/>
              </a:solidFill>
              <a:ea typeface="Arial"/>
              <a:cs typeface="Arial"/>
              <a:sym typeface="Arial"/>
            </a:endParaRPr>
          </a:p>
          <a:p>
            <a:pPr marL="0" marR="0" lvl="0" indent="0" algn="l" rtl="0">
              <a:lnSpc>
                <a:spcPct val="90000"/>
              </a:lnSpc>
              <a:spcBef>
                <a:spcPts val="280"/>
              </a:spcBef>
              <a:spcAft>
                <a:spcPts val="0"/>
              </a:spcAft>
              <a:buClr>
                <a:srgbClr val="000000"/>
              </a:buClr>
              <a:buSzPts val="1400"/>
              <a:buFont typeface="Arial"/>
              <a:buNone/>
            </a:pPr>
            <a:endParaRPr sz="1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280"/>
              </a:spcBef>
              <a:spcAft>
                <a:spcPts val="0"/>
              </a:spcAft>
              <a:buClr>
                <a:srgbClr val="000000"/>
              </a:buClr>
              <a:buSzPts val="1400"/>
              <a:buFont typeface="Arial"/>
              <a:buNone/>
            </a:pPr>
            <a:endParaRPr sz="14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0" u="none" strike="noStrike" cap="none" dirty="0">
              <a:solidFill>
                <a:srgbClr val="003366"/>
              </a:solidFill>
              <a:latin typeface="Arial"/>
              <a:ea typeface="Arial"/>
              <a:cs typeface="Arial"/>
              <a:sym typeface="Arial"/>
            </a:endParaRPr>
          </a:p>
          <a:p>
            <a:pPr marL="339725" marR="0" lvl="0" indent="-339725" algn="l" rtl="0">
              <a:lnSpc>
                <a:spcPct val="90000"/>
              </a:lnSpc>
              <a:spcBef>
                <a:spcPts val="560"/>
              </a:spcBef>
              <a:spcAft>
                <a:spcPts val="0"/>
              </a:spcAft>
              <a:buClr>
                <a:srgbClr val="000000"/>
              </a:buClr>
              <a:buSzPts val="2800"/>
              <a:buFont typeface="Arial"/>
              <a:buNone/>
            </a:pPr>
            <a:endParaRPr sz="2800" b="0" i="1" u="none" strike="noStrike" cap="none" dirty="0">
              <a:solidFill>
                <a:srgbClr val="003366"/>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1" name="Google Shape;471;p60"/>
          <p:cNvSpPr txBox="1">
            <a:spLocks noGrp="1"/>
          </p:cNvSpPr>
          <p:nvPr>
            <p:ph idx="1"/>
          </p:nvPr>
        </p:nvSpPr>
        <p:spPr>
          <a:xfrm>
            <a:off x="1167339" y="1883086"/>
            <a:ext cx="7334977" cy="3201477"/>
          </a:xfrm>
          <a:prstGeom prst="rect">
            <a:avLst/>
          </a:prstGeom>
          <a:noFill/>
          <a:ln>
            <a:noFill/>
          </a:ln>
        </p:spPr>
        <p:txBody>
          <a:bodyPr spcFirstLastPara="1" vert="horz" wrap="square" lIns="68569" tIns="34275" rIns="68569" bIns="34275" rtlCol="0" anchor="t" anchorCtr="0">
            <a:noAutofit/>
          </a:bodyPr>
          <a:lstStyle/>
          <a:p>
            <a:pPr marL="342900" lvl="1" indent="0">
              <a:spcBef>
                <a:spcPts val="300"/>
              </a:spcBef>
              <a:buClr>
                <a:schemeClr val="dk1"/>
              </a:buClr>
              <a:buSzPts val="2000"/>
              <a:buNone/>
            </a:pPr>
            <a:r>
              <a:rPr lang="en-US" sz="2000" dirty="0">
                <a:solidFill>
                  <a:srgbClr val="003366"/>
                </a:solidFill>
                <a:ea typeface="Arial"/>
                <a:cs typeface="Arial"/>
                <a:sym typeface="Arial"/>
              </a:rPr>
              <a:t>When The patient has attempted suicide or disclosed suicidal thoughts.</a:t>
            </a:r>
          </a:p>
          <a:p>
            <a:pPr marL="342900" lvl="1" indent="0">
              <a:spcBef>
                <a:spcPts val="300"/>
              </a:spcBef>
              <a:buClr>
                <a:schemeClr val="dk1"/>
              </a:buClr>
              <a:buSzPts val="2000"/>
              <a:buNone/>
            </a:pPr>
            <a:r>
              <a:rPr lang="en-US" sz="2000" dirty="0">
                <a:solidFill>
                  <a:srgbClr val="003366"/>
                </a:solidFill>
                <a:ea typeface="Arial"/>
                <a:cs typeface="Arial"/>
                <a:sym typeface="Arial"/>
              </a:rPr>
              <a:t>   </a:t>
            </a:r>
          </a:p>
          <a:p>
            <a:pPr marL="342900" lvl="1" indent="0">
              <a:spcBef>
                <a:spcPts val="300"/>
              </a:spcBef>
              <a:buClr>
                <a:schemeClr val="dk1"/>
              </a:buClr>
              <a:buSzPts val="2000"/>
              <a:buNone/>
            </a:pPr>
            <a:r>
              <a:rPr lang="en-US" sz="2000" dirty="0">
                <a:solidFill>
                  <a:srgbClr val="003366"/>
                </a:solidFill>
                <a:ea typeface="Arial"/>
                <a:cs typeface="Arial"/>
                <a:sym typeface="Arial"/>
              </a:rPr>
              <a:t>When the patient denies current suicidality but is experiencing notably severe or comorbid disorders, safety concerns, significant life stressors, problematic substance use, etc.</a:t>
            </a:r>
            <a:endParaRPr sz="2000" dirty="0">
              <a:solidFill>
                <a:srgbClr val="003366"/>
              </a:solidFill>
            </a:endParaRPr>
          </a:p>
          <a:p>
            <a:pPr marL="342900" lvl="1" indent="0">
              <a:spcBef>
                <a:spcPts val="300"/>
              </a:spcBef>
              <a:buClr>
                <a:schemeClr val="dk1"/>
              </a:buClr>
              <a:buSzPts val="2000"/>
              <a:buNone/>
            </a:pPr>
            <a:endParaRPr lang="en-US" sz="1200" dirty="0">
              <a:solidFill>
                <a:srgbClr val="003366"/>
              </a:solidFill>
              <a:sym typeface="Arial"/>
            </a:endParaRPr>
          </a:p>
          <a:p>
            <a:pPr marL="342900" lvl="1" indent="0">
              <a:spcBef>
                <a:spcPts val="300"/>
              </a:spcBef>
              <a:buClr>
                <a:schemeClr val="dk1"/>
              </a:buClr>
              <a:buSzPts val="2000"/>
              <a:buNone/>
            </a:pPr>
            <a:r>
              <a:rPr lang="en-US" sz="2000" dirty="0">
                <a:solidFill>
                  <a:srgbClr val="003366"/>
                </a:solidFill>
                <a:ea typeface="Arial"/>
                <a:cs typeface="Arial"/>
                <a:sym typeface="Arial"/>
              </a:rPr>
              <a:t>Both</a:t>
            </a:r>
            <a:endParaRPr sz="2000" dirty="0">
              <a:solidFill>
                <a:srgbClr val="003366"/>
              </a:solidFill>
            </a:endParaRPr>
          </a:p>
          <a:p>
            <a:pPr marL="257175" indent="-104775">
              <a:spcBef>
                <a:spcPts val="480"/>
              </a:spcBef>
              <a:buClr>
                <a:schemeClr val="lt1"/>
              </a:buClr>
              <a:buSzPts val="3200"/>
              <a:buNone/>
            </a:pPr>
            <a:endParaRPr sz="2400" dirty="0">
              <a:solidFill>
                <a:schemeClr val="dk1"/>
              </a:solidFill>
              <a:latin typeface="Arial"/>
              <a:ea typeface="Arial"/>
              <a:cs typeface="Arial"/>
              <a:sym typeface="Arial"/>
            </a:endParaRPr>
          </a:p>
          <a:p>
            <a:pPr marL="257175" indent="-257175">
              <a:spcBef>
                <a:spcPts val="420"/>
              </a:spcBef>
              <a:buClr>
                <a:schemeClr val="lt1"/>
              </a:buClr>
              <a:buSzPts val="2800"/>
              <a:buNone/>
            </a:pPr>
            <a:endParaRPr dirty="0">
              <a:solidFill>
                <a:schemeClr val="dk1"/>
              </a:solidFill>
              <a:latin typeface="Arial"/>
              <a:ea typeface="Arial"/>
              <a:cs typeface="Arial"/>
              <a:sym typeface="Arial"/>
            </a:endParaRPr>
          </a:p>
          <a:p>
            <a:pPr marL="257175" indent="-123825">
              <a:spcBef>
                <a:spcPts val="420"/>
              </a:spcBef>
              <a:buClr>
                <a:schemeClr val="lt1"/>
              </a:buClr>
              <a:buSzPts val="2800"/>
              <a:buNone/>
            </a:pPr>
            <a:endParaRPr dirty="0">
              <a:latin typeface="Arial"/>
              <a:ea typeface="Arial"/>
              <a:cs typeface="Arial"/>
              <a:sym typeface="Arial"/>
            </a:endParaRPr>
          </a:p>
          <a:p>
            <a:pPr marL="257175" indent="-257175">
              <a:spcBef>
                <a:spcPts val="420"/>
              </a:spcBef>
              <a:buClr>
                <a:schemeClr val="lt1"/>
              </a:buClr>
              <a:buSzPts val="2800"/>
              <a:buNone/>
            </a:pPr>
            <a:endParaRPr dirty="0">
              <a:latin typeface="Arial"/>
              <a:ea typeface="Arial"/>
              <a:cs typeface="Arial"/>
              <a:sym typeface="Arial"/>
            </a:endParaRPr>
          </a:p>
        </p:txBody>
      </p:sp>
      <p:sp>
        <p:nvSpPr>
          <p:cNvPr id="470" name="Google Shape;470;p60"/>
          <p:cNvSpPr txBox="1">
            <a:spLocks noGrp="1"/>
          </p:cNvSpPr>
          <p:nvPr>
            <p:ph type="title"/>
          </p:nvPr>
        </p:nvSpPr>
        <p:spPr>
          <a:xfrm>
            <a:off x="481264" y="659679"/>
            <a:ext cx="8662736" cy="994172"/>
          </a:xfrm>
          <a:prstGeom prst="rect">
            <a:avLst/>
          </a:prstGeom>
          <a:noFill/>
          <a:ln>
            <a:noFill/>
          </a:ln>
        </p:spPr>
        <p:txBody>
          <a:bodyPr spcFirstLastPara="1" vert="horz" wrap="square" lIns="68569" tIns="34275" rIns="68569" bIns="34275" rtlCol="0" anchor="ctr" anchorCtr="0">
            <a:noAutofit/>
          </a:bodyPr>
          <a:lstStyle/>
          <a:p>
            <a:pPr>
              <a:lnSpc>
                <a:spcPct val="100000"/>
              </a:lnSpc>
              <a:spcBef>
                <a:spcPts val="0"/>
              </a:spcBef>
              <a:buSzPts val="1400"/>
            </a:pPr>
            <a:r>
              <a:rPr lang="en-US" sz="3000" dirty="0">
                <a:solidFill>
                  <a:schemeClr val="accent2">
                    <a:lumMod val="75000"/>
                  </a:schemeClr>
                </a:solidFill>
                <a:latin typeface="Arial" panose="020B0604020202020204" pitchFamily="34" charset="0"/>
                <a:cs typeface="Arial" panose="020B0604020202020204" pitchFamily="34" charset="0"/>
              </a:rPr>
              <a:t>When is Lethal Means Counseling Appropriate?</a:t>
            </a:r>
            <a:endParaRPr sz="3000" dirty="0">
              <a:solidFill>
                <a:schemeClr val="accent2">
                  <a:lumMod val="75000"/>
                </a:schemeClr>
              </a:solidFill>
              <a:latin typeface="Arial" panose="020B0604020202020204" pitchFamily="34" charset="0"/>
              <a:cs typeface="Arial" panose="020B0604020202020204" pitchFamily="34" charset="0"/>
            </a:endParaRPr>
          </a:p>
        </p:txBody>
      </p:sp>
      <p:cxnSp>
        <p:nvCxnSpPr>
          <p:cNvPr id="472" name="Google Shape;472;p60"/>
          <p:cNvCxnSpPr>
            <a:cxnSpLocks/>
          </p:cNvCxnSpPr>
          <p:nvPr/>
        </p:nvCxnSpPr>
        <p:spPr>
          <a:xfrm>
            <a:off x="602194" y="1424615"/>
            <a:ext cx="7900122" cy="0"/>
          </a:xfrm>
          <a:prstGeom prst="straightConnector1">
            <a:avLst/>
          </a:prstGeom>
          <a:noFill/>
          <a:ln w="31750" cap="flat" cmpd="sng">
            <a:solidFill>
              <a:schemeClr val="accent2"/>
            </a:solidFill>
            <a:prstDash val="solid"/>
            <a:round/>
            <a:headEnd type="none" w="sm" len="sm"/>
            <a:tailEnd type="none" w="sm" len="sm"/>
          </a:ln>
        </p:spPr>
      </p:cxnSp>
      <p:pic>
        <p:nvPicPr>
          <p:cNvPr id="473" name="Google Shape;473;p60"/>
          <p:cNvPicPr preferRelativeResize="0"/>
          <p:nvPr/>
        </p:nvPicPr>
        <p:blipFill rotWithShape="1">
          <a:blip r:embed="rId3">
            <a:alphaModFix/>
          </a:blip>
          <a:srcRect l="24684" t="33868" r="67624" b="39724"/>
          <a:stretch/>
        </p:blipFill>
        <p:spPr>
          <a:xfrm>
            <a:off x="847616" y="1653851"/>
            <a:ext cx="608480" cy="2801471"/>
          </a:xfrm>
          <a:prstGeom prst="rect">
            <a:avLst/>
          </a:prstGeom>
          <a:noFill/>
          <a:ln>
            <a:noFill/>
          </a:ln>
        </p:spPr>
      </p:pic>
      <p:sp>
        <p:nvSpPr>
          <p:cNvPr id="2" name="TextBox 1"/>
          <p:cNvSpPr txBox="1"/>
          <p:nvPr/>
        </p:nvSpPr>
        <p:spPr>
          <a:xfrm>
            <a:off x="602194" y="5898239"/>
            <a:ext cx="2453520"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(Bernecker et al., 2019)</a:t>
            </a:r>
          </a:p>
        </p:txBody>
      </p:sp>
      <p:sp>
        <p:nvSpPr>
          <p:cNvPr id="3" name="Oval 2"/>
          <p:cNvSpPr/>
          <p:nvPr/>
        </p:nvSpPr>
        <p:spPr>
          <a:xfrm>
            <a:off x="642559" y="3580998"/>
            <a:ext cx="914400" cy="914400"/>
          </a:xfrm>
          <a:prstGeom prst="ellipse">
            <a:avLst/>
          </a:prstGeom>
          <a:noFill/>
          <a:ln w="508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81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1"/>
          <p:cNvSpPr txBox="1">
            <a:spLocks noGrp="1"/>
          </p:cNvSpPr>
          <p:nvPr>
            <p:ph type="title"/>
          </p:nvPr>
        </p:nvSpPr>
        <p:spPr>
          <a:xfrm>
            <a:off x="516355" y="153748"/>
            <a:ext cx="7886700" cy="994172"/>
          </a:xfrm>
          <a:prstGeom prst="rect">
            <a:avLst/>
          </a:prstGeom>
          <a:noFill/>
          <a:ln>
            <a:noFill/>
          </a:ln>
        </p:spPr>
        <p:txBody>
          <a:bodyPr spcFirstLastPara="1" vert="horz" wrap="square" lIns="68569" tIns="34275" rIns="68569" bIns="34275" rtlCol="0" anchor="ctr" anchorCtr="0">
            <a:noAutofit/>
          </a:bodyPr>
          <a:lstStyle/>
          <a:p>
            <a:pPr>
              <a:lnSpc>
                <a:spcPct val="100000"/>
              </a:lnSpc>
              <a:spcBef>
                <a:spcPts val="0"/>
              </a:spcBef>
              <a:buSzPts val="1400"/>
            </a:pPr>
            <a:r>
              <a:rPr lang="en-US" sz="3200" dirty="0">
                <a:solidFill>
                  <a:schemeClr val="accent2">
                    <a:lumMod val="75000"/>
                  </a:schemeClr>
                </a:solidFill>
                <a:latin typeface="Arial" panose="020B0604020202020204" pitchFamily="34" charset="0"/>
                <a:cs typeface="Arial" panose="020B0604020202020204" pitchFamily="34" charset="0"/>
              </a:rPr>
              <a:t>Raising the Issue of Lethal Means</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480" name="Google Shape;480;p61"/>
          <p:cNvSpPr txBox="1"/>
          <p:nvPr/>
        </p:nvSpPr>
        <p:spPr>
          <a:xfrm>
            <a:off x="770014" y="5176085"/>
            <a:ext cx="7395405" cy="1330185"/>
          </a:xfrm>
          <a:prstGeom prst="rect">
            <a:avLst/>
          </a:prstGeom>
          <a:solidFill>
            <a:schemeClr val="lt1"/>
          </a:solidFill>
          <a:ln w="9525" cap="flat" cmpd="sng">
            <a:solidFill>
              <a:schemeClr val="accent2"/>
            </a:solidFill>
            <a:prstDash val="solid"/>
            <a:round/>
            <a:headEnd type="none" w="sm" len="sm"/>
            <a:tailEnd type="none" w="sm" len="sm"/>
          </a:ln>
        </p:spPr>
        <p:txBody>
          <a:bodyPr spcFirstLastPara="1" wrap="square" lIns="68569" tIns="34275" rIns="68569" bIns="34275" anchor="t" anchorCtr="0">
            <a:noAutofit/>
          </a:bodyPr>
          <a:lstStyle/>
          <a:p>
            <a:pPr marL="0" lvl="1" defTabSz="685800">
              <a:lnSpc>
                <a:spcPct val="90000"/>
              </a:lnSpc>
              <a:buClr>
                <a:srgbClr val="000000"/>
              </a:buClr>
              <a:buSzPts val="1600"/>
            </a:pPr>
            <a:r>
              <a:rPr lang="en-US" sz="1600" i="1" dirty="0">
                <a:solidFill>
                  <a:srgbClr val="003366"/>
                </a:solidFill>
                <a:latin typeface="Arial"/>
                <a:ea typeface="Arial"/>
                <a:cs typeface="Arial"/>
                <a:sym typeface="Arial"/>
              </a:rPr>
              <a:t>Intro to reducing access to lethal means</a:t>
            </a:r>
            <a:r>
              <a:rPr lang="en-US" sz="1600" dirty="0">
                <a:solidFill>
                  <a:srgbClr val="003366"/>
                </a:solidFill>
                <a:latin typeface="Arial"/>
                <a:ea typeface="Arial"/>
                <a:cs typeface="Arial"/>
                <a:sym typeface="Arial"/>
              </a:rPr>
              <a:t>: </a:t>
            </a:r>
          </a:p>
          <a:p>
            <a:pPr marL="342900" lvl="2" defTabSz="685800">
              <a:lnSpc>
                <a:spcPct val="90000"/>
              </a:lnSpc>
              <a:buClr>
                <a:srgbClr val="000000"/>
              </a:buClr>
              <a:buSzPts val="1600"/>
            </a:pPr>
            <a:r>
              <a:rPr lang="en-US" sz="1600" dirty="0">
                <a:solidFill>
                  <a:srgbClr val="ED7D31">
                    <a:lumMod val="75000"/>
                  </a:srgbClr>
                </a:solidFill>
                <a:latin typeface="Arial"/>
                <a:ea typeface="Arial"/>
                <a:cs typeface="Arial"/>
                <a:sym typeface="Arial"/>
              </a:rPr>
              <a:t>”Now let’s talk about things you can do today at home to keep yourself safe. </a:t>
            </a:r>
          </a:p>
          <a:p>
            <a:pPr marL="342900" lvl="2" defTabSz="685800">
              <a:lnSpc>
                <a:spcPct val="90000"/>
              </a:lnSpc>
              <a:buClr>
                <a:srgbClr val="000000"/>
              </a:buClr>
              <a:buSzPts val="1600"/>
            </a:pPr>
            <a:endParaRPr lang="en-US" sz="700" dirty="0">
              <a:solidFill>
                <a:srgbClr val="ED7D31">
                  <a:lumMod val="75000"/>
                </a:srgbClr>
              </a:solidFill>
              <a:latin typeface="Arial"/>
              <a:ea typeface="Arial"/>
              <a:cs typeface="Arial"/>
              <a:sym typeface="Arial"/>
            </a:endParaRPr>
          </a:p>
          <a:p>
            <a:pPr marL="342900" lvl="2" defTabSz="685800">
              <a:lnSpc>
                <a:spcPct val="90000"/>
              </a:lnSpc>
              <a:buClr>
                <a:srgbClr val="000000"/>
              </a:buClr>
              <a:buSzPts val="1600"/>
            </a:pPr>
            <a:r>
              <a:rPr lang="en-US" sz="1600" dirty="0">
                <a:solidFill>
                  <a:srgbClr val="ED7D31">
                    <a:lumMod val="75000"/>
                  </a:srgbClr>
                </a:solidFill>
                <a:latin typeface="Arial"/>
                <a:ea typeface="Arial"/>
                <a:cs typeface="Arial"/>
                <a:sym typeface="Arial"/>
              </a:rPr>
              <a:t>Putting time and distance between you and a method that could do serious harm - especially a firearm - is a good way to stay safer while you’re struggling.”</a:t>
            </a:r>
            <a:endParaRPr sz="1600" dirty="0">
              <a:solidFill>
                <a:srgbClr val="ED7D31">
                  <a:lumMod val="75000"/>
                </a:srgbClr>
              </a:solidFill>
              <a:latin typeface="Arial"/>
              <a:ea typeface="Arial"/>
              <a:cs typeface="Arial"/>
              <a:sym typeface="Arial"/>
            </a:endParaRPr>
          </a:p>
        </p:txBody>
      </p:sp>
      <p:sp>
        <p:nvSpPr>
          <p:cNvPr id="481" name="Google Shape;481;p61"/>
          <p:cNvSpPr txBox="1"/>
          <p:nvPr/>
        </p:nvSpPr>
        <p:spPr>
          <a:xfrm>
            <a:off x="3833865" y="1654453"/>
            <a:ext cx="4331554" cy="2083585"/>
          </a:xfrm>
          <a:prstGeom prst="rect">
            <a:avLst/>
          </a:prstGeom>
          <a:noFill/>
          <a:ln w="9525" cap="flat" cmpd="sng">
            <a:solidFill>
              <a:schemeClr val="accent2"/>
            </a:solidFill>
            <a:prstDash val="solid"/>
            <a:round/>
            <a:headEnd type="none" w="sm" len="sm"/>
            <a:tailEnd type="none" w="sm" len="sm"/>
          </a:ln>
        </p:spPr>
        <p:txBody>
          <a:bodyPr spcFirstLastPara="1" wrap="square" lIns="68569" tIns="34275" rIns="68569" bIns="34275" anchor="t" anchorCtr="0">
            <a:noAutofit/>
          </a:bodyPr>
          <a:lstStyle/>
          <a:p>
            <a:pPr marL="0" lvl="1" defTabSz="685800">
              <a:lnSpc>
                <a:spcPct val="90000"/>
              </a:lnSpc>
              <a:buClr>
                <a:srgbClr val="000000"/>
              </a:buClr>
              <a:buSzPts val="1600"/>
            </a:pPr>
            <a:r>
              <a:rPr lang="en-US" sz="1600" dirty="0">
                <a:solidFill>
                  <a:srgbClr val="003366"/>
                </a:solidFill>
                <a:latin typeface="Arial"/>
                <a:ea typeface="Arial"/>
                <a:cs typeface="Arial"/>
                <a:sym typeface="Arial"/>
              </a:rPr>
              <a:t>“I’m glad to hear you’re not feeling suicidal. Sometimes when people are struggling the way you’ve described, a crisis hits and suicidal feelings can develop quickly. They typically don’t last, but it can feel overwhelming. If by chance a crisis develops and you’re faced with suicidal thoughts, let’s come up with a plan for how you’d get through it safely.”</a:t>
            </a:r>
            <a:endParaRPr sz="1600" dirty="0">
              <a:solidFill>
                <a:srgbClr val="003366"/>
              </a:solidFill>
              <a:latin typeface="Arial"/>
              <a:ea typeface="Arial"/>
              <a:cs typeface="Arial"/>
              <a:sym typeface="Arial"/>
            </a:endParaRPr>
          </a:p>
        </p:txBody>
      </p:sp>
      <p:sp>
        <p:nvSpPr>
          <p:cNvPr id="482" name="Google Shape;482;p61"/>
          <p:cNvSpPr txBox="1"/>
          <p:nvPr/>
        </p:nvSpPr>
        <p:spPr>
          <a:xfrm>
            <a:off x="3684728" y="1177927"/>
            <a:ext cx="5521678" cy="436953"/>
          </a:xfrm>
          <a:prstGeom prst="rect">
            <a:avLst/>
          </a:prstGeom>
          <a:noFill/>
          <a:ln w="9525" cap="flat" cmpd="sng">
            <a:solidFill>
              <a:schemeClr val="lt1"/>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1400"/>
            </a:pPr>
            <a:r>
              <a:rPr lang="en-US" sz="1600" b="1" dirty="0">
                <a:solidFill>
                  <a:srgbClr val="ED7D31">
                    <a:lumMod val="75000"/>
                  </a:srgbClr>
                </a:solidFill>
                <a:latin typeface="Arial"/>
                <a:ea typeface="Arial"/>
                <a:cs typeface="Arial"/>
                <a:sym typeface="Arial"/>
              </a:rPr>
              <a:t>No current or lifetime SI/SA but in serious distress:</a:t>
            </a:r>
            <a:endParaRPr sz="1600" dirty="0">
              <a:solidFill>
                <a:srgbClr val="ED7D31">
                  <a:lumMod val="75000"/>
                </a:srgbClr>
              </a:solidFill>
              <a:latin typeface="Arial"/>
              <a:ea typeface="Arial"/>
              <a:cs typeface="Arial"/>
              <a:sym typeface="Arial"/>
            </a:endParaRPr>
          </a:p>
        </p:txBody>
      </p:sp>
      <p:sp>
        <p:nvSpPr>
          <p:cNvPr id="483" name="Google Shape;483;p61"/>
          <p:cNvSpPr txBox="1"/>
          <p:nvPr/>
        </p:nvSpPr>
        <p:spPr>
          <a:xfrm>
            <a:off x="424418" y="1197170"/>
            <a:ext cx="3173329" cy="422491"/>
          </a:xfrm>
          <a:prstGeom prst="rect">
            <a:avLst/>
          </a:prstGeom>
          <a:noFill/>
          <a:ln>
            <a:noFill/>
          </a:ln>
        </p:spPr>
        <p:txBody>
          <a:bodyPr spcFirstLastPara="1" wrap="square" lIns="68569" tIns="34275" rIns="68569" bIns="34275" anchor="t" anchorCtr="0">
            <a:noAutofit/>
          </a:bodyPr>
          <a:lstStyle/>
          <a:p>
            <a:pPr defTabSz="685800">
              <a:buClr>
                <a:srgbClr val="000000"/>
              </a:buClr>
              <a:buSzPts val="1400"/>
            </a:pPr>
            <a:r>
              <a:rPr lang="en-US" sz="1600" b="1" dirty="0">
                <a:solidFill>
                  <a:srgbClr val="ED7D31">
                    <a:lumMod val="75000"/>
                  </a:srgbClr>
                </a:solidFill>
                <a:latin typeface="Arial"/>
                <a:ea typeface="Arial"/>
                <a:cs typeface="Arial"/>
                <a:sym typeface="Arial"/>
              </a:rPr>
              <a:t>Current SI or History of SI/SA:</a:t>
            </a:r>
            <a:endParaRPr sz="1600" dirty="0">
              <a:solidFill>
                <a:srgbClr val="ED7D31">
                  <a:lumMod val="75000"/>
                </a:srgbClr>
              </a:solidFill>
              <a:latin typeface="Arial"/>
              <a:ea typeface="Arial"/>
              <a:cs typeface="Arial"/>
              <a:sym typeface="Arial"/>
            </a:endParaRPr>
          </a:p>
        </p:txBody>
      </p:sp>
      <p:cxnSp>
        <p:nvCxnSpPr>
          <p:cNvPr id="484" name="Google Shape;484;p61"/>
          <p:cNvCxnSpPr>
            <a:cxnSpLocks/>
          </p:cNvCxnSpPr>
          <p:nvPr/>
        </p:nvCxnSpPr>
        <p:spPr>
          <a:xfrm>
            <a:off x="1893857" y="2903698"/>
            <a:ext cx="0" cy="898496"/>
          </a:xfrm>
          <a:prstGeom prst="straightConnector1">
            <a:avLst/>
          </a:prstGeom>
          <a:ln>
            <a:headEnd type="none" w="sm" len="sm"/>
            <a:tailEnd type="stealth" w="med" len="med"/>
          </a:ln>
        </p:spPr>
        <p:style>
          <a:lnRef idx="3">
            <a:schemeClr val="dk1"/>
          </a:lnRef>
          <a:fillRef idx="0">
            <a:schemeClr val="dk1"/>
          </a:fillRef>
          <a:effectRef idx="2">
            <a:schemeClr val="dk1"/>
          </a:effectRef>
          <a:fontRef idx="minor">
            <a:schemeClr val="tx1"/>
          </a:fontRef>
        </p:style>
      </p:cxnSp>
      <p:sp>
        <p:nvSpPr>
          <p:cNvPr id="486" name="Google Shape;486;p61"/>
          <p:cNvSpPr txBox="1"/>
          <p:nvPr/>
        </p:nvSpPr>
        <p:spPr>
          <a:xfrm>
            <a:off x="534508" y="1640604"/>
            <a:ext cx="2818288" cy="1263094"/>
          </a:xfrm>
          <a:prstGeom prst="rect">
            <a:avLst/>
          </a:prstGeom>
          <a:noFill/>
          <a:ln w="9525" cap="flat" cmpd="sng">
            <a:solidFill>
              <a:schemeClr val="accent2"/>
            </a:solidFill>
            <a:prstDash val="solid"/>
            <a:round/>
            <a:headEnd type="none" w="sm" len="sm"/>
            <a:tailEnd type="none" w="sm" len="sm"/>
          </a:ln>
        </p:spPr>
        <p:txBody>
          <a:bodyPr spcFirstLastPara="1" wrap="square" lIns="68569" tIns="34275" rIns="68569" bIns="34275" anchor="t" anchorCtr="0">
            <a:noAutofit/>
          </a:bodyPr>
          <a:lstStyle/>
          <a:p>
            <a:pPr marL="0" lvl="1" defTabSz="685800">
              <a:lnSpc>
                <a:spcPct val="90000"/>
              </a:lnSpc>
              <a:buClr>
                <a:srgbClr val="000000"/>
              </a:buClr>
              <a:buSzPts val="1600"/>
            </a:pPr>
            <a:r>
              <a:rPr lang="en-US" sz="1600" dirty="0">
                <a:solidFill>
                  <a:srgbClr val="003366"/>
                </a:solidFill>
                <a:latin typeface="Arial"/>
                <a:ea typeface="Arial"/>
                <a:cs typeface="Arial"/>
                <a:sym typeface="Arial"/>
              </a:rPr>
              <a:t>“I’d like us to work on a plan for how to safely handle things if the suicidal feelings come back.”</a:t>
            </a:r>
            <a:endParaRPr sz="1600" dirty="0">
              <a:solidFill>
                <a:srgbClr val="003366"/>
              </a:solidFill>
              <a:latin typeface="Arial"/>
              <a:ea typeface="Arial"/>
              <a:cs typeface="Arial"/>
              <a:sym typeface="Arial"/>
            </a:endParaRPr>
          </a:p>
        </p:txBody>
      </p:sp>
      <p:cxnSp>
        <p:nvCxnSpPr>
          <p:cNvPr id="487" name="Google Shape;487;p61"/>
          <p:cNvCxnSpPr>
            <a:cxnSpLocks/>
            <a:stCxn id="488" idx="2"/>
          </p:cNvCxnSpPr>
          <p:nvPr/>
        </p:nvCxnSpPr>
        <p:spPr>
          <a:xfrm>
            <a:off x="4407170" y="4588486"/>
            <a:ext cx="0" cy="436953"/>
          </a:xfrm>
          <a:prstGeom prst="straightConnector1">
            <a:avLst/>
          </a:prstGeom>
          <a:noFill/>
          <a:ln w="12700" cap="flat" cmpd="sng">
            <a:solidFill>
              <a:schemeClr val="dk1"/>
            </a:solidFill>
            <a:prstDash val="solid"/>
            <a:round/>
            <a:headEnd type="none" w="sm" len="sm"/>
            <a:tailEnd type="stealth" w="med" len="med"/>
          </a:ln>
        </p:spPr>
      </p:cxnSp>
      <p:sp>
        <p:nvSpPr>
          <p:cNvPr id="488" name="Google Shape;488;p61"/>
          <p:cNvSpPr txBox="1"/>
          <p:nvPr/>
        </p:nvSpPr>
        <p:spPr>
          <a:xfrm>
            <a:off x="770023" y="4151533"/>
            <a:ext cx="7274294" cy="436953"/>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marL="0" lvl="1" defTabSz="685800">
              <a:lnSpc>
                <a:spcPct val="90000"/>
              </a:lnSpc>
              <a:buClr>
                <a:srgbClr val="000000"/>
              </a:buClr>
              <a:buSzPts val="1600"/>
            </a:pPr>
            <a:r>
              <a:rPr lang="en-US" dirty="0">
                <a:solidFill>
                  <a:srgbClr val="003366"/>
                </a:solidFill>
                <a:latin typeface="Arial"/>
                <a:ea typeface="Arial"/>
                <a:cs typeface="Arial"/>
                <a:sym typeface="Arial"/>
              </a:rPr>
              <a:t>Safety Plan, Coping Plan, Wrap-around Plan </a:t>
            </a:r>
            <a:r>
              <a:rPr lang="en-US" sz="1400" dirty="0">
                <a:solidFill>
                  <a:srgbClr val="003366"/>
                </a:solidFill>
                <a:latin typeface="Arial"/>
                <a:ea typeface="Arial"/>
                <a:cs typeface="Arial"/>
                <a:sym typeface="Arial"/>
              </a:rPr>
              <a:t>(</a:t>
            </a:r>
            <a:r>
              <a:rPr lang="en-US" sz="1400" i="1" dirty="0">
                <a:solidFill>
                  <a:srgbClr val="003366"/>
                </a:solidFill>
                <a:latin typeface="Arial"/>
                <a:ea typeface="Arial"/>
                <a:cs typeface="Arial"/>
                <a:sym typeface="Arial"/>
              </a:rPr>
              <a:t>Individualized plan you use</a:t>
            </a:r>
            <a:r>
              <a:rPr lang="en-US" sz="1400" dirty="0">
                <a:solidFill>
                  <a:srgbClr val="003366"/>
                </a:solidFill>
                <a:latin typeface="Arial"/>
                <a:ea typeface="Arial"/>
                <a:cs typeface="Arial"/>
                <a:sym typeface="Arial"/>
              </a:rPr>
              <a:t>) </a:t>
            </a:r>
            <a:endParaRPr dirty="0">
              <a:solidFill>
                <a:srgbClr val="003366"/>
              </a:solidFill>
              <a:latin typeface="Arial"/>
              <a:ea typeface="Arial"/>
              <a:cs typeface="Arial"/>
              <a:sym typeface="Arial"/>
            </a:endParaRPr>
          </a:p>
        </p:txBody>
      </p:sp>
      <p:cxnSp>
        <p:nvCxnSpPr>
          <p:cNvPr id="489" name="Google Shape;489;p61"/>
          <p:cNvCxnSpPr>
            <a:cxnSpLocks/>
          </p:cNvCxnSpPr>
          <p:nvPr/>
        </p:nvCxnSpPr>
        <p:spPr>
          <a:xfrm>
            <a:off x="5903734" y="3738038"/>
            <a:ext cx="0" cy="357365"/>
          </a:xfrm>
          <a:prstGeom prst="straightConnector1">
            <a:avLst/>
          </a:prstGeom>
          <a:noFill/>
          <a:ln w="12700" cap="flat" cmpd="sng">
            <a:solidFill>
              <a:schemeClr val="dk1"/>
            </a:solidFill>
            <a:prstDash val="solid"/>
            <a:round/>
            <a:headEnd type="none" w="sm" len="sm"/>
            <a:tailEnd type="stealth" w="med" len="med"/>
          </a:ln>
        </p:spPr>
      </p:cxnSp>
      <p:cxnSp>
        <p:nvCxnSpPr>
          <p:cNvPr id="3" name="Straight Connector 2">
            <a:extLst>
              <a:ext uri="{FF2B5EF4-FFF2-40B4-BE49-F238E27FC236}">
                <a16:creationId xmlns:a16="http://schemas.microsoft.com/office/drawing/2014/main" id="{616DB8C0-8688-41D3-A8B6-0E8325D97CC0}"/>
              </a:ext>
            </a:extLst>
          </p:cNvPr>
          <p:cNvCxnSpPr>
            <a:cxnSpLocks/>
          </p:cNvCxnSpPr>
          <p:nvPr/>
        </p:nvCxnSpPr>
        <p:spPr>
          <a:xfrm>
            <a:off x="647814" y="843594"/>
            <a:ext cx="607382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24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2C02A1-5A7B-4F02-994F-711A0B30EDFE}"/>
              </a:ext>
            </a:extLst>
          </p:cNvPr>
          <p:cNvSpPr>
            <a:spLocks noGrp="1"/>
          </p:cNvSpPr>
          <p:nvPr>
            <p:ph idx="1"/>
          </p:nvPr>
        </p:nvSpPr>
        <p:spPr>
          <a:xfrm>
            <a:off x="628649" y="1106572"/>
            <a:ext cx="8178465" cy="4351338"/>
          </a:xfrm>
        </p:spPr>
        <p:txBody>
          <a:bodyPr>
            <a:noAutofit/>
          </a:bodyPr>
          <a:lstStyle/>
          <a:p>
            <a:pPr>
              <a:lnSpc>
                <a:spcPct val="100000"/>
              </a:lnSpc>
            </a:pPr>
            <a:r>
              <a:rPr lang="en-US" sz="2000" dirty="0">
                <a:solidFill>
                  <a:srgbClr val="003366"/>
                </a:solidFill>
                <a:cs typeface="Arial" panose="020B0604020202020204" pitchFamily="34" charset="0"/>
              </a:rPr>
              <a:t>Partner up – preferably with someone you don’t know/work with</a:t>
            </a:r>
          </a:p>
          <a:p>
            <a:pPr>
              <a:lnSpc>
                <a:spcPct val="100000"/>
              </a:lnSpc>
            </a:pPr>
            <a:r>
              <a:rPr lang="en-US" sz="2000" dirty="0">
                <a:solidFill>
                  <a:srgbClr val="003366"/>
                </a:solidFill>
                <a:cs typeface="Arial" panose="020B0604020202020204" pitchFamily="34" charset="0"/>
              </a:rPr>
              <a:t>Decide who will be the Clinician &amp; Client/Person at Risk</a:t>
            </a:r>
          </a:p>
          <a:p>
            <a:pPr marL="0" indent="0">
              <a:lnSpc>
                <a:spcPct val="134000"/>
              </a:lnSpc>
              <a:buNone/>
            </a:pPr>
            <a:r>
              <a:rPr lang="en-US" sz="2000" b="1" dirty="0">
                <a:solidFill>
                  <a:schemeClr val="accent2">
                    <a:lumMod val="75000"/>
                  </a:schemeClr>
                </a:solidFill>
                <a:cs typeface="Arial" panose="020B0604020202020204" pitchFamily="34" charset="0"/>
              </a:rPr>
              <a:t>Part 1 </a:t>
            </a:r>
            <a:r>
              <a:rPr lang="en-US" sz="2000" dirty="0">
                <a:solidFill>
                  <a:schemeClr val="accent2">
                    <a:lumMod val="75000"/>
                  </a:schemeClr>
                </a:solidFill>
                <a:cs typeface="Arial" panose="020B0604020202020204" pitchFamily="34" charset="0"/>
              </a:rPr>
              <a:t>– Client has said that </a:t>
            </a:r>
            <a:r>
              <a:rPr lang="en-US" sz="2000" i="1" dirty="0">
                <a:solidFill>
                  <a:schemeClr val="accent2">
                    <a:lumMod val="75000"/>
                  </a:schemeClr>
                </a:solidFill>
                <a:cs typeface="Arial" panose="020B0604020202020204" pitchFamily="34" charset="0"/>
              </a:rPr>
              <a:t>they </a:t>
            </a:r>
            <a:r>
              <a:rPr lang="en-US" sz="2000" b="1" i="1" dirty="0">
                <a:solidFill>
                  <a:schemeClr val="accent2">
                    <a:lumMod val="75000"/>
                  </a:schemeClr>
                </a:solidFill>
                <a:cs typeface="Arial" panose="020B0604020202020204" pitchFamily="34" charset="0"/>
              </a:rPr>
              <a:t>are having suicidal thoughts </a:t>
            </a:r>
            <a:r>
              <a:rPr lang="en-US" sz="2000" i="1" dirty="0">
                <a:solidFill>
                  <a:schemeClr val="accent2">
                    <a:lumMod val="75000"/>
                  </a:schemeClr>
                </a:solidFill>
                <a:cs typeface="Arial" panose="020B0604020202020204" pitchFamily="34" charset="0"/>
              </a:rPr>
              <a:t>or behaviors</a:t>
            </a:r>
          </a:p>
          <a:p>
            <a:pPr lvl="1">
              <a:lnSpc>
                <a:spcPct val="100000"/>
              </a:lnSpc>
            </a:pPr>
            <a:r>
              <a:rPr lang="en-US" sz="2000" i="1" dirty="0">
                <a:solidFill>
                  <a:srgbClr val="003366"/>
                </a:solidFill>
                <a:cs typeface="Arial" panose="020B0604020202020204" pitchFamily="34" charset="0"/>
              </a:rPr>
              <a:t>‘Clinician’ restates, in their own words, why they are concerned about suicide. S/he then introduces the topic of Lethal Means Access. </a:t>
            </a:r>
          </a:p>
          <a:p>
            <a:pPr lvl="1">
              <a:lnSpc>
                <a:spcPct val="100000"/>
              </a:lnSpc>
            </a:pPr>
            <a:r>
              <a:rPr lang="en-US" sz="2000" i="1" dirty="0">
                <a:solidFill>
                  <a:srgbClr val="003366"/>
                </a:solidFill>
                <a:cs typeface="Arial" panose="020B0604020202020204" pitchFamily="34" charset="0"/>
              </a:rPr>
              <a:t>Continue the conversation until asked to stop.</a:t>
            </a:r>
          </a:p>
          <a:p>
            <a:pPr lvl="1">
              <a:lnSpc>
                <a:spcPct val="100000"/>
              </a:lnSpc>
            </a:pPr>
            <a:r>
              <a:rPr lang="en-US" sz="2000" b="1" i="1" dirty="0">
                <a:solidFill>
                  <a:srgbClr val="003366"/>
                </a:solidFill>
                <a:cs typeface="Arial" panose="020B0604020202020204" pitchFamily="34" charset="0"/>
              </a:rPr>
              <a:t>Follow the Flow Chart on the screen for ideas but use your own words.</a:t>
            </a:r>
          </a:p>
          <a:p>
            <a:pPr lvl="1">
              <a:lnSpc>
                <a:spcPct val="100000"/>
              </a:lnSpc>
            </a:pPr>
            <a:endParaRPr lang="en-US" sz="2000" b="1" i="1" dirty="0">
              <a:cs typeface="Arial" panose="020B0604020202020204" pitchFamily="34" charset="0"/>
            </a:endParaRPr>
          </a:p>
          <a:p>
            <a:pPr marL="0" indent="0">
              <a:lnSpc>
                <a:spcPct val="100000"/>
              </a:lnSpc>
              <a:buNone/>
            </a:pPr>
            <a:r>
              <a:rPr lang="en-US" sz="2000" b="1" dirty="0">
                <a:solidFill>
                  <a:schemeClr val="accent2">
                    <a:lumMod val="75000"/>
                  </a:schemeClr>
                </a:solidFill>
                <a:cs typeface="Arial" panose="020B0604020202020204" pitchFamily="34" charset="0"/>
              </a:rPr>
              <a:t>Part 2 </a:t>
            </a:r>
            <a:r>
              <a:rPr lang="en-US" sz="2000" dirty="0">
                <a:solidFill>
                  <a:schemeClr val="accent2">
                    <a:lumMod val="75000"/>
                  </a:schemeClr>
                </a:solidFill>
                <a:cs typeface="Arial" panose="020B0604020202020204" pitchFamily="34" charset="0"/>
              </a:rPr>
              <a:t>– Switch Roles - Client has </a:t>
            </a:r>
            <a:r>
              <a:rPr lang="en-US" sz="2000" b="1" i="1" dirty="0">
                <a:solidFill>
                  <a:schemeClr val="accent2">
                    <a:lumMod val="75000"/>
                  </a:schemeClr>
                </a:solidFill>
                <a:cs typeface="Arial" panose="020B0604020202020204" pitchFamily="34" charset="0"/>
              </a:rPr>
              <a:t>denied having suicidal thoughts or behaviors </a:t>
            </a:r>
            <a:r>
              <a:rPr lang="en-US" sz="2000" i="1" dirty="0">
                <a:solidFill>
                  <a:schemeClr val="accent2">
                    <a:lumMod val="75000"/>
                  </a:schemeClr>
                </a:solidFill>
                <a:cs typeface="Arial" panose="020B0604020202020204" pitchFamily="34" charset="0"/>
              </a:rPr>
              <a:t>but clinician is nonetheless concerned </a:t>
            </a:r>
            <a:r>
              <a:rPr lang="en-US" sz="2000" dirty="0">
                <a:solidFill>
                  <a:schemeClr val="accent2">
                    <a:lumMod val="75000"/>
                  </a:schemeClr>
                </a:solidFill>
                <a:cs typeface="Arial" panose="020B0604020202020204" pitchFamily="34" charset="0"/>
              </a:rPr>
              <a:t>due to behavioral health status and/or life situation</a:t>
            </a:r>
          </a:p>
          <a:p>
            <a:pPr lvl="1">
              <a:lnSpc>
                <a:spcPct val="100000"/>
              </a:lnSpc>
            </a:pPr>
            <a:r>
              <a:rPr lang="en-US" sz="2000" i="1" dirty="0">
                <a:solidFill>
                  <a:srgbClr val="003366"/>
                </a:solidFill>
                <a:cs typeface="Arial" panose="020B0604020202020204" pitchFamily="34" charset="0"/>
              </a:rPr>
              <a:t>Clinician states why they are concerned about suicide and introduces the topic of Lethal Means Access. Continue the conversation until asked to stop.</a:t>
            </a:r>
          </a:p>
          <a:p>
            <a:pPr lvl="1">
              <a:lnSpc>
                <a:spcPct val="100000"/>
              </a:lnSpc>
            </a:pPr>
            <a:r>
              <a:rPr lang="en-US" sz="2000" b="1" i="1" dirty="0">
                <a:solidFill>
                  <a:srgbClr val="003366"/>
                </a:solidFill>
                <a:cs typeface="Arial" panose="020B0604020202020204" pitchFamily="34" charset="0"/>
              </a:rPr>
              <a:t>Follow the Flow Chart on the screen for ideas but use your own words.</a:t>
            </a:r>
            <a:endParaRPr lang="en-US" sz="2000" i="1" dirty="0">
              <a:solidFill>
                <a:srgbClr val="003366"/>
              </a:solidFill>
              <a:cs typeface="Arial" panose="020B0604020202020204" pitchFamily="34" charset="0"/>
            </a:endParaRPr>
          </a:p>
        </p:txBody>
      </p:sp>
      <p:sp>
        <p:nvSpPr>
          <p:cNvPr id="2" name="Title 1">
            <a:extLst>
              <a:ext uri="{FF2B5EF4-FFF2-40B4-BE49-F238E27FC236}">
                <a16:creationId xmlns:a16="http://schemas.microsoft.com/office/drawing/2014/main" id="{48679BD2-7B74-4D3A-86B6-1E194BAD4C6B}"/>
              </a:ext>
            </a:extLst>
          </p:cNvPr>
          <p:cNvSpPr>
            <a:spLocks noGrp="1"/>
          </p:cNvSpPr>
          <p:nvPr>
            <p:ph type="title"/>
          </p:nvPr>
        </p:nvSpPr>
        <p:spPr>
          <a:xfrm>
            <a:off x="628650" y="112400"/>
            <a:ext cx="8178466" cy="994172"/>
          </a:xfrm>
        </p:spPr>
        <p:txBody>
          <a:bodyPr>
            <a:normAutofit/>
          </a:bodyPr>
          <a:lstStyle/>
          <a:p>
            <a:r>
              <a:rPr lang="en-US" sz="3200" dirty="0">
                <a:solidFill>
                  <a:schemeClr val="accent2">
                    <a:lumMod val="75000"/>
                  </a:schemeClr>
                </a:solidFill>
                <a:latin typeface="Arial" panose="020B0604020202020204" pitchFamily="34" charset="0"/>
                <a:cs typeface="Arial" panose="020B0604020202020204" pitchFamily="34" charset="0"/>
              </a:rPr>
              <a:t>Practice in Starting the CALM Conversation</a:t>
            </a:r>
          </a:p>
        </p:txBody>
      </p:sp>
      <p:cxnSp>
        <p:nvCxnSpPr>
          <p:cNvPr id="5" name="Straight Connector 4">
            <a:extLst>
              <a:ext uri="{FF2B5EF4-FFF2-40B4-BE49-F238E27FC236}">
                <a16:creationId xmlns:a16="http://schemas.microsoft.com/office/drawing/2014/main" id="{23D4DC31-B453-4F4C-BCEC-DF0D0961EE67}"/>
              </a:ext>
            </a:extLst>
          </p:cNvPr>
          <p:cNvCxnSpPr>
            <a:cxnSpLocks/>
          </p:cNvCxnSpPr>
          <p:nvPr/>
        </p:nvCxnSpPr>
        <p:spPr>
          <a:xfrm>
            <a:off x="628650" y="865941"/>
            <a:ext cx="78867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21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494"/>
        <p:cNvGrpSpPr/>
        <p:nvPr/>
      </p:nvGrpSpPr>
      <p:grpSpPr>
        <a:xfrm>
          <a:off x="0" y="0"/>
          <a:ext cx="0" cy="0"/>
          <a:chOff x="0" y="0"/>
          <a:chExt cx="0" cy="0"/>
        </a:xfrm>
      </p:grpSpPr>
      <p:sp>
        <p:nvSpPr>
          <p:cNvPr id="495" name="Google Shape;495;p62"/>
          <p:cNvSpPr txBox="1">
            <a:spLocks noGrp="1"/>
          </p:cNvSpPr>
          <p:nvPr>
            <p:ph type="title"/>
          </p:nvPr>
        </p:nvSpPr>
        <p:spPr>
          <a:xfrm>
            <a:off x="959407" y="101600"/>
            <a:ext cx="7481860" cy="62029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mn-lt"/>
              </a:rPr>
              <a:t>Safety Plan </a:t>
            </a:r>
            <a:r>
              <a:rPr lang="en-US" sz="2000" dirty="0">
                <a:solidFill>
                  <a:schemeClr val="accent2">
                    <a:lumMod val="75000"/>
                  </a:schemeClr>
                </a:solidFill>
                <a:latin typeface="+mn-lt"/>
              </a:rPr>
              <a:t>(Stanley &amp; Brown, 2012)</a:t>
            </a:r>
            <a:endParaRPr sz="3200" dirty="0">
              <a:solidFill>
                <a:schemeClr val="accent2">
                  <a:lumMod val="75000"/>
                </a:schemeClr>
              </a:solidFill>
              <a:latin typeface="+mn-lt"/>
            </a:endParaRPr>
          </a:p>
        </p:txBody>
      </p:sp>
      <p:pic>
        <p:nvPicPr>
          <p:cNvPr id="496" name="Google Shape;496;p62"/>
          <p:cNvPicPr preferRelativeResize="0"/>
          <p:nvPr/>
        </p:nvPicPr>
        <p:blipFill rotWithShape="1">
          <a:blip r:embed="rId3">
            <a:alphaModFix/>
          </a:blip>
          <a:srcRect/>
          <a:stretch/>
        </p:blipFill>
        <p:spPr>
          <a:xfrm>
            <a:off x="1226920" y="721895"/>
            <a:ext cx="5799522" cy="6034505"/>
          </a:xfrm>
          <a:prstGeom prst="rect">
            <a:avLst/>
          </a:prstGeom>
          <a:noFill/>
          <a:ln>
            <a:noFill/>
          </a:ln>
        </p:spPr>
      </p:pic>
      <p:cxnSp>
        <p:nvCxnSpPr>
          <p:cNvPr id="4" name="Straight Connector 3">
            <a:extLst>
              <a:ext uri="{FF2B5EF4-FFF2-40B4-BE49-F238E27FC236}">
                <a16:creationId xmlns:a16="http://schemas.microsoft.com/office/drawing/2014/main" id="{FA04263F-926F-4CAB-B68D-BA6C44372DB7}"/>
              </a:ext>
            </a:extLst>
          </p:cNvPr>
          <p:cNvCxnSpPr>
            <a:cxnSpLocks/>
          </p:cNvCxnSpPr>
          <p:nvPr/>
        </p:nvCxnSpPr>
        <p:spPr>
          <a:xfrm>
            <a:off x="959407" y="721895"/>
            <a:ext cx="59386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3"/>
          <p:cNvSpPr txBox="1">
            <a:spLocks noGrp="1"/>
          </p:cNvSpPr>
          <p:nvPr>
            <p:ph type="title" idx="4294967295"/>
          </p:nvPr>
        </p:nvSpPr>
        <p:spPr>
          <a:xfrm>
            <a:off x="0" y="228600"/>
            <a:ext cx="77724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ea typeface="Arial"/>
                <a:cs typeface="Arial" panose="020B0604020202020204" pitchFamily="34" charset="0"/>
                <a:sym typeface="Arial"/>
              </a:rPr>
              <a:t>      Firearms: </a:t>
            </a:r>
            <a:r>
              <a:rPr lang="en-US" sz="3200" dirty="0">
                <a:solidFill>
                  <a:schemeClr val="accent2">
                    <a:lumMod val="75000"/>
                  </a:schemeClr>
                </a:solidFill>
                <a:highlight>
                  <a:schemeClr val="lt1"/>
                </a:highlight>
                <a:latin typeface="Arial" panose="020B0604020202020204" pitchFamily="34" charset="0"/>
                <a:cs typeface="Arial" panose="020B0604020202020204" pitchFamily="34" charset="0"/>
              </a:rPr>
              <a:t>Starting the Conversation</a:t>
            </a:r>
            <a:endParaRPr sz="3200" dirty="0">
              <a:solidFill>
                <a:schemeClr val="accent2">
                  <a:lumMod val="75000"/>
                </a:schemeClr>
              </a:solidFill>
              <a:highlight>
                <a:schemeClr val="lt1"/>
              </a:highlight>
              <a:latin typeface="Arial" panose="020B0604020202020204" pitchFamily="34" charset="0"/>
              <a:cs typeface="Arial" panose="020B0604020202020204" pitchFamily="34" charset="0"/>
            </a:endParaRPr>
          </a:p>
        </p:txBody>
      </p:sp>
      <p:sp>
        <p:nvSpPr>
          <p:cNvPr id="503" name="Google Shape;503;p63"/>
          <p:cNvSpPr txBox="1">
            <a:spLocks noGrp="1"/>
          </p:cNvSpPr>
          <p:nvPr>
            <p:ph type="body" idx="4294967295"/>
          </p:nvPr>
        </p:nvSpPr>
        <p:spPr>
          <a:xfrm>
            <a:off x="823344" y="1187116"/>
            <a:ext cx="7772400" cy="533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Font typeface="Arial"/>
              <a:buNone/>
            </a:pPr>
            <a:r>
              <a:rPr lang="en-US" sz="2000" dirty="0">
                <a:solidFill>
                  <a:schemeClr val="accent1">
                    <a:lumMod val="50000"/>
                  </a:schemeClr>
                </a:solidFill>
                <a:ea typeface="Arial"/>
                <a:cs typeface="Arial"/>
                <a:sym typeface="Arial"/>
              </a:rPr>
              <a:t>Which approach to</a:t>
            </a:r>
            <a:r>
              <a:rPr lang="en-US" sz="2000" dirty="0">
                <a:solidFill>
                  <a:schemeClr val="accent1">
                    <a:lumMod val="50000"/>
                  </a:schemeClr>
                </a:solidFill>
                <a:highlight>
                  <a:schemeClr val="lt1"/>
                </a:highlight>
                <a:ea typeface="Arial"/>
                <a:cs typeface="Arial"/>
                <a:sym typeface="Arial"/>
              </a:rPr>
              <a:t> </a:t>
            </a:r>
            <a:r>
              <a:rPr lang="en-US" sz="2000" dirty="0">
                <a:solidFill>
                  <a:schemeClr val="accent1">
                    <a:lumMod val="50000"/>
                  </a:schemeClr>
                </a:solidFill>
                <a:highlight>
                  <a:schemeClr val="lt1"/>
                </a:highlight>
              </a:rPr>
              <a:t>starting the conversation</a:t>
            </a:r>
            <a:r>
              <a:rPr lang="en-US" sz="2000" dirty="0">
                <a:solidFill>
                  <a:schemeClr val="accent1">
                    <a:lumMod val="50000"/>
                  </a:schemeClr>
                </a:solidFill>
                <a:ea typeface="Arial"/>
                <a:cs typeface="Arial"/>
                <a:sym typeface="Arial"/>
              </a:rPr>
              <a:t> do you think would feel more comfortable to gun owners? </a:t>
            </a:r>
            <a:endParaRPr sz="2000" dirty="0">
              <a:solidFill>
                <a:schemeClr val="accent1">
                  <a:lumMod val="50000"/>
                </a:schemeClr>
              </a:solidFill>
            </a:endParaRPr>
          </a:p>
          <a:p>
            <a:pPr marL="0" lvl="0" indent="0" algn="l" rtl="0">
              <a:lnSpc>
                <a:spcPct val="100000"/>
              </a:lnSpc>
              <a:spcBef>
                <a:spcPts val="0"/>
              </a:spcBef>
              <a:spcAft>
                <a:spcPts val="0"/>
              </a:spcAft>
              <a:buClr>
                <a:schemeClr val="dk1"/>
              </a:buClr>
              <a:buSzPts val="2000"/>
              <a:buFont typeface="Arial"/>
              <a:buNone/>
            </a:pPr>
            <a:endParaRPr sz="3200" dirty="0">
              <a:solidFill>
                <a:schemeClr val="accent1">
                  <a:lumMod val="50000"/>
                </a:schemeClr>
              </a:solidFill>
              <a:ea typeface="Arial"/>
              <a:cs typeface="Arial"/>
              <a:sym typeface="Arial"/>
            </a:endParaRPr>
          </a:p>
          <a:p>
            <a:pPr marL="684213" lvl="0" indent="0" algn="l" rtl="0">
              <a:lnSpc>
                <a:spcPct val="100000"/>
              </a:lnSpc>
              <a:spcBef>
                <a:spcPts val="200"/>
              </a:spcBef>
              <a:spcAft>
                <a:spcPts val="0"/>
              </a:spcAft>
              <a:buClr>
                <a:schemeClr val="dk1"/>
              </a:buClr>
              <a:buSzPts val="2000"/>
              <a:buNone/>
            </a:pPr>
            <a:r>
              <a:rPr lang="en-US" sz="2000" dirty="0">
                <a:solidFill>
                  <a:schemeClr val="accent1">
                    <a:lumMod val="50000"/>
                  </a:schemeClr>
                </a:solidFill>
                <a:ea typeface="Arial"/>
                <a:cs typeface="Arial"/>
                <a:sym typeface="Arial"/>
              </a:rPr>
              <a:t> “Lots of us in Missouri have guns. But when people feel really down or suicidal, the gun may pose more of a threat than a protection. </a:t>
            </a:r>
            <a:r>
              <a:rPr lang="en-US" sz="2000" dirty="0">
                <a:solidFill>
                  <a:schemeClr val="accent1">
                    <a:lumMod val="50000"/>
                  </a:schemeClr>
                </a:solidFill>
              </a:rPr>
              <a:t>What some of my patients in your situation have done is put some distance between them and their guns. </a:t>
            </a:r>
            <a:r>
              <a:rPr lang="en-US" sz="2000" dirty="0">
                <a:solidFill>
                  <a:schemeClr val="accent1">
                    <a:lumMod val="50000"/>
                  </a:schemeClr>
                </a:solidFill>
                <a:ea typeface="Arial"/>
                <a:cs typeface="Arial"/>
                <a:sym typeface="Arial"/>
              </a:rPr>
              <a:t>What do you think about an option like that?”</a:t>
            </a:r>
            <a:endParaRPr sz="2000" dirty="0">
              <a:solidFill>
                <a:schemeClr val="accent1">
                  <a:lumMod val="50000"/>
                </a:schemeClr>
              </a:solidFill>
            </a:endParaRPr>
          </a:p>
          <a:p>
            <a:pPr marL="684213" lvl="0" indent="0" algn="l" rtl="0">
              <a:lnSpc>
                <a:spcPct val="100000"/>
              </a:lnSpc>
              <a:spcBef>
                <a:spcPts val="200"/>
              </a:spcBef>
              <a:spcAft>
                <a:spcPts val="0"/>
              </a:spcAft>
              <a:buClr>
                <a:schemeClr val="lt1"/>
              </a:buClr>
              <a:buSzPts val="2000"/>
              <a:buFont typeface="Arial"/>
              <a:buNone/>
            </a:pPr>
            <a:endParaRPr sz="3200" dirty="0">
              <a:solidFill>
                <a:schemeClr val="accent1">
                  <a:lumMod val="50000"/>
                </a:schemeClr>
              </a:solidFill>
              <a:ea typeface="Arial"/>
              <a:cs typeface="Arial"/>
              <a:sym typeface="Arial"/>
            </a:endParaRPr>
          </a:p>
          <a:p>
            <a:pPr marL="684213" lvl="0" indent="0" algn="l" rtl="0">
              <a:lnSpc>
                <a:spcPct val="100000"/>
              </a:lnSpc>
              <a:spcBef>
                <a:spcPts val="200"/>
              </a:spcBef>
              <a:spcAft>
                <a:spcPts val="0"/>
              </a:spcAft>
              <a:buClr>
                <a:schemeClr val="dk1"/>
              </a:buClr>
              <a:buSzPts val="2000"/>
              <a:buFont typeface="Arial"/>
              <a:buNone/>
            </a:pPr>
            <a:r>
              <a:rPr lang="en-US" sz="2000" dirty="0">
                <a:solidFill>
                  <a:schemeClr val="accent1">
                    <a:lumMod val="50000"/>
                  </a:schemeClr>
                </a:solidFill>
                <a:ea typeface="Arial"/>
                <a:cs typeface="Arial"/>
                <a:sym typeface="Arial"/>
              </a:rPr>
              <a:t>“You don’t have any guns at home, do you?”</a:t>
            </a:r>
            <a:endParaRPr sz="2000" dirty="0">
              <a:solidFill>
                <a:schemeClr val="accent1">
                  <a:lumMod val="50000"/>
                </a:schemeClr>
              </a:solidFill>
            </a:endParaRPr>
          </a:p>
          <a:p>
            <a:pPr marL="0" lvl="0" indent="0" algn="l" rtl="0">
              <a:lnSpc>
                <a:spcPct val="100000"/>
              </a:lnSpc>
              <a:spcBef>
                <a:spcPts val="200"/>
              </a:spcBef>
              <a:spcAft>
                <a:spcPts val="0"/>
              </a:spcAft>
              <a:buClr>
                <a:schemeClr val="lt1"/>
              </a:buClr>
              <a:buSzPts val="2000"/>
              <a:buFont typeface="Arial"/>
              <a:buNone/>
            </a:pPr>
            <a:endParaRPr sz="2000" dirty="0">
              <a:solidFill>
                <a:schemeClr val="dk1"/>
              </a:solidFill>
              <a:latin typeface="Arial"/>
              <a:ea typeface="Arial"/>
              <a:cs typeface="Arial"/>
              <a:sym typeface="Arial"/>
            </a:endParaRPr>
          </a:p>
          <a:p>
            <a:pPr marL="280976" lvl="0" indent="-192076" algn="l" rtl="0">
              <a:lnSpc>
                <a:spcPct val="100000"/>
              </a:lnSpc>
              <a:spcBef>
                <a:spcPts val="200"/>
              </a:spcBef>
              <a:spcAft>
                <a:spcPts val="0"/>
              </a:spcAft>
              <a:buClr>
                <a:schemeClr val="lt1"/>
              </a:buClr>
              <a:buSzPts val="1400"/>
              <a:buFont typeface="Arial"/>
              <a:buNone/>
            </a:pPr>
            <a:endParaRPr sz="1400" dirty="0">
              <a:solidFill>
                <a:srgbClr val="B47A00"/>
              </a:solidFill>
              <a:latin typeface="Arial"/>
              <a:ea typeface="Arial"/>
              <a:cs typeface="Arial"/>
              <a:sym typeface="Arial"/>
            </a:endParaRPr>
          </a:p>
          <a:p>
            <a:pPr marL="280976" lvl="0" indent="-128572" algn="l" rtl="0">
              <a:lnSpc>
                <a:spcPct val="100000"/>
              </a:lnSpc>
              <a:spcBef>
                <a:spcPts val="480"/>
              </a:spcBef>
              <a:spcAft>
                <a:spcPts val="0"/>
              </a:spcAft>
              <a:buClr>
                <a:schemeClr val="lt1"/>
              </a:buClr>
              <a:buSzPts val="2400"/>
              <a:buFont typeface="Arial"/>
              <a:buNone/>
            </a:pPr>
            <a:endParaRPr sz="2400" dirty="0">
              <a:solidFill>
                <a:srgbClr val="B47A00"/>
              </a:solidFill>
              <a:latin typeface="Arial"/>
              <a:ea typeface="Arial"/>
              <a:cs typeface="Arial"/>
              <a:sym typeface="Arial"/>
            </a:endParaRPr>
          </a:p>
          <a:p>
            <a:pPr marL="280976" lvl="0" indent="-77775" algn="l" rtl="0">
              <a:lnSpc>
                <a:spcPct val="100000"/>
              </a:lnSpc>
              <a:spcBef>
                <a:spcPts val="640"/>
              </a:spcBef>
              <a:spcAft>
                <a:spcPts val="0"/>
              </a:spcAft>
              <a:buClr>
                <a:schemeClr val="lt1"/>
              </a:buClr>
              <a:buSzPts val="3200"/>
              <a:buFont typeface="Arial"/>
              <a:buNone/>
            </a:pPr>
            <a:endParaRPr dirty="0">
              <a:solidFill>
                <a:schemeClr val="dk1"/>
              </a:solidFill>
              <a:latin typeface="Arial"/>
              <a:ea typeface="Arial"/>
              <a:cs typeface="Arial"/>
              <a:sym typeface="Arial"/>
            </a:endParaRPr>
          </a:p>
        </p:txBody>
      </p:sp>
      <p:cxnSp>
        <p:nvCxnSpPr>
          <p:cNvPr id="504" name="Google Shape;504;p63"/>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505" name="Google Shape;505;p63"/>
          <p:cNvSpPr txBox="1"/>
          <p:nvPr/>
        </p:nvSpPr>
        <p:spPr>
          <a:xfrm>
            <a:off x="823344" y="2330780"/>
            <a:ext cx="530290" cy="400110"/>
          </a:xfrm>
          <a:prstGeom prst="rect">
            <a:avLst/>
          </a:prstGeom>
          <a:solidFill>
            <a:srgbClr val="19336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6" name="Google Shape;506;p63"/>
          <p:cNvSpPr txBox="1"/>
          <p:nvPr/>
        </p:nvSpPr>
        <p:spPr>
          <a:xfrm>
            <a:off x="823344" y="4333985"/>
            <a:ext cx="530290" cy="400110"/>
          </a:xfrm>
          <a:prstGeom prst="rect">
            <a:avLst/>
          </a:prstGeom>
          <a:solidFill>
            <a:srgbClr val="19336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4"/>
          <p:cNvSpPr txBox="1">
            <a:spLocks noGrp="1"/>
          </p:cNvSpPr>
          <p:nvPr>
            <p:ph type="title" idx="4294967295"/>
          </p:nvPr>
        </p:nvSpPr>
        <p:spPr>
          <a:xfrm>
            <a:off x="0" y="228600"/>
            <a:ext cx="8563708"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dirty="0"/>
              <a:t>  </a:t>
            </a:r>
            <a:r>
              <a:rPr lang="en-US" sz="3600" b="1" dirty="0">
                <a:latin typeface="Arial" panose="020B0604020202020204" pitchFamily="34" charset="0"/>
                <a:cs typeface="Arial" panose="020B0604020202020204" pitchFamily="34" charset="0"/>
              </a:rPr>
              <a:t>    </a:t>
            </a:r>
            <a:r>
              <a:rPr lang="en-US" sz="3200" dirty="0">
                <a:solidFill>
                  <a:schemeClr val="accent2">
                    <a:lumMod val="75000"/>
                  </a:schemeClr>
                </a:solidFill>
                <a:latin typeface="Arial" panose="020B0604020202020204" pitchFamily="34" charset="0"/>
                <a:cs typeface="Arial" panose="020B0604020202020204" pitchFamily="34" charset="0"/>
              </a:rPr>
              <a:t>Gun</a:t>
            </a:r>
            <a:r>
              <a:rPr lang="en-US" sz="3200" dirty="0">
                <a:solidFill>
                  <a:schemeClr val="accent2">
                    <a:lumMod val="75000"/>
                  </a:schemeClr>
                </a:solidFill>
                <a:latin typeface="Arial" panose="020B0604020202020204" pitchFamily="34" charset="0"/>
                <a:ea typeface="Arial"/>
                <a:cs typeface="Arial" panose="020B0604020202020204" pitchFamily="34" charset="0"/>
                <a:sym typeface="Arial"/>
              </a:rPr>
              <a:t> </a:t>
            </a:r>
            <a:r>
              <a:rPr lang="en-US" sz="3200" dirty="0">
                <a:solidFill>
                  <a:schemeClr val="accent2">
                    <a:lumMod val="75000"/>
                  </a:schemeClr>
                </a:solidFill>
                <a:latin typeface="Arial"/>
                <a:ea typeface="Arial"/>
                <a:cs typeface="Arial"/>
                <a:sym typeface="Arial"/>
              </a:rPr>
              <a:t>Storage: Behavioral Objective</a:t>
            </a:r>
            <a:endParaRPr sz="3200" dirty="0">
              <a:solidFill>
                <a:schemeClr val="accent2">
                  <a:lumMod val="75000"/>
                </a:schemeClr>
              </a:solidFill>
            </a:endParaRPr>
          </a:p>
        </p:txBody>
      </p:sp>
      <p:sp>
        <p:nvSpPr>
          <p:cNvPr id="513" name="Google Shape;513;p64"/>
          <p:cNvSpPr txBox="1">
            <a:spLocks noGrp="1"/>
          </p:cNvSpPr>
          <p:nvPr>
            <p:ph type="body" idx="4294967295"/>
          </p:nvPr>
        </p:nvSpPr>
        <p:spPr>
          <a:xfrm>
            <a:off x="723900" y="1524000"/>
            <a:ext cx="2733675" cy="533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Arial"/>
              <a:buNone/>
            </a:pPr>
            <a:r>
              <a:rPr lang="en-US" sz="2800" b="1" dirty="0">
                <a:solidFill>
                  <a:schemeClr val="dk1"/>
                </a:solidFill>
                <a:latin typeface="Arial"/>
                <a:ea typeface="Arial"/>
                <a:cs typeface="Arial"/>
                <a:sym typeface="Arial"/>
              </a:rPr>
              <a:t>      </a:t>
            </a:r>
            <a:r>
              <a:rPr lang="en-US" sz="2800" b="1" dirty="0">
                <a:solidFill>
                  <a:schemeClr val="accent1">
                    <a:lumMod val="50000"/>
                  </a:schemeClr>
                </a:solidFill>
                <a:latin typeface="Arial"/>
                <a:ea typeface="Arial"/>
                <a:cs typeface="Arial"/>
                <a:sym typeface="Arial"/>
              </a:rPr>
              <a:t>Safest</a:t>
            </a:r>
            <a:endParaRPr dirty="0">
              <a:solidFill>
                <a:schemeClr val="accent1">
                  <a:lumMod val="50000"/>
                </a:schemeClr>
              </a:solidFill>
            </a:endParaRPr>
          </a:p>
          <a:p>
            <a:pPr marL="0" lvl="0" indent="0" algn="l" rtl="0">
              <a:lnSpc>
                <a:spcPct val="100000"/>
              </a:lnSpc>
              <a:spcBef>
                <a:spcPts val="1200"/>
              </a:spcBef>
              <a:spcAft>
                <a:spcPts val="0"/>
              </a:spcAft>
              <a:buClr>
                <a:schemeClr val="lt1"/>
              </a:buClr>
              <a:buSzPts val="2800"/>
              <a:buFont typeface="Arial"/>
              <a:buNone/>
            </a:pPr>
            <a:endParaRPr sz="2800" b="1" dirty="0">
              <a:solidFill>
                <a:schemeClr val="accent1">
                  <a:lumMod val="50000"/>
                </a:schemeClr>
              </a:solidFill>
              <a:latin typeface="Arial"/>
              <a:ea typeface="Arial"/>
              <a:cs typeface="Arial"/>
              <a:sym typeface="Arial"/>
            </a:endParaRPr>
          </a:p>
          <a:p>
            <a:pPr marL="0" lvl="0" indent="0" algn="l" rtl="0">
              <a:lnSpc>
                <a:spcPct val="100000"/>
              </a:lnSpc>
              <a:spcBef>
                <a:spcPts val="1200"/>
              </a:spcBef>
              <a:spcAft>
                <a:spcPts val="0"/>
              </a:spcAft>
              <a:buClr>
                <a:schemeClr val="dk1"/>
              </a:buClr>
              <a:buSzPts val="2800"/>
              <a:buFont typeface="Arial"/>
              <a:buNone/>
            </a:pPr>
            <a:r>
              <a:rPr lang="en-US" sz="2800" b="1" dirty="0">
                <a:solidFill>
                  <a:schemeClr val="accent1">
                    <a:lumMod val="50000"/>
                  </a:schemeClr>
                </a:solidFill>
                <a:latin typeface="Arial"/>
                <a:ea typeface="Arial"/>
                <a:cs typeface="Arial"/>
                <a:sym typeface="Arial"/>
              </a:rPr>
              <a:t>   Next Best</a:t>
            </a:r>
            <a:endParaRPr dirty="0">
              <a:solidFill>
                <a:schemeClr val="accent1">
                  <a:lumMod val="50000"/>
                </a:schemeClr>
              </a:solidFill>
            </a:endParaRPr>
          </a:p>
          <a:p>
            <a:pPr marL="0" lvl="0" indent="0" algn="l" rtl="0">
              <a:lnSpc>
                <a:spcPct val="100000"/>
              </a:lnSpc>
              <a:spcBef>
                <a:spcPts val="1200"/>
              </a:spcBef>
              <a:spcAft>
                <a:spcPts val="0"/>
              </a:spcAft>
              <a:buClr>
                <a:schemeClr val="lt1"/>
              </a:buClr>
              <a:buSzPts val="2800"/>
              <a:buFont typeface="Arial"/>
              <a:buNone/>
            </a:pPr>
            <a:endParaRPr sz="2800" b="1" dirty="0">
              <a:solidFill>
                <a:srgbClr val="7E0000"/>
              </a:solidFill>
              <a:latin typeface="Arial"/>
              <a:ea typeface="Arial"/>
              <a:cs typeface="Arial"/>
              <a:sym typeface="Arial"/>
            </a:endParaRPr>
          </a:p>
          <a:p>
            <a:pPr marL="0" lvl="0" indent="0" algn="l" rtl="0">
              <a:lnSpc>
                <a:spcPct val="100000"/>
              </a:lnSpc>
              <a:spcBef>
                <a:spcPts val="1200"/>
              </a:spcBef>
              <a:spcAft>
                <a:spcPts val="0"/>
              </a:spcAft>
              <a:buClr>
                <a:schemeClr val="lt1"/>
              </a:buClr>
              <a:buSzPts val="2800"/>
              <a:buFont typeface="Arial"/>
              <a:buNone/>
            </a:pPr>
            <a:endParaRPr sz="2800" b="1" dirty="0">
              <a:solidFill>
                <a:schemeClr val="dk1"/>
              </a:solidFill>
              <a:latin typeface="Arial"/>
              <a:ea typeface="Arial"/>
              <a:cs typeface="Arial"/>
              <a:sym typeface="Arial"/>
            </a:endParaRPr>
          </a:p>
          <a:p>
            <a:pPr marL="681026" lvl="1" indent="-166676" algn="l" rtl="0">
              <a:lnSpc>
                <a:spcPct val="100000"/>
              </a:lnSpc>
              <a:spcBef>
                <a:spcPts val="200"/>
              </a:spcBef>
              <a:spcAft>
                <a:spcPts val="0"/>
              </a:spcAft>
              <a:buClr>
                <a:schemeClr val="lt1"/>
              </a:buClr>
              <a:buSzPts val="1800"/>
              <a:buFont typeface="Arial"/>
              <a:buNone/>
            </a:pPr>
            <a:endParaRPr sz="1800" dirty="0">
              <a:solidFill>
                <a:schemeClr val="dk1"/>
              </a:solidFill>
            </a:endParaRPr>
          </a:p>
          <a:p>
            <a:pPr marL="280976" lvl="0" indent="-192076" algn="l" rtl="0">
              <a:lnSpc>
                <a:spcPct val="100000"/>
              </a:lnSpc>
              <a:spcBef>
                <a:spcPts val="200"/>
              </a:spcBef>
              <a:spcAft>
                <a:spcPts val="0"/>
              </a:spcAft>
              <a:buClr>
                <a:schemeClr val="lt1"/>
              </a:buClr>
              <a:buSzPts val="1400"/>
              <a:buFont typeface="Arial"/>
              <a:buNone/>
            </a:pPr>
            <a:endParaRPr sz="1400" dirty="0">
              <a:solidFill>
                <a:srgbClr val="B47A00"/>
              </a:solidFill>
            </a:endParaRPr>
          </a:p>
          <a:p>
            <a:pPr marL="280976" lvl="0" indent="-128572" algn="l" rtl="0">
              <a:lnSpc>
                <a:spcPct val="100000"/>
              </a:lnSpc>
              <a:spcBef>
                <a:spcPts val="480"/>
              </a:spcBef>
              <a:spcAft>
                <a:spcPts val="0"/>
              </a:spcAft>
              <a:buClr>
                <a:schemeClr val="lt1"/>
              </a:buClr>
              <a:buSzPts val="2400"/>
              <a:buFont typeface="Arial"/>
              <a:buNone/>
            </a:pPr>
            <a:endParaRPr sz="2400" dirty="0">
              <a:solidFill>
                <a:srgbClr val="B47A00"/>
              </a:solidFill>
            </a:endParaRPr>
          </a:p>
          <a:p>
            <a:pPr marL="280976" lvl="0" indent="-77775" algn="l" rtl="0">
              <a:lnSpc>
                <a:spcPct val="100000"/>
              </a:lnSpc>
              <a:spcBef>
                <a:spcPts val="640"/>
              </a:spcBef>
              <a:spcAft>
                <a:spcPts val="0"/>
              </a:spcAft>
              <a:buClr>
                <a:schemeClr val="lt1"/>
              </a:buClr>
              <a:buSzPts val="3200"/>
              <a:buFont typeface="Arial"/>
              <a:buNone/>
            </a:pPr>
            <a:endParaRPr dirty="0">
              <a:solidFill>
                <a:schemeClr val="dk1"/>
              </a:solidFill>
            </a:endParaRPr>
          </a:p>
        </p:txBody>
      </p:sp>
      <p:cxnSp>
        <p:nvCxnSpPr>
          <p:cNvPr id="514" name="Google Shape;514;p64"/>
          <p:cNvCxnSpPr>
            <a:cxnSpLocks/>
          </p:cNvCxnSpPr>
          <p:nvPr/>
        </p:nvCxnSpPr>
        <p:spPr>
          <a:xfrm>
            <a:off x="723900" y="1087500"/>
            <a:ext cx="7369132" cy="0"/>
          </a:xfrm>
          <a:prstGeom prst="straightConnector1">
            <a:avLst/>
          </a:prstGeom>
          <a:noFill/>
          <a:ln w="31750" cap="flat" cmpd="sng">
            <a:solidFill>
              <a:schemeClr val="accent2"/>
            </a:solidFill>
            <a:prstDash val="solid"/>
            <a:round/>
            <a:headEnd type="none" w="sm" len="sm"/>
            <a:tailEnd type="none" w="sm" len="sm"/>
          </a:ln>
        </p:spPr>
      </p:cxnSp>
      <p:sp>
        <p:nvSpPr>
          <p:cNvPr id="515" name="Google Shape;515;p64"/>
          <p:cNvSpPr txBox="1"/>
          <p:nvPr/>
        </p:nvSpPr>
        <p:spPr>
          <a:xfrm>
            <a:off x="2953488" y="1524000"/>
            <a:ext cx="5139544"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200" dirty="0">
                <a:solidFill>
                  <a:schemeClr val="accent1">
                    <a:lumMod val="50000"/>
                  </a:schemeClr>
                </a:solidFill>
              </a:rPr>
              <a:t>Temporarily s</a:t>
            </a:r>
            <a:r>
              <a:rPr lang="en-US" sz="2200" b="0" i="0" u="none" strike="noStrike" cap="none" dirty="0">
                <a:solidFill>
                  <a:schemeClr val="accent1">
                    <a:lumMod val="50000"/>
                  </a:schemeClr>
                </a:solidFill>
                <a:ea typeface="Arial"/>
                <a:cs typeface="Arial"/>
                <a:sym typeface="Arial"/>
              </a:rPr>
              <a:t>tore guns away from home while the person is at increased risk. </a:t>
            </a:r>
            <a:endParaRPr sz="2200" b="0" i="0" u="none" strike="noStrike" cap="none" dirty="0">
              <a:solidFill>
                <a:schemeClr val="accent1">
                  <a:lumMod val="50000"/>
                </a:schemeClr>
              </a:solidFill>
              <a:ea typeface="Arial"/>
              <a:cs typeface="Arial"/>
              <a:sym typeface="Arial"/>
            </a:endParaRPr>
          </a:p>
          <a:p>
            <a:pPr marL="0" marR="0" lvl="0" indent="0" algn="l" rtl="0">
              <a:lnSpc>
                <a:spcPct val="100000"/>
              </a:lnSpc>
              <a:spcBef>
                <a:spcPts val="200"/>
              </a:spcBef>
              <a:spcAft>
                <a:spcPts val="0"/>
              </a:spcAft>
              <a:buClr>
                <a:schemeClr val="lt1"/>
              </a:buClr>
              <a:buSzPts val="3200"/>
              <a:buFont typeface="Times New Roman"/>
              <a:buNone/>
            </a:pPr>
            <a:endParaRPr sz="3200" b="0" i="0" u="none" strike="noStrike" cap="none" dirty="0">
              <a:solidFill>
                <a:schemeClr val="accent1">
                  <a:lumMod val="50000"/>
                </a:schemeClr>
              </a:solidFill>
              <a:ea typeface="Arial"/>
              <a:cs typeface="Arial"/>
              <a:sym typeface="Arial"/>
            </a:endParaRPr>
          </a:p>
          <a:p>
            <a:pPr marL="0" marR="0" lvl="0" indent="0" algn="l" rtl="0">
              <a:lnSpc>
                <a:spcPct val="100000"/>
              </a:lnSpc>
              <a:spcBef>
                <a:spcPts val="200"/>
              </a:spcBef>
              <a:spcAft>
                <a:spcPts val="0"/>
              </a:spcAft>
              <a:buClr>
                <a:schemeClr val="dk1"/>
              </a:buClr>
              <a:buSzPts val="2000"/>
              <a:buFont typeface="Arial"/>
              <a:buNone/>
            </a:pPr>
            <a:r>
              <a:rPr lang="en-US" sz="2200" b="0" i="0" u="none" strike="noStrike" cap="none" dirty="0">
                <a:solidFill>
                  <a:schemeClr val="accent1">
                    <a:lumMod val="50000"/>
                  </a:schemeClr>
                </a:solidFill>
                <a:ea typeface="Arial"/>
                <a:cs typeface="Arial"/>
                <a:sym typeface="Arial"/>
              </a:rPr>
              <a:t>Store in a gun safe or lock box at home and keep the keys/combination from the at-risk person. </a:t>
            </a:r>
            <a:endParaRPr sz="2200" b="0" i="0" u="none" strike="noStrike" cap="none" dirty="0">
              <a:solidFill>
                <a:schemeClr val="accent1">
                  <a:lumMod val="50000"/>
                </a:schemeClr>
              </a:solidFill>
              <a:ea typeface="Arial"/>
              <a:cs typeface="Arial"/>
              <a:sym typeface="Arial"/>
            </a:endParaRPr>
          </a:p>
          <a:p>
            <a:pPr marL="280976" marR="0" lvl="0" indent="-153976" algn="l" rtl="0">
              <a:lnSpc>
                <a:spcPct val="100000"/>
              </a:lnSpc>
              <a:spcBef>
                <a:spcPts val="200"/>
              </a:spcBef>
              <a:spcAft>
                <a:spcPts val="0"/>
              </a:spcAft>
              <a:buClr>
                <a:schemeClr val="lt1"/>
              </a:buClr>
              <a:buSzPts val="2000"/>
              <a:buFont typeface="Times New Roman"/>
              <a:buNone/>
            </a:pPr>
            <a:endParaRPr sz="2200" b="0" i="0" u="none" strike="noStrike" cap="none" dirty="0">
              <a:solidFill>
                <a:schemeClr val="accent1">
                  <a:lumMod val="50000"/>
                </a:schemeClr>
              </a:solidFill>
              <a:ea typeface="Times New Roman"/>
              <a:cs typeface="Times New Roman"/>
              <a:sym typeface="Times New Roman"/>
            </a:endParaRPr>
          </a:p>
          <a:p>
            <a:pPr marL="280976" marR="0" lvl="0" indent="-280976" algn="l" rtl="0">
              <a:lnSpc>
                <a:spcPct val="100000"/>
              </a:lnSpc>
              <a:spcBef>
                <a:spcPts val="200"/>
              </a:spcBef>
              <a:spcAft>
                <a:spcPts val="0"/>
              </a:spcAft>
              <a:buClr>
                <a:schemeClr val="dk1"/>
              </a:buClr>
              <a:buSzPts val="1800"/>
              <a:buFont typeface="Arial"/>
              <a:buChar char="•"/>
            </a:pPr>
            <a:r>
              <a:rPr lang="en-US" sz="2200" b="0" i="1" u="none" strike="noStrike" cap="none" dirty="0">
                <a:solidFill>
                  <a:schemeClr val="accent1">
                    <a:lumMod val="50000"/>
                  </a:schemeClr>
                </a:solidFill>
                <a:ea typeface="Arial"/>
                <a:cs typeface="Arial"/>
                <a:sym typeface="Arial"/>
              </a:rPr>
              <a:t>Why isn’t in-home locking as safe?</a:t>
            </a:r>
            <a:endParaRPr sz="2200" b="0" i="0" u="none" strike="noStrike" cap="none" dirty="0">
              <a:solidFill>
                <a:schemeClr val="accent1">
                  <a:lumMod val="50000"/>
                </a:schemeClr>
              </a:solidFill>
              <a:ea typeface="Arial"/>
              <a:cs typeface="Arial"/>
              <a:sym typeface="Arial"/>
            </a:endParaRPr>
          </a:p>
          <a:p>
            <a:pPr marL="280976" marR="0" lvl="0" indent="-166676" algn="l" rtl="0">
              <a:lnSpc>
                <a:spcPct val="100000"/>
              </a:lnSpc>
              <a:spcBef>
                <a:spcPts val="200"/>
              </a:spcBef>
              <a:spcAft>
                <a:spcPts val="0"/>
              </a:spcAft>
              <a:buClr>
                <a:schemeClr val="lt1"/>
              </a:buClr>
              <a:buSzPts val="1800"/>
              <a:buFont typeface="Times New Roman"/>
              <a:buNone/>
            </a:pPr>
            <a:endParaRPr sz="2000" b="1" i="1" u="none" strike="noStrike" cap="none" dirty="0">
              <a:solidFill>
                <a:schemeClr val="dk1"/>
              </a:solidFill>
              <a:latin typeface="Times New Roman"/>
              <a:ea typeface="Times New Roman"/>
              <a:cs typeface="Times New Roman"/>
              <a:sym typeface="Times New Roman"/>
            </a:endParaRPr>
          </a:p>
          <a:p>
            <a:pPr marL="280976" marR="0" lvl="0" indent="-128572" algn="l" rtl="0">
              <a:lnSpc>
                <a:spcPct val="100000"/>
              </a:lnSpc>
              <a:spcBef>
                <a:spcPts val="480"/>
              </a:spcBef>
              <a:spcAft>
                <a:spcPts val="0"/>
              </a:spcAft>
              <a:buClr>
                <a:schemeClr val="lt1"/>
              </a:buClr>
              <a:buSzPts val="2400"/>
              <a:buFont typeface="Times New Roman"/>
              <a:buNone/>
            </a:pPr>
            <a:endParaRPr sz="2800" b="0" i="0" u="none" strike="noStrike" cap="none" dirty="0">
              <a:solidFill>
                <a:srgbClr val="B47A00"/>
              </a:solidFill>
              <a:latin typeface="Times New Roman"/>
              <a:ea typeface="Times New Roman"/>
              <a:cs typeface="Times New Roman"/>
              <a:sym typeface="Times New Roman"/>
            </a:endParaRPr>
          </a:p>
          <a:p>
            <a:pPr marL="280976" marR="0" lvl="0" indent="-77775" algn="l" rtl="0">
              <a:lnSpc>
                <a:spcPct val="100000"/>
              </a:lnSpc>
              <a:spcBef>
                <a:spcPts val="640"/>
              </a:spcBef>
              <a:spcAft>
                <a:spcPts val="0"/>
              </a:spcAft>
              <a:buClr>
                <a:schemeClr val="lt1"/>
              </a:buClr>
              <a:buSzPts val="3200"/>
              <a:buFont typeface="Times New Roman"/>
              <a:buNone/>
            </a:pPr>
            <a:endParaRPr sz="36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5"/>
          <p:cNvSpPr txBox="1">
            <a:spLocks noGrp="1"/>
          </p:cNvSpPr>
          <p:nvPr>
            <p:ph type="title" idx="4294967295"/>
          </p:nvPr>
        </p:nvSpPr>
        <p:spPr>
          <a:xfrm>
            <a:off x="0" y="228600"/>
            <a:ext cx="77724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dirty="0">
                <a:solidFill>
                  <a:schemeClr val="accent2">
                    <a:lumMod val="75000"/>
                  </a:schemeClr>
                </a:solidFill>
                <a:latin typeface="Arial"/>
                <a:ea typeface="Arial"/>
                <a:cs typeface="Arial"/>
                <a:sym typeface="Arial"/>
              </a:rPr>
              <a:t>     Firearms: Off-site Storage</a:t>
            </a:r>
            <a:endParaRPr dirty="0">
              <a:solidFill>
                <a:schemeClr val="accent2">
                  <a:lumMod val="75000"/>
                </a:schemeClr>
              </a:solidFill>
            </a:endParaRPr>
          </a:p>
        </p:txBody>
      </p:sp>
      <p:sp>
        <p:nvSpPr>
          <p:cNvPr id="522" name="Google Shape;522;p65"/>
          <p:cNvSpPr txBox="1">
            <a:spLocks noGrp="1"/>
          </p:cNvSpPr>
          <p:nvPr>
            <p:ph type="body" idx="4294967295"/>
          </p:nvPr>
        </p:nvSpPr>
        <p:spPr>
          <a:xfrm>
            <a:off x="762000" y="1306095"/>
            <a:ext cx="8096250" cy="5030532"/>
          </a:xfrm>
          <a:prstGeom prst="rect">
            <a:avLst/>
          </a:prstGeom>
          <a:noFill/>
          <a:ln>
            <a:noFill/>
          </a:ln>
        </p:spPr>
        <p:txBody>
          <a:bodyPr spcFirstLastPara="1" wrap="square" lIns="91425" tIns="45700" rIns="91425" bIns="45700" anchor="t" anchorCtr="0">
            <a:noAutofit/>
          </a:bodyPr>
          <a:lstStyle/>
          <a:p>
            <a:pPr marL="285716" lvl="0" indent="-285716" algn="l" rtl="0">
              <a:lnSpc>
                <a:spcPct val="100000"/>
              </a:lnSpc>
              <a:spcBef>
                <a:spcPts val="0"/>
              </a:spcBef>
              <a:spcAft>
                <a:spcPts val="0"/>
              </a:spcAft>
              <a:buClr>
                <a:schemeClr val="dk1"/>
              </a:buClr>
              <a:buSzPts val="2000"/>
              <a:buChar char="•"/>
            </a:pPr>
            <a:r>
              <a:rPr lang="en-US" sz="2400" dirty="0">
                <a:solidFill>
                  <a:schemeClr val="accent2">
                    <a:lumMod val="75000"/>
                  </a:schemeClr>
                </a:solidFill>
              </a:rPr>
              <a:t>Relative or friend </a:t>
            </a:r>
            <a:endParaRPr sz="2400" dirty="0">
              <a:solidFill>
                <a:schemeClr val="accent2">
                  <a:lumMod val="75000"/>
                </a:schemeClr>
              </a:solidFill>
            </a:endParaRPr>
          </a:p>
          <a:p>
            <a:pPr marL="1142966" lvl="2" indent="-342900" algn="l" rtl="0">
              <a:lnSpc>
                <a:spcPct val="100000"/>
              </a:lnSpc>
              <a:spcBef>
                <a:spcPts val="200"/>
              </a:spcBef>
              <a:spcAft>
                <a:spcPts val="0"/>
              </a:spcAft>
              <a:buClr>
                <a:srgbClr val="000000"/>
              </a:buClr>
              <a:buSzPts val="1600"/>
              <a:buFont typeface="Arial"/>
              <a:buChar char="•"/>
            </a:pPr>
            <a:r>
              <a:rPr lang="en-US" sz="2200" dirty="0">
                <a:solidFill>
                  <a:schemeClr val="accent1">
                    <a:lumMod val="50000"/>
                  </a:schemeClr>
                </a:solidFill>
              </a:rPr>
              <a:t>Convenient, free option.</a:t>
            </a:r>
            <a:endParaRPr sz="2200" dirty="0">
              <a:solidFill>
                <a:schemeClr val="accent1">
                  <a:lumMod val="50000"/>
                </a:schemeClr>
              </a:solidFill>
            </a:endParaRPr>
          </a:p>
          <a:p>
            <a:pPr marL="1142966" lvl="2" indent="-342900" algn="l" rtl="0">
              <a:lnSpc>
                <a:spcPct val="100000"/>
              </a:lnSpc>
              <a:spcBef>
                <a:spcPts val="200"/>
              </a:spcBef>
              <a:spcAft>
                <a:spcPts val="0"/>
              </a:spcAft>
              <a:buClr>
                <a:srgbClr val="000000"/>
              </a:buClr>
              <a:buSzPts val="1600"/>
              <a:buFont typeface="Arial"/>
              <a:buChar char="•"/>
            </a:pPr>
            <a:r>
              <a:rPr lang="en-US" sz="2200" dirty="0">
                <a:solidFill>
                  <a:schemeClr val="accent1">
                    <a:lumMod val="50000"/>
                  </a:schemeClr>
                </a:solidFill>
              </a:rPr>
              <a:t>Legally, owners shouldn’t store with someone they know is a prohibited possessor. </a:t>
            </a:r>
            <a:endParaRPr sz="2200" dirty="0">
              <a:solidFill>
                <a:schemeClr val="accent1">
                  <a:lumMod val="50000"/>
                </a:schemeClr>
              </a:solidFill>
            </a:endParaRPr>
          </a:p>
          <a:p>
            <a:pPr marL="342900" lvl="0" indent="-342900" algn="l" rtl="0">
              <a:lnSpc>
                <a:spcPct val="100000"/>
              </a:lnSpc>
              <a:spcBef>
                <a:spcPts val="0"/>
              </a:spcBef>
              <a:spcAft>
                <a:spcPts val="0"/>
              </a:spcAft>
              <a:buClr>
                <a:schemeClr val="dk1"/>
              </a:buClr>
              <a:buSzPts val="2200"/>
              <a:buChar char="•"/>
            </a:pPr>
            <a:r>
              <a:rPr lang="en-US" sz="2400" dirty="0">
                <a:solidFill>
                  <a:schemeClr val="accent2">
                    <a:lumMod val="75000"/>
                  </a:schemeClr>
                </a:solidFill>
              </a:rPr>
              <a:t>Prohibited possessors </a:t>
            </a:r>
            <a:r>
              <a:rPr lang="en-US" sz="2200" dirty="0">
                <a:solidFill>
                  <a:schemeClr val="accent1">
                    <a:lumMod val="50000"/>
                  </a:schemeClr>
                </a:solidFill>
              </a:rPr>
              <a:t>under federal &amp; MO law have a history of:</a:t>
            </a:r>
            <a:endParaRPr sz="2200" dirty="0">
              <a:solidFill>
                <a:schemeClr val="accent1">
                  <a:lumMod val="50000"/>
                </a:schemeClr>
              </a:solidFill>
            </a:endParaRPr>
          </a:p>
          <a:p>
            <a:pPr marL="800100" lvl="1" indent="-342900" algn="l" rtl="0">
              <a:lnSpc>
                <a:spcPct val="100000"/>
              </a:lnSpc>
              <a:spcBef>
                <a:spcPts val="0"/>
              </a:spcBef>
              <a:spcAft>
                <a:spcPts val="0"/>
              </a:spcAft>
              <a:buClr>
                <a:schemeClr val="dk1"/>
              </a:buClr>
              <a:buSzPts val="2200"/>
              <a:buFont typeface="Arial"/>
              <a:buChar char="•"/>
            </a:pPr>
            <a:r>
              <a:rPr lang="en-US" sz="2000" dirty="0">
                <a:solidFill>
                  <a:schemeClr val="accent1">
                    <a:lumMod val="50000"/>
                  </a:schemeClr>
                </a:solidFill>
              </a:rPr>
              <a:t>Felony or domestic violence (DV) misdemeanor conviction</a:t>
            </a:r>
            <a:endParaRPr sz="2000" dirty="0">
              <a:solidFill>
                <a:schemeClr val="accent1">
                  <a:lumMod val="50000"/>
                </a:schemeClr>
              </a:solidFill>
            </a:endParaRPr>
          </a:p>
          <a:p>
            <a:pPr marL="800100" lvl="1" indent="-342900" algn="l" rtl="0">
              <a:lnSpc>
                <a:spcPct val="100000"/>
              </a:lnSpc>
              <a:spcBef>
                <a:spcPts val="0"/>
              </a:spcBef>
              <a:spcAft>
                <a:spcPts val="0"/>
              </a:spcAft>
              <a:buClr>
                <a:schemeClr val="dk1"/>
              </a:buClr>
              <a:buSzPts val="2200"/>
              <a:buFont typeface="Arial"/>
              <a:buChar char="•"/>
            </a:pPr>
            <a:r>
              <a:rPr lang="en-US" sz="2000" dirty="0">
                <a:solidFill>
                  <a:schemeClr val="accent1">
                    <a:lumMod val="50000"/>
                  </a:schemeClr>
                </a:solidFill>
              </a:rPr>
              <a:t>DV restraining order</a:t>
            </a:r>
            <a:endParaRPr sz="2000" dirty="0">
              <a:solidFill>
                <a:schemeClr val="accent1">
                  <a:lumMod val="50000"/>
                </a:schemeClr>
              </a:solidFill>
            </a:endParaRPr>
          </a:p>
          <a:p>
            <a:pPr marL="800100" lvl="1" indent="-342900" algn="l" rtl="0">
              <a:lnSpc>
                <a:spcPct val="100000"/>
              </a:lnSpc>
              <a:spcBef>
                <a:spcPts val="0"/>
              </a:spcBef>
              <a:spcAft>
                <a:spcPts val="0"/>
              </a:spcAft>
              <a:buClr>
                <a:schemeClr val="dk1"/>
              </a:buClr>
              <a:buSzPts val="2200"/>
              <a:buFont typeface="Arial"/>
              <a:buChar char="•"/>
            </a:pPr>
            <a:r>
              <a:rPr lang="en-US" sz="2000" dirty="0">
                <a:solidFill>
                  <a:schemeClr val="accent1">
                    <a:lumMod val="50000"/>
                  </a:schemeClr>
                </a:solidFill>
              </a:rPr>
              <a:t>Involuntary commitment or found mentally incompetent by a court</a:t>
            </a:r>
            <a:endParaRPr sz="2000" dirty="0">
              <a:solidFill>
                <a:schemeClr val="accent1">
                  <a:lumMod val="50000"/>
                </a:schemeClr>
              </a:solidFill>
            </a:endParaRPr>
          </a:p>
          <a:p>
            <a:pPr marL="800100" lvl="1" indent="-342900" algn="l" rtl="0">
              <a:lnSpc>
                <a:spcPct val="100000"/>
              </a:lnSpc>
              <a:spcBef>
                <a:spcPts val="0"/>
              </a:spcBef>
              <a:spcAft>
                <a:spcPts val="0"/>
              </a:spcAft>
              <a:buClr>
                <a:schemeClr val="dk1"/>
              </a:buClr>
              <a:buSzPts val="2200"/>
              <a:buFont typeface="Arial"/>
              <a:buChar char="•"/>
            </a:pPr>
            <a:r>
              <a:rPr lang="en-US" sz="2000" dirty="0">
                <a:solidFill>
                  <a:schemeClr val="accent1">
                    <a:lumMod val="50000"/>
                  </a:schemeClr>
                </a:solidFill>
              </a:rPr>
              <a:t>Drug abuse problem</a:t>
            </a:r>
            <a:endParaRPr sz="2000" dirty="0">
              <a:solidFill>
                <a:schemeClr val="accent1">
                  <a:lumMod val="50000"/>
                </a:schemeClr>
              </a:solidFill>
            </a:endParaRPr>
          </a:p>
          <a:p>
            <a:pPr marL="800100" lvl="1" indent="-342900" algn="l" rtl="0">
              <a:lnSpc>
                <a:spcPct val="100000"/>
              </a:lnSpc>
              <a:spcBef>
                <a:spcPts val="0"/>
              </a:spcBef>
              <a:spcAft>
                <a:spcPts val="0"/>
              </a:spcAft>
              <a:buClr>
                <a:schemeClr val="dk1"/>
              </a:buClr>
              <a:buSzPts val="2200"/>
              <a:buFont typeface="Arial"/>
              <a:buChar char="•"/>
            </a:pPr>
            <a:r>
              <a:rPr lang="en-US" sz="2000" dirty="0">
                <a:solidFill>
                  <a:schemeClr val="accent1">
                    <a:lumMod val="50000"/>
                  </a:schemeClr>
                </a:solidFill>
              </a:rPr>
              <a:t>Dishonorable discharge, fugitive from justice, undocumented immigrant</a:t>
            </a:r>
            <a:endParaRPr sz="2000" dirty="0">
              <a:solidFill>
                <a:schemeClr val="accent1">
                  <a:lumMod val="50000"/>
                </a:schemeClr>
              </a:solidFill>
            </a:endParaRPr>
          </a:p>
          <a:p>
            <a:pPr marL="228565" lvl="0" indent="-126965" algn="l" rtl="0">
              <a:lnSpc>
                <a:spcPct val="100000"/>
              </a:lnSpc>
              <a:spcBef>
                <a:spcPts val="200"/>
              </a:spcBef>
              <a:spcAft>
                <a:spcPts val="0"/>
              </a:spcAft>
              <a:buClr>
                <a:srgbClr val="000000"/>
              </a:buClr>
              <a:buSzPts val="1600"/>
              <a:buFont typeface="Arial"/>
              <a:buNone/>
            </a:pPr>
            <a:endParaRPr lang="en-US" sz="2200" b="1" dirty="0">
              <a:solidFill>
                <a:schemeClr val="accent1">
                  <a:lumMod val="50000"/>
                </a:schemeClr>
              </a:solidFill>
              <a:ea typeface="Arial"/>
              <a:cs typeface="Arial"/>
              <a:sym typeface="Arial"/>
            </a:endParaRPr>
          </a:p>
          <a:p>
            <a:pPr marL="228565" lvl="0" indent="-126965" algn="l" rtl="0">
              <a:lnSpc>
                <a:spcPct val="100000"/>
              </a:lnSpc>
              <a:spcBef>
                <a:spcPts val="200"/>
              </a:spcBef>
              <a:spcAft>
                <a:spcPts val="0"/>
              </a:spcAft>
              <a:buClr>
                <a:srgbClr val="000000"/>
              </a:buClr>
              <a:buSzPts val="1600"/>
              <a:buFont typeface="Arial"/>
              <a:buNone/>
            </a:pPr>
            <a:r>
              <a:rPr lang="en-US" sz="2200" dirty="0">
                <a:solidFill>
                  <a:schemeClr val="accent1">
                    <a:lumMod val="50000"/>
                  </a:schemeClr>
                </a:solidFill>
                <a:ea typeface="Arial"/>
                <a:cs typeface="Arial"/>
                <a:sym typeface="Arial"/>
              </a:rPr>
              <a:t>Transfers of this kind are legal in Missouri.</a:t>
            </a:r>
            <a:endParaRPr sz="2200" dirty="0">
              <a:solidFill>
                <a:schemeClr val="accent1">
                  <a:lumMod val="50000"/>
                </a:schemeClr>
              </a:solidFill>
              <a:ea typeface="Arial"/>
              <a:cs typeface="Arial"/>
              <a:sym typeface="Arial"/>
            </a:endParaRPr>
          </a:p>
          <a:p>
            <a:pPr marL="280976" lvl="0" indent="-77775" algn="l" rtl="0">
              <a:lnSpc>
                <a:spcPct val="100000"/>
              </a:lnSpc>
              <a:spcBef>
                <a:spcPts val="640"/>
              </a:spcBef>
              <a:spcAft>
                <a:spcPts val="0"/>
              </a:spcAft>
              <a:buClr>
                <a:schemeClr val="lt1"/>
              </a:buClr>
              <a:buSzPts val="3200"/>
              <a:buFont typeface="Arial"/>
              <a:buNone/>
            </a:pPr>
            <a:endParaRPr dirty="0">
              <a:solidFill>
                <a:schemeClr val="dk1"/>
              </a:solidFill>
              <a:latin typeface="Arial"/>
              <a:ea typeface="Arial"/>
              <a:cs typeface="Arial"/>
              <a:sym typeface="Arial"/>
            </a:endParaRPr>
          </a:p>
        </p:txBody>
      </p:sp>
      <p:cxnSp>
        <p:nvCxnSpPr>
          <p:cNvPr id="523" name="Google Shape;523;p65"/>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6"/>
          <p:cNvSpPr txBox="1">
            <a:spLocks noGrp="1"/>
          </p:cNvSpPr>
          <p:nvPr>
            <p:ph type="title" idx="4294967295"/>
          </p:nvPr>
        </p:nvSpPr>
        <p:spPr>
          <a:xfrm>
            <a:off x="76200" y="228600"/>
            <a:ext cx="76962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dirty="0">
                <a:solidFill>
                  <a:schemeClr val="accent2">
                    <a:lumMod val="75000"/>
                  </a:schemeClr>
                </a:solidFill>
                <a:latin typeface="Arial"/>
                <a:ea typeface="Arial"/>
                <a:cs typeface="Arial"/>
                <a:sym typeface="Arial"/>
              </a:rPr>
              <a:t>     </a:t>
            </a:r>
            <a:r>
              <a:rPr lang="en-US" sz="3200" dirty="0">
                <a:solidFill>
                  <a:schemeClr val="accent2">
                    <a:lumMod val="75000"/>
                  </a:schemeClr>
                </a:solidFill>
                <a:latin typeface="Arial"/>
                <a:ea typeface="Arial"/>
                <a:cs typeface="Arial"/>
                <a:sym typeface="Arial"/>
              </a:rPr>
              <a:t>Firearms: Other Options</a:t>
            </a:r>
            <a:endParaRPr dirty="0">
              <a:solidFill>
                <a:schemeClr val="accent2">
                  <a:lumMod val="75000"/>
                </a:schemeClr>
              </a:solidFill>
            </a:endParaRPr>
          </a:p>
        </p:txBody>
      </p:sp>
      <p:sp>
        <p:nvSpPr>
          <p:cNvPr id="530" name="Google Shape;530;p66"/>
          <p:cNvSpPr txBox="1">
            <a:spLocks noGrp="1"/>
          </p:cNvSpPr>
          <p:nvPr>
            <p:ph type="body" idx="4294967295"/>
          </p:nvPr>
        </p:nvSpPr>
        <p:spPr>
          <a:xfrm>
            <a:off x="577516" y="1285875"/>
            <a:ext cx="7194884" cy="5334000"/>
          </a:xfrm>
          <a:prstGeom prst="rect">
            <a:avLst/>
          </a:prstGeom>
          <a:noFill/>
          <a:ln>
            <a:noFill/>
          </a:ln>
        </p:spPr>
        <p:txBody>
          <a:bodyPr spcFirstLastPara="1" wrap="square" lIns="91425" tIns="45700" rIns="91425" bIns="45700" anchor="t" anchorCtr="0">
            <a:noAutofit/>
          </a:bodyPr>
          <a:lstStyle/>
          <a:p>
            <a:pPr marL="742916" lvl="1" indent="-342900" algn="l" rtl="0">
              <a:lnSpc>
                <a:spcPct val="100000"/>
              </a:lnSpc>
              <a:spcBef>
                <a:spcPts val="200"/>
              </a:spcBef>
              <a:spcAft>
                <a:spcPts val="0"/>
              </a:spcAft>
              <a:buClr>
                <a:schemeClr val="dk1"/>
              </a:buClr>
              <a:buSzPts val="2000"/>
            </a:pPr>
            <a:r>
              <a:rPr lang="en-US" sz="2200" dirty="0">
                <a:solidFill>
                  <a:srgbClr val="003366"/>
                </a:solidFill>
                <a:cs typeface="Arial" panose="020B0604020202020204" pitchFamily="34" charset="0"/>
              </a:rPr>
              <a:t>Gun ranges/Gun shops</a:t>
            </a:r>
          </a:p>
          <a:p>
            <a:pPr marL="742916" lvl="1" indent="-342900" algn="l" rtl="0">
              <a:lnSpc>
                <a:spcPct val="100000"/>
              </a:lnSpc>
              <a:spcBef>
                <a:spcPts val="200"/>
              </a:spcBef>
              <a:spcAft>
                <a:spcPts val="0"/>
              </a:spcAft>
              <a:buClr>
                <a:schemeClr val="dk1"/>
              </a:buClr>
              <a:buSzPts val="2000"/>
            </a:pPr>
            <a:r>
              <a:rPr lang="en-US" sz="2200" dirty="0">
                <a:solidFill>
                  <a:srgbClr val="003366"/>
                </a:solidFill>
                <a:ea typeface="Arial"/>
                <a:cs typeface="Arial"/>
                <a:sym typeface="Arial"/>
              </a:rPr>
              <a:t>Self-storage facility </a:t>
            </a:r>
          </a:p>
          <a:p>
            <a:pPr marL="742916" lvl="1" indent="-342900" algn="l" rtl="0">
              <a:lnSpc>
                <a:spcPct val="100000"/>
              </a:lnSpc>
              <a:spcBef>
                <a:spcPts val="200"/>
              </a:spcBef>
              <a:spcAft>
                <a:spcPts val="0"/>
              </a:spcAft>
              <a:buClr>
                <a:schemeClr val="dk1"/>
              </a:buClr>
              <a:buSzPts val="2000"/>
            </a:pPr>
            <a:r>
              <a:rPr lang="en-US" sz="2200" dirty="0">
                <a:solidFill>
                  <a:srgbClr val="003366"/>
                </a:solidFill>
                <a:ea typeface="Arial"/>
                <a:cs typeface="Arial"/>
                <a:sym typeface="Arial"/>
              </a:rPr>
              <a:t>Pawn shops</a:t>
            </a:r>
          </a:p>
          <a:p>
            <a:pPr marL="742916" lvl="1" indent="-342900" algn="l" rtl="0">
              <a:lnSpc>
                <a:spcPct val="100000"/>
              </a:lnSpc>
              <a:spcBef>
                <a:spcPts val="200"/>
              </a:spcBef>
              <a:spcAft>
                <a:spcPts val="0"/>
              </a:spcAft>
              <a:buClr>
                <a:schemeClr val="dk1"/>
              </a:buClr>
              <a:buSzPts val="2000"/>
            </a:pPr>
            <a:r>
              <a:rPr lang="en-US" sz="2200" dirty="0">
                <a:solidFill>
                  <a:srgbClr val="003366"/>
                </a:solidFill>
                <a:ea typeface="Arial"/>
                <a:cs typeface="Arial"/>
                <a:sym typeface="Arial"/>
              </a:rPr>
              <a:t>Police/sheriff’s office </a:t>
            </a:r>
          </a:p>
        </p:txBody>
      </p:sp>
      <p:cxnSp>
        <p:nvCxnSpPr>
          <p:cNvPr id="531" name="Google Shape;531;p66"/>
          <p:cNvCxnSpPr>
            <a:cxnSpLocks/>
          </p:cNvCxnSpPr>
          <p:nvPr/>
        </p:nvCxnSpPr>
        <p:spPr>
          <a:xfrm>
            <a:off x="762000" y="1066800"/>
            <a:ext cx="7323221" cy="0"/>
          </a:xfrm>
          <a:prstGeom prst="straightConnector1">
            <a:avLst/>
          </a:prstGeom>
          <a:noFill/>
          <a:ln w="31750" cap="flat" cmpd="sng">
            <a:solidFill>
              <a:schemeClr val="accent2"/>
            </a:solidFill>
            <a:prstDash val="solid"/>
            <a:round/>
            <a:headEnd type="none" w="sm" len="sm"/>
            <a:tailEnd type="none" w="sm" len="sm"/>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7"/>
          <p:cNvSpPr txBox="1">
            <a:spLocks noGrp="1"/>
          </p:cNvSpPr>
          <p:nvPr>
            <p:ph type="title" idx="4294967295"/>
          </p:nvPr>
        </p:nvSpPr>
        <p:spPr>
          <a:xfrm>
            <a:off x="0" y="228600"/>
            <a:ext cx="77724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dirty="0">
                <a:solidFill>
                  <a:schemeClr val="accent2">
                    <a:lumMod val="75000"/>
                  </a:schemeClr>
                </a:solidFill>
                <a:latin typeface="Arial"/>
                <a:ea typeface="Arial"/>
                <a:cs typeface="Arial"/>
                <a:sym typeface="Arial"/>
              </a:rPr>
              <a:t>     Firearms: Locking</a:t>
            </a:r>
            <a:endParaRPr dirty="0">
              <a:solidFill>
                <a:schemeClr val="accent2">
                  <a:lumMod val="75000"/>
                </a:schemeClr>
              </a:solidFill>
            </a:endParaRPr>
          </a:p>
        </p:txBody>
      </p:sp>
      <p:sp>
        <p:nvSpPr>
          <p:cNvPr id="538" name="Google Shape;538;p67"/>
          <p:cNvSpPr txBox="1">
            <a:spLocks noGrp="1"/>
          </p:cNvSpPr>
          <p:nvPr>
            <p:ph type="body" idx="4294967295"/>
          </p:nvPr>
        </p:nvSpPr>
        <p:spPr>
          <a:xfrm>
            <a:off x="2840349" y="1230313"/>
            <a:ext cx="6030935" cy="533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Font typeface="Arial"/>
              <a:buNone/>
            </a:pPr>
            <a:r>
              <a:rPr lang="en-US" sz="2000" dirty="0">
                <a:solidFill>
                  <a:schemeClr val="accent1">
                    <a:lumMod val="50000"/>
                  </a:schemeClr>
                </a:solidFill>
                <a:ea typeface="Arial"/>
                <a:cs typeface="Arial"/>
                <a:sym typeface="Arial"/>
              </a:rPr>
              <a:t>If patient/client unwilling or unable to store guns away from home, or until they do, advise them to...</a:t>
            </a:r>
            <a:endParaRPr sz="2000" dirty="0">
              <a:solidFill>
                <a:schemeClr val="accent1">
                  <a:lumMod val="50000"/>
                </a:schemeClr>
              </a:solidFill>
            </a:endParaRPr>
          </a:p>
          <a:p>
            <a:pPr marL="280942" lvl="0" indent="-280942" algn="l" rtl="0">
              <a:lnSpc>
                <a:spcPct val="90000"/>
              </a:lnSpc>
              <a:spcBef>
                <a:spcPts val="360"/>
              </a:spcBef>
              <a:spcAft>
                <a:spcPts val="0"/>
              </a:spcAft>
              <a:buClr>
                <a:schemeClr val="dk1"/>
              </a:buClr>
              <a:buSzPts val="1800"/>
              <a:buFont typeface="Arial"/>
              <a:buChar char="•"/>
            </a:pPr>
            <a:r>
              <a:rPr lang="en-US" sz="2000" dirty="0">
                <a:solidFill>
                  <a:schemeClr val="accent1">
                    <a:lumMod val="50000"/>
                  </a:schemeClr>
                </a:solidFill>
                <a:ea typeface="Arial"/>
                <a:cs typeface="Arial"/>
                <a:sym typeface="Arial"/>
              </a:rPr>
              <a:t>Lock guns unloaded in a gun safe or lock box.</a:t>
            </a:r>
            <a:endParaRPr sz="2000" dirty="0">
              <a:solidFill>
                <a:schemeClr val="accent1">
                  <a:lumMod val="50000"/>
                </a:schemeClr>
              </a:solidFill>
            </a:endParaRPr>
          </a:p>
          <a:p>
            <a:pPr marL="280942" lvl="0" indent="-280942" algn="l" rtl="0">
              <a:lnSpc>
                <a:spcPct val="90000"/>
              </a:lnSpc>
              <a:spcBef>
                <a:spcPts val="360"/>
              </a:spcBef>
              <a:spcAft>
                <a:spcPts val="0"/>
              </a:spcAft>
              <a:buClr>
                <a:schemeClr val="dk1"/>
              </a:buClr>
              <a:buSzPts val="1800"/>
              <a:buFont typeface="Arial"/>
              <a:buChar char="•"/>
            </a:pPr>
            <a:r>
              <a:rPr lang="en-US" sz="2000" dirty="0">
                <a:solidFill>
                  <a:schemeClr val="accent1">
                    <a:lumMod val="50000"/>
                  </a:schemeClr>
                </a:solidFill>
                <a:ea typeface="Arial"/>
                <a:cs typeface="Arial"/>
                <a:sym typeface="Arial"/>
              </a:rPr>
              <a:t>Keep ammunition out of the home for now or locked separately. </a:t>
            </a:r>
            <a:endParaRPr sz="2000" dirty="0">
              <a:solidFill>
                <a:schemeClr val="accent1">
                  <a:lumMod val="50000"/>
                </a:schemeClr>
              </a:solidFill>
            </a:endParaRPr>
          </a:p>
          <a:p>
            <a:pPr marL="280942" lvl="0" indent="-280942" algn="l" rtl="0">
              <a:lnSpc>
                <a:spcPct val="90000"/>
              </a:lnSpc>
              <a:spcBef>
                <a:spcPts val="360"/>
              </a:spcBef>
              <a:spcAft>
                <a:spcPts val="0"/>
              </a:spcAft>
              <a:buClr>
                <a:schemeClr val="dk1"/>
              </a:buClr>
              <a:buSzPts val="1800"/>
              <a:buFont typeface="Arial"/>
              <a:buChar char="•"/>
            </a:pPr>
            <a:r>
              <a:rPr lang="en-US" sz="2000" dirty="0">
                <a:solidFill>
                  <a:schemeClr val="accent1">
                    <a:lumMod val="50000"/>
                  </a:schemeClr>
                </a:solidFill>
                <a:ea typeface="Arial"/>
                <a:cs typeface="Arial"/>
                <a:sym typeface="Arial"/>
              </a:rPr>
              <a:t>Trigger locks, cable locks, and clamshell locks aren’t as safe as locking in a secure gun safe—but are better than not locking at all and can be used inside a gun safe for extra protection.</a:t>
            </a:r>
            <a:endParaRPr sz="2000" dirty="0">
              <a:solidFill>
                <a:schemeClr val="accent1">
                  <a:lumMod val="50000"/>
                </a:schemeClr>
              </a:solidFill>
            </a:endParaRPr>
          </a:p>
          <a:p>
            <a:pPr marL="0" lvl="0" indent="0" algn="l" rtl="0">
              <a:lnSpc>
                <a:spcPct val="90000"/>
              </a:lnSpc>
              <a:spcBef>
                <a:spcPts val="360"/>
              </a:spcBef>
              <a:spcAft>
                <a:spcPts val="0"/>
              </a:spcAft>
              <a:buClr>
                <a:schemeClr val="dk1"/>
              </a:buClr>
              <a:buSzPts val="1800"/>
              <a:buFont typeface="Arial"/>
              <a:buNone/>
            </a:pPr>
            <a:r>
              <a:rPr lang="en-US" sz="2000" dirty="0">
                <a:solidFill>
                  <a:schemeClr val="accent1">
                    <a:lumMod val="50000"/>
                  </a:schemeClr>
                </a:solidFill>
                <a:ea typeface="Arial"/>
                <a:cs typeface="Arial"/>
                <a:sym typeface="Arial"/>
              </a:rPr>
              <a:t>Ask the patient/client to enlist a trusted person to change the combination or hold onto the keys for now.</a:t>
            </a:r>
            <a:endParaRPr sz="2000" dirty="0">
              <a:solidFill>
                <a:schemeClr val="accent1">
                  <a:lumMod val="50000"/>
                </a:schemeClr>
              </a:solidFill>
            </a:endParaRPr>
          </a:p>
          <a:p>
            <a:pPr marL="0" lvl="0" indent="0" algn="l" rtl="0">
              <a:lnSpc>
                <a:spcPct val="100000"/>
              </a:lnSpc>
              <a:spcBef>
                <a:spcPts val="200"/>
              </a:spcBef>
              <a:spcAft>
                <a:spcPts val="0"/>
              </a:spcAft>
              <a:buClr>
                <a:schemeClr val="lt1"/>
              </a:buClr>
              <a:buSzPts val="1800"/>
              <a:buFont typeface="Arial"/>
              <a:buNone/>
            </a:pPr>
            <a:endParaRPr sz="1800" dirty="0">
              <a:solidFill>
                <a:schemeClr val="dk1"/>
              </a:solidFill>
              <a:latin typeface="Arial"/>
              <a:ea typeface="Arial"/>
              <a:cs typeface="Arial"/>
              <a:sym typeface="Arial"/>
            </a:endParaRPr>
          </a:p>
        </p:txBody>
      </p:sp>
      <p:cxnSp>
        <p:nvCxnSpPr>
          <p:cNvPr id="539" name="Google Shape;539;p67"/>
          <p:cNvCxnSpPr>
            <a:cxnSpLocks/>
          </p:cNvCxnSpPr>
          <p:nvPr/>
        </p:nvCxnSpPr>
        <p:spPr>
          <a:xfrm>
            <a:off x="762000" y="1066800"/>
            <a:ext cx="7692189" cy="0"/>
          </a:xfrm>
          <a:prstGeom prst="straightConnector1">
            <a:avLst/>
          </a:prstGeom>
          <a:noFill/>
          <a:ln w="31750" cap="flat" cmpd="sng">
            <a:solidFill>
              <a:schemeClr val="accent2"/>
            </a:solidFill>
            <a:prstDash val="solid"/>
            <a:round/>
            <a:headEnd type="none" w="sm" len="sm"/>
            <a:tailEnd type="none" w="sm" len="sm"/>
          </a:ln>
        </p:spPr>
      </p:cxnSp>
      <p:pic>
        <p:nvPicPr>
          <p:cNvPr id="540" name="Google Shape;540;p67" descr="C:\Users\atrudeau\Dropbox\MRE Project\Online Course\Graphics\Gun Safety\shutterstock_118427566.jpg"/>
          <p:cNvPicPr preferRelativeResize="0"/>
          <p:nvPr/>
        </p:nvPicPr>
        <p:blipFill rotWithShape="1">
          <a:blip r:embed="rId3">
            <a:alphaModFix/>
          </a:blip>
          <a:srcRect/>
          <a:stretch/>
        </p:blipFill>
        <p:spPr>
          <a:xfrm>
            <a:off x="448346" y="1214202"/>
            <a:ext cx="2259325" cy="1706261"/>
          </a:xfrm>
          <a:prstGeom prst="rect">
            <a:avLst/>
          </a:prstGeom>
          <a:noFill/>
          <a:ln>
            <a:noFill/>
          </a:ln>
        </p:spPr>
      </p:pic>
      <p:pic>
        <p:nvPicPr>
          <p:cNvPr id="541" name="Google Shape;541;p67" descr="C:\Users\atrudeau\Dropbox\MRE Project\Online Course\Graphics\Gun Safety\shutterstock_52035247.jpg"/>
          <p:cNvPicPr preferRelativeResize="0"/>
          <p:nvPr/>
        </p:nvPicPr>
        <p:blipFill rotWithShape="1">
          <a:blip r:embed="rId4">
            <a:alphaModFix/>
          </a:blip>
          <a:srcRect b="9920"/>
          <a:stretch/>
        </p:blipFill>
        <p:spPr>
          <a:xfrm>
            <a:off x="4147002" y="4966309"/>
            <a:ext cx="2215620" cy="1229709"/>
          </a:xfrm>
          <a:prstGeom prst="rect">
            <a:avLst/>
          </a:prstGeom>
          <a:noFill/>
          <a:ln>
            <a:noFill/>
          </a:ln>
        </p:spPr>
      </p:pic>
      <p:pic>
        <p:nvPicPr>
          <p:cNvPr id="542" name="Google Shape;542;p67" descr="Image result for life jacket gun lock"/>
          <p:cNvPicPr preferRelativeResize="0"/>
          <p:nvPr/>
        </p:nvPicPr>
        <p:blipFill rotWithShape="1">
          <a:blip r:embed="rId5">
            <a:alphaModFix/>
          </a:blip>
          <a:srcRect l="6713" t="27707" r="8055" b="27804"/>
          <a:stretch/>
        </p:blipFill>
        <p:spPr>
          <a:xfrm>
            <a:off x="6570879" y="5120295"/>
            <a:ext cx="2196791" cy="1146677"/>
          </a:xfrm>
          <a:prstGeom prst="rect">
            <a:avLst/>
          </a:prstGeom>
          <a:noFill/>
          <a:ln>
            <a:noFill/>
          </a:ln>
        </p:spPr>
      </p:pic>
      <p:pic>
        <p:nvPicPr>
          <p:cNvPr id="543" name="Google Shape;543;p67"/>
          <p:cNvPicPr preferRelativeResize="0"/>
          <p:nvPr/>
        </p:nvPicPr>
        <p:blipFill rotWithShape="1">
          <a:blip r:embed="rId6">
            <a:alphaModFix/>
          </a:blip>
          <a:srcRect/>
          <a:stretch/>
        </p:blipFill>
        <p:spPr>
          <a:xfrm>
            <a:off x="608239" y="3070485"/>
            <a:ext cx="1764301" cy="2623149"/>
          </a:xfrm>
          <a:prstGeom prst="rect">
            <a:avLst/>
          </a:prstGeom>
          <a:noFill/>
          <a:ln>
            <a:noFill/>
          </a:ln>
        </p:spPr>
      </p:pic>
      <p:pic>
        <p:nvPicPr>
          <p:cNvPr id="544" name="Google Shape;544;p67"/>
          <p:cNvPicPr preferRelativeResize="0"/>
          <p:nvPr/>
        </p:nvPicPr>
        <p:blipFill rotWithShape="1">
          <a:blip r:embed="rId7">
            <a:alphaModFix/>
          </a:blip>
          <a:srcRect/>
          <a:stretch/>
        </p:blipFill>
        <p:spPr>
          <a:xfrm>
            <a:off x="2505218" y="4967494"/>
            <a:ext cx="1352608" cy="135260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8"/>
          <p:cNvSpPr txBox="1">
            <a:spLocks noGrp="1"/>
          </p:cNvSpPr>
          <p:nvPr>
            <p:ph type="title" idx="4294967295"/>
          </p:nvPr>
        </p:nvSpPr>
        <p:spPr>
          <a:xfrm>
            <a:off x="0" y="228600"/>
            <a:ext cx="77724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latin typeface="Arial" panose="020B0604020202020204" pitchFamily="34" charset="0"/>
                <a:cs typeface="Arial" panose="020B0604020202020204" pitchFamily="34" charset="0"/>
              </a:rPr>
              <a:t>      </a:t>
            </a:r>
            <a:r>
              <a:rPr lang="en-US" sz="3200" dirty="0">
                <a:solidFill>
                  <a:schemeClr val="accent2">
                    <a:lumMod val="75000"/>
                  </a:schemeClr>
                </a:solidFill>
                <a:latin typeface="Arial" panose="020B0604020202020204" pitchFamily="34" charset="0"/>
                <a:cs typeface="Arial" panose="020B0604020202020204" pitchFamily="34" charset="0"/>
              </a:rPr>
              <a:t>Firearms: Other Options</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551" name="Google Shape;551;p68"/>
          <p:cNvSpPr txBox="1">
            <a:spLocks noGrp="1"/>
          </p:cNvSpPr>
          <p:nvPr>
            <p:ph type="body" idx="4294967295"/>
          </p:nvPr>
        </p:nvSpPr>
        <p:spPr>
          <a:xfrm>
            <a:off x="638937" y="1295400"/>
            <a:ext cx="7724775" cy="5334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000"/>
              <a:buChar char="•"/>
            </a:pPr>
            <a:r>
              <a:rPr lang="en-US" sz="2200" dirty="0">
                <a:solidFill>
                  <a:schemeClr val="accent1">
                    <a:lumMod val="50000"/>
                  </a:schemeClr>
                </a:solidFill>
              </a:rPr>
              <a:t>Remove a key component of the gun, such as the slide or firing pin, and store those away from home.</a:t>
            </a:r>
            <a:endParaRPr sz="2200" dirty="0">
              <a:solidFill>
                <a:schemeClr val="accent1">
                  <a:lumMod val="50000"/>
                </a:schemeClr>
              </a:solidFill>
            </a:endParaRPr>
          </a:p>
          <a:p>
            <a:pPr marL="342900" lvl="0" indent="-342900" algn="l" rtl="0">
              <a:lnSpc>
                <a:spcPct val="100000"/>
              </a:lnSpc>
              <a:spcBef>
                <a:spcPts val="0"/>
              </a:spcBef>
              <a:spcAft>
                <a:spcPts val="0"/>
              </a:spcAft>
              <a:buClr>
                <a:schemeClr val="dk1"/>
              </a:buClr>
              <a:buSzPts val="2000"/>
              <a:buChar char="•"/>
            </a:pPr>
            <a:r>
              <a:rPr lang="en-US" sz="2200" dirty="0">
                <a:solidFill>
                  <a:schemeClr val="accent1">
                    <a:lumMod val="50000"/>
                  </a:schemeClr>
                </a:solidFill>
              </a:rPr>
              <a:t>Hiding guns is </a:t>
            </a:r>
            <a:r>
              <a:rPr lang="en-US" sz="2200" i="1" dirty="0">
                <a:solidFill>
                  <a:schemeClr val="accent1">
                    <a:lumMod val="50000"/>
                  </a:schemeClr>
                </a:solidFill>
              </a:rPr>
              <a:t>not</a:t>
            </a:r>
            <a:r>
              <a:rPr lang="en-US" sz="2200" dirty="0">
                <a:solidFill>
                  <a:schemeClr val="accent1">
                    <a:lumMod val="50000"/>
                  </a:schemeClr>
                </a:solidFill>
              </a:rPr>
              <a:t> recommended. Family members often know one another’s hiding places. </a:t>
            </a:r>
            <a:endParaRPr sz="2200" dirty="0">
              <a:solidFill>
                <a:schemeClr val="accent1">
                  <a:lumMod val="50000"/>
                </a:schemeClr>
              </a:solidFill>
            </a:endParaRPr>
          </a:p>
          <a:p>
            <a:pPr marL="685800" lvl="1" indent="-342900">
              <a:lnSpc>
                <a:spcPct val="100000"/>
              </a:lnSpc>
              <a:spcBef>
                <a:spcPts val="0"/>
              </a:spcBef>
              <a:buClr>
                <a:schemeClr val="dk1"/>
              </a:buClr>
              <a:buSzPts val="2000"/>
            </a:pPr>
            <a:r>
              <a:rPr lang="en-US" sz="1900" dirty="0">
                <a:solidFill>
                  <a:schemeClr val="accent1">
                    <a:lumMod val="50000"/>
                  </a:schemeClr>
                </a:solidFill>
              </a:rPr>
              <a:t>In one study, roughly 20% of parents who thought their children hadn’t handled their guns were mistaken; their kids reported they actually </a:t>
            </a:r>
            <a:r>
              <a:rPr lang="en-US" sz="1900" i="1" dirty="0">
                <a:solidFill>
                  <a:schemeClr val="accent1">
                    <a:lumMod val="50000"/>
                  </a:schemeClr>
                </a:solidFill>
              </a:rPr>
              <a:t>had </a:t>
            </a:r>
            <a:r>
              <a:rPr lang="en-US" sz="1900" dirty="0">
                <a:solidFill>
                  <a:schemeClr val="accent1">
                    <a:lumMod val="50000"/>
                  </a:schemeClr>
                </a:solidFill>
              </a:rPr>
              <a:t>handled the guns</a:t>
            </a:r>
            <a:r>
              <a:rPr lang="en-US" sz="1900" i="1" dirty="0">
                <a:solidFill>
                  <a:schemeClr val="accent1">
                    <a:lumMod val="50000"/>
                  </a:schemeClr>
                </a:solidFill>
              </a:rPr>
              <a:t>. </a:t>
            </a:r>
            <a:endParaRPr sz="1900" dirty="0">
              <a:solidFill>
                <a:schemeClr val="accent1">
                  <a:lumMod val="50000"/>
                </a:schemeClr>
              </a:solidFill>
            </a:endParaRPr>
          </a:p>
          <a:p>
            <a:pPr marL="280942" lvl="0" indent="-166642" algn="l" rtl="0">
              <a:lnSpc>
                <a:spcPct val="100000"/>
              </a:lnSpc>
              <a:spcBef>
                <a:spcPts val="200"/>
              </a:spcBef>
              <a:spcAft>
                <a:spcPts val="0"/>
              </a:spcAft>
              <a:buClr>
                <a:schemeClr val="lt1"/>
              </a:buClr>
              <a:buSzPts val="1800"/>
              <a:buFont typeface="Arial"/>
              <a:buNone/>
            </a:pPr>
            <a:endParaRPr sz="1800" dirty="0">
              <a:solidFill>
                <a:schemeClr val="dk1"/>
              </a:solidFill>
              <a:latin typeface="Arial"/>
              <a:ea typeface="Arial"/>
              <a:cs typeface="Arial"/>
              <a:sym typeface="Arial"/>
            </a:endParaRPr>
          </a:p>
        </p:txBody>
      </p:sp>
      <p:cxnSp>
        <p:nvCxnSpPr>
          <p:cNvPr id="552" name="Google Shape;552;p68"/>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pic>
        <p:nvPicPr>
          <p:cNvPr id="553" name="Google Shape;553;p68"/>
          <p:cNvPicPr preferRelativeResize="0"/>
          <p:nvPr/>
        </p:nvPicPr>
        <p:blipFill rotWithShape="1">
          <a:blip r:embed="rId3">
            <a:alphaModFix/>
          </a:blip>
          <a:srcRect b="2161"/>
          <a:stretch/>
        </p:blipFill>
        <p:spPr>
          <a:xfrm>
            <a:off x="5306367" y="4193524"/>
            <a:ext cx="2758058" cy="2253882"/>
          </a:xfrm>
          <a:prstGeom prst="rect">
            <a:avLst/>
          </a:prstGeom>
          <a:noFill/>
          <a:ln>
            <a:noFill/>
          </a:ln>
        </p:spPr>
      </p:pic>
      <p:sp>
        <p:nvSpPr>
          <p:cNvPr id="554" name="Google Shape;554;p68"/>
          <p:cNvSpPr txBox="1"/>
          <p:nvPr/>
        </p:nvSpPr>
        <p:spPr>
          <a:xfrm>
            <a:off x="780288" y="6076738"/>
            <a:ext cx="1786449" cy="5526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sng" strike="noStrike" cap="none" dirty="0">
                <a:latin typeface="Arial"/>
                <a:ea typeface="Arial"/>
                <a:cs typeface="Arial"/>
                <a:sym typeface="Arial"/>
                <a:hlinkClick r:id="rId4">
                  <a:extLst>
                    <a:ext uri="{A12FA001-AC4F-418D-AE19-62706E023703}">
                      <ahyp:hlinkClr xmlns:ahyp="http://schemas.microsoft.com/office/drawing/2018/hyperlinkcolor" val="tx"/>
                    </a:ext>
                  </a:extLst>
                </a:hlinkClick>
              </a:rPr>
              <a:t>Baxley 2006</a:t>
            </a:r>
            <a:endParaRPr sz="1600" b="0" i="0" u="none" strike="noStrike" cap="none" dirty="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7"/>
          <p:cNvSpPr txBox="1"/>
          <p:nvPr/>
        </p:nvSpPr>
        <p:spPr>
          <a:xfrm>
            <a:off x="795347" y="6211772"/>
            <a:ext cx="2878543" cy="3558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CDC WONDER, accessed 2018</a:t>
            </a:r>
            <a:endParaRPr sz="1400" b="0" i="0" u="none" strike="noStrike" cap="none">
              <a:solidFill>
                <a:schemeClr val="lt1"/>
              </a:solidFill>
              <a:latin typeface="Arial"/>
              <a:ea typeface="Arial"/>
              <a:cs typeface="Arial"/>
              <a:sym typeface="Arial"/>
            </a:endParaRPr>
          </a:p>
        </p:txBody>
      </p:sp>
      <p:graphicFrame>
        <p:nvGraphicFramePr>
          <p:cNvPr id="4" name="Chart 3">
            <a:extLst>
              <a:ext uri="{FF2B5EF4-FFF2-40B4-BE49-F238E27FC236}">
                <a16:creationId xmlns:a16="http://schemas.microsoft.com/office/drawing/2014/main" id="{FE1C3902-92E2-4408-A5D8-F456E9C86ABA}"/>
              </a:ext>
            </a:extLst>
          </p:cNvPr>
          <p:cNvGraphicFramePr>
            <a:graphicFrameLocks/>
          </p:cNvGraphicFramePr>
          <p:nvPr>
            <p:extLst>
              <p:ext uri="{D42A27DB-BD31-4B8C-83A1-F6EECF244321}">
                <p14:modId xmlns:p14="http://schemas.microsoft.com/office/powerpoint/2010/main" val="3973588408"/>
              </p:ext>
            </p:extLst>
          </p:nvPr>
        </p:nvGraphicFramePr>
        <p:xfrm>
          <a:off x="461952" y="365125"/>
          <a:ext cx="8072447" cy="620251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9"/>
          <p:cNvSpPr txBox="1">
            <a:spLocks noGrp="1"/>
          </p:cNvSpPr>
          <p:nvPr>
            <p:ph type="title" idx="4294967295"/>
          </p:nvPr>
        </p:nvSpPr>
        <p:spPr>
          <a:xfrm>
            <a:off x="76200" y="228600"/>
            <a:ext cx="76962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t>      </a:t>
            </a:r>
            <a:r>
              <a:rPr lang="en-US" sz="3200" dirty="0">
                <a:solidFill>
                  <a:schemeClr val="accent2">
                    <a:lumMod val="75000"/>
                  </a:schemeClr>
                </a:solidFill>
                <a:latin typeface="Arial" panose="020B0604020202020204" pitchFamily="34" charset="0"/>
                <a:cs typeface="Arial" panose="020B0604020202020204" pitchFamily="34" charset="0"/>
              </a:rPr>
              <a:t>When the At-Risk Person is a </a:t>
            </a:r>
            <a:r>
              <a:rPr lang="en-US" sz="3200" dirty="0">
                <a:solidFill>
                  <a:schemeClr val="accent2">
                    <a:lumMod val="75000"/>
                  </a:schemeClr>
                </a:solidFill>
                <a:highlight>
                  <a:schemeClr val="lt1"/>
                </a:highlight>
                <a:latin typeface="Arial" panose="020B0604020202020204" pitchFamily="34" charset="0"/>
                <a:cs typeface="Arial" panose="020B0604020202020204" pitchFamily="34" charset="0"/>
              </a:rPr>
              <a:t>Minor</a:t>
            </a:r>
            <a:endParaRPr sz="3200" dirty="0">
              <a:solidFill>
                <a:schemeClr val="accent2">
                  <a:lumMod val="75000"/>
                </a:schemeClr>
              </a:solidFill>
              <a:highlight>
                <a:schemeClr val="lt1"/>
              </a:highlight>
              <a:latin typeface="Arial" panose="020B0604020202020204" pitchFamily="34" charset="0"/>
              <a:cs typeface="Arial" panose="020B0604020202020204" pitchFamily="34" charset="0"/>
            </a:endParaRPr>
          </a:p>
        </p:txBody>
      </p:sp>
      <p:sp>
        <p:nvSpPr>
          <p:cNvPr id="561" name="Google Shape;561;p69"/>
          <p:cNvSpPr txBox="1">
            <a:spLocks noGrp="1"/>
          </p:cNvSpPr>
          <p:nvPr>
            <p:ph type="body" idx="4294967295"/>
          </p:nvPr>
        </p:nvSpPr>
        <p:spPr>
          <a:xfrm>
            <a:off x="762000" y="1244600"/>
            <a:ext cx="7696200" cy="5334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200"/>
              <a:buFont typeface="Arial"/>
              <a:buChar char="•"/>
            </a:pPr>
            <a:r>
              <a:rPr lang="en-US" sz="2000" dirty="0">
                <a:solidFill>
                  <a:schemeClr val="accent1">
                    <a:lumMod val="50000"/>
                  </a:schemeClr>
                </a:solidFill>
                <a:cs typeface="Arial" panose="020B0604020202020204" pitchFamily="34" charset="0"/>
              </a:rPr>
              <a:t>Ask the minor about access </a:t>
            </a:r>
            <a:r>
              <a:rPr lang="en-US" sz="2000" i="1" dirty="0">
                <a:solidFill>
                  <a:schemeClr val="accent1">
                    <a:lumMod val="50000"/>
                  </a:schemeClr>
                </a:solidFill>
                <a:cs typeface="Arial" panose="020B0604020202020204" pitchFamily="34" charset="0"/>
              </a:rPr>
              <a:t>(“How long would it take you to get your hands on a gun at home?”)</a:t>
            </a:r>
            <a:r>
              <a:rPr lang="en-US" sz="2000" dirty="0">
                <a:solidFill>
                  <a:schemeClr val="accent1">
                    <a:lumMod val="50000"/>
                  </a:schemeClr>
                </a:solidFill>
                <a:cs typeface="Arial" panose="020B0604020202020204" pitchFamily="34" charset="0"/>
              </a:rPr>
              <a:t>. </a:t>
            </a:r>
            <a:endParaRPr sz="2000" dirty="0">
              <a:solidFill>
                <a:schemeClr val="accent1">
                  <a:lumMod val="50000"/>
                </a:schemeClr>
              </a:solidFill>
              <a:cs typeface="Arial" panose="020B0604020202020204" pitchFamily="34" charset="0"/>
            </a:endParaRPr>
          </a:p>
          <a:p>
            <a:pPr marL="342900" lvl="0" indent="-342900" algn="l" rtl="0">
              <a:lnSpc>
                <a:spcPct val="100000"/>
              </a:lnSpc>
              <a:spcBef>
                <a:spcPts val="200"/>
              </a:spcBef>
              <a:spcAft>
                <a:spcPts val="0"/>
              </a:spcAft>
              <a:buClr>
                <a:schemeClr val="dk1"/>
              </a:buClr>
              <a:buSzPts val="2200"/>
              <a:buFont typeface="Arial"/>
              <a:buChar char="•"/>
            </a:pPr>
            <a:r>
              <a:rPr lang="en-US" sz="2000" dirty="0">
                <a:solidFill>
                  <a:schemeClr val="accent1">
                    <a:lumMod val="50000"/>
                  </a:schemeClr>
                </a:solidFill>
                <a:cs typeface="Arial" panose="020B0604020202020204" pitchFamily="34" charset="0"/>
              </a:rPr>
              <a:t>Speak with the parent or guardian without the child present.</a:t>
            </a:r>
            <a:endParaRPr sz="2000" dirty="0">
              <a:solidFill>
                <a:schemeClr val="accent1">
                  <a:lumMod val="50000"/>
                </a:schemeClr>
              </a:solidFill>
              <a:cs typeface="Arial" panose="020B0604020202020204" pitchFamily="34" charset="0"/>
            </a:endParaRPr>
          </a:p>
          <a:p>
            <a:pPr marL="342900" lvl="0" indent="-342900" algn="l" rtl="0">
              <a:lnSpc>
                <a:spcPct val="100000"/>
              </a:lnSpc>
              <a:spcBef>
                <a:spcPts val="200"/>
              </a:spcBef>
              <a:spcAft>
                <a:spcPts val="0"/>
              </a:spcAft>
              <a:buClr>
                <a:schemeClr val="dk1"/>
              </a:buClr>
              <a:buSzPts val="2200"/>
              <a:buFont typeface="Arial"/>
              <a:buChar char="•"/>
            </a:pPr>
            <a:r>
              <a:rPr lang="en-US" sz="2000" dirty="0">
                <a:solidFill>
                  <a:schemeClr val="accent1">
                    <a:lumMod val="50000"/>
                  </a:schemeClr>
                </a:solidFill>
                <a:cs typeface="Arial" panose="020B0604020202020204" pitchFamily="34" charset="0"/>
              </a:rPr>
              <a:t>If the parent in front of you does not control gun storage decisions, try to talk with the one who does (e.g., by phone), unless there are contraindications. </a:t>
            </a:r>
            <a:endParaRPr sz="2000" dirty="0">
              <a:solidFill>
                <a:schemeClr val="accent1">
                  <a:lumMod val="50000"/>
                </a:schemeClr>
              </a:solidFill>
              <a:cs typeface="Arial" panose="020B0604020202020204" pitchFamily="34" charset="0"/>
            </a:endParaRPr>
          </a:p>
          <a:p>
            <a:pPr marL="342900" lvl="0" indent="-342900" algn="l" rtl="0">
              <a:lnSpc>
                <a:spcPct val="100000"/>
              </a:lnSpc>
              <a:spcBef>
                <a:spcPts val="200"/>
              </a:spcBef>
              <a:spcAft>
                <a:spcPts val="0"/>
              </a:spcAft>
              <a:buClr>
                <a:schemeClr val="dk1"/>
              </a:buClr>
              <a:buSzPts val="2200"/>
              <a:buFont typeface="Arial"/>
              <a:buChar char="•"/>
            </a:pPr>
            <a:r>
              <a:rPr lang="en-US" sz="2000" dirty="0">
                <a:solidFill>
                  <a:schemeClr val="accent1">
                    <a:lumMod val="50000"/>
                  </a:schemeClr>
                </a:solidFill>
                <a:cs typeface="Arial" panose="020B0604020202020204" pitchFamily="34" charset="0"/>
              </a:rPr>
              <a:t>The non-owning parent (usually mother) often doesn’t know if there are guns that are unlocked.</a:t>
            </a:r>
            <a:endParaRPr sz="2000" dirty="0">
              <a:solidFill>
                <a:schemeClr val="accent1">
                  <a:lumMod val="50000"/>
                </a:schemeClr>
              </a:solidFill>
              <a:cs typeface="Arial" panose="020B0604020202020204" pitchFamily="34" charset="0"/>
            </a:endParaRPr>
          </a:p>
          <a:p>
            <a:pPr marL="342900" lvl="0" indent="-342900" algn="l" rtl="0">
              <a:lnSpc>
                <a:spcPct val="100000"/>
              </a:lnSpc>
              <a:spcBef>
                <a:spcPts val="200"/>
              </a:spcBef>
              <a:spcAft>
                <a:spcPts val="0"/>
              </a:spcAft>
              <a:buClr>
                <a:schemeClr val="dk1"/>
              </a:buClr>
              <a:buSzPts val="2200"/>
              <a:buFont typeface="Arial"/>
              <a:buChar char="•"/>
            </a:pPr>
            <a:r>
              <a:rPr lang="en-US" sz="2000" dirty="0">
                <a:solidFill>
                  <a:schemeClr val="accent1">
                    <a:lumMod val="50000"/>
                  </a:schemeClr>
                </a:solidFill>
                <a:cs typeface="Arial" panose="020B0604020202020204" pitchFamily="34" charset="0"/>
              </a:rPr>
              <a:t>If the youth lives in more than one home (e.g., joint custody situations), make plans for both homes. </a:t>
            </a:r>
          </a:p>
          <a:p>
            <a:pPr marL="342900" lvl="0" indent="-342900" algn="l" rtl="0">
              <a:lnSpc>
                <a:spcPct val="100000"/>
              </a:lnSpc>
              <a:spcBef>
                <a:spcPts val="200"/>
              </a:spcBef>
              <a:spcAft>
                <a:spcPts val="0"/>
              </a:spcAft>
              <a:buClr>
                <a:schemeClr val="dk1"/>
              </a:buClr>
              <a:buSzPts val="2200"/>
              <a:buFont typeface="Arial"/>
              <a:buChar char="•"/>
            </a:pPr>
            <a:r>
              <a:rPr lang="en-US" sz="2000" dirty="0">
                <a:solidFill>
                  <a:schemeClr val="accent1">
                    <a:lumMod val="50000"/>
                  </a:schemeClr>
                </a:solidFill>
                <a:cs typeface="Arial" panose="020B0604020202020204" pitchFamily="34" charset="0"/>
              </a:rPr>
              <a:t>While Missouri has a CAP (Child Access Prevention) Law, it does not apply to parents or to unsafe storage. It makes it illegal to recklessly sell, lease, loan, give or deliver any firearm to a child under 18 without parental permission. </a:t>
            </a:r>
            <a:endParaRPr sz="2000" dirty="0">
              <a:solidFill>
                <a:schemeClr val="accent1">
                  <a:lumMod val="50000"/>
                </a:schemeClr>
              </a:solidFill>
              <a:ea typeface="Arial"/>
              <a:cs typeface="Arial"/>
              <a:sym typeface="Arial"/>
            </a:endParaRPr>
          </a:p>
        </p:txBody>
      </p:sp>
      <p:cxnSp>
        <p:nvCxnSpPr>
          <p:cNvPr id="562" name="Google Shape;562;p69"/>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68813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0"/>
          <p:cNvSpPr txBox="1"/>
          <p:nvPr/>
        </p:nvSpPr>
        <p:spPr>
          <a:xfrm>
            <a:off x="701749" y="1235242"/>
            <a:ext cx="7772400" cy="463393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
                <a:srgbClr val="003366"/>
              </a:buClr>
              <a:buSzPts val="2400"/>
            </a:pPr>
            <a:r>
              <a:rPr lang="en-US" sz="2000" b="0" i="0" u="none" strike="noStrike" cap="none" dirty="0">
                <a:solidFill>
                  <a:srgbClr val="003366"/>
                </a:solidFill>
                <a:ea typeface="Arial"/>
                <a:cs typeface="Arial"/>
                <a:sym typeface="Arial"/>
              </a:rPr>
              <a:t>This needs to be a separate question and discussion</a:t>
            </a:r>
            <a:endParaRPr sz="2000" b="0" i="0" u="none" strike="noStrike" cap="none" dirty="0">
              <a:solidFill>
                <a:srgbClr val="000000"/>
              </a:solidFill>
              <a:ea typeface="Arial"/>
              <a:cs typeface="Arial"/>
              <a:sym typeface="Arial"/>
            </a:endParaRPr>
          </a:p>
          <a:p>
            <a:pPr marL="342900" marR="0" lvl="0" indent="-342900" algn="l" rtl="0">
              <a:lnSpc>
                <a:spcPct val="90000"/>
              </a:lnSpc>
              <a:spcBef>
                <a:spcPts val="0"/>
              </a:spcBef>
              <a:spcAft>
                <a:spcPts val="0"/>
              </a:spcAft>
              <a:buClr>
                <a:srgbClr val="003366"/>
              </a:buClr>
              <a:buSzPts val="2400"/>
              <a:buFont typeface="Arial"/>
              <a:buChar char="•"/>
            </a:pPr>
            <a:r>
              <a:rPr lang="en-US" sz="2000" b="0" i="0" u="none" strike="noStrike" cap="none" dirty="0">
                <a:solidFill>
                  <a:srgbClr val="003366"/>
                </a:solidFill>
                <a:ea typeface="Arial"/>
                <a:cs typeface="Arial"/>
                <a:sym typeface="Arial"/>
              </a:rPr>
              <a:t>First bring up the high short-term risk of suicide when someone is struggling vs. the risk of home invasion </a:t>
            </a:r>
            <a:endParaRPr sz="20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3366"/>
              </a:buClr>
              <a:buSzPts val="2400"/>
              <a:buFont typeface="Arial"/>
              <a:buChar char="•"/>
            </a:pPr>
            <a:r>
              <a:rPr lang="en-US" sz="2000" b="0" i="0" u="none" strike="noStrike" cap="none" dirty="0">
                <a:solidFill>
                  <a:srgbClr val="003366"/>
                </a:solidFill>
                <a:ea typeface="Arial"/>
                <a:cs typeface="Arial"/>
                <a:sym typeface="Arial"/>
              </a:rPr>
              <a:t>Explore substituting other means of self-defense like pepper spray, outdoor alarms, etc.</a:t>
            </a:r>
            <a:endParaRPr sz="20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3366"/>
              </a:buClr>
              <a:buSzPts val="2400"/>
              <a:buFont typeface="Arial"/>
              <a:buChar char="•"/>
            </a:pPr>
            <a:r>
              <a:rPr lang="en-US" sz="2000" b="0" i="0" u="none" strike="noStrike" cap="none" dirty="0">
                <a:solidFill>
                  <a:srgbClr val="003366"/>
                </a:solidFill>
                <a:ea typeface="Arial"/>
                <a:cs typeface="Arial"/>
                <a:sym typeface="Arial"/>
              </a:rPr>
              <a:t>If self-defense gun is essential, and the gun owner is not the one at risk, owner keeps it on their person or in quick access lock box and ensures at-risk person can’t get it.</a:t>
            </a:r>
            <a:endParaRPr sz="2000" b="0" i="0" u="none" strike="noStrike" cap="none" dirty="0">
              <a:solidFill>
                <a:srgbClr val="000000"/>
              </a:solidFill>
              <a:ea typeface="Arial"/>
              <a:cs typeface="Arial"/>
              <a:sym typeface="Arial"/>
            </a:endParaRPr>
          </a:p>
          <a:p>
            <a:pPr marL="342900" marR="0" lvl="0" indent="-342900" algn="l" rtl="0">
              <a:lnSpc>
                <a:spcPct val="90000"/>
              </a:lnSpc>
              <a:spcBef>
                <a:spcPts val="480"/>
              </a:spcBef>
              <a:spcAft>
                <a:spcPts val="0"/>
              </a:spcAft>
              <a:buClr>
                <a:srgbClr val="003366"/>
              </a:buClr>
              <a:buSzPts val="2400"/>
              <a:buFont typeface="Arial"/>
              <a:buChar char="•"/>
            </a:pPr>
            <a:r>
              <a:rPr lang="en-US" sz="2000" b="0" i="0" u="none" strike="noStrike" cap="none" dirty="0">
                <a:solidFill>
                  <a:srgbClr val="003366"/>
                </a:solidFill>
                <a:ea typeface="Arial"/>
                <a:cs typeface="Arial"/>
                <a:sym typeface="Arial"/>
              </a:rPr>
              <a:t>If owner is at risk, work with them and a support person to put time and distance between owner and the gun, e.g., his friend holds the keys, he puts pictures of grandkids on lock box etc.. </a:t>
            </a:r>
            <a:endParaRPr sz="2000" b="0" i="0" u="none" strike="noStrike" cap="none" dirty="0">
              <a:solidFill>
                <a:srgbClr val="003366"/>
              </a:solidFill>
              <a:ea typeface="Arial"/>
              <a:cs typeface="Arial"/>
              <a:sym typeface="Arial"/>
            </a:endParaRPr>
          </a:p>
          <a:p>
            <a:pPr marL="342900" marR="0" lvl="0" indent="-342900" algn="l" rtl="0">
              <a:lnSpc>
                <a:spcPct val="90000"/>
              </a:lnSpc>
              <a:spcBef>
                <a:spcPts val="480"/>
              </a:spcBef>
              <a:spcAft>
                <a:spcPts val="0"/>
              </a:spcAft>
              <a:buClr>
                <a:srgbClr val="003366"/>
              </a:buClr>
              <a:buSzPts val="2400"/>
              <a:buFont typeface="Arial"/>
              <a:buChar char="•"/>
            </a:pPr>
            <a:r>
              <a:rPr lang="en-US" sz="2000" b="0" i="0" u="none" strike="noStrike" cap="none" dirty="0">
                <a:solidFill>
                  <a:srgbClr val="003366"/>
                </a:solidFill>
                <a:ea typeface="Arial"/>
                <a:cs typeface="Arial"/>
                <a:sym typeface="Arial"/>
              </a:rPr>
              <a:t>Seek ways to reduce access over time.</a:t>
            </a:r>
            <a:endParaRPr sz="2000" b="0" i="0" u="none" strike="noStrike" cap="none" dirty="0">
              <a:solidFill>
                <a:srgbClr val="003366"/>
              </a:solidFill>
              <a:ea typeface="Arial"/>
              <a:cs typeface="Arial"/>
              <a:sym typeface="Arial"/>
            </a:endParaRPr>
          </a:p>
          <a:p>
            <a:pPr marL="342900" marR="0" lvl="0" indent="-215900" algn="l" rtl="0">
              <a:lnSpc>
                <a:spcPct val="90000"/>
              </a:lnSpc>
              <a:spcBef>
                <a:spcPts val="400"/>
              </a:spcBef>
              <a:spcAft>
                <a:spcPts val="0"/>
              </a:spcAft>
              <a:buClr>
                <a:schemeClr val="lt1"/>
              </a:buClr>
              <a:buSzPts val="2000"/>
              <a:buFont typeface="Times New Roman"/>
              <a:buNone/>
            </a:pPr>
            <a:endParaRPr sz="2000" b="0" i="0" u="none" strike="noStrike" cap="none" dirty="0">
              <a:solidFill>
                <a:srgbClr val="003366"/>
              </a:solidFill>
              <a:latin typeface="Arial"/>
              <a:ea typeface="Arial"/>
              <a:cs typeface="Arial"/>
              <a:sym typeface="Arial"/>
            </a:endParaRPr>
          </a:p>
          <a:p>
            <a:pPr marL="681009" marR="0" lvl="1" indent="-192076" algn="l" rtl="0">
              <a:lnSpc>
                <a:spcPct val="100000"/>
              </a:lnSpc>
              <a:spcBef>
                <a:spcPts val="280"/>
              </a:spcBef>
              <a:spcAft>
                <a:spcPts val="0"/>
              </a:spcAft>
              <a:buClr>
                <a:schemeClr val="lt1"/>
              </a:buClr>
              <a:buSzPts val="1400"/>
              <a:buFont typeface="Times New Roman"/>
              <a:buNone/>
            </a:pPr>
            <a:endParaRPr sz="1400" b="0" i="0" u="none" strike="noStrike" cap="none" dirty="0">
              <a:solidFill>
                <a:srgbClr val="B47A00"/>
              </a:solidFill>
              <a:latin typeface="Arial"/>
              <a:ea typeface="Arial"/>
              <a:cs typeface="Arial"/>
              <a:sym typeface="Arial"/>
            </a:endParaRPr>
          </a:p>
          <a:p>
            <a:pPr marL="280976" marR="0" lvl="0" indent="-128572" algn="l" rtl="0">
              <a:lnSpc>
                <a:spcPct val="100000"/>
              </a:lnSpc>
              <a:spcBef>
                <a:spcPts val="480"/>
              </a:spcBef>
              <a:spcAft>
                <a:spcPts val="0"/>
              </a:spcAft>
              <a:buClr>
                <a:schemeClr val="lt1"/>
              </a:buClr>
              <a:buSzPts val="2400"/>
              <a:buFont typeface="Times New Roman"/>
              <a:buNone/>
            </a:pPr>
            <a:endParaRPr sz="2400" b="0" i="0" u="none" strike="noStrike" cap="none" dirty="0">
              <a:solidFill>
                <a:srgbClr val="B47A00"/>
              </a:solidFill>
              <a:latin typeface="Arial"/>
              <a:ea typeface="Arial"/>
              <a:cs typeface="Arial"/>
              <a:sym typeface="Arial"/>
            </a:endParaRPr>
          </a:p>
          <a:p>
            <a:pPr marL="280976" marR="0" lvl="0" indent="-77775" algn="l" rtl="0">
              <a:lnSpc>
                <a:spcPct val="100000"/>
              </a:lnSpc>
              <a:spcBef>
                <a:spcPts val="640"/>
              </a:spcBef>
              <a:spcAft>
                <a:spcPts val="0"/>
              </a:spcAft>
              <a:buClr>
                <a:schemeClr val="lt1"/>
              </a:buClr>
              <a:buSzPts val="3200"/>
              <a:buFont typeface="Times New Roman"/>
              <a:buNone/>
            </a:pPr>
            <a:endParaRPr sz="3200" b="0" i="0" u="none" strike="noStrike" cap="none" dirty="0">
              <a:solidFill>
                <a:schemeClr val="dk1"/>
              </a:solidFill>
              <a:latin typeface="Arial"/>
              <a:ea typeface="Arial"/>
              <a:cs typeface="Arial"/>
              <a:sym typeface="Arial"/>
            </a:endParaRPr>
          </a:p>
        </p:txBody>
      </p:sp>
      <p:sp>
        <p:nvSpPr>
          <p:cNvPr id="569" name="Google Shape;569;p70"/>
          <p:cNvSpPr txBox="1">
            <a:spLocks noGrp="1"/>
          </p:cNvSpPr>
          <p:nvPr>
            <p:ph type="title"/>
          </p:nvPr>
        </p:nvSpPr>
        <p:spPr>
          <a:xfrm>
            <a:off x="628650" y="365127"/>
            <a:ext cx="7886700" cy="6237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ea typeface="Calibri"/>
                <a:cs typeface="Arial" panose="020B0604020202020204" pitchFamily="34" charset="0"/>
                <a:sym typeface="Calibri"/>
              </a:rPr>
              <a:t>What about a Self-Defense Gun?</a:t>
            </a:r>
            <a:endParaRPr sz="320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cxnSp>
        <p:nvCxnSpPr>
          <p:cNvPr id="3" name="Straight Connector 2">
            <a:extLst>
              <a:ext uri="{FF2B5EF4-FFF2-40B4-BE49-F238E27FC236}">
                <a16:creationId xmlns:a16="http://schemas.microsoft.com/office/drawing/2014/main" id="{1F6F6281-C052-4240-A7F6-1ADE0FEB7094}"/>
              </a:ext>
            </a:extLst>
          </p:cNvPr>
          <p:cNvCxnSpPr>
            <a:cxnSpLocks/>
          </p:cNvCxnSpPr>
          <p:nvPr/>
        </p:nvCxnSpPr>
        <p:spPr>
          <a:xfrm>
            <a:off x="701749" y="987434"/>
            <a:ext cx="73290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1"/>
          <p:cNvSpPr txBox="1">
            <a:spLocks noGrp="1"/>
          </p:cNvSpPr>
          <p:nvPr>
            <p:ph type="title"/>
          </p:nvPr>
        </p:nvSpPr>
        <p:spPr>
          <a:xfrm>
            <a:off x="628650" y="228600"/>
            <a:ext cx="7886700" cy="72887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cs typeface="Arial" panose="020B0604020202020204" pitchFamily="34" charset="0"/>
              </a:rPr>
              <a:t>Self-Defense Gun </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576" name="Google Shape;576;p71"/>
          <p:cNvSpPr txBox="1">
            <a:spLocks noGrp="1"/>
          </p:cNvSpPr>
          <p:nvPr>
            <p:ph idx="1"/>
          </p:nvPr>
        </p:nvSpPr>
        <p:spPr>
          <a:xfrm>
            <a:off x="697832" y="1086853"/>
            <a:ext cx="7886700" cy="533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2000" dirty="0">
                <a:solidFill>
                  <a:schemeClr val="accent1">
                    <a:lumMod val="50000"/>
                  </a:schemeClr>
                </a:solidFill>
                <a:ea typeface="Arial"/>
                <a:cs typeface="Arial" panose="020B0604020202020204" pitchFamily="34" charset="0"/>
                <a:sym typeface="Arial"/>
              </a:rPr>
              <a:t>Your client:</a:t>
            </a:r>
          </a:p>
          <a:p>
            <a:pPr lvl="1">
              <a:lnSpc>
                <a:spcPct val="100000"/>
              </a:lnSpc>
              <a:spcBef>
                <a:spcPts val="0"/>
              </a:spcBef>
              <a:buClr>
                <a:schemeClr val="accent1">
                  <a:lumMod val="50000"/>
                </a:schemeClr>
              </a:buClr>
              <a:buSzPts val="2400"/>
            </a:pPr>
            <a:r>
              <a:rPr lang="en-US" sz="2000" dirty="0">
                <a:solidFill>
                  <a:schemeClr val="accent1">
                    <a:lumMod val="50000"/>
                  </a:schemeClr>
                </a:solidFill>
                <a:ea typeface="Arial"/>
                <a:cs typeface="Arial" panose="020B0604020202020204" pitchFamily="34" charset="0"/>
                <a:sym typeface="Arial"/>
              </a:rPr>
              <a:t>is dealing with long term chronic pain and </a:t>
            </a:r>
            <a:r>
              <a:rPr lang="en-US" sz="2000" dirty="0">
                <a:solidFill>
                  <a:schemeClr val="accent1">
                    <a:lumMod val="50000"/>
                  </a:schemeClr>
                </a:solidFill>
                <a:cs typeface="Arial" panose="020B0604020202020204" pitchFamily="34" charset="0"/>
              </a:rPr>
              <a:t>SI</a:t>
            </a:r>
            <a:endParaRPr lang="en-US" sz="2000" dirty="0">
              <a:solidFill>
                <a:schemeClr val="accent1">
                  <a:lumMod val="50000"/>
                </a:schemeClr>
              </a:solidFill>
              <a:ea typeface="Arial"/>
              <a:cs typeface="Arial" panose="020B0604020202020204" pitchFamily="34" charset="0"/>
              <a:sym typeface="Arial"/>
            </a:endParaRPr>
          </a:p>
          <a:p>
            <a:pPr lvl="1">
              <a:lnSpc>
                <a:spcPct val="100000"/>
              </a:lnSpc>
              <a:spcBef>
                <a:spcPts val="0"/>
              </a:spcBef>
              <a:buClr>
                <a:schemeClr val="accent1">
                  <a:lumMod val="50000"/>
                </a:schemeClr>
              </a:buClr>
              <a:buSzPts val="2400"/>
            </a:pPr>
            <a:r>
              <a:rPr lang="en-US" sz="2000" dirty="0">
                <a:solidFill>
                  <a:schemeClr val="accent1">
                    <a:lumMod val="50000"/>
                  </a:schemeClr>
                </a:solidFill>
                <a:ea typeface="Arial"/>
                <a:cs typeface="Arial" panose="020B0604020202020204" pitchFamily="34" charset="0"/>
                <a:sym typeface="Arial"/>
              </a:rPr>
              <a:t>keeps a gun for self-defense</a:t>
            </a:r>
          </a:p>
          <a:p>
            <a:pPr lvl="1">
              <a:lnSpc>
                <a:spcPct val="100000"/>
              </a:lnSpc>
              <a:spcBef>
                <a:spcPts val="0"/>
              </a:spcBef>
              <a:buClr>
                <a:schemeClr val="accent1">
                  <a:lumMod val="50000"/>
                </a:schemeClr>
              </a:buClr>
              <a:buSzPts val="2400"/>
            </a:pPr>
            <a:r>
              <a:rPr lang="en-US" sz="2000" dirty="0">
                <a:solidFill>
                  <a:schemeClr val="accent1">
                    <a:lumMod val="50000"/>
                  </a:schemeClr>
                </a:solidFill>
                <a:ea typeface="Arial"/>
                <a:cs typeface="Arial" panose="020B0604020202020204" pitchFamily="34" charset="0"/>
                <a:sym typeface="Arial"/>
              </a:rPr>
              <a:t>When you say the  gun is probably more a risk than a protection right now, they say their neighborhood </a:t>
            </a:r>
            <a:r>
              <a:rPr lang="en-US" sz="1700" dirty="0">
                <a:solidFill>
                  <a:schemeClr val="accent1">
                    <a:lumMod val="50000"/>
                  </a:schemeClr>
                </a:solidFill>
                <a:ea typeface="Arial"/>
                <a:cs typeface="Arial" panose="020B0604020202020204" pitchFamily="34" charset="0"/>
                <a:sym typeface="Arial"/>
              </a:rPr>
              <a:t>is dangerous. </a:t>
            </a:r>
          </a:p>
          <a:p>
            <a:pPr marL="0" lvl="0" indent="0" algn="l" rtl="0">
              <a:lnSpc>
                <a:spcPct val="100000"/>
              </a:lnSpc>
              <a:spcBef>
                <a:spcPts val="0"/>
              </a:spcBef>
              <a:spcAft>
                <a:spcPts val="0"/>
              </a:spcAft>
              <a:buClr>
                <a:schemeClr val="dk1"/>
              </a:buClr>
              <a:buSzPts val="2400"/>
              <a:buFont typeface="Arial"/>
              <a:buNone/>
            </a:pPr>
            <a:endParaRPr lang="en-US" sz="2000" dirty="0">
              <a:solidFill>
                <a:schemeClr val="accent1">
                  <a:lumMod val="50000"/>
                </a:schemeClr>
              </a:solidFill>
              <a:ea typeface="Arial"/>
              <a:cs typeface="Arial" panose="020B0604020202020204" pitchFamily="34" charset="0"/>
              <a:sym typeface="Arial"/>
            </a:endParaRPr>
          </a:p>
          <a:p>
            <a:pPr marL="0" lvl="0" indent="0" algn="l" rtl="0">
              <a:lnSpc>
                <a:spcPct val="100000"/>
              </a:lnSpc>
              <a:spcBef>
                <a:spcPts val="0"/>
              </a:spcBef>
              <a:spcAft>
                <a:spcPts val="0"/>
              </a:spcAft>
              <a:buClr>
                <a:schemeClr val="dk1"/>
              </a:buClr>
              <a:buSzPts val="2400"/>
              <a:buFont typeface="Arial"/>
              <a:buNone/>
            </a:pPr>
            <a:r>
              <a:rPr lang="en-US" sz="2000" dirty="0">
                <a:solidFill>
                  <a:schemeClr val="accent1">
                    <a:lumMod val="50000"/>
                  </a:schemeClr>
                </a:solidFill>
                <a:ea typeface="Arial"/>
                <a:cs typeface="Arial" panose="020B0604020202020204" pitchFamily="34" charset="0"/>
                <a:sym typeface="Arial"/>
              </a:rPr>
              <a:t>Your reply?</a:t>
            </a:r>
          </a:p>
          <a:p>
            <a:pPr marL="0" lvl="0" indent="0" algn="l" rtl="0">
              <a:lnSpc>
                <a:spcPct val="100000"/>
              </a:lnSpc>
              <a:spcBef>
                <a:spcPts val="0"/>
              </a:spcBef>
              <a:spcAft>
                <a:spcPts val="0"/>
              </a:spcAft>
              <a:buClr>
                <a:schemeClr val="dk1"/>
              </a:buClr>
              <a:buSzPts val="2400"/>
              <a:buFont typeface="Arial"/>
              <a:buNone/>
            </a:pPr>
            <a:endParaRPr sz="2000" dirty="0">
              <a:solidFill>
                <a:schemeClr val="accent1">
                  <a:lumMod val="50000"/>
                </a:schemeClr>
              </a:solidFill>
              <a:cs typeface="Arial" panose="020B0604020202020204" pitchFamily="34" charset="0"/>
            </a:endParaRPr>
          </a:p>
          <a:p>
            <a:pPr marL="514350" lvl="0" indent="-514350" algn="l" rtl="0">
              <a:lnSpc>
                <a:spcPct val="100000"/>
              </a:lnSpc>
              <a:spcBef>
                <a:spcPts val="480"/>
              </a:spcBef>
              <a:spcAft>
                <a:spcPts val="0"/>
              </a:spcAft>
              <a:buClr>
                <a:schemeClr val="dk1"/>
              </a:buClr>
              <a:buSzPts val="2400"/>
              <a:buFont typeface="Arial"/>
              <a:buAutoNum type="alphaUcPeriod"/>
            </a:pPr>
            <a:r>
              <a:rPr lang="en-US" sz="2000" dirty="0">
                <a:solidFill>
                  <a:schemeClr val="accent1">
                    <a:lumMod val="50000"/>
                  </a:schemeClr>
                </a:solidFill>
                <a:ea typeface="Arial"/>
                <a:cs typeface="Arial" panose="020B0604020202020204" pitchFamily="34" charset="0"/>
                <a:sym typeface="Arial"/>
              </a:rPr>
              <a:t>At this point, the risk of suicide is greater than the risk of being </a:t>
            </a:r>
            <a:r>
              <a:rPr lang="en-US" sz="2000" dirty="0">
                <a:solidFill>
                  <a:schemeClr val="accent1">
                    <a:lumMod val="50000"/>
                  </a:schemeClr>
                </a:solidFill>
                <a:cs typeface="Arial" panose="020B0604020202020204" pitchFamily="34" charset="0"/>
              </a:rPr>
              <a:t>killed during a break-in</a:t>
            </a:r>
            <a:r>
              <a:rPr lang="en-US" sz="2000" dirty="0">
                <a:solidFill>
                  <a:schemeClr val="accent1">
                    <a:lumMod val="50000"/>
                  </a:schemeClr>
                </a:solidFill>
                <a:ea typeface="Arial"/>
                <a:cs typeface="Arial" panose="020B0604020202020204" pitchFamily="34" charset="0"/>
                <a:sym typeface="Arial"/>
              </a:rPr>
              <a:t>.</a:t>
            </a:r>
          </a:p>
          <a:p>
            <a:pPr marL="514350" lvl="0" indent="-514350" algn="l" rtl="0">
              <a:lnSpc>
                <a:spcPct val="100000"/>
              </a:lnSpc>
              <a:spcBef>
                <a:spcPts val="480"/>
              </a:spcBef>
              <a:spcAft>
                <a:spcPts val="0"/>
              </a:spcAft>
              <a:buClr>
                <a:schemeClr val="dk1"/>
              </a:buClr>
              <a:buSzPts val="2400"/>
              <a:buFont typeface="Arial"/>
              <a:buAutoNum type="alphaUcPeriod"/>
            </a:pPr>
            <a:endParaRPr lang="en-US" sz="900" dirty="0">
              <a:solidFill>
                <a:schemeClr val="accent1">
                  <a:lumMod val="50000"/>
                </a:schemeClr>
              </a:solidFill>
              <a:ea typeface="Arial"/>
              <a:cs typeface="Arial" panose="020B0604020202020204" pitchFamily="34" charset="0"/>
              <a:sym typeface="Arial"/>
            </a:endParaRPr>
          </a:p>
          <a:p>
            <a:pPr marL="0" lvl="0" indent="0" algn="l" rtl="0">
              <a:lnSpc>
                <a:spcPct val="100000"/>
              </a:lnSpc>
              <a:spcBef>
                <a:spcPts val="480"/>
              </a:spcBef>
              <a:spcAft>
                <a:spcPts val="0"/>
              </a:spcAft>
              <a:buClr>
                <a:schemeClr val="dk1"/>
              </a:buClr>
              <a:buSzPts val="2400"/>
              <a:buNone/>
            </a:pPr>
            <a:r>
              <a:rPr lang="en-US" sz="2000" dirty="0">
                <a:solidFill>
                  <a:schemeClr val="accent1">
                    <a:lumMod val="50000"/>
                  </a:schemeClr>
                </a:solidFill>
                <a:ea typeface="Arial"/>
                <a:cs typeface="Arial" panose="020B0604020202020204" pitchFamily="34" charset="0"/>
                <a:sym typeface="Arial"/>
              </a:rPr>
              <a:t>	OR</a:t>
            </a:r>
          </a:p>
          <a:p>
            <a:pPr marL="0" lvl="0" indent="0" algn="l" rtl="0">
              <a:lnSpc>
                <a:spcPct val="100000"/>
              </a:lnSpc>
              <a:spcBef>
                <a:spcPts val="480"/>
              </a:spcBef>
              <a:spcAft>
                <a:spcPts val="0"/>
              </a:spcAft>
              <a:buClr>
                <a:schemeClr val="dk1"/>
              </a:buClr>
              <a:buSzPts val="2400"/>
              <a:buNone/>
            </a:pPr>
            <a:endParaRPr lang="en-US" sz="1000" dirty="0">
              <a:solidFill>
                <a:schemeClr val="accent1">
                  <a:lumMod val="50000"/>
                </a:schemeClr>
              </a:solidFill>
              <a:ea typeface="Arial"/>
              <a:cs typeface="Arial" panose="020B0604020202020204" pitchFamily="34" charset="0"/>
              <a:sym typeface="Arial"/>
            </a:endParaRPr>
          </a:p>
          <a:p>
            <a:pPr marL="514350" lvl="0" indent="-514350" algn="l" rtl="0">
              <a:lnSpc>
                <a:spcPct val="100000"/>
              </a:lnSpc>
              <a:spcBef>
                <a:spcPts val="480"/>
              </a:spcBef>
              <a:spcAft>
                <a:spcPts val="0"/>
              </a:spcAft>
              <a:buClr>
                <a:schemeClr val="dk1"/>
              </a:buClr>
              <a:buSzPts val="2400"/>
              <a:buFont typeface="+mj-lt"/>
              <a:buAutoNum type="alphaUcPeriod" startAt="2"/>
            </a:pPr>
            <a:r>
              <a:rPr lang="en-US" sz="2000" dirty="0">
                <a:solidFill>
                  <a:schemeClr val="accent1">
                    <a:lumMod val="50000"/>
                  </a:schemeClr>
                </a:solidFill>
                <a:ea typeface="Arial"/>
                <a:cs typeface="Arial" panose="020B0604020202020204" pitchFamily="34" charset="0"/>
                <a:sym typeface="Arial"/>
              </a:rPr>
              <a:t>I understand that protecting your home and family are very important. And you also want to keep yourself alive. Let’s talk about ways to keep everyone safe?</a:t>
            </a:r>
            <a:endParaRPr sz="2000" dirty="0">
              <a:solidFill>
                <a:schemeClr val="accent1">
                  <a:lumMod val="50000"/>
                </a:schemeClr>
              </a:solidFill>
              <a:cs typeface="Arial" panose="020B0604020202020204" pitchFamily="34" charset="0"/>
            </a:endParaRPr>
          </a:p>
          <a:p>
            <a:pPr marL="0" lvl="0" indent="0" algn="l" rtl="0">
              <a:lnSpc>
                <a:spcPct val="100000"/>
              </a:lnSpc>
              <a:spcBef>
                <a:spcPts val="640"/>
              </a:spcBef>
              <a:spcAft>
                <a:spcPts val="0"/>
              </a:spcAft>
              <a:buClr>
                <a:schemeClr val="lt1"/>
              </a:buClr>
              <a:buSzPts val="3200"/>
              <a:buFont typeface="Arial"/>
              <a:buNone/>
            </a:pPr>
            <a:endParaRPr dirty="0">
              <a:solidFill>
                <a:schemeClr val="dk1"/>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6231E614-3B12-4C87-AED7-88C22BFD60A7}"/>
              </a:ext>
            </a:extLst>
          </p:cNvPr>
          <p:cNvCxnSpPr>
            <a:cxnSpLocks/>
          </p:cNvCxnSpPr>
          <p:nvPr/>
        </p:nvCxnSpPr>
        <p:spPr>
          <a:xfrm>
            <a:off x="697832" y="805592"/>
            <a:ext cx="74808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2"/>
          <p:cNvSpPr txBox="1">
            <a:spLocks noGrp="1"/>
          </p:cNvSpPr>
          <p:nvPr>
            <p:ph type="title"/>
          </p:nvPr>
        </p:nvSpPr>
        <p:spPr>
          <a:xfrm>
            <a:off x="628650" y="-92764"/>
            <a:ext cx="7886700" cy="178345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ea typeface="Calibri"/>
                <a:cs typeface="Arial" panose="020B0604020202020204" pitchFamily="34" charset="0"/>
                <a:sym typeface="Calibri"/>
              </a:rPr>
              <a:t>Language Matters</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583" name="Google Shape;583;p72"/>
          <p:cNvSpPr txBox="1">
            <a:spLocks noGrp="1"/>
          </p:cNvSpPr>
          <p:nvPr>
            <p:ph sz="half" idx="1"/>
          </p:nvPr>
        </p:nvSpPr>
        <p:spPr>
          <a:xfrm>
            <a:off x="864385" y="1327484"/>
            <a:ext cx="7650965" cy="533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r>
              <a:rPr lang="en-US" sz="2400" b="1" dirty="0">
                <a:solidFill>
                  <a:srgbClr val="003366"/>
                </a:solidFill>
                <a:ea typeface="Calibri"/>
                <a:cs typeface="Calibri"/>
                <a:sym typeface="Calibri"/>
              </a:rPr>
              <a:t>Collaborative</a:t>
            </a:r>
            <a:endParaRPr sz="2400" b="1" dirty="0">
              <a:solidFill>
                <a:srgbClr val="003366"/>
              </a:solidFill>
              <a:ea typeface="Calibri"/>
              <a:cs typeface="Calibri"/>
              <a:sym typeface="Calibri"/>
            </a:endParaRPr>
          </a:p>
          <a:p>
            <a:pPr marL="0" lvl="0" indent="0" algn="l" rtl="0">
              <a:lnSpc>
                <a:spcPct val="100000"/>
              </a:lnSpc>
              <a:spcBef>
                <a:spcPts val="560"/>
              </a:spcBef>
              <a:spcAft>
                <a:spcPts val="0"/>
              </a:spcAft>
              <a:buSzPts val="2800"/>
              <a:buNone/>
            </a:pPr>
            <a:r>
              <a:rPr lang="en-US" sz="2200" dirty="0">
                <a:solidFill>
                  <a:srgbClr val="003366"/>
                </a:solidFill>
                <a:ea typeface="Calibri"/>
                <a:cs typeface="Calibri"/>
                <a:sym typeface="Calibri"/>
              </a:rPr>
              <a:t>“How can we safely store these guns and meds?”</a:t>
            </a:r>
            <a:endParaRPr sz="2200" dirty="0"/>
          </a:p>
          <a:p>
            <a:pPr marL="0" lvl="0" indent="0" algn="l" rtl="0">
              <a:lnSpc>
                <a:spcPct val="100000"/>
              </a:lnSpc>
              <a:spcBef>
                <a:spcPts val="560"/>
              </a:spcBef>
              <a:spcAft>
                <a:spcPts val="0"/>
              </a:spcAft>
              <a:buSzPts val="2800"/>
              <a:buNone/>
            </a:pPr>
            <a:r>
              <a:rPr lang="en-US" sz="2200" dirty="0">
                <a:solidFill>
                  <a:srgbClr val="003366"/>
                </a:solidFill>
                <a:ea typeface="Calibri"/>
                <a:cs typeface="Calibri"/>
                <a:sym typeface="Calibri"/>
              </a:rPr>
              <a:t>“Let’s make a plan to keep you safer until things improve.”</a:t>
            </a:r>
            <a:endParaRPr sz="2200" dirty="0"/>
          </a:p>
          <a:p>
            <a:pPr marL="50800" lvl="0" indent="0">
              <a:lnSpc>
                <a:spcPct val="100000"/>
              </a:lnSpc>
              <a:spcBef>
                <a:spcPts val="560"/>
              </a:spcBef>
              <a:buSzPts val="2800"/>
              <a:buNone/>
            </a:pPr>
            <a:endParaRPr lang="en-US" sz="2200" b="1" dirty="0">
              <a:solidFill>
                <a:srgbClr val="003366"/>
              </a:solidFill>
              <a:ea typeface="Calibri"/>
              <a:cs typeface="Calibri"/>
              <a:sym typeface="Calibri"/>
            </a:endParaRPr>
          </a:p>
          <a:p>
            <a:pPr marL="50800" lvl="0" indent="0">
              <a:lnSpc>
                <a:spcPct val="100000"/>
              </a:lnSpc>
              <a:spcBef>
                <a:spcPts val="560"/>
              </a:spcBef>
              <a:buSzPts val="2800"/>
              <a:buNone/>
            </a:pPr>
            <a:r>
              <a:rPr lang="en-US" sz="2400" b="1" dirty="0">
                <a:solidFill>
                  <a:srgbClr val="003366"/>
                </a:solidFill>
                <a:ea typeface="Calibri"/>
                <a:cs typeface="Calibri"/>
                <a:sym typeface="Calibri"/>
              </a:rPr>
              <a:t>Confrontational</a:t>
            </a:r>
          </a:p>
          <a:p>
            <a:pPr marL="50800" lvl="0" indent="0">
              <a:lnSpc>
                <a:spcPct val="100000"/>
              </a:lnSpc>
              <a:spcBef>
                <a:spcPts val="560"/>
              </a:spcBef>
              <a:buSzPts val="2800"/>
              <a:buNone/>
            </a:pPr>
            <a:r>
              <a:rPr lang="en-US" sz="2200" dirty="0">
                <a:solidFill>
                  <a:srgbClr val="003366"/>
                </a:solidFill>
                <a:ea typeface="Calibri"/>
                <a:cs typeface="Calibri"/>
                <a:sym typeface="Calibri"/>
              </a:rPr>
              <a:t>“You need to get rid of the weapons.”</a:t>
            </a:r>
            <a:endParaRPr lang="en-US" sz="2200" dirty="0">
              <a:solidFill>
                <a:prstClr val="black"/>
              </a:solidFill>
            </a:endParaRPr>
          </a:p>
          <a:p>
            <a:pPr marL="50800" lvl="0" indent="0">
              <a:lnSpc>
                <a:spcPct val="100000"/>
              </a:lnSpc>
              <a:spcBef>
                <a:spcPts val="560"/>
              </a:spcBef>
              <a:buSzPts val="2800"/>
              <a:buNone/>
            </a:pPr>
            <a:r>
              <a:rPr lang="en-US" sz="2200" dirty="0">
                <a:solidFill>
                  <a:srgbClr val="003366"/>
                </a:solidFill>
                <a:ea typeface="Calibri"/>
                <a:cs typeface="Calibri"/>
                <a:sym typeface="Calibri"/>
              </a:rPr>
              <a:t>“I don’t trust you to be responsible with medications right now.”</a:t>
            </a:r>
            <a:endParaRPr lang="en-US" sz="2200" dirty="0">
              <a:solidFill>
                <a:prstClr val="black"/>
              </a:solidFill>
            </a:endParaRPr>
          </a:p>
          <a:p>
            <a:pPr marL="457200" lvl="0" indent="-228600" algn="l" rtl="0">
              <a:lnSpc>
                <a:spcPct val="100000"/>
              </a:lnSpc>
              <a:spcBef>
                <a:spcPts val="560"/>
              </a:spcBef>
              <a:spcAft>
                <a:spcPts val="0"/>
              </a:spcAft>
              <a:buClr>
                <a:schemeClr val="lt1"/>
              </a:buClr>
              <a:buSzPts val="2800"/>
              <a:buFont typeface="Arial"/>
              <a:buNone/>
            </a:pPr>
            <a:endParaRPr dirty="0">
              <a:solidFill>
                <a:srgbClr val="003366"/>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C0CED4CE-18FB-4A8D-AC47-405C4F1B15DA}"/>
              </a:ext>
            </a:extLst>
          </p:cNvPr>
          <p:cNvCxnSpPr/>
          <p:nvPr/>
        </p:nvCxnSpPr>
        <p:spPr>
          <a:xfrm>
            <a:off x="723014" y="1192696"/>
            <a:ext cx="7374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3">
                                            <p:txEl>
                                              <p:pRg st="1" end="1"/>
                                            </p:txEl>
                                          </p:spTgt>
                                        </p:tgtEl>
                                        <p:attrNameLst>
                                          <p:attrName>style.visibility</p:attrName>
                                        </p:attrNameLst>
                                      </p:cBhvr>
                                      <p:to>
                                        <p:strVal val="visible"/>
                                      </p:to>
                                    </p:set>
                                    <p:animEffect transition="in" filter="fade">
                                      <p:cBhvr>
                                        <p:cTn id="15" dur="500"/>
                                        <p:tgtEl>
                                          <p:spTgt spid="58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83">
                                            <p:txEl>
                                              <p:pRg st="2" end="2"/>
                                            </p:txEl>
                                          </p:spTgt>
                                        </p:tgtEl>
                                        <p:attrNameLst>
                                          <p:attrName>style.visibility</p:attrName>
                                        </p:attrNameLst>
                                      </p:cBhvr>
                                      <p:to>
                                        <p:strVal val="visible"/>
                                      </p:to>
                                    </p:set>
                                    <p:animEffect transition="in" filter="fade">
                                      <p:cBhvr>
                                        <p:cTn id="18" dur="500"/>
                                        <p:tgtEl>
                                          <p:spTgt spid="58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83">
                                            <p:txEl>
                                              <p:pRg st="5" end="5"/>
                                            </p:txEl>
                                          </p:spTgt>
                                        </p:tgtEl>
                                        <p:attrNameLst>
                                          <p:attrName>style.visibility</p:attrName>
                                        </p:attrNameLst>
                                      </p:cBhvr>
                                      <p:to>
                                        <p:strVal val="visible"/>
                                      </p:to>
                                    </p:set>
                                    <p:animEffect transition="in" filter="fade">
                                      <p:cBhvr>
                                        <p:cTn id="23" dur="500"/>
                                        <p:tgtEl>
                                          <p:spTgt spid="58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83">
                                            <p:txEl>
                                              <p:pRg st="6" end="6"/>
                                            </p:txEl>
                                          </p:spTgt>
                                        </p:tgtEl>
                                        <p:attrNameLst>
                                          <p:attrName>style.visibility</p:attrName>
                                        </p:attrNameLst>
                                      </p:cBhvr>
                                      <p:to>
                                        <p:strVal val="visible"/>
                                      </p:to>
                                    </p:set>
                                    <p:animEffect transition="in" filter="fade">
                                      <p:cBhvr>
                                        <p:cTn id="26" dur="500"/>
                                        <p:tgtEl>
                                          <p:spTgt spid="5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3"/>
          <p:cNvSpPr txBox="1">
            <a:spLocks noGrp="1"/>
          </p:cNvSpPr>
          <p:nvPr>
            <p:ph type="title"/>
          </p:nvPr>
        </p:nvSpPr>
        <p:spPr>
          <a:xfrm>
            <a:off x="752584" y="365127"/>
            <a:ext cx="7762766" cy="7536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cs typeface="Arial" panose="020B0604020202020204" pitchFamily="34" charset="0"/>
              </a:rPr>
              <a:t>Caution: Read the Reactions</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590" name="Google Shape;590;p73"/>
          <p:cNvSpPr txBox="1">
            <a:spLocks noGrp="1"/>
          </p:cNvSpPr>
          <p:nvPr>
            <p:ph idx="1"/>
          </p:nvPr>
        </p:nvSpPr>
        <p:spPr>
          <a:xfrm>
            <a:off x="628650" y="1690689"/>
            <a:ext cx="7886700"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Clr>
                <a:srgbClr val="00264C"/>
              </a:buClr>
              <a:buSzPts val="1800"/>
              <a:buChar char="•"/>
            </a:pPr>
            <a:r>
              <a:rPr lang="en-US" sz="2200" dirty="0">
                <a:solidFill>
                  <a:srgbClr val="003366"/>
                </a:solidFill>
                <a:cs typeface="Arial" panose="020B0604020202020204" pitchFamily="34" charset="0"/>
              </a:rPr>
              <a:t>Pay attention to the way individuals respond to suggestions for means reduction</a:t>
            </a:r>
            <a:endParaRPr sz="2200" dirty="0">
              <a:cs typeface="Arial" panose="020B0604020202020204" pitchFamily="34" charset="0"/>
            </a:endParaRPr>
          </a:p>
          <a:p>
            <a:pPr marL="457200" lvl="0" indent="-342900" algn="l" rtl="0">
              <a:lnSpc>
                <a:spcPct val="100000"/>
              </a:lnSpc>
              <a:spcBef>
                <a:spcPts val="360"/>
              </a:spcBef>
              <a:spcAft>
                <a:spcPts val="0"/>
              </a:spcAft>
              <a:buClr>
                <a:srgbClr val="00264C"/>
              </a:buClr>
              <a:buSzPts val="1800"/>
              <a:buChar char="•"/>
            </a:pPr>
            <a:r>
              <a:rPr lang="en-US" sz="2200" dirty="0">
                <a:solidFill>
                  <a:srgbClr val="003366"/>
                </a:solidFill>
                <a:cs typeface="Arial" panose="020B0604020202020204" pitchFamily="34" charset="0"/>
              </a:rPr>
              <a:t>A client who readily agrees to reduce access might be “telling you what you want to hear.”</a:t>
            </a:r>
            <a:endParaRPr sz="2200" dirty="0">
              <a:cs typeface="Arial" panose="020B0604020202020204" pitchFamily="34" charset="0"/>
            </a:endParaRPr>
          </a:p>
          <a:p>
            <a:pPr marL="457200" lvl="0" indent="-342900" algn="l" rtl="0">
              <a:lnSpc>
                <a:spcPct val="100000"/>
              </a:lnSpc>
              <a:spcBef>
                <a:spcPts val="360"/>
              </a:spcBef>
              <a:spcAft>
                <a:spcPts val="0"/>
              </a:spcAft>
              <a:buClr>
                <a:srgbClr val="00264C"/>
              </a:buClr>
              <a:buSzPts val="1800"/>
              <a:buChar char="•"/>
            </a:pPr>
            <a:r>
              <a:rPr lang="en-US" sz="2200" dirty="0">
                <a:solidFill>
                  <a:srgbClr val="003366"/>
                </a:solidFill>
                <a:cs typeface="Arial" panose="020B0604020202020204" pitchFamily="34" charset="0"/>
              </a:rPr>
              <a:t>Reluctance and questions can be a good sign. Weighing pros and cons may indicate serious consideration.</a:t>
            </a:r>
            <a:endParaRPr sz="2200" dirty="0">
              <a:cs typeface="Arial" panose="020B0604020202020204" pitchFamily="34" charset="0"/>
            </a:endParaRPr>
          </a:p>
          <a:p>
            <a:pPr marL="457200" lvl="0" indent="-342900" algn="l" rtl="0">
              <a:lnSpc>
                <a:spcPct val="100000"/>
              </a:lnSpc>
              <a:spcBef>
                <a:spcPts val="360"/>
              </a:spcBef>
              <a:spcAft>
                <a:spcPts val="0"/>
              </a:spcAft>
              <a:buClr>
                <a:srgbClr val="00264C"/>
              </a:buClr>
              <a:buSzPts val="1800"/>
              <a:buChar char="•"/>
            </a:pPr>
            <a:r>
              <a:rPr lang="en-US" sz="2200" dirty="0">
                <a:solidFill>
                  <a:srgbClr val="003366"/>
                </a:solidFill>
                <a:cs typeface="Arial" panose="020B0604020202020204" pitchFamily="34" charset="0"/>
              </a:rPr>
              <a:t>It is ok to slow the conversation down.</a:t>
            </a:r>
            <a:endParaRPr sz="2200" dirty="0">
              <a:cs typeface="Arial" panose="020B0604020202020204" pitchFamily="34" charset="0"/>
            </a:endParaRPr>
          </a:p>
        </p:txBody>
      </p:sp>
      <p:cxnSp>
        <p:nvCxnSpPr>
          <p:cNvPr id="3" name="Straight Connector 2">
            <a:extLst>
              <a:ext uri="{FF2B5EF4-FFF2-40B4-BE49-F238E27FC236}">
                <a16:creationId xmlns:a16="http://schemas.microsoft.com/office/drawing/2014/main" id="{7C87BB7A-6B4C-4F10-BB26-0538A3619730}"/>
              </a:ext>
            </a:extLst>
          </p:cNvPr>
          <p:cNvCxnSpPr>
            <a:cxnSpLocks/>
          </p:cNvCxnSpPr>
          <p:nvPr/>
        </p:nvCxnSpPr>
        <p:spPr>
          <a:xfrm>
            <a:off x="752584" y="987635"/>
            <a:ext cx="69308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74"/>
          <p:cNvSpPr txBox="1">
            <a:spLocks noGrp="1"/>
          </p:cNvSpPr>
          <p:nvPr>
            <p:ph type="title" idx="4294967295"/>
          </p:nvPr>
        </p:nvSpPr>
        <p:spPr>
          <a:xfrm>
            <a:off x="76200" y="228600"/>
            <a:ext cx="76962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dirty="0">
                <a:latin typeface="Arial"/>
                <a:ea typeface="Arial"/>
                <a:cs typeface="Arial"/>
                <a:sym typeface="Arial"/>
              </a:rPr>
              <a:t>     </a:t>
            </a:r>
            <a:r>
              <a:rPr lang="en-US" sz="3200" dirty="0">
                <a:solidFill>
                  <a:schemeClr val="accent2">
                    <a:lumMod val="75000"/>
                  </a:schemeClr>
                </a:solidFill>
                <a:latin typeface="Arial" panose="020B0604020202020204" pitchFamily="34" charset="0"/>
                <a:ea typeface="Arial"/>
                <a:cs typeface="Arial" panose="020B0604020202020204" pitchFamily="34" charset="0"/>
                <a:sym typeface="Arial"/>
              </a:rPr>
              <a:t>Bringing the Firearms Back </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597" name="Google Shape;597;p74"/>
          <p:cNvSpPr txBox="1">
            <a:spLocks noGrp="1"/>
          </p:cNvSpPr>
          <p:nvPr>
            <p:ph type="body" idx="4294967295"/>
          </p:nvPr>
        </p:nvSpPr>
        <p:spPr>
          <a:xfrm>
            <a:off x="761999" y="1209675"/>
            <a:ext cx="7520609" cy="533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2200" dirty="0">
                <a:solidFill>
                  <a:schemeClr val="accent1">
                    <a:lumMod val="50000"/>
                  </a:schemeClr>
                </a:solidFill>
                <a:ea typeface="Arial"/>
                <a:cs typeface="Arial"/>
                <a:sym typeface="Arial"/>
              </a:rPr>
              <a:t>Parents or family members may ask when it is safe to bring the guns back.  Which is the best answer?</a:t>
            </a:r>
            <a:endParaRPr sz="2200" dirty="0">
              <a:solidFill>
                <a:schemeClr val="accent1">
                  <a:lumMod val="50000"/>
                </a:schemeClr>
              </a:solidFill>
            </a:endParaRPr>
          </a:p>
          <a:p>
            <a:pPr marL="735013" lvl="1" indent="0" algn="l" rtl="0">
              <a:lnSpc>
                <a:spcPct val="100000"/>
              </a:lnSpc>
              <a:spcBef>
                <a:spcPts val="200"/>
              </a:spcBef>
              <a:spcAft>
                <a:spcPts val="0"/>
              </a:spcAft>
              <a:buClr>
                <a:schemeClr val="dk1"/>
              </a:buClr>
              <a:buSzPts val="2000"/>
              <a:buNone/>
            </a:pPr>
            <a:endParaRPr lang="en-US" sz="2200" dirty="0">
              <a:solidFill>
                <a:schemeClr val="accent1">
                  <a:lumMod val="50000"/>
                </a:schemeClr>
              </a:solidFill>
              <a:cs typeface="Arial"/>
              <a:sym typeface="Arial"/>
            </a:endParaRPr>
          </a:p>
          <a:p>
            <a:pPr marL="735013" lvl="1" indent="0" algn="l" rtl="0">
              <a:lnSpc>
                <a:spcPct val="100000"/>
              </a:lnSpc>
              <a:spcBef>
                <a:spcPts val="200"/>
              </a:spcBef>
              <a:spcAft>
                <a:spcPts val="0"/>
              </a:spcAft>
              <a:buClr>
                <a:schemeClr val="dk1"/>
              </a:buClr>
              <a:buSzPts val="2000"/>
              <a:buNone/>
            </a:pPr>
            <a:r>
              <a:rPr lang="en-US" sz="2200" dirty="0">
                <a:solidFill>
                  <a:schemeClr val="accent1">
                    <a:lumMod val="50000"/>
                  </a:schemeClr>
                </a:solidFill>
                <a:cs typeface="Arial" panose="020B0604020202020204" pitchFamily="34" charset="0"/>
              </a:rPr>
              <a:t> It’s a case-by-case decision. </a:t>
            </a:r>
            <a:r>
              <a:rPr lang="en-US" sz="2200" dirty="0">
                <a:solidFill>
                  <a:schemeClr val="accent1">
                    <a:lumMod val="50000"/>
                  </a:schemeClr>
                </a:solidFill>
                <a:highlight>
                  <a:schemeClr val="lt1"/>
                </a:highlight>
                <a:cs typeface="Arial" panose="020B0604020202020204" pitchFamily="34" charset="0"/>
              </a:rPr>
              <a:t>Why don’t we plan to follow    up in a few weeks to see how things are going? </a:t>
            </a:r>
            <a:endParaRPr sz="2200" dirty="0">
              <a:solidFill>
                <a:schemeClr val="accent1">
                  <a:lumMod val="50000"/>
                </a:schemeClr>
              </a:solidFill>
              <a:highlight>
                <a:schemeClr val="lt1"/>
              </a:highlight>
              <a:cs typeface="Arial" panose="020B0604020202020204" pitchFamily="34" charset="0"/>
            </a:endParaRPr>
          </a:p>
          <a:p>
            <a:pPr marL="735013" lvl="1" indent="0" algn="l" rtl="0">
              <a:lnSpc>
                <a:spcPct val="100000"/>
              </a:lnSpc>
              <a:spcBef>
                <a:spcPts val="200"/>
              </a:spcBef>
              <a:spcAft>
                <a:spcPts val="0"/>
              </a:spcAft>
              <a:buClr>
                <a:schemeClr val="dk1"/>
              </a:buClr>
              <a:buSzPts val="2000"/>
              <a:buFont typeface="Arial"/>
              <a:buNone/>
            </a:pPr>
            <a:endParaRPr sz="3600" dirty="0">
              <a:solidFill>
                <a:schemeClr val="accent1">
                  <a:lumMod val="50000"/>
                </a:schemeClr>
              </a:solidFill>
              <a:ea typeface="Arial"/>
              <a:cs typeface="Arial"/>
              <a:sym typeface="Arial"/>
            </a:endParaRPr>
          </a:p>
          <a:p>
            <a:pPr marL="735013" lvl="1" indent="0" algn="l" rtl="0">
              <a:lnSpc>
                <a:spcPct val="100000"/>
              </a:lnSpc>
              <a:spcBef>
                <a:spcPts val="200"/>
              </a:spcBef>
              <a:spcAft>
                <a:spcPts val="0"/>
              </a:spcAft>
              <a:buClr>
                <a:schemeClr val="dk1"/>
              </a:buClr>
              <a:buSzPts val="2000"/>
              <a:buFont typeface="Arial"/>
              <a:buNone/>
            </a:pPr>
            <a:r>
              <a:rPr lang="en-US" sz="2200" dirty="0">
                <a:solidFill>
                  <a:schemeClr val="accent1">
                    <a:lumMod val="50000"/>
                  </a:schemeClr>
                </a:solidFill>
                <a:ea typeface="Arial"/>
                <a:cs typeface="Arial" panose="020B0604020202020204" pitchFamily="34" charset="0"/>
                <a:sym typeface="Arial"/>
              </a:rPr>
              <a:t>Within a week or two since suicidal crises are usually short-term</a:t>
            </a:r>
            <a:endParaRPr sz="2200" dirty="0">
              <a:solidFill>
                <a:schemeClr val="accent1">
                  <a:lumMod val="50000"/>
                </a:schemeClr>
              </a:solidFill>
              <a:cs typeface="Arial" panose="020B0604020202020204" pitchFamily="34" charset="0"/>
            </a:endParaRPr>
          </a:p>
          <a:p>
            <a:pPr marL="735013" lvl="1" indent="0" algn="l" rtl="0">
              <a:lnSpc>
                <a:spcPct val="100000"/>
              </a:lnSpc>
              <a:spcBef>
                <a:spcPts val="200"/>
              </a:spcBef>
              <a:spcAft>
                <a:spcPts val="0"/>
              </a:spcAft>
              <a:buClr>
                <a:schemeClr val="lt1"/>
              </a:buClr>
              <a:buSzPts val="2400"/>
              <a:buFont typeface="Arial"/>
              <a:buNone/>
            </a:pPr>
            <a:endParaRPr sz="2400" dirty="0">
              <a:solidFill>
                <a:schemeClr val="dk1"/>
              </a:solidFill>
              <a:latin typeface="Arial"/>
              <a:ea typeface="Arial"/>
              <a:cs typeface="Arial"/>
              <a:sym typeface="Arial"/>
            </a:endParaRPr>
          </a:p>
          <a:p>
            <a:pPr marL="735013" lvl="1" indent="0" algn="l" rtl="0">
              <a:lnSpc>
                <a:spcPct val="100000"/>
              </a:lnSpc>
              <a:spcBef>
                <a:spcPts val="200"/>
              </a:spcBef>
              <a:spcAft>
                <a:spcPts val="0"/>
              </a:spcAft>
              <a:buClr>
                <a:schemeClr val="lt1"/>
              </a:buClr>
              <a:buSzPts val="2000"/>
              <a:buFont typeface="Arial"/>
              <a:buNone/>
            </a:pPr>
            <a:endParaRPr sz="2000" dirty="0">
              <a:solidFill>
                <a:schemeClr val="dk1"/>
              </a:solidFill>
              <a:highlight>
                <a:srgbClr val="FFFF00"/>
              </a:highlight>
              <a:latin typeface="Arial"/>
              <a:ea typeface="Arial"/>
              <a:cs typeface="Arial"/>
              <a:sym typeface="Arial"/>
            </a:endParaRPr>
          </a:p>
          <a:p>
            <a:pPr marL="735013" lvl="1" indent="0" algn="l" rtl="0">
              <a:lnSpc>
                <a:spcPct val="100000"/>
              </a:lnSpc>
              <a:spcBef>
                <a:spcPts val="200"/>
              </a:spcBef>
              <a:spcAft>
                <a:spcPts val="0"/>
              </a:spcAft>
              <a:buClr>
                <a:schemeClr val="lt1"/>
              </a:buClr>
              <a:buSzPts val="2000"/>
              <a:buFont typeface="Arial"/>
              <a:buNone/>
            </a:pPr>
            <a:endParaRPr sz="2000" dirty="0">
              <a:solidFill>
                <a:schemeClr val="dk1"/>
              </a:solidFill>
              <a:latin typeface="Arial"/>
              <a:ea typeface="Arial"/>
              <a:cs typeface="Arial"/>
              <a:sym typeface="Arial"/>
            </a:endParaRPr>
          </a:p>
          <a:p>
            <a:pPr marL="12700" lvl="1" indent="0" algn="l" rtl="0">
              <a:lnSpc>
                <a:spcPct val="100000"/>
              </a:lnSpc>
              <a:spcBef>
                <a:spcPts val="200"/>
              </a:spcBef>
              <a:spcAft>
                <a:spcPts val="0"/>
              </a:spcAft>
              <a:buClr>
                <a:schemeClr val="lt1"/>
              </a:buClr>
              <a:buSzPts val="2000"/>
              <a:buFont typeface="Arial"/>
              <a:buNone/>
            </a:pPr>
            <a:endParaRPr sz="2000" dirty="0">
              <a:solidFill>
                <a:schemeClr val="dk1"/>
              </a:solidFill>
              <a:latin typeface="Arial"/>
              <a:ea typeface="Arial"/>
              <a:cs typeface="Arial"/>
              <a:sym typeface="Arial"/>
            </a:endParaRPr>
          </a:p>
        </p:txBody>
      </p:sp>
      <p:cxnSp>
        <p:nvCxnSpPr>
          <p:cNvPr id="598" name="Google Shape;598;p74"/>
          <p:cNvCxnSpPr>
            <a:cxnSpLocks/>
          </p:cNvCxnSpPr>
          <p:nvPr/>
        </p:nvCxnSpPr>
        <p:spPr>
          <a:xfrm>
            <a:off x="762000" y="1066800"/>
            <a:ext cx="7520609" cy="0"/>
          </a:xfrm>
          <a:prstGeom prst="straightConnector1">
            <a:avLst/>
          </a:prstGeom>
          <a:noFill/>
          <a:ln w="31750" cap="flat" cmpd="sng">
            <a:solidFill>
              <a:schemeClr val="accent2"/>
            </a:solidFill>
            <a:prstDash val="solid"/>
            <a:round/>
            <a:headEnd type="none" w="sm" len="sm"/>
            <a:tailEnd type="none" w="sm" len="sm"/>
          </a:ln>
        </p:spPr>
      </p:cxnSp>
      <p:pic>
        <p:nvPicPr>
          <p:cNvPr id="599" name="Google Shape;599;p74"/>
          <p:cNvPicPr preferRelativeResize="0"/>
          <p:nvPr/>
        </p:nvPicPr>
        <p:blipFill rotWithShape="1">
          <a:blip r:embed="rId3">
            <a:alphaModFix/>
          </a:blip>
          <a:srcRect l="23106" t="33870" r="69774" b="59481"/>
          <a:stretch/>
        </p:blipFill>
        <p:spPr>
          <a:xfrm>
            <a:off x="761999" y="2200275"/>
            <a:ext cx="756745" cy="789036"/>
          </a:xfrm>
          <a:prstGeom prst="rect">
            <a:avLst/>
          </a:prstGeom>
          <a:noFill/>
          <a:ln>
            <a:noFill/>
          </a:ln>
        </p:spPr>
      </p:pic>
      <p:pic>
        <p:nvPicPr>
          <p:cNvPr id="600" name="Google Shape;600;p74"/>
          <p:cNvPicPr preferRelativeResize="0"/>
          <p:nvPr/>
        </p:nvPicPr>
        <p:blipFill rotWithShape="1">
          <a:blip r:embed="rId3">
            <a:alphaModFix/>
          </a:blip>
          <a:srcRect l="23106" t="43167" r="69774" b="50915"/>
          <a:stretch/>
        </p:blipFill>
        <p:spPr>
          <a:xfrm>
            <a:off x="761998" y="3429000"/>
            <a:ext cx="756745" cy="78903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5"/>
          <p:cNvSpPr txBox="1">
            <a:spLocks noGrp="1"/>
          </p:cNvSpPr>
          <p:nvPr>
            <p:ph type="title"/>
          </p:nvPr>
        </p:nvSpPr>
        <p:spPr>
          <a:xfrm>
            <a:off x="628650" y="365127"/>
            <a:ext cx="7886700" cy="91824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cs typeface="Arial" panose="020B0604020202020204" pitchFamily="34" charset="0"/>
              </a:rPr>
              <a:t>Reintroducing Lethal Means</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606" name="Google Shape;606;p75"/>
          <p:cNvSpPr txBox="1">
            <a:spLocks noGrp="1"/>
          </p:cNvSpPr>
          <p:nvPr>
            <p:ph idx="1"/>
          </p:nvPr>
        </p:nvSpPr>
        <p:spPr>
          <a:xfrm>
            <a:off x="685800" y="1529862"/>
            <a:ext cx="7772400" cy="472890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2"/>
              </a:buClr>
              <a:buSzPts val="3200"/>
              <a:buFont typeface="Arial"/>
              <a:buChar char="•"/>
            </a:pPr>
            <a:r>
              <a:rPr lang="en-US" sz="2200" dirty="0">
                <a:solidFill>
                  <a:srgbClr val="003366"/>
                </a:solidFill>
                <a:cs typeface="Arial" panose="020B0604020202020204" pitchFamily="34" charset="0"/>
              </a:rPr>
              <a:t>When is it OK to bring lethal means back into the home?</a:t>
            </a:r>
            <a:endParaRPr sz="2200" dirty="0">
              <a:solidFill>
                <a:srgbClr val="003366"/>
              </a:solidFill>
              <a:cs typeface="Arial" panose="020B0604020202020204" pitchFamily="34" charset="0"/>
            </a:endParaRPr>
          </a:p>
          <a:p>
            <a:pPr marL="800100" lvl="1" indent="-342900" algn="l" rtl="0">
              <a:lnSpc>
                <a:spcPct val="100000"/>
              </a:lnSpc>
              <a:spcBef>
                <a:spcPts val="560"/>
              </a:spcBef>
              <a:spcAft>
                <a:spcPts val="0"/>
              </a:spcAft>
              <a:buClr>
                <a:schemeClr val="dk2"/>
              </a:buClr>
              <a:buSzPts val="2800"/>
              <a:buFont typeface="Courier New" panose="02070309020205020404" pitchFamily="49" charset="0"/>
              <a:buChar char="o"/>
            </a:pPr>
            <a:r>
              <a:rPr lang="en-US" sz="2200" dirty="0">
                <a:solidFill>
                  <a:srgbClr val="003366"/>
                </a:solidFill>
                <a:cs typeface="Arial" panose="020B0604020202020204" pitchFamily="34" charset="0"/>
              </a:rPr>
              <a:t>Case-by-case decision, but some signs can be:</a:t>
            </a:r>
            <a:endParaRPr sz="2200" dirty="0">
              <a:solidFill>
                <a:srgbClr val="003366"/>
              </a:solidFill>
              <a:cs typeface="Arial" panose="020B0604020202020204" pitchFamily="34" charset="0"/>
            </a:endParaRPr>
          </a:p>
          <a:p>
            <a:pPr marL="1143000" lvl="2" indent="-228600" algn="l" rtl="0">
              <a:lnSpc>
                <a:spcPct val="100000"/>
              </a:lnSpc>
              <a:spcBef>
                <a:spcPts val="480"/>
              </a:spcBef>
              <a:spcAft>
                <a:spcPts val="0"/>
              </a:spcAft>
              <a:buClr>
                <a:schemeClr val="dk2"/>
              </a:buClr>
              <a:buSzPts val="2400"/>
              <a:buFont typeface="Arial"/>
              <a:buChar char="•"/>
            </a:pPr>
            <a:r>
              <a:rPr lang="en-US" sz="1800" dirty="0">
                <a:solidFill>
                  <a:srgbClr val="003366"/>
                </a:solidFill>
                <a:cs typeface="Arial" panose="020B0604020202020204" pitchFamily="34" charset="0"/>
              </a:rPr>
              <a:t>No suicidal ideation for several months</a:t>
            </a:r>
            <a:endParaRPr sz="1800" dirty="0">
              <a:solidFill>
                <a:srgbClr val="003366"/>
              </a:solidFill>
              <a:cs typeface="Arial" panose="020B0604020202020204" pitchFamily="34" charset="0"/>
            </a:endParaRPr>
          </a:p>
          <a:p>
            <a:pPr marL="1143000" lvl="2" indent="-228600" algn="l" rtl="0">
              <a:lnSpc>
                <a:spcPct val="100000"/>
              </a:lnSpc>
              <a:spcBef>
                <a:spcPts val="480"/>
              </a:spcBef>
              <a:spcAft>
                <a:spcPts val="0"/>
              </a:spcAft>
              <a:buClr>
                <a:schemeClr val="dk2"/>
              </a:buClr>
              <a:buSzPts val="2400"/>
              <a:buFont typeface="Arial"/>
              <a:buChar char="•"/>
            </a:pPr>
            <a:r>
              <a:rPr lang="en-US" sz="1800" dirty="0">
                <a:solidFill>
                  <a:srgbClr val="003366"/>
                </a:solidFill>
                <a:cs typeface="Arial" panose="020B0604020202020204" pitchFamily="34" charset="0"/>
              </a:rPr>
              <a:t>Able to cope effectively with stressors</a:t>
            </a:r>
            <a:endParaRPr sz="1800" dirty="0">
              <a:solidFill>
                <a:srgbClr val="003366"/>
              </a:solidFill>
              <a:cs typeface="Arial" panose="020B0604020202020204" pitchFamily="34" charset="0"/>
            </a:endParaRPr>
          </a:p>
          <a:p>
            <a:pPr marL="1143000" lvl="2" indent="-228600" algn="l" rtl="0">
              <a:lnSpc>
                <a:spcPct val="100000"/>
              </a:lnSpc>
              <a:spcBef>
                <a:spcPts val="480"/>
              </a:spcBef>
              <a:spcAft>
                <a:spcPts val="0"/>
              </a:spcAft>
              <a:buClr>
                <a:schemeClr val="dk2"/>
              </a:buClr>
              <a:buSzPts val="2400"/>
              <a:buFont typeface="Arial"/>
              <a:buChar char="•"/>
            </a:pPr>
            <a:r>
              <a:rPr lang="en-US" sz="1800" dirty="0">
                <a:solidFill>
                  <a:srgbClr val="003366"/>
                </a:solidFill>
                <a:cs typeface="Arial" panose="020B0604020202020204" pitchFamily="34" charset="0"/>
              </a:rPr>
              <a:t>Development of a relapse prevention plan </a:t>
            </a:r>
          </a:p>
          <a:p>
            <a:pPr marL="1143000" lvl="2" indent="-228600" algn="l" rtl="0">
              <a:lnSpc>
                <a:spcPct val="100000"/>
              </a:lnSpc>
              <a:spcBef>
                <a:spcPts val="480"/>
              </a:spcBef>
              <a:spcAft>
                <a:spcPts val="0"/>
              </a:spcAft>
              <a:buClr>
                <a:schemeClr val="dk2"/>
              </a:buClr>
              <a:buSzPts val="2400"/>
              <a:buFont typeface="Arial"/>
              <a:buChar char="•"/>
            </a:pPr>
            <a:endParaRPr sz="1800" dirty="0">
              <a:solidFill>
                <a:srgbClr val="003366"/>
              </a:solidFill>
              <a:cs typeface="Arial" panose="020B0604020202020204" pitchFamily="34" charset="0"/>
            </a:endParaRPr>
          </a:p>
          <a:p>
            <a:pPr marL="342900" lvl="0" indent="-342900" algn="l" rtl="0">
              <a:lnSpc>
                <a:spcPct val="100000"/>
              </a:lnSpc>
              <a:spcBef>
                <a:spcPts val="640"/>
              </a:spcBef>
              <a:spcAft>
                <a:spcPts val="0"/>
              </a:spcAft>
              <a:buClr>
                <a:schemeClr val="dk2"/>
              </a:buClr>
              <a:buSzPts val="3200"/>
              <a:buFont typeface="Arial"/>
              <a:buChar char="•"/>
            </a:pPr>
            <a:r>
              <a:rPr lang="en-US" sz="2200" dirty="0">
                <a:solidFill>
                  <a:srgbClr val="003366"/>
                </a:solidFill>
                <a:cs typeface="Arial" panose="020B0604020202020204" pitchFamily="34" charset="0"/>
              </a:rPr>
              <a:t>Continue to encourage safe storage and limited access</a:t>
            </a:r>
            <a:endParaRPr sz="2200" dirty="0">
              <a:solidFill>
                <a:srgbClr val="003366"/>
              </a:solidFill>
              <a:cs typeface="Arial" panose="020B0604020202020204" pitchFamily="34" charset="0"/>
            </a:endParaRPr>
          </a:p>
          <a:p>
            <a:pPr marL="800100" lvl="1" indent="-342900" algn="l" rtl="0">
              <a:lnSpc>
                <a:spcPct val="100000"/>
              </a:lnSpc>
              <a:spcBef>
                <a:spcPts val="560"/>
              </a:spcBef>
              <a:spcAft>
                <a:spcPts val="0"/>
              </a:spcAft>
              <a:buClr>
                <a:schemeClr val="dk2"/>
              </a:buClr>
              <a:buSzPts val="2800"/>
              <a:buFont typeface="Courier New" panose="02070309020205020404" pitchFamily="49" charset="0"/>
              <a:buChar char="o"/>
            </a:pPr>
            <a:r>
              <a:rPr lang="en-US" sz="2200" dirty="0">
                <a:solidFill>
                  <a:srgbClr val="003366"/>
                </a:solidFill>
                <a:cs typeface="Arial" panose="020B0604020202020204" pitchFamily="34" charset="0"/>
              </a:rPr>
              <a:t>Firearms are locked </a:t>
            </a:r>
            <a:endParaRPr sz="2200" dirty="0">
              <a:cs typeface="Arial" panose="020B0604020202020204" pitchFamily="34" charset="0"/>
            </a:endParaRPr>
          </a:p>
          <a:p>
            <a:pPr marL="800100" lvl="1" indent="-342900" algn="l" rtl="0">
              <a:lnSpc>
                <a:spcPct val="100000"/>
              </a:lnSpc>
              <a:spcBef>
                <a:spcPts val="560"/>
              </a:spcBef>
              <a:spcAft>
                <a:spcPts val="0"/>
              </a:spcAft>
              <a:buClr>
                <a:schemeClr val="dk2"/>
              </a:buClr>
              <a:buSzPts val="2800"/>
              <a:buFont typeface="Courier New" panose="02070309020205020404" pitchFamily="49" charset="0"/>
              <a:buChar char="o"/>
            </a:pPr>
            <a:r>
              <a:rPr lang="en-US" sz="2200" dirty="0">
                <a:solidFill>
                  <a:srgbClr val="003366"/>
                </a:solidFill>
                <a:cs typeface="Arial" panose="020B0604020202020204" pitchFamily="34" charset="0"/>
              </a:rPr>
              <a:t>Medications are limited to what is needed</a:t>
            </a:r>
            <a:endParaRPr sz="2200" dirty="0">
              <a:solidFill>
                <a:srgbClr val="003366"/>
              </a:solidFill>
              <a:cs typeface="Arial" panose="020B0604020202020204" pitchFamily="34" charset="0"/>
            </a:endParaRPr>
          </a:p>
        </p:txBody>
      </p:sp>
      <p:cxnSp>
        <p:nvCxnSpPr>
          <p:cNvPr id="3" name="Straight Connector 2">
            <a:extLst>
              <a:ext uri="{FF2B5EF4-FFF2-40B4-BE49-F238E27FC236}">
                <a16:creationId xmlns:a16="http://schemas.microsoft.com/office/drawing/2014/main" id="{0B811E18-8E25-41D5-953B-4514F168B6A3}"/>
              </a:ext>
            </a:extLst>
          </p:cNvPr>
          <p:cNvCxnSpPr>
            <a:cxnSpLocks/>
          </p:cNvCxnSpPr>
          <p:nvPr/>
        </p:nvCxnSpPr>
        <p:spPr>
          <a:xfrm>
            <a:off x="685800" y="1164099"/>
            <a:ext cx="71748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6"/>
          <p:cNvSpPr txBox="1">
            <a:spLocks noGrp="1"/>
          </p:cNvSpPr>
          <p:nvPr>
            <p:ph type="title" idx="4294967295"/>
          </p:nvPr>
        </p:nvSpPr>
        <p:spPr>
          <a:xfrm>
            <a:off x="216340" y="228600"/>
            <a:ext cx="7556059"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latin typeface="Arial"/>
                <a:ea typeface="Arial"/>
                <a:cs typeface="Arial"/>
                <a:sym typeface="Arial"/>
              </a:rPr>
              <a:t>    </a:t>
            </a:r>
            <a:r>
              <a:rPr lang="en-US" sz="3200" dirty="0">
                <a:solidFill>
                  <a:schemeClr val="accent2">
                    <a:lumMod val="75000"/>
                  </a:schemeClr>
                </a:solidFill>
                <a:latin typeface="Arial"/>
                <a:ea typeface="Arial"/>
                <a:cs typeface="Arial"/>
                <a:sym typeface="Arial"/>
              </a:rPr>
              <a:t>Case Study: Jason</a:t>
            </a:r>
            <a:endParaRPr sz="3200" dirty="0">
              <a:solidFill>
                <a:schemeClr val="accent2">
                  <a:lumMod val="75000"/>
                </a:schemeClr>
              </a:solidFill>
            </a:endParaRPr>
          </a:p>
        </p:txBody>
      </p:sp>
      <p:sp>
        <p:nvSpPr>
          <p:cNvPr id="613" name="Google Shape;613;p76"/>
          <p:cNvSpPr txBox="1">
            <a:spLocks noGrp="1"/>
          </p:cNvSpPr>
          <p:nvPr>
            <p:ph type="body" idx="4294967295"/>
          </p:nvPr>
        </p:nvSpPr>
        <p:spPr>
          <a:xfrm>
            <a:off x="762000" y="1219200"/>
            <a:ext cx="7556059" cy="533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600"/>
              </a:spcAft>
              <a:buClr>
                <a:schemeClr val="dk1"/>
              </a:buClr>
              <a:buSzPts val="2200"/>
              <a:buFont typeface="Arial"/>
              <a:buNone/>
            </a:pPr>
            <a:r>
              <a:rPr lang="en-US" sz="2000" b="1" dirty="0">
                <a:solidFill>
                  <a:schemeClr val="accent1">
                    <a:lumMod val="50000"/>
                  </a:schemeClr>
                </a:solidFill>
                <a:ea typeface="Arial"/>
                <a:cs typeface="Arial"/>
                <a:sym typeface="Arial"/>
              </a:rPr>
              <a:t>Jason</a:t>
            </a:r>
            <a:r>
              <a:rPr lang="en-US" sz="2000" dirty="0">
                <a:solidFill>
                  <a:schemeClr val="accent1">
                    <a:lumMod val="50000"/>
                  </a:schemeClr>
                </a:solidFill>
                <a:ea typeface="Arial"/>
                <a:cs typeface="Arial"/>
                <a:sym typeface="Arial"/>
              </a:rPr>
              <a:t>, 16, arrived at the ER with his parents. </a:t>
            </a:r>
          </a:p>
          <a:p>
            <a:pPr lvl="1">
              <a:lnSpc>
                <a:spcPct val="100000"/>
              </a:lnSpc>
              <a:spcBef>
                <a:spcPts val="600"/>
              </a:spcBef>
              <a:spcAft>
                <a:spcPts val="600"/>
              </a:spcAft>
              <a:buClr>
                <a:schemeClr val="dk1"/>
              </a:buClr>
              <a:buSzPts val="2200"/>
            </a:pPr>
            <a:r>
              <a:rPr lang="en-US" sz="2000" dirty="0">
                <a:solidFill>
                  <a:schemeClr val="accent1">
                    <a:lumMod val="50000"/>
                  </a:schemeClr>
                </a:solidFill>
                <a:ea typeface="Arial"/>
                <a:cs typeface="Arial"/>
                <a:sym typeface="Arial"/>
              </a:rPr>
              <a:t>After being suspended from school for fighting, he told his school counselor that he was “thinking about ending it all.”</a:t>
            </a:r>
          </a:p>
          <a:p>
            <a:pPr lvl="1">
              <a:lnSpc>
                <a:spcPct val="100000"/>
              </a:lnSpc>
              <a:spcBef>
                <a:spcPts val="600"/>
              </a:spcBef>
              <a:spcAft>
                <a:spcPts val="600"/>
              </a:spcAft>
              <a:buClr>
                <a:schemeClr val="dk1"/>
              </a:buClr>
              <a:buSzPts val="2200"/>
            </a:pPr>
            <a:r>
              <a:rPr lang="en-US" sz="2000" dirty="0">
                <a:solidFill>
                  <a:schemeClr val="accent1">
                    <a:lumMod val="50000"/>
                  </a:schemeClr>
                </a:solidFill>
                <a:ea typeface="Arial"/>
                <a:cs typeface="Arial"/>
                <a:sym typeface="Arial"/>
              </a:rPr>
              <a:t>Later at home, Jason and his father got into an argument.</a:t>
            </a:r>
          </a:p>
          <a:p>
            <a:pPr lvl="1">
              <a:lnSpc>
                <a:spcPct val="100000"/>
              </a:lnSpc>
              <a:spcBef>
                <a:spcPts val="600"/>
              </a:spcBef>
              <a:spcAft>
                <a:spcPts val="600"/>
              </a:spcAft>
              <a:buClr>
                <a:schemeClr val="dk1"/>
              </a:buClr>
              <a:buSzPts val="2200"/>
            </a:pPr>
            <a:r>
              <a:rPr lang="en-US" sz="2000" dirty="0">
                <a:solidFill>
                  <a:schemeClr val="accent1">
                    <a:lumMod val="50000"/>
                  </a:schemeClr>
                </a:solidFill>
                <a:ea typeface="Arial"/>
                <a:cs typeface="Arial"/>
                <a:sym typeface="Arial"/>
              </a:rPr>
              <a:t>Jason said that if his parents grounded him, he would use his hunting rifle to kill himself. </a:t>
            </a:r>
          </a:p>
          <a:p>
            <a:pPr lvl="1">
              <a:lnSpc>
                <a:spcPct val="100000"/>
              </a:lnSpc>
              <a:spcBef>
                <a:spcPts val="600"/>
              </a:spcBef>
              <a:spcAft>
                <a:spcPts val="600"/>
              </a:spcAft>
              <a:buClr>
                <a:schemeClr val="dk1"/>
              </a:buClr>
              <a:buSzPts val="2200"/>
            </a:pPr>
            <a:r>
              <a:rPr lang="en-US" sz="2000" dirty="0">
                <a:solidFill>
                  <a:schemeClr val="accent1">
                    <a:lumMod val="50000"/>
                  </a:schemeClr>
                </a:solidFill>
                <a:ea typeface="Arial"/>
                <a:cs typeface="Arial"/>
                <a:sym typeface="Arial"/>
              </a:rPr>
              <a:t>When he began screaming and punching windows, his parents called 911. </a:t>
            </a:r>
          </a:p>
          <a:p>
            <a:pPr lvl="1">
              <a:lnSpc>
                <a:spcPct val="100000"/>
              </a:lnSpc>
              <a:spcBef>
                <a:spcPts val="600"/>
              </a:spcBef>
              <a:spcAft>
                <a:spcPts val="600"/>
              </a:spcAft>
              <a:buClr>
                <a:schemeClr val="dk1"/>
              </a:buClr>
              <a:buSzPts val="2200"/>
            </a:pPr>
            <a:r>
              <a:rPr lang="en-US" sz="2000" dirty="0">
                <a:solidFill>
                  <a:schemeClr val="accent1">
                    <a:lumMod val="50000"/>
                  </a:schemeClr>
                </a:solidFill>
                <a:ea typeface="Arial"/>
                <a:cs typeface="Arial"/>
                <a:sym typeface="Arial"/>
              </a:rPr>
              <a:t>In the ER, Jason stated that he no longer wanted to kill himself.</a:t>
            </a:r>
            <a:endParaRPr sz="2000" dirty="0">
              <a:solidFill>
                <a:schemeClr val="accent1">
                  <a:lumMod val="50000"/>
                </a:schemeClr>
              </a:solidFill>
            </a:endParaRPr>
          </a:p>
          <a:p>
            <a:pPr marL="0" lvl="0" indent="0" algn="l" rtl="0">
              <a:lnSpc>
                <a:spcPct val="100000"/>
              </a:lnSpc>
              <a:spcBef>
                <a:spcPts val="360"/>
              </a:spcBef>
              <a:spcAft>
                <a:spcPts val="0"/>
              </a:spcAft>
              <a:buClr>
                <a:schemeClr val="lt1"/>
              </a:buClr>
              <a:buSzPts val="1800"/>
              <a:buFont typeface="Arial"/>
              <a:buNone/>
            </a:pPr>
            <a:endParaRPr sz="1800" dirty="0">
              <a:solidFill>
                <a:schemeClr val="dk1"/>
              </a:solidFill>
              <a:latin typeface="Arial"/>
              <a:ea typeface="Arial"/>
              <a:cs typeface="Arial"/>
              <a:sym typeface="Arial"/>
            </a:endParaRPr>
          </a:p>
          <a:p>
            <a:pPr marL="0" lvl="0" indent="0" algn="l" rtl="0">
              <a:lnSpc>
                <a:spcPct val="100000"/>
              </a:lnSpc>
              <a:spcBef>
                <a:spcPts val="280"/>
              </a:spcBef>
              <a:spcAft>
                <a:spcPts val="0"/>
              </a:spcAft>
              <a:buClr>
                <a:schemeClr val="lt1"/>
              </a:buClr>
              <a:buSzPts val="1400"/>
              <a:buFont typeface="Arial"/>
              <a:buNone/>
            </a:pPr>
            <a:endParaRPr sz="1400" dirty="0">
              <a:solidFill>
                <a:schemeClr val="dk1"/>
              </a:solidFill>
              <a:latin typeface="Arial"/>
              <a:ea typeface="Arial"/>
              <a:cs typeface="Arial"/>
              <a:sym typeface="Arial"/>
            </a:endParaRPr>
          </a:p>
          <a:p>
            <a:pPr marL="0" lvl="0" indent="0" algn="l" rtl="0">
              <a:lnSpc>
                <a:spcPct val="90000"/>
              </a:lnSpc>
              <a:spcBef>
                <a:spcPts val="280"/>
              </a:spcBef>
              <a:spcAft>
                <a:spcPts val="0"/>
              </a:spcAft>
              <a:buClr>
                <a:schemeClr val="lt1"/>
              </a:buClr>
              <a:buSzPts val="1400"/>
              <a:buFont typeface="Arial"/>
              <a:buNone/>
            </a:pPr>
            <a:endParaRPr sz="1400" dirty="0">
              <a:solidFill>
                <a:schemeClr val="dk1"/>
              </a:solidFill>
              <a:latin typeface="Arial"/>
              <a:ea typeface="Arial"/>
              <a:cs typeface="Arial"/>
              <a:sym typeface="Arial"/>
            </a:endParaRPr>
          </a:p>
          <a:p>
            <a:pPr marL="739775" lvl="1" indent="-250825" algn="l" rtl="0">
              <a:lnSpc>
                <a:spcPct val="90000"/>
              </a:lnSpc>
              <a:spcBef>
                <a:spcPts val="280"/>
              </a:spcBef>
              <a:spcAft>
                <a:spcPts val="0"/>
              </a:spcAft>
              <a:buClr>
                <a:schemeClr val="lt1"/>
              </a:buClr>
              <a:buSzPts val="1400"/>
              <a:buFont typeface="Arial"/>
              <a:buNone/>
            </a:pPr>
            <a:endParaRPr sz="1400" dirty="0">
              <a:solidFill>
                <a:schemeClr val="dk1"/>
              </a:solidFill>
              <a:latin typeface="Arial"/>
              <a:ea typeface="Arial"/>
              <a:cs typeface="Arial"/>
              <a:sym typeface="Arial"/>
            </a:endParaRPr>
          </a:p>
          <a:p>
            <a:pPr marL="280976" lvl="0" indent="-192076" algn="l" rtl="0">
              <a:lnSpc>
                <a:spcPct val="100000"/>
              </a:lnSpc>
              <a:spcBef>
                <a:spcPts val="280"/>
              </a:spcBef>
              <a:spcAft>
                <a:spcPts val="0"/>
              </a:spcAft>
              <a:buClr>
                <a:schemeClr val="lt1"/>
              </a:buClr>
              <a:buSzPts val="1400"/>
              <a:buFont typeface="Arial"/>
              <a:buNone/>
            </a:pPr>
            <a:endParaRPr sz="1400" dirty="0">
              <a:solidFill>
                <a:schemeClr val="dk1"/>
              </a:solidFill>
              <a:latin typeface="Arial"/>
              <a:ea typeface="Arial"/>
              <a:cs typeface="Arial"/>
              <a:sym typeface="Arial"/>
            </a:endParaRPr>
          </a:p>
        </p:txBody>
      </p:sp>
      <p:cxnSp>
        <p:nvCxnSpPr>
          <p:cNvPr id="614" name="Google Shape;614;p76"/>
          <p:cNvCxnSpPr>
            <a:cxnSpLocks/>
          </p:cNvCxnSpPr>
          <p:nvPr/>
        </p:nvCxnSpPr>
        <p:spPr>
          <a:xfrm>
            <a:off x="762000" y="1066800"/>
            <a:ext cx="7467600" cy="0"/>
          </a:xfrm>
          <a:prstGeom prst="straightConnector1">
            <a:avLst/>
          </a:prstGeom>
          <a:noFill/>
          <a:ln w="31750" cap="flat" cmpd="sng">
            <a:solidFill>
              <a:schemeClr val="accent2"/>
            </a:solidFill>
            <a:prstDash val="solid"/>
            <a:round/>
            <a:headEnd type="none" w="sm" len="sm"/>
            <a:tailEnd type="none" w="sm" len="sm"/>
          </a:ln>
        </p:spPr>
      </p:cxnSp>
      <p:pic>
        <p:nvPicPr>
          <p:cNvPr id="615" name="Google Shape;615;p76" descr="C:\Users\atrudeau\Dropbox\MRE Project\Online Course\Graphics\Depressed Teens\shutterstock_23587567.jpg"/>
          <p:cNvPicPr preferRelativeResize="0"/>
          <p:nvPr/>
        </p:nvPicPr>
        <p:blipFill rotWithShape="1">
          <a:blip r:embed="rId3">
            <a:alphaModFix/>
          </a:blip>
          <a:srcRect/>
          <a:stretch/>
        </p:blipFill>
        <p:spPr>
          <a:xfrm>
            <a:off x="3942799" y="5010753"/>
            <a:ext cx="1106001" cy="1542447"/>
          </a:xfrm>
          <a:prstGeom prst="rect">
            <a:avLst/>
          </a:prstGeom>
          <a:noFill/>
          <a:ln>
            <a:noFill/>
          </a:ln>
        </p:spPr>
      </p:pic>
    </p:spTree>
    <p:extLst>
      <p:ext uri="{BB962C8B-B14F-4D97-AF65-F5344CB8AC3E}">
        <p14:creationId xmlns:p14="http://schemas.microsoft.com/office/powerpoint/2010/main" val="2137262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7DC8-04B2-4EE2-B9DF-6AE8E42D8656}"/>
              </a:ext>
            </a:extLst>
          </p:cNvPr>
          <p:cNvSpPr>
            <a:spLocks noGrp="1"/>
          </p:cNvSpPr>
          <p:nvPr>
            <p:ph type="title"/>
          </p:nvPr>
        </p:nvSpPr>
        <p:spPr/>
        <p:txBody>
          <a:bodyPr>
            <a:normAutofit/>
          </a:bodyPr>
          <a:lstStyle/>
          <a:p>
            <a:r>
              <a:rPr lang="en-US" sz="3200" dirty="0">
                <a:solidFill>
                  <a:schemeClr val="accent2">
                    <a:lumMod val="75000"/>
                  </a:schemeClr>
                </a:solidFill>
                <a:latin typeface="Arial" panose="020B0604020202020204" pitchFamily="34" charset="0"/>
                <a:cs typeface="Arial" panose="020B0604020202020204" pitchFamily="34" charset="0"/>
              </a:rPr>
              <a:t>Jason’s Parents</a:t>
            </a:r>
          </a:p>
        </p:txBody>
      </p:sp>
      <p:sp>
        <p:nvSpPr>
          <p:cNvPr id="3" name="Text Placeholder 2">
            <a:extLst>
              <a:ext uri="{FF2B5EF4-FFF2-40B4-BE49-F238E27FC236}">
                <a16:creationId xmlns:a16="http://schemas.microsoft.com/office/drawing/2014/main" id="{E5D03BF8-3D61-49FD-BFDB-29DEDC0DF842}"/>
              </a:ext>
            </a:extLst>
          </p:cNvPr>
          <p:cNvSpPr>
            <a:spLocks noGrp="1"/>
          </p:cNvSpPr>
          <p:nvPr>
            <p:ph idx="1"/>
          </p:nvPr>
        </p:nvSpPr>
        <p:spPr>
          <a:xfrm>
            <a:off x="742122" y="1690689"/>
            <a:ext cx="7773228" cy="4351338"/>
          </a:xfrm>
        </p:spPr>
        <p:txBody>
          <a:bodyPr/>
          <a:lstStyle/>
          <a:p>
            <a:pPr marL="0" indent="0">
              <a:spcBef>
                <a:spcPts val="0"/>
              </a:spcBef>
              <a:buClr>
                <a:schemeClr val="dk1"/>
              </a:buClr>
              <a:buSzPts val="2200"/>
              <a:buNone/>
            </a:pPr>
            <a:r>
              <a:rPr lang="en-US" dirty="0">
                <a:solidFill>
                  <a:schemeClr val="accent1">
                    <a:lumMod val="50000"/>
                  </a:schemeClr>
                </a:solidFill>
                <a:cs typeface="Arial" panose="020B0604020202020204" pitchFamily="34" charset="0"/>
              </a:rPr>
              <a:t>As the behavioral health specialist in the ER, you meet with </a:t>
            </a:r>
            <a:r>
              <a:rPr lang="en-US" b="1" dirty="0">
                <a:solidFill>
                  <a:schemeClr val="accent1">
                    <a:lumMod val="50000"/>
                  </a:schemeClr>
                </a:solidFill>
                <a:cs typeface="Arial" panose="020B0604020202020204" pitchFamily="34" charset="0"/>
              </a:rPr>
              <a:t>Jason’s parents</a:t>
            </a:r>
            <a:r>
              <a:rPr lang="en-US" dirty="0">
                <a:solidFill>
                  <a:schemeClr val="accent1">
                    <a:lumMod val="50000"/>
                  </a:schemeClr>
                </a:solidFill>
                <a:cs typeface="Arial" panose="020B0604020202020204" pitchFamily="34" charset="0"/>
              </a:rPr>
              <a:t>. </a:t>
            </a:r>
          </a:p>
          <a:p>
            <a:pPr>
              <a:spcBef>
                <a:spcPts val="600"/>
              </a:spcBef>
              <a:spcAft>
                <a:spcPts val="600"/>
              </a:spcAft>
              <a:buClr>
                <a:schemeClr val="dk1"/>
              </a:buClr>
              <a:buSzPts val="2200"/>
            </a:pPr>
            <a:r>
              <a:rPr lang="en-US" dirty="0">
                <a:solidFill>
                  <a:schemeClr val="accent1">
                    <a:lumMod val="50000"/>
                  </a:schemeClr>
                </a:solidFill>
                <a:cs typeface="Arial" panose="020B0604020202020204" pitchFamily="34" charset="0"/>
              </a:rPr>
              <a:t>When you suggest they store their firearms away from home for now, Jason’s father says, </a:t>
            </a:r>
          </a:p>
          <a:p>
            <a:pPr marL="342900" lvl="1" indent="0">
              <a:spcBef>
                <a:spcPts val="600"/>
              </a:spcBef>
              <a:spcAft>
                <a:spcPts val="600"/>
              </a:spcAft>
              <a:buClr>
                <a:schemeClr val="dk1"/>
              </a:buClr>
              <a:buSzPts val="2200"/>
              <a:buNone/>
            </a:pPr>
            <a:r>
              <a:rPr lang="en-US" sz="2200" i="1" dirty="0">
                <a:solidFill>
                  <a:schemeClr val="accent1">
                    <a:lumMod val="50000"/>
                  </a:schemeClr>
                </a:solidFill>
                <a:cs typeface="Arial" panose="020B0604020202020204" pitchFamily="34" charset="0"/>
              </a:rPr>
              <a:t>"Jason's dramatics are always interfering with the family.  I’ll be damned if I’ll shortchange my younger son by canceling our hunting plans." </a:t>
            </a:r>
          </a:p>
          <a:p>
            <a:pPr>
              <a:spcBef>
                <a:spcPts val="600"/>
              </a:spcBef>
              <a:spcAft>
                <a:spcPts val="600"/>
              </a:spcAft>
              <a:buClr>
                <a:schemeClr val="dk1"/>
              </a:buClr>
              <a:buSzPts val="2200"/>
            </a:pPr>
            <a:endParaRPr lang="en-US" dirty="0">
              <a:solidFill>
                <a:schemeClr val="accent1">
                  <a:lumMod val="50000"/>
                </a:schemeClr>
              </a:solidFill>
              <a:cs typeface="Arial" panose="020B0604020202020204" pitchFamily="34" charset="0"/>
            </a:endParaRPr>
          </a:p>
          <a:p>
            <a:pPr>
              <a:spcBef>
                <a:spcPts val="600"/>
              </a:spcBef>
              <a:spcAft>
                <a:spcPts val="600"/>
              </a:spcAft>
              <a:buClr>
                <a:schemeClr val="dk1"/>
              </a:buClr>
              <a:buSzPts val="2200"/>
            </a:pPr>
            <a:r>
              <a:rPr lang="en-US" dirty="0">
                <a:solidFill>
                  <a:schemeClr val="accent1">
                    <a:lumMod val="50000"/>
                  </a:schemeClr>
                </a:solidFill>
                <a:cs typeface="Arial" panose="020B0604020202020204" pitchFamily="34" charset="0"/>
              </a:rPr>
              <a:t>How would you respond?</a:t>
            </a:r>
          </a:p>
          <a:p>
            <a:endParaRPr lang="en-US" dirty="0"/>
          </a:p>
        </p:txBody>
      </p:sp>
      <p:cxnSp>
        <p:nvCxnSpPr>
          <p:cNvPr id="5" name="Straight Connector 4">
            <a:extLst>
              <a:ext uri="{FF2B5EF4-FFF2-40B4-BE49-F238E27FC236}">
                <a16:creationId xmlns:a16="http://schemas.microsoft.com/office/drawing/2014/main" id="{BD4EE605-27F2-4D4C-BB8E-F402FB8456D1}"/>
              </a:ext>
            </a:extLst>
          </p:cNvPr>
          <p:cNvCxnSpPr>
            <a:cxnSpLocks/>
          </p:cNvCxnSpPr>
          <p:nvPr/>
        </p:nvCxnSpPr>
        <p:spPr>
          <a:xfrm>
            <a:off x="742122" y="1391478"/>
            <a:ext cx="73814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6331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9"/>
          <p:cNvSpPr txBox="1"/>
          <p:nvPr/>
        </p:nvSpPr>
        <p:spPr>
          <a:xfrm>
            <a:off x="685800" y="228600"/>
            <a:ext cx="77724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B47A00"/>
                </a:solidFill>
                <a:latin typeface="Arial"/>
                <a:ea typeface="Arial"/>
                <a:cs typeface="Arial"/>
                <a:sym typeface="Arial"/>
              </a:rPr>
              <a:t>Jason</a:t>
            </a:r>
            <a:endParaRPr sz="1400" b="0" i="0" u="none" strike="noStrike" cap="none">
              <a:solidFill>
                <a:srgbClr val="000000"/>
              </a:solidFill>
              <a:latin typeface="Arial"/>
              <a:ea typeface="Arial"/>
              <a:cs typeface="Arial"/>
              <a:sym typeface="Arial"/>
            </a:endParaRPr>
          </a:p>
        </p:txBody>
      </p:sp>
      <p:sp>
        <p:nvSpPr>
          <p:cNvPr id="639" name="Google Shape;639;p79"/>
          <p:cNvSpPr txBox="1"/>
          <p:nvPr/>
        </p:nvSpPr>
        <p:spPr>
          <a:xfrm>
            <a:off x="1388022" y="1185672"/>
            <a:ext cx="7289634" cy="533400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000"/>
            </a:pPr>
            <a:r>
              <a:rPr lang="en-US" sz="2200" b="1" i="0" u="none" strike="noStrike" cap="none" dirty="0">
                <a:solidFill>
                  <a:schemeClr val="accent1">
                    <a:lumMod val="50000"/>
                  </a:schemeClr>
                </a:solidFill>
                <a:ea typeface="Arial"/>
                <a:cs typeface="Arial"/>
                <a:sym typeface="Arial"/>
              </a:rPr>
              <a:t>Some good ideas:</a:t>
            </a:r>
            <a:endParaRPr sz="2200" b="1" i="0" u="none" strike="noStrike" cap="none" dirty="0">
              <a:solidFill>
                <a:schemeClr val="accent1">
                  <a:lumMod val="50000"/>
                </a:schemeClr>
              </a:solidFill>
              <a:ea typeface="Arial"/>
              <a:cs typeface="Arial"/>
              <a:sym typeface="Arial"/>
            </a:endParaRPr>
          </a:p>
          <a:p>
            <a:pPr marL="0" marR="0" lvl="0" indent="0" algn="l" rtl="0">
              <a:lnSpc>
                <a:spcPct val="90000"/>
              </a:lnSpc>
              <a:spcBef>
                <a:spcPts val="440"/>
              </a:spcBef>
              <a:spcAft>
                <a:spcPts val="0"/>
              </a:spcAft>
              <a:buClr>
                <a:schemeClr val="dk1"/>
              </a:buClr>
              <a:buSzPts val="2200"/>
              <a:buFont typeface="Arial"/>
              <a:buNone/>
            </a:pPr>
            <a:r>
              <a:rPr lang="en-US" sz="2200" b="0" i="0" u="none" strike="noStrike" cap="none" dirty="0">
                <a:solidFill>
                  <a:schemeClr val="accent1">
                    <a:lumMod val="50000"/>
                  </a:schemeClr>
                </a:solidFill>
                <a:ea typeface="Arial"/>
                <a:cs typeface="Arial"/>
                <a:sym typeface="Arial"/>
              </a:rPr>
              <a:t>“I know you care about Jason and want to keep him safe, and that hunting is important to you. Let’s work on a plan that keeps him safe and works well for your family.” </a:t>
            </a:r>
          </a:p>
          <a:p>
            <a:pPr marL="0" marR="0" lvl="0" indent="0" algn="l" rtl="0">
              <a:lnSpc>
                <a:spcPct val="90000"/>
              </a:lnSpc>
              <a:spcBef>
                <a:spcPts val="440"/>
              </a:spcBef>
              <a:spcAft>
                <a:spcPts val="0"/>
              </a:spcAft>
              <a:buClr>
                <a:schemeClr val="dk1"/>
              </a:buClr>
              <a:buSzPts val="2200"/>
              <a:buFont typeface="Arial"/>
              <a:buNone/>
            </a:pPr>
            <a:endParaRPr sz="2200" b="0" i="0" u="none" strike="noStrike" cap="none" dirty="0">
              <a:solidFill>
                <a:schemeClr val="accent1">
                  <a:lumMod val="50000"/>
                </a:schemeClr>
              </a:solidFill>
              <a:ea typeface="Arial"/>
              <a:cs typeface="Arial"/>
              <a:sym typeface="Arial"/>
            </a:endParaRPr>
          </a:p>
          <a:p>
            <a:pPr marL="0" marR="0" lvl="0" indent="0" algn="l" rtl="0">
              <a:lnSpc>
                <a:spcPct val="90000"/>
              </a:lnSpc>
              <a:spcBef>
                <a:spcPts val="440"/>
              </a:spcBef>
              <a:spcAft>
                <a:spcPts val="0"/>
              </a:spcAft>
              <a:buClr>
                <a:schemeClr val="dk1"/>
              </a:buClr>
              <a:buSzPts val="2200"/>
              <a:buFont typeface="Arial"/>
              <a:buNone/>
            </a:pPr>
            <a:r>
              <a:rPr lang="en-US" sz="2200" b="0" i="0" u="none" strike="noStrike" cap="none" dirty="0">
                <a:solidFill>
                  <a:schemeClr val="accent1">
                    <a:lumMod val="50000"/>
                  </a:schemeClr>
                </a:solidFill>
                <a:ea typeface="Arial"/>
                <a:cs typeface="Arial"/>
                <a:sym typeface="Arial"/>
              </a:rPr>
              <a:t>“Is there a relative you could store your guns with between hunting trips? If not, this handout lists some local storage options you could consider.”</a:t>
            </a:r>
            <a:endParaRPr sz="2200" b="0" i="0" u="none" strike="noStrike" cap="none" dirty="0">
              <a:solidFill>
                <a:schemeClr val="accent1">
                  <a:lumMod val="50000"/>
                </a:schemeClr>
              </a:solidFill>
              <a:ea typeface="Arial"/>
              <a:cs typeface="Arial"/>
              <a:sym typeface="Arial"/>
            </a:endParaRPr>
          </a:p>
          <a:p>
            <a:pPr marL="0" marR="0" lvl="0" indent="0" algn="l" rtl="0">
              <a:lnSpc>
                <a:spcPct val="80000"/>
              </a:lnSpc>
              <a:spcBef>
                <a:spcPts val="1200"/>
              </a:spcBef>
              <a:spcAft>
                <a:spcPts val="0"/>
              </a:spcAft>
              <a:buClr>
                <a:schemeClr val="dk1"/>
              </a:buClr>
              <a:buSzPts val="2000"/>
              <a:buFont typeface="Arial"/>
              <a:buNone/>
            </a:pPr>
            <a:endParaRPr lang="en-US" sz="2200" b="1" i="0" u="none" strike="noStrike" cap="none" dirty="0">
              <a:solidFill>
                <a:schemeClr val="accent1">
                  <a:lumMod val="50000"/>
                </a:schemeClr>
              </a:solidFill>
              <a:ea typeface="Arial"/>
              <a:cs typeface="Arial"/>
              <a:sym typeface="Arial"/>
            </a:endParaRPr>
          </a:p>
          <a:p>
            <a:pPr marL="0" marR="0" lvl="0" indent="0" algn="l" rtl="0">
              <a:lnSpc>
                <a:spcPct val="80000"/>
              </a:lnSpc>
              <a:spcBef>
                <a:spcPts val="1200"/>
              </a:spcBef>
              <a:spcAft>
                <a:spcPts val="0"/>
              </a:spcAft>
              <a:buClr>
                <a:schemeClr val="dk1"/>
              </a:buClr>
              <a:buSzPts val="2000"/>
              <a:buFont typeface="Arial"/>
              <a:buNone/>
            </a:pPr>
            <a:r>
              <a:rPr lang="en-US" sz="2200" b="1" i="0" u="none" strike="noStrike" cap="none" dirty="0">
                <a:solidFill>
                  <a:schemeClr val="accent1">
                    <a:lumMod val="50000"/>
                  </a:schemeClr>
                </a:solidFill>
                <a:ea typeface="Arial"/>
                <a:cs typeface="Arial"/>
                <a:sym typeface="Arial"/>
              </a:rPr>
              <a:t>Responses to avoid:</a:t>
            </a:r>
            <a:endParaRPr sz="2200" b="1" i="0" u="none" strike="noStrike" cap="none" dirty="0">
              <a:solidFill>
                <a:schemeClr val="accent1">
                  <a:lumMod val="50000"/>
                </a:schemeClr>
              </a:solidFill>
              <a:ea typeface="Arial"/>
              <a:cs typeface="Arial"/>
              <a:sym typeface="Arial"/>
            </a:endParaRPr>
          </a:p>
          <a:p>
            <a:pPr marL="0" marR="0" lvl="0" indent="0" algn="l" rtl="0">
              <a:lnSpc>
                <a:spcPct val="80000"/>
              </a:lnSpc>
              <a:spcBef>
                <a:spcPts val="400"/>
              </a:spcBef>
              <a:spcAft>
                <a:spcPts val="0"/>
              </a:spcAft>
              <a:buClr>
                <a:schemeClr val="dk1"/>
              </a:buClr>
              <a:buSzPts val="2000"/>
              <a:buFont typeface="Arial"/>
              <a:buNone/>
            </a:pPr>
            <a:r>
              <a:rPr lang="en-US" sz="2200" b="0" i="0" u="none" strike="noStrike" cap="none" dirty="0">
                <a:solidFill>
                  <a:schemeClr val="accent1">
                    <a:lumMod val="50000"/>
                  </a:schemeClr>
                </a:solidFill>
                <a:ea typeface="Arial"/>
                <a:cs typeface="Arial"/>
                <a:sym typeface="Arial"/>
              </a:rPr>
              <a:t>“You need to choose between your son’s safety and hunting.” </a:t>
            </a:r>
          </a:p>
          <a:p>
            <a:pPr marL="0" marR="0" lvl="0" indent="0" algn="l" rtl="0">
              <a:lnSpc>
                <a:spcPct val="80000"/>
              </a:lnSpc>
              <a:spcBef>
                <a:spcPts val="400"/>
              </a:spcBef>
              <a:spcAft>
                <a:spcPts val="0"/>
              </a:spcAft>
              <a:buClr>
                <a:schemeClr val="dk1"/>
              </a:buClr>
              <a:buSzPts val="2000"/>
              <a:buFont typeface="Arial"/>
              <a:buNone/>
            </a:pPr>
            <a:endParaRPr sz="2200" b="0" i="0" u="none" strike="noStrike" cap="none" dirty="0">
              <a:solidFill>
                <a:schemeClr val="accent1">
                  <a:lumMod val="50000"/>
                </a:schemeClr>
              </a:solidFill>
              <a:ea typeface="Arial"/>
              <a:cs typeface="Arial"/>
              <a:sym typeface="Arial"/>
            </a:endParaRPr>
          </a:p>
          <a:p>
            <a:pPr marL="0" marR="0" lvl="0" indent="0" algn="l" rtl="0">
              <a:lnSpc>
                <a:spcPct val="80000"/>
              </a:lnSpc>
              <a:spcBef>
                <a:spcPts val="400"/>
              </a:spcBef>
              <a:spcAft>
                <a:spcPts val="0"/>
              </a:spcAft>
              <a:buClr>
                <a:schemeClr val="dk1"/>
              </a:buClr>
              <a:buSzPts val="2000"/>
              <a:buFont typeface="Arial"/>
              <a:buNone/>
            </a:pPr>
            <a:r>
              <a:rPr lang="en-US" sz="2200" b="0" i="0" u="none" strike="noStrike" cap="none" dirty="0">
                <a:solidFill>
                  <a:schemeClr val="accent1">
                    <a:lumMod val="50000"/>
                  </a:schemeClr>
                </a:solidFill>
                <a:ea typeface="Arial"/>
                <a:cs typeface="Arial"/>
                <a:sym typeface="Arial"/>
              </a:rPr>
              <a:t>“If you care about Jason, you’ll get rid of your guns.”</a:t>
            </a:r>
          </a:p>
          <a:p>
            <a:pPr marL="0" marR="0" lvl="0" indent="0" algn="l" rtl="0">
              <a:lnSpc>
                <a:spcPct val="80000"/>
              </a:lnSpc>
              <a:spcBef>
                <a:spcPts val="400"/>
              </a:spcBef>
              <a:spcAft>
                <a:spcPts val="0"/>
              </a:spcAft>
              <a:buClr>
                <a:schemeClr val="dk1"/>
              </a:buClr>
              <a:buSzPts val="2000"/>
              <a:buFont typeface="Arial"/>
              <a:buNone/>
            </a:pPr>
            <a:r>
              <a:rPr lang="en-US" sz="2200" b="0" i="0" u="none" strike="noStrike" cap="none" dirty="0">
                <a:solidFill>
                  <a:schemeClr val="accent1">
                    <a:lumMod val="50000"/>
                  </a:schemeClr>
                </a:solidFill>
                <a:ea typeface="Arial"/>
                <a:cs typeface="Arial"/>
                <a:sym typeface="Arial"/>
              </a:rPr>
              <a:t> </a:t>
            </a:r>
            <a:endParaRPr sz="2200" b="0" i="0" u="none" strike="noStrike" cap="none" dirty="0">
              <a:solidFill>
                <a:schemeClr val="accent1">
                  <a:lumMod val="50000"/>
                </a:schemeClr>
              </a:solidFill>
              <a:ea typeface="Arial"/>
              <a:cs typeface="Arial"/>
              <a:sym typeface="Arial"/>
            </a:endParaRPr>
          </a:p>
          <a:p>
            <a:pPr marL="0" marR="0" lvl="0" indent="0" algn="l" rtl="0">
              <a:lnSpc>
                <a:spcPct val="80000"/>
              </a:lnSpc>
              <a:spcBef>
                <a:spcPts val="400"/>
              </a:spcBef>
              <a:spcAft>
                <a:spcPts val="0"/>
              </a:spcAft>
              <a:buClr>
                <a:schemeClr val="dk1"/>
              </a:buClr>
              <a:buSzPts val="2000"/>
              <a:buFont typeface="Arial"/>
              <a:buNone/>
            </a:pPr>
            <a:r>
              <a:rPr lang="en-US" sz="2200" b="0" i="0" u="none" strike="noStrike" cap="none" dirty="0">
                <a:solidFill>
                  <a:schemeClr val="accent1">
                    <a:lumMod val="50000"/>
                  </a:schemeClr>
                </a:solidFill>
                <a:ea typeface="Arial"/>
                <a:cs typeface="Arial"/>
                <a:sym typeface="Arial"/>
              </a:rPr>
              <a:t>“I think you’re being unreasonable here.”</a:t>
            </a:r>
            <a:endParaRPr sz="2200" b="0" i="0" u="none" strike="noStrike" cap="none" dirty="0">
              <a:solidFill>
                <a:schemeClr val="accent1">
                  <a:lumMod val="50000"/>
                </a:schemeClr>
              </a:solidFill>
              <a:ea typeface="Arial"/>
              <a:cs typeface="Arial"/>
              <a:sym typeface="Arial"/>
            </a:endParaRPr>
          </a:p>
          <a:p>
            <a:pPr marL="0" marR="0" lvl="0" indent="0" algn="l" rtl="0">
              <a:lnSpc>
                <a:spcPct val="80000"/>
              </a:lnSpc>
              <a:spcBef>
                <a:spcPts val="400"/>
              </a:spcBef>
              <a:spcAft>
                <a:spcPts val="0"/>
              </a:spcAft>
              <a:buClr>
                <a:schemeClr val="lt1"/>
              </a:buClr>
              <a:buSzPts val="2000"/>
              <a:buFont typeface="Times New Roman"/>
              <a:buNone/>
            </a:pPr>
            <a:endParaRPr sz="2000" b="0" i="0" u="none" strike="noStrike" cap="none" dirty="0">
              <a:solidFill>
                <a:schemeClr val="dk1"/>
              </a:solidFill>
              <a:latin typeface="Arial"/>
              <a:ea typeface="Arial"/>
              <a:cs typeface="Arial"/>
              <a:sym typeface="Arial"/>
            </a:endParaRPr>
          </a:p>
          <a:p>
            <a:pPr marL="0" marR="0" lvl="0" indent="0" algn="l" rtl="0">
              <a:lnSpc>
                <a:spcPct val="80000"/>
              </a:lnSpc>
              <a:spcBef>
                <a:spcPts val="280"/>
              </a:spcBef>
              <a:spcAft>
                <a:spcPts val="0"/>
              </a:spcAft>
              <a:buClr>
                <a:schemeClr val="lt1"/>
              </a:buClr>
              <a:buSzPts val="1400"/>
              <a:buFont typeface="Times New Roman"/>
              <a:buNone/>
            </a:pPr>
            <a:endParaRPr sz="1400" b="0" i="0" u="none" strike="noStrike" cap="none" dirty="0">
              <a:solidFill>
                <a:schemeClr val="dk1"/>
              </a:solidFill>
              <a:latin typeface="Arial"/>
              <a:ea typeface="Arial"/>
              <a:cs typeface="Arial"/>
              <a:sym typeface="Arial"/>
            </a:endParaRPr>
          </a:p>
        </p:txBody>
      </p:sp>
      <p:cxnSp>
        <p:nvCxnSpPr>
          <p:cNvPr id="640" name="Google Shape;640;p79"/>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pic>
        <p:nvPicPr>
          <p:cNvPr id="641" name="Google Shape;641;p79"/>
          <p:cNvPicPr preferRelativeResize="0"/>
          <p:nvPr/>
        </p:nvPicPr>
        <p:blipFill rotWithShape="1">
          <a:blip r:embed="rId3">
            <a:alphaModFix/>
          </a:blip>
          <a:srcRect l="18370" t="22818" r="73938" b="66849"/>
          <a:stretch/>
        </p:blipFill>
        <p:spPr>
          <a:xfrm>
            <a:off x="583981" y="1219200"/>
            <a:ext cx="784363" cy="1072055"/>
          </a:xfrm>
          <a:prstGeom prst="rect">
            <a:avLst/>
          </a:prstGeom>
          <a:noFill/>
          <a:ln>
            <a:noFill/>
          </a:ln>
        </p:spPr>
      </p:pic>
    </p:spTree>
    <p:extLst>
      <p:ext uri="{BB962C8B-B14F-4D97-AF65-F5344CB8AC3E}">
        <p14:creationId xmlns:p14="http://schemas.microsoft.com/office/powerpoint/2010/main" val="24427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xEl>
                                              <p:pRg st="1" end="1"/>
                                            </p:txEl>
                                          </p:spTgt>
                                        </p:tgtEl>
                                        <p:attrNameLst>
                                          <p:attrName>style.visibility</p:attrName>
                                        </p:attrNameLst>
                                      </p:cBhvr>
                                      <p:to>
                                        <p:strVal val="visible"/>
                                      </p:to>
                                    </p:set>
                                    <p:animEffect transition="in" filter="fade">
                                      <p:cBhvr>
                                        <p:cTn id="7" dur="500"/>
                                        <p:tgtEl>
                                          <p:spTgt spid="6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39">
                                            <p:txEl>
                                              <p:pRg st="3" end="3"/>
                                            </p:txEl>
                                          </p:spTgt>
                                        </p:tgtEl>
                                        <p:attrNameLst>
                                          <p:attrName>style.visibility</p:attrName>
                                        </p:attrNameLst>
                                      </p:cBhvr>
                                      <p:to>
                                        <p:strVal val="visible"/>
                                      </p:to>
                                    </p:set>
                                    <p:animEffect transition="in" filter="fade">
                                      <p:cBhvr>
                                        <p:cTn id="10" dur="500"/>
                                        <p:tgtEl>
                                          <p:spTgt spid="639">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9">
                                            <p:txEl>
                                              <p:pRg st="6" end="6"/>
                                            </p:txEl>
                                          </p:spTgt>
                                        </p:tgtEl>
                                        <p:attrNameLst>
                                          <p:attrName>style.visibility</p:attrName>
                                        </p:attrNameLst>
                                      </p:cBhvr>
                                      <p:to>
                                        <p:strVal val="visible"/>
                                      </p:to>
                                    </p:set>
                                    <p:animEffect transition="in" filter="fade">
                                      <p:cBhvr>
                                        <p:cTn id="19" dur="500"/>
                                        <p:tgtEl>
                                          <p:spTgt spid="639">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39">
                                            <p:txEl>
                                              <p:pRg st="8" end="8"/>
                                            </p:txEl>
                                          </p:spTgt>
                                        </p:tgtEl>
                                        <p:attrNameLst>
                                          <p:attrName>style.visibility</p:attrName>
                                        </p:attrNameLst>
                                      </p:cBhvr>
                                      <p:to>
                                        <p:strVal val="visible"/>
                                      </p:to>
                                    </p:set>
                                    <p:animEffect transition="in" filter="fade">
                                      <p:cBhvr>
                                        <p:cTn id="22" dur="500"/>
                                        <p:tgtEl>
                                          <p:spTgt spid="639">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39">
                                            <p:txEl>
                                              <p:pRg st="9" end="9"/>
                                            </p:txEl>
                                          </p:spTgt>
                                        </p:tgtEl>
                                        <p:attrNameLst>
                                          <p:attrName>style.visibility</p:attrName>
                                        </p:attrNameLst>
                                      </p:cBhvr>
                                      <p:to>
                                        <p:strVal val="visible"/>
                                      </p:to>
                                    </p:set>
                                    <p:animEffect transition="in" filter="fade">
                                      <p:cBhvr>
                                        <p:cTn id="25" dur="500"/>
                                        <p:tgtEl>
                                          <p:spTgt spid="639">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39">
                                            <p:txEl>
                                              <p:pRg st="10" end="10"/>
                                            </p:txEl>
                                          </p:spTgt>
                                        </p:tgtEl>
                                        <p:attrNameLst>
                                          <p:attrName>style.visibility</p:attrName>
                                        </p:attrNameLst>
                                      </p:cBhvr>
                                      <p:to>
                                        <p:strVal val="visible"/>
                                      </p:to>
                                    </p:set>
                                    <p:animEffect transition="in" filter="fade">
                                      <p:cBhvr>
                                        <p:cTn id="28" dur="500"/>
                                        <p:tgtEl>
                                          <p:spTgt spid="63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690A6D3-AAEE-438A-93BB-D915A61AA2E8}"/>
              </a:ext>
            </a:extLst>
          </p:cNvPr>
          <p:cNvGraphicFramePr>
            <a:graphicFrameLocks/>
          </p:cNvGraphicFramePr>
          <p:nvPr>
            <p:extLst>
              <p:ext uri="{D42A27DB-BD31-4B8C-83A1-F6EECF244321}">
                <p14:modId xmlns:p14="http://schemas.microsoft.com/office/powerpoint/2010/main" val="308750135"/>
              </p:ext>
            </p:extLst>
          </p:nvPr>
        </p:nvGraphicFramePr>
        <p:xfrm>
          <a:off x="227598" y="381168"/>
          <a:ext cx="8451181" cy="61640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58559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0"/>
          <p:cNvSpPr txBox="1"/>
          <p:nvPr/>
        </p:nvSpPr>
        <p:spPr>
          <a:xfrm>
            <a:off x="685800" y="228600"/>
            <a:ext cx="77724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B47A00"/>
                </a:solidFill>
                <a:latin typeface="Arial"/>
                <a:ea typeface="Arial"/>
                <a:cs typeface="Arial"/>
                <a:sym typeface="Arial"/>
              </a:rPr>
              <a:t>Jason</a:t>
            </a:r>
            <a:endParaRPr sz="1400" b="0" i="0" u="none" strike="noStrike" cap="none">
              <a:solidFill>
                <a:srgbClr val="000000"/>
              </a:solidFill>
              <a:latin typeface="Arial"/>
              <a:ea typeface="Arial"/>
              <a:cs typeface="Arial"/>
              <a:sym typeface="Arial"/>
            </a:endParaRPr>
          </a:p>
        </p:txBody>
      </p:sp>
      <p:sp>
        <p:nvSpPr>
          <p:cNvPr id="648" name="Google Shape;648;p80"/>
          <p:cNvSpPr txBox="1"/>
          <p:nvPr/>
        </p:nvSpPr>
        <p:spPr>
          <a:xfrm>
            <a:off x="1517587" y="1219200"/>
            <a:ext cx="6954486" cy="533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600"/>
              </a:spcAft>
              <a:buClr>
                <a:schemeClr val="dk1"/>
              </a:buClr>
              <a:buSzPts val="2000"/>
              <a:buFont typeface="Arial"/>
              <a:buNone/>
            </a:pPr>
            <a:r>
              <a:rPr lang="en-US" sz="2200" b="0" i="0" u="none" strike="noStrike" cap="none" dirty="0">
                <a:solidFill>
                  <a:schemeClr val="accent1">
                    <a:lumMod val="50000"/>
                  </a:schemeClr>
                </a:solidFill>
                <a:ea typeface="Arial"/>
                <a:cs typeface="Arial"/>
                <a:sym typeface="Arial"/>
              </a:rPr>
              <a:t>Jason’s father expresses his doubt that Jason would ever actually go through with a suicide attempt. </a:t>
            </a:r>
          </a:p>
          <a:p>
            <a:pPr marL="0" marR="0" lvl="0" indent="0" algn="l" rtl="0">
              <a:lnSpc>
                <a:spcPct val="100000"/>
              </a:lnSpc>
              <a:spcBef>
                <a:spcPts val="600"/>
              </a:spcBef>
              <a:spcAft>
                <a:spcPts val="600"/>
              </a:spcAft>
              <a:buClr>
                <a:schemeClr val="dk1"/>
              </a:buClr>
              <a:buSzPts val="2000"/>
              <a:buFont typeface="Arial"/>
              <a:buNone/>
            </a:pPr>
            <a:r>
              <a:rPr lang="en-US" sz="2200" b="0" i="0" u="none" strike="noStrike" cap="none" dirty="0">
                <a:solidFill>
                  <a:schemeClr val="accent1">
                    <a:lumMod val="50000"/>
                  </a:schemeClr>
                </a:solidFill>
                <a:ea typeface="Arial"/>
                <a:cs typeface="Arial"/>
                <a:sym typeface="Arial"/>
              </a:rPr>
              <a:t>“This is just how he manipulates us when he’s in trouble.” </a:t>
            </a:r>
          </a:p>
          <a:p>
            <a:pPr marL="0" marR="0" lvl="0" indent="0" algn="l" rtl="0">
              <a:lnSpc>
                <a:spcPct val="100000"/>
              </a:lnSpc>
              <a:spcBef>
                <a:spcPts val="0"/>
              </a:spcBef>
              <a:spcAft>
                <a:spcPts val="0"/>
              </a:spcAft>
              <a:buClr>
                <a:schemeClr val="dk1"/>
              </a:buClr>
              <a:buSzPts val="2000"/>
              <a:buFont typeface="Arial"/>
              <a:buNone/>
            </a:pPr>
            <a:endParaRPr lang="en-US" sz="2200" dirty="0">
              <a:solidFill>
                <a:schemeClr val="accent1">
                  <a:lumMod val="50000"/>
                </a:schemeClr>
              </a:solidFil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US" sz="2200" b="0" i="0" u="none" strike="noStrike" cap="none" dirty="0">
                <a:solidFill>
                  <a:schemeClr val="accent1">
                    <a:lumMod val="50000"/>
                  </a:schemeClr>
                </a:solidFill>
                <a:ea typeface="Arial"/>
                <a:cs typeface="Arial"/>
                <a:sym typeface="Arial"/>
              </a:rPr>
              <a:t>What’s your response?</a:t>
            </a:r>
            <a:endParaRPr sz="2200" b="0" i="0" u="none" strike="noStrike" cap="none" dirty="0">
              <a:solidFill>
                <a:schemeClr val="accent1">
                  <a:lumMod val="50000"/>
                </a:schemeClr>
              </a:solidFill>
              <a:ea typeface="Arial"/>
              <a:cs typeface="Arial"/>
              <a:sym typeface="Arial"/>
            </a:endParaRPr>
          </a:p>
          <a:p>
            <a:pPr marL="0" marR="0" lvl="0" indent="0" algn="l" rtl="0">
              <a:lnSpc>
                <a:spcPct val="100000"/>
              </a:lnSpc>
              <a:spcBef>
                <a:spcPts val="400"/>
              </a:spcBef>
              <a:spcAft>
                <a:spcPts val="0"/>
              </a:spcAft>
              <a:buClr>
                <a:schemeClr val="lt1"/>
              </a:buClr>
              <a:buSzPts val="2000"/>
              <a:buFont typeface="Times New Roman"/>
              <a:buNone/>
            </a:pPr>
            <a:endParaRPr sz="2800" b="0" i="0" u="none" strike="noStrike" cap="none" dirty="0">
              <a:solidFill>
                <a:schemeClr val="dk1"/>
              </a:solidFill>
              <a:latin typeface="Arial"/>
              <a:ea typeface="Arial"/>
              <a:cs typeface="Arial"/>
              <a:sym typeface="Arial"/>
            </a:endParaRPr>
          </a:p>
          <a:p>
            <a:pPr marL="0" marR="0" lvl="0" indent="0" algn="l" rtl="0">
              <a:lnSpc>
                <a:spcPct val="90000"/>
              </a:lnSpc>
              <a:spcBef>
                <a:spcPts val="280"/>
              </a:spcBef>
              <a:spcAft>
                <a:spcPts val="0"/>
              </a:spcAft>
              <a:buClr>
                <a:schemeClr val="lt1"/>
              </a:buClr>
              <a:buSzPts val="1400"/>
              <a:buFont typeface="Times New Roman"/>
              <a:buNone/>
            </a:pPr>
            <a:endParaRPr sz="1800" b="0" i="0" u="none" strike="noStrike" cap="none" dirty="0">
              <a:solidFill>
                <a:schemeClr val="dk1"/>
              </a:solidFill>
              <a:latin typeface="Arial"/>
              <a:ea typeface="Arial"/>
              <a:cs typeface="Arial"/>
              <a:sym typeface="Arial"/>
            </a:endParaRPr>
          </a:p>
        </p:txBody>
      </p:sp>
      <p:cxnSp>
        <p:nvCxnSpPr>
          <p:cNvPr id="649" name="Google Shape;649;p80"/>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pic>
        <p:nvPicPr>
          <p:cNvPr id="650" name="Google Shape;650;p80"/>
          <p:cNvPicPr preferRelativeResize="0"/>
          <p:nvPr/>
        </p:nvPicPr>
        <p:blipFill rotWithShape="1">
          <a:blip r:embed="rId3">
            <a:alphaModFix/>
          </a:blip>
          <a:srcRect l="18370" t="22818" r="73938" b="66849"/>
          <a:stretch/>
        </p:blipFill>
        <p:spPr>
          <a:xfrm>
            <a:off x="699673" y="1219200"/>
            <a:ext cx="804041" cy="1072055"/>
          </a:xfrm>
          <a:prstGeom prst="rect">
            <a:avLst/>
          </a:prstGeom>
          <a:noFill/>
          <a:ln>
            <a:noFill/>
          </a:ln>
        </p:spPr>
      </p:pic>
    </p:spTree>
    <p:extLst>
      <p:ext uri="{BB962C8B-B14F-4D97-AF65-F5344CB8AC3E}">
        <p14:creationId xmlns:p14="http://schemas.microsoft.com/office/powerpoint/2010/main" val="3657470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0"/>
          <p:cNvSpPr txBox="1"/>
          <p:nvPr/>
        </p:nvSpPr>
        <p:spPr>
          <a:xfrm>
            <a:off x="685800" y="228600"/>
            <a:ext cx="77724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B47A00"/>
                </a:solidFill>
                <a:latin typeface="Arial"/>
                <a:ea typeface="Arial"/>
                <a:cs typeface="Arial"/>
                <a:sym typeface="Arial"/>
              </a:rPr>
              <a:t>Jason</a:t>
            </a:r>
            <a:endParaRPr sz="1400" b="0" i="0" u="none" strike="noStrike" cap="none">
              <a:solidFill>
                <a:srgbClr val="000000"/>
              </a:solidFill>
              <a:latin typeface="Arial"/>
              <a:ea typeface="Arial"/>
              <a:cs typeface="Arial"/>
              <a:sym typeface="Arial"/>
            </a:endParaRPr>
          </a:p>
        </p:txBody>
      </p:sp>
      <p:sp>
        <p:nvSpPr>
          <p:cNvPr id="648" name="Google Shape;648;p80"/>
          <p:cNvSpPr txBox="1"/>
          <p:nvPr/>
        </p:nvSpPr>
        <p:spPr>
          <a:xfrm>
            <a:off x="914400" y="1219200"/>
            <a:ext cx="7030263" cy="5334000"/>
          </a:xfrm>
          <a:prstGeom prst="rect">
            <a:avLst/>
          </a:prstGeom>
          <a:noFill/>
          <a:ln>
            <a:noFill/>
          </a:ln>
        </p:spPr>
        <p:txBody>
          <a:bodyPr spcFirstLastPara="1" wrap="square" lIns="91425" tIns="45700" rIns="91425" bIns="45700" anchor="t" anchorCtr="0">
            <a:noAutofit/>
          </a:bodyPr>
          <a:lstStyle/>
          <a:p>
            <a:pPr lvl="0">
              <a:buClr>
                <a:schemeClr val="dk1"/>
              </a:buClr>
              <a:buSzPts val="1200"/>
            </a:pPr>
            <a:r>
              <a:rPr lang="en-US" sz="2200" dirty="0">
                <a:solidFill>
                  <a:schemeClr val="accent1">
                    <a:lumMod val="50000"/>
                  </a:schemeClr>
                </a:solidFill>
                <a:cs typeface="Arial" panose="020B0604020202020204" pitchFamily="34" charset="0"/>
              </a:rPr>
              <a:t>Some good responses:</a:t>
            </a:r>
          </a:p>
          <a:p>
            <a:pPr lvl="0">
              <a:buClr>
                <a:schemeClr val="dk1"/>
              </a:buClr>
              <a:buSzPts val="1200"/>
            </a:pPr>
            <a:endParaRPr lang="en-US" sz="2200" dirty="0">
              <a:solidFill>
                <a:schemeClr val="accent1">
                  <a:lumMod val="50000"/>
                </a:schemeClr>
              </a:solidFill>
              <a:cs typeface="Arial" panose="020B0604020202020204" pitchFamily="34" charset="0"/>
            </a:endParaRPr>
          </a:p>
          <a:p>
            <a:pPr lvl="1">
              <a:buClr>
                <a:schemeClr val="dk1"/>
              </a:buClr>
              <a:buSzPts val="1200"/>
            </a:pPr>
            <a:r>
              <a:rPr lang="en-US" sz="2200" dirty="0">
                <a:solidFill>
                  <a:schemeClr val="accent1">
                    <a:lumMod val="50000"/>
                  </a:schemeClr>
                </a:solidFill>
                <a:ea typeface="Arial"/>
                <a:cs typeface="Arial" panose="020B0604020202020204" pitchFamily="34" charset="0"/>
                <a:sym typeface="Arial"/>
              </a:rPr>
              <a:t>“Kids do sometimes manipulate us. Unfortunately they also can act impulsively and irrationally. I’d rather err on the side of caution and take these suicidal feelings seriously.”</a:t>
            </a:r>
          </a:p>
          <a:p>
            <a:pPr lvl="1">
              <a:buClr>
                <a:schemeClr val="dk1"/>
              </a:buClr>
              <a:buSzPts val="1200"/>
            </a:pPr>
            <a:endParaRPr lang="en-US" sz="2200" dirty="0">
              <a:solidFill>
                <a:schemeClr val="accent1">
                  <a:lumMod val="50000"/>
                </a:schemeClr>
              </a:solidFill>
              <a:cs typeface="Arial" panose="020B0604020202020204" pitchFamily="34" charset="0"/>
            </a:endParaRPr>
          </a:p>
          <a:p>
            <a:pPr lvl="1">
              <a:buSzPts val="1400"/>
            </a:pPr>
            <a:r>
              <a:rPr lang="en-US" sz="2200" dirty="0">
                <a:solidFill>
                  <a:schemeClr val="accent1">
                    <a:lumMod val="50000"/>
                  </a:schemeClr>
                </a:solidFill>
                <a:ea typeface="Arial"/>
                <a:cs typeface="Arial" panose="020B0604020202020204" pitchFamily="34" charset="0"/>
                <a:sym typeface="Arial"/>
              </a:rPr>
              <a:t>“It’s nearly impossible to know if or when a person will carry through on a suicide threat. But we do know that these violent outbursts and suicidal thoughts put him at higher risk.” </a:t>
            </a:r>
            <a:endParaRPr lang="en-US" sz="2200" dirty="0">
              <a:solidFill>
                <a:schemeClr val="accent1">
                  <a:lumMod val="50000"/>
                </a:schemeClr>
              </a:solidFill>
              <a:cs typeface="Arial" panose="020B0604020202020204" pitchFamily="34" charset="0"/>
            </a:endParaRPr>
          </a:p>
          <a:p>
            <a:pPr lvl="0">
              <a:buClr>
                <a:schemeClr val="dk1"/>
              </a:buClr>
              <a:buSzPts val="1200"/>
            </a:pPr>
            <a:endParaRPr lang="en-US" sz="2000" dirty="0"/>
          </a:p>
        </p:txBody>
      </p:sp>
      <p:cxnSp>
        <p:nvCxnSpPr>
          <p:cNvPr id="649" name="Google Shape;649;p80"/>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25927917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1"/>
          <p:cNvSpPr txBox="1"/>
          <p:nvPr/>
        </p:nvSpPr>
        <p:spPr>
          <a:xfrm>
            <a:off x="685800" y="228600"/>
            <a:ext cx="77724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B47A00"/>
                </a:solidFill>
                <a:latin typeface="Arial"/>
                <a:ea typeface="Arial"/>
                <a:cs typeface="Arial"/>
                <a:sym typeface="Arial"/>
              </a:rPr>
              <a:t>Jason</a:t>
            </a:r>
            <a:endParaRPr sz="1400" b="0" i="0" u="none" strike="noStrike" cap="none">
              <a:solidFill>
                <a:srgbClr val="000000"/>
              </a:solidFill>
              <a:latin typeface="Arial"/>
              <a:ea typeface="Arial"/>
              <a:cs typeface="Arial"/>
              <a:sym typeface="Arial"/>
            </a:endParaRPr>
          </a:p>
        </p:txBody>
      </p:sp>
      <p:sp>
        <p:nvSpPr>
          <p:cNvPr id="657" name="Google Shape;657;p81"/>
          <p:cNvSpPr txBox="1"/>
          <p:nvPr/>
        </p:nvSpPr>
        <p:spPr>
          <a:xfrm>
            <a:off x="1393058" y="1219200"/>
            <a:ext cx="7129150" cy="533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en-US" sz="2200" b="0" i="0" u="none" strike="noStrike" cap="none" dirty="0">
                <a:solidFill>
                  <a:schemeClr val="accent1">
                    <a:lumMod val="50000"/>
                  </a:schemeClr>
                </a:solidFill>
                <a:ea typeface="Arial"/>
                <a:cs typeface="Arial"/>
                <a:sym typeface="Arial"/>
              </a:rPr>
              <a:t>When his father says, </a:t>
            </a:r>
          </a:p>
          <a:p>
            <a:pPr marL="0" marR="0" lvl="0" indent="0" algn="l" rtl="0">
              <a:lnSpc>
                <a:spcPct val="100000"/>
              </a:lnSpc>
              <a:spcBef>
                <a:spcPts val="0"/>
              </a:spcBef>
              <a:spcAft>
                <a:spcPts val="0"/>
              </a:spcAft>
              <a:buClr>
                <a:schemeClr val="dk1"/>
              </a:buClr>
              <a:buSzPts val="2200"/>
              <a:buFont typeface="Arial"/>
              <a:buNone/>
            </a:pPr>
            <a:endParaRPr lang="en-US" sz="2200" b="0" i="0" u="none" strike="noStrike" cap="none" dirty="0">
              <a:solidFill>
                <a:schemeClr val="accent1">
                  <a:lumMod val="50000"/>
                </a:schemeClr>
              </a:solidFill>
              <a:ea typeface="Arial"/>
              <a:cs typeface="Arial"/>
              <a:sym typeface="Arial"/>
            </a:endParaRPr>
          </a:p>
          <a:p>
            <a:pPr lvl="1">
              <a:buClr>
                <a:schemeClr val="dk1"/>
              </a:buClr>
              <a:buSzPts val="2200"/>
            </a:pPr>
            <a:r>
              <a:rPr lang="en-US" sz="2200" b="0" i="1" u="none" strike="noStrike" cap="none" dirty="0">
                <a:solidFill>
                  <a:schemeClr val="accent1">
                    <a:lumMod val="50000"/>
                  </a:schemeClr>
                </a:solidFill>
                <a:ea typeface="Arial"/>
                <a:cs typeface="Arial"/>
                <a:sym typeface="Arial"/>
              </a:rPr>
              <a:t>"I’ve always taught my kids to respect guns; they'd never use them irresponsibly, not even Jason" </a:t>
            </a:r>
          </a:p>
          <a:p>
            <a:pPr marL="0" marR="0" lvl="0" indent="0" algn="l" rtl="0">
              <a:lnSpc>
                <a:spcPct val="100000"/>
              </a:lnSpc>
              <a:spcBef>
                <a:spcPts val="0"/>
              </a:spcBef>
              <a:spcAft>
                <a:spcPts val="0"/>
              </a:spcAft>
              <a:buClr>
                <a:schemeClr val="dk1"/>
              </a:buClr>
              <a:buSzPts val="2200"/>
              <a:buFont typeface="Arial"/>
              <a:buNone/>
            </a:pPr>
            <a:endParaRPr lang="en-US" sz="2200" dirty="0">
              <a:solidFill>
                <a:schemeClr val="accent1">
                  <a:lumMod val="50000"/>
                </a:schemeClr>
              </a:solidFil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r>
              <a:rPr lang="en-US" sz="2200" b="0" i="0" u="none" strike="noStrike" cap="none" dirty="0">
                <a:solidFill>
                  <a:schemeClr val="accent1">
                    <a:lumMod val="50000"/>
                  </a:schemeClr>
                </a:solidFill>
                <a:ea typeface="Arial"/>
                <a:cs typeface="Arial"/>
                <a:sym typeface="Arial"/>
              </a:rPr>
              <a:t>How would you respond?</a:t>
            </a:r>
            <a:endParaRPr sz="2200" b="0" i="0" u="none" strike="noStrike" cap="none" dirty="0">
              <a:solidFill>
                <a:schemeClr val="accent1">
                  <a:lumMod val="50000"/>
                </a:schemeClr>
              </a:solidFill>
              <a:ea typeface="Arial"/>
              <a:cs typeface="Arial"/>
              <a:sym typeface="Arial"/>
            </a:endParaRPr>
          </a:p>
          <a:p>
            <a:pPr marL="0" marR="0" lvl="0" indent="0" algn="l" rtl="0">
              <a:lnSpc>
                <a:spcPct val="100000"/>
              </a:lnSpc>
              <a:spcBef>
                <a:spcPts val="280"/>
              </a:spcBef>
              <a:spcAft>
                <a:spcPts val="0"/>
              </a:spcAft>
              <a:buClr>
                <a:schemeClr val="lt1"/>
              </a:buClr>
              <a:buSzPts val="1400"/>
              <a:buFont typeface="Times New Roman"/>
              <a:buNone/>
            </a:pPr>
            <a:endParaRPr sz="2800" b="0" i="0" u="none" strike="noStrike" cap="none" dirty="0">
              <a:solidFill>
                <a:srgbClr val="003366"/>
              </a:solidFill>
              <a:latin typeface="Arial"/>
              <a:ea typeface="Arial"/>
              <a:cs typeface="Arial"/>
              <a:sym typeface="Arial"/>
            </a:endParaRPr>
          </a:p>
          <a:p>
            <a:pPr marL="0" marR="0" lvl="0" indent="0" algn="l" rtl="0">
              <a:lnSpc>
                <a:spcPct val="100000"/>
              </a:lnSpc>
              <a:spcBef>
                <a:spcPts val="440"/>
              </a:spcBef>
              <a:spcAft>
                <a:spcPts val="0"/>
              </a:spcAft>
              <a:buClr>
                <a:schemeClr val="lt1"/>
              </a:buClr>
              <a:buSzPts val="2200"/>
              <a:buFont typeface="Times New Roman"/>
              <a:buNone/>
            </a:pP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lt1"/>
              </a:buClr>
              <a:buSzPts val="1800"/>
              <a:buFont typeface="Times New Roman"/>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280"/>
              </a:spcBef>
              <a:spcAft>
                <a:spcPts val="0"/>
              </a:spcAft>
              <a:buClr>
                <a:schemeClr val="lt1"/>
              </a:buClr>
              <a:buSzPts val="1400"/>
              <a:buFont typeface="Times New Roman"/>
              <a:buNone/>
            </a:pPr>
            <a:endParaRPr sz="1800" b="0" i="0" u="none" strike="noStrike" cap="none" dirty="0">
              <a:solidFill>
                <a:schemeClr val="dk1"/>
              </a:solidFill>
              <a:latin typeface="Arial"/>
              <a:ea typeface="Arial"/>
              <a:cs typeface="Arial"/>
              <a:sym typeface="Arial"/>
            </a:endParaRPr>
          </a:p>
          <a:p>
            <a:pPr marL="0" marR="0" lvl="0" indent="0" algn="l" rtl="0">
              <a:lnSpc>
                <a:spcPct val="90000"/>
              </a:lnSpc>
              <a:spcBef>
                <a:spcPts val="280"/>
              </a:spcBef>
              <a:spcAft>
                <a:spcPts val="0"/>
              </a:spcAft>
              <a:buClr>
                <a:schemeClr val="lt1"/>
              </a:buClr>
              <a:buSzPts val="1400"/>
              <a:buFont typeface="Times New Roman"/>
              <a:buNone/>
            </a:pPr>
            <a:endParaRPr sz="1800" b="0" i="0" u="none" strike="noStrike" cap="none" dirty="0">
              <a:solidFill>
                <a:schemeClr val="dk1"/>
              </a:solidFill>
              <a:latin typeface="Arial"/>
              <a:ea typeface="Arial"/>
              <a:cs typeface="Arial"/>
              <a:sym typeface="Arial"/>
            </a:endParaRPr>
          </a:p>
          <a:p>
            <a:pPr marL="739775" marR="0" lvl="1" indent="-250825" algn="l" rtl="0">
              <a:lnSpc>
                <a:spcPct val="90000"/>
              </a:lnSpc>
              <a:spcBef>
                <a:spcPts val="280"/>
              </a:spcBef>
              <a:spcAft>
                <a:spcPts val="0"/>
              </a:spcAft>
              <a:buClr>
                <a:schemeClr val="lt1"/>
              </a:buClr>
              <a:buSzPts val="1400"/>
              <a:buFont typeface="Times New Roman"/>
              <a:buNone/>
            </a:pPr>
            <a:endParaRPr sz="1800" b="0" i="0" u="none" strike="noStrike" cap="none" dirty="0">
              <a:solidFill>
                <a:schemeClr val="dk1"/>
              </a:solidFill>
              <a:latin typeface="Arial"/>
              <a:ea typeface="Arial"/>
              <a:cs typeface="Arial"/>
              <a:sym typeface="Arial"/>
            </a:endParaRPr>
          </a:p>
        </p:txBody>
      </p:sp>
      <p:cxnSp>
        <p:nvCxnSpPr>
          <p:cNvPr id="658" name="Google Shape;658;p81"/>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pic>
        <p:nvPicPr>
          <p:cNvPr id="659" name="Google Shape;659;p81"/>
          <p:cNvPicPr preferRelativeResize="0"/>
          <p:nvPr/>
        </p:nvPicPr>
        <p:blipFill rotWithShape="1">
          <a:blip r:embed="rId3">
            <a:alphaModFix/>
          </a:blip>
          <a:srcRect l="18370" t="22818" r="73938" b="66849"/>
          <a:stretch/>
        </p:blipFill>
        <p:spPr>
          <a:xfrm>
            <a:off x="589017" y="1219200"/>
            <a:ext cx="775537" cy="1072055"/>
          </a:xfrm>
          <a:prstGeom prst="rect">
            <a:avLst/>
          </a:prstGeom>
          <a:noFill/>
          <a:ln>
            <a:noFill/>
          </a:ln>
        </p:spPr>
      </p:pic>
    </p:spTree>
    <p:extLst>
      <p:ext uri="{BB962C8B-B14F-4D97-AF65-F5344CB8AC3E}">
        <p14:creationId xmlns:p14="http://schemas.microsoft.com/office/powerpoint/2010/main" val="4228886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1"/>
          <p:cNvSpPr txBox="1"/>
          <p:nvPr/>
        </p:nvSpPr>
        <p:spPr>
          <a:xfrm>
            <a:off x="685800" y="228600"/>
            <a:ext cx="77724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B47A00"/>
                </a:solidFill>
                <a:latin typeface="Arial"/>
                <a:ea typeface="Arial"/>
                <a:cs typeface="Arial"/>
                <a:sym typeface="Arial"/>
              </a:rPr>
              <a:t>Jason</a:t>
            </a:r>
            <a:endParaRPr sz="1400" b="0" i="0" u="none" strike="noStrike" cap="none">
              <a:solidFill>
                <a:srgbClr val="000000"/>
              </a:solidFill>
              <a:latin typeface="Arial"/>
              <a:ea typeface="Arial"/>
              <a:cs typeface="Arial"/>
              <a:sym typeface="Arial"/>
            </a:endParaRPr>
          </a:p>
        </p:txBody>
      </p:sp>
      <p:sp>
        <p:nvSpPr>
          <p:cNvPr id="657" name="Google Shape;657;p81"/>
          <p:cNvSpPr txBox="1"/>
          <p:nvPr/>
        </p:nvSpPr>
        <p:spPr>
          <a:xfrm>
            <a:off x="826008" y="1219200"/>
            <a:ext cx="7696200" cy="533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280"/>
              </a:spcBef>
              <a:spcAft>
                <a:spcPts val="0"/>
              </a:spcAft>
              <a:buClr>
                <a:schemeClr val="lt1"/>
              </a:buClr>
              <a:buSzPts val="1400"/>
              <a:buFont typeface="Times New Roman"/>
              <a:buNone/>
            </a:pPr>
            <a:r>
              <a:rPr lang="en-US" sz="2200" b="0" i="0" u="none" strike="noStrike" cap="none" dirty="0">
                <a:solidFill>
                  <a:schemeClr val="accent1">
                    <a:lumMod val="50000"/>
                  </a:schemeClr>
                </a:solidFill>
                <a:ea typeface="Arial"/>
                <a:cs typeface="Arial"/>
                <a:sym typeface="Arial"/>
              </a:rPr>
              <a:t>Some </a:t>
            </a:r>
            <a:r>
              <a:rPr lang="en-US" sz="2200" dirty="0">
                <a:solidFill>
                  <a:schemeClr val="accent1">
                    <a:lumMod val="50000"/>
                  </a:schemeClr>
                </a:solidFill>
                <a:ea typeface="Arial"/>
                <a:cs typeface="Arial"/>
                <a:sym typeface="Arial"/>
              </a:rPr>
              <a:t>responses</a:t>
            </a:r>
            <a:r>
              <a:rPr lang="en-US" sz="2200" b="0" i="0" u="none" strike="noStrike" cap="none" dirty="0">
                <a:solidFill>
                  <a:schemeClr val="accent1">
                    <a:lumMod val="50000"/>
                  </a:schemeClr>
                </a:solidFill>
                <a:ea typeface="Arial"/>
                <a:cs typeface="Arial"/>
                <a:sym typeface="Arial"/>
              </a:rPr>
              <a:t>:</a:t>
            </a:r>
          </a:p>
          <a:p>
            <a:pPr marL="0" marR="0" lvl="0" indent="0" algn="l" rtl="0">
              <a:lnSpc>
                <a:spcPct val="100000"/>
              </a:lnSpc>
              <a:spcBef>
                <a:spcPts val="280"/>
              </a:spcBef>
              <a:spcAft>
                <a:spcPts val="0"/>
              </a:spcAft>
              <a:buClr>
                <a:schemeClr val="lt1"/>
              </a:buClr>
              <a:buSzPts val="1400"/>
              <a:buFont typeface="Times New Roman"/>
              <a:buNone/>
            </a:pPr>
            <a:endParaRPr sz="2200" b="0" i="0" u="none" strike="noStrike" cap="none" dirty="0">
              <a:solidFill>
                <a:schemeClr val="accent1">
                  <a:lumMod val="50000"/>
                </a:schemeClr>
              </a:solidFill>
              <a:ea typeface="Arial"/>
              <a:cs typeface="Arial"/>
              <a:sym typeface="Arial"/>
            </a:endParaRPr>
          </a:p>
          <a:p>
            <a:pPr lvl="1">
              <a:spcBef>
                <a:spcPts val="360"/>
              </a:spcBef>
              <a:buClr>
                <a:schemeClr val="lt1"/>
              </a:buClr>
              <a:buSzPts val="1800"/>
            </a:pPr>
            <a:r>
              <a:rPr lang="en-US" sz="2200" dirty="0">
                <a:solidFill>
                  <a:schemeClr val="accent1">
                    <a:lumMod val="50000"/>
                  </a:schemeClr>
                </a:solidFill>
                <a:ea typeface="Arial"/>
                <a:cs typeface="Arial"/>
                <a:sym typeface="Arial"/>
              </a:rPr>
              <a:t>“You’ve worked hard to pass your values down to your kids. But when a person starts feeling suicidal, unfortunately his familiarity with guns does nothing to protect him.” </a:t>
            </a:r>
          </a:p>
          <a:p>
            <a:pPr lvl="1">
              <a:spcBef>
                <a:spcPts val="360"/>
              </a:spcBef>
              <a:buClr>
                <a:schemeClr val="lt1"/>
              </a:buClr>
              <a:buSzPts val="1800"/>
            </a:pPr>
            <a:endParaRPr lang="en-US" sz="2200" dirty="0">
              <a:solidFill>
                <a:schemeClr val="accent1">
                  <a:lumMod val="50000"/>
                </a:schemeClr>
              </a:solidFill>
              <a:cs typeface="Arial"/>
              <a:sym typeface="Arial"/>
            </a:endParaRPr>
          </a:p>
          <a:p>
            <a:pPr lvl="1">
              <a:spcBef>
                <a:spcPts val="360"/>
              </a:spcBef>
              <a:buClr>
                <a:srgbClr val="000000"/>
              </a:buClr>
              <a:buSzPts val="1400"/>
            </a:pPr>
            <a:r>
              <a:rPr lang="en-US" sz="2200" dirty="0">
                <a:solidFill>
                  <a:schemeClr val="accent1">
                    <a:lumMod val="50000"/>
                  </a:schemeClr>
                </a:solidFill>
              </a:rPr>
              <a:t>“When people are at the height of their distress, they often can’t make wise decisions. Sometimes their thinking narrows down to ‘How do I make this pain stop NOW?’ and they cannot think through other options or consequences.”</a:t>
            </a:r>
          </a:p>
          <a:p>
            <a:pPr lvl="0">
              <a:spcBef>
                <a:spcPts val="360"/>
              </a:spcBef>
              <a:buClr>
                <a:srgbClr val="000000"/>
              </a:buClr>
              <a:buSzPts val="1400"/>
            </a:pPr>
            <a:endParaRPr lang="en-US" sz="2200" dirty="0">
              <a:solidFill>
                <a:schemeClr val="accent1">
                  <a:lumMod val="50000"/>
                </a:schemeClr>
              </a:solidFill>
            </a:endParaRPr>
          </a:p>
          <a:p>
            <a:pPr>
              <a:spcBef>
                <a:spcPts val="360"/>
              </a:spcBef>
              <a:buClr>
                <a:schemeClr val="lt1"/>
              </a:buClr>
              <a:buSzPts val="1800"/>
            </a:pPr>
            <a:endParaRPr lang="en-US" sz="2400" dirty="0"/>
          </a:p>
          <a:p>
            <a:pPr marL="0" marR="0" lvl="0" indent="0" algn="l" rtl="0">
              <a:lnSpc>
                <a:spcPct val="100000"/>
              </a:lnSpc>
              <a:spcBef>
                <a:spcPts val="360"/>
              </a:spcBef>
              <a:spcAft>
                <a:spcPts val="0"/>
              </a:spcAft>
              <a:buClr>
                <a:schemeClr val="lt1"/>
              </a:buClr>
              <a:buSzPts val="1800"/>
              <a:buFont typeface="Times New Roman"/>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280"/>
              </a:spcBef>
              <a:spcAft>
                <a:spcPts val="0"/>
              </a:spcAft>
              <a:buClr>
                <a:schemeClr val="lt1"/>
              </a:buClr>
              <a:buSzPts val="1400"/>
              <a:buFont typeface="Times New Roman"/>
              <a:buNone/>
            </a:pPr>
            <a:endParaRPr sz="1800" b="0" i="0" u="none" strike="noStrike" cap="none" dirty="0">
              <a:solidFill>
                <a:schemeClr val="dk1"/>
              </a:solidFill>
              <a:latin typeface="Arial"/>
              <a:ea typeface="Arial"/>
              <a:cs typeface="Arial"/>
              <a:sym typeface="Arial"/>
            </a:endParaRPr>
          </a:p>
          <a:p>
            <a:pPr marL="0" marR="0" lvl="0" indent="0" algn="l" rtl="0">
              <a:lnSpc>
                <a:spcPct val="90000"/>
              </a:lnSpc>
              <a:spcBef>
                <a:spcPts val="280"/>
              </a:spcBef>
              <a:spcAft>
                <a:spcPts val="0"/>
              </a:spcAft>
              <a:buClr>
                <a:schemeClr val="lt1"/>
              </a:buClr>
              <a:buSzPts val="1400"/>
              <a:buFont typeface="Times New Roman"/>
              <a:buNone/>
            </a:pPr>
            <a:endParaRPr sz="1800" b="0" i="0" u="none" strike="noStrike" cap="none" dirty="0">
              <a:solidFill>
                <a:schemeClr val="dk1"/>
              </a:solidFill>
              <a:latin typeface="Arial"/>
              <a:ea typeface="Arial"/>
              <a:cs typeface="Arial"/>
              <a:sym typeface="Arial"/>
            </a:endParaRPr>
          </a:p>
          <a:p>
            <a:pPr marL="739775" marR="0" lvl="1" indent="-250825" algn="l" rtl="0">
              <a:lnSpc>
                <a:spcPct val="90000"/>
              </a:lnSpc>
              <a:spcBef>
                <a:spcPts val="280"/>
              </a:spcBef>
              <a:spcAft>
                <a:spcPts val="0"/>
              </a:spcAft>
              <a:buClr>
                <a:schemeClr val="lt1"/>
              </a:buClr>
              <a:buSzPts val="1400"/>
              <a:buFont typeface="Times New Roman"/>
              <a:buNone/>
            </a:pPr>
            <a:endParaRPr sz="1800" b="0" i="0" u="none" strike="noStrike" cap="none" dirty="0">
              <a:solidFill>
                <a:schemeClr val="dk1"/>
              </a:solidFill>
              <a:latin typeface="Arial"/>
              <a:ea typeface="Arial"/>
              <a:cs typeface="Arial"/>
              <a:sym typeface="Arial"/>
            </a:endParaRPr>
          </a:p>
        </p:txBody>
      </p:sp>
      <p:cxnSp>
        <p:nvCxnSpPr>
          <p:cNvPr id="658" name="Google Shape;658;p81"/>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30895869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2"/>
          <p:cNvSpPr txBox="1">
            <a:spLocks noGrp="1"/>
          </p:cNvSpPr>
          <p:nvPr>
            <p:ph type="title" idx="4294967295"/>
          </p:nvPr>
        </p:nvSpPr>
        <p:spPr>
          <a:xfrm>
            <a:off x="256674" y="228600"/>
            <a:ext cx="7515726"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latin typeface="Arial"/>
                <a:ea typeface="Arial"/>
                <a:cs typeface="Arial"/>
                <a:sym typeface="Arial"/>
              </a:rPr>
              <a:t>     </a:t>
            </a:r>
            <a:r>
              <a:rPr lang="en-US" sz="3200" dirty="0">
                <a:solidFill>
                  <a:schemeClr val="accent2">
                    <a:lumMod val="75000"/>
                  </a:schemeClr>
                </a:solidFill>
                <a:latin typeface="Arial"/>
                <a:ea typeface="Arial"/>
                <a:cs typeface="Arial"/>
                <a:sym typeface="Arial"/>
              </a:rPr>
              <a:t>Medications</a:t>
            </a:r>
            <a:endParaRPr sz="3200" dirty="0">
              <a:solidFill>
                <a:schemeClr val="accent2">
                  <a:lumMod val="75000"/>
                </a:schemeClr>
              </a:solidFill>
            </a:endParaRPr>
          </a:p>
        </p:txBody>
      </p:sp>
      <p:sp>
        <p:nvSpPr>
          <p:cNvPr id="666" name="Google Shape;666;p82"/>
          <p:cNvSpPr txBox="1">
            <a:spLocks noGrp="1"/>
          </p:cNvSpPr>
          <p:nvPr>
            <p:ph type="body" idx="4294967295"/>
          </p:nvPr>
        </p:nvSpPr>
        <p:spPr>
          <a:xfrm>
            <a:off x="921266" y="1219200"/>
            <a:ext cx="7772400" cy="533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600"/>
              </a:spcAft>
              <a:buClr>
                <a:srgbClr val="003366"/>
              </a:buClr>
              <a:buSzPts val="2400"/>
              <a:buFont typeface="Arial"/>
              <a:buNone/>
            </a:pPr>
            <a:r>
              <a:rPr lang="en-US" sz="2200" dirty="0">
                <a:solidFill>
                  <a:srgbClr val="003366"/>
                </a:solidFill>
                <a:ea typeface="Arial"/>
                <a:cs typeface="Arial"/>
                <a:sym typeface="Arial"/>
              </a:rPr>
              <a:t>Medication overdose is the </a:t>
            </a:r>
            <a:r>
              <a:rPr lang="en-US" sz="2200" dirty="0">
                <a:solidFill>
                  <a:srgbClr val="C00000"/>
                </a:solidFill>
                <a:ea typeface="Arial"/>
                <a:cs typeface="Arial"/>
                <a:sym typeface="Arial"/>
              </a:rPr>
              <a:t>most common method </a:t>
            </a:r>
            <a:r>
              <a:rPr lang="en-US" sz="2200" dirty="0">
                <a:solidFill>
                  <a:srgbClr val="003366"/>
                </a:solidFill>
                <a:ea typeface="Arial"/>
                <a:cs typeface="Arial"/>
                <a:sym typeface="Arial"/>
              </a:rPr>
              <a:t>of suicide </a:t>
            </a:r>
            <a:r>
              <a:rPr lang="en-US" sz="2200" i="1" dirty="0">
                <a:solidFill>
                  <a:srgbClr val="C00000"/>
                </a:solidFill>
                <a:ea typeface="Arial"/>
                <a:cs typeface="Arial"/>
                <a:sym typeface="Arial"/>
              </a:rPr>
              <a:t>attempt</a:t>
            </a:r>
            <a:r>
              <a:rPr lang="en-US" sz="2200" dirty="0">
                <a:solidFill>
                  <a:srgbClr val="003366"/>
                </a:solidFill>
                <a:ea typeface="Arial"/>
                <a:cs typeface="Arial"/>
                <a:sym typeface="Arial"/>
              </a:rPr>
              <a:t>. </a:t>
            </a:r>
          </a:p>
          <a:p>
            <a:pPr marL="0" lvl="0" indent="0" algn="l" rtl="0">
              <a:lnSpc>
                <a:spcPct val="90000"/>
              </a:lnSpc>
              <a:spcBef>
                <a:spcPts val="600"/>
              </a:spcBef>
              <a:spcAft>
                <a:spcPts val="600"/>
              </a:spcAft>
              <a:buClr>
                <a:srgbClr val="003366"/>
              </a:buClr>
              <a:buSzPts val="2400"/>
              <a:buFont typeface="Arial"/>
              <a:buNone/>
            </a:pPr>
            <a:r>
              <a:rPr lang="en-US" sz="2200" dirty="0">
                <a:solidFill>
                  <a:srgbClr val="003366"/>
                </a:solidFill>
                <a:ea typeface="Arial"/>
                <a:cs typeface="Arial"/>
                <a:sym typeface="Arial"/>
              </a:rPr>
              <a:t>Overdose is </a:t>
            </a:r>
            <a:r>
              <a:rPr lang="en-US" sz="2200" dirty="0">
                <a:solidFill>
                  <a:srgbClr val="C00000"/>
                </a:solidFill>
                <a:ea typeface="Arial"/>
                <a:cs typeface="Arial"/>
                <a:sym typeface="Arial"/>
              </a:rPr>
              <a:t>not </a:t>
            </a:r>
            <a:r>
              <a:rPr lang="en-US" sz="2200" dirty="0">
                <a:solidFill>
                  <a:srgbClr val="003366"/>
                </a:solidFill>
                <a:ea typeface="Arial"/>
                <a:cs typeface="Arial"/>
                <a:sym typeface="Arial"/>
              </a:rPr>
              <a:t>often fatal; however some medications are more dangerous than others, especially in combination (like opioids, benzodiazepines, and alcohol). </a:t>
            </a:r>
            <a:endParaRPr sz="2200" dirty="0"/>
          </a:p>
          <a:p>
            <a:pPr marL="0" lvl="0" indent="0" algn="l" rtl="0">
              <a:lnSpc>
                <a:spcPct val="90000"/>
              </a:lnSpc>
              <a:spcBef>
                <a:spcPts val="600"/>
              </a:spcBef>
              <a:spcAft>
                <a:spcPts val="600"/>
              </a:spcAft>
              <a:buClr>
                <a:srgbClr val="003366"/>
              </a:buClr>
              <a:buSzPts val="2400"/>
              <a:buFont typeface="Arial"/>
              <a:buNone/>
            </a:pPr>
            <a:r>
              <a:rPr lang="en-US" sz="2200" dirty="0">
                <a:solidFill>
                  <a:srgbClr val="003366"/>
                </a:solidFill>
                <a:ea typeface="Arial"/>
                <a:cs typeface="Arial"/>
                <a:sym typeface="Arial"/>
              </a:rPr>
              <a:t>Finding lethal combinations on the internet is easy.</a:t>
            </a:r>
            <a:endParaRPr sz="2200" dirty="0"/>
          </a:p>
          <a:p>
            <a:pPr marL="739775" lvl="1" indent="-212725"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739775" lvl="1" indent="-212725"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342900" lvl="0" indent="-215900"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681009" lvl="1" indent="-192076" algn="l" rtl="0">
              <a:lnSpc>
                <a:spcPct val="100000"/>
              </a:lnSpc>
              <a:spcBef>
                <a:spcPts val="280"/>
              </a:spcBef>
              <a:spcAft>
                <a:spcPts val="0"/>
              </a:spcAft>
              <a:buClr>
                <a:schemeClr val="lt1"/>
              </a:buClr>
              <a:buSzPts val="1400"/>
              <a:buFont typeface="Arial"/>
              <a:buNone/>
            </a:pPr>
            <a:endParaRPr sz="1400" dirty="0">
              <a:solidFill>
                <a:srgbClr val="B47A00"/>
              </a:solidFill>
              <a:latin typeface="Arial"/>
              <a:ea typeface="Arial"/>
              <a:cs typeface="Arial"/>
              <a:sym typeface="Arial"/>
            </a:endParaRPr>
          </a:p>
          <a:p>
            <a:pPr marL="280976" lvl="0" indent="-128572" algn="l" rtl="0">
              <a:lnSpc>
                <a:spcPct val="100000"/>
              </a:lnSpc>
              <a:spcBef>
                <a:spcPts val="480"/>
              </a:spcBef>
              <a:spcAft>
                <a:spcPts val="0"/>
              </a:spcAft>
              <a:buClr>
                <a:schemeClr val="lt1"/>
              </a:buClr>
              <a:buSzPts val="2400"/>
              <a:buFont typeface="Arial"/>
              <a:buNone/>
            </a:pPr>
            <a:endParaRPr sz="2400" dirty="0">
              <a:solidFill>
                <a:srgbClr val="B47A00"/>
              </a:solidFill>
              <a:latin typeface="Arial"/>
              <a:ea typeface="Arial"/>
              <a:cs typeface="Arial"/>
              <a:sym typeface="Arial"/>
            </a:endParaRPr>
          </a:p>
          <a:p>
            <a:pPr marL="280976" lvl="0" indent="-77775" algn="l" rtl="0">
              <a:lnSpc>
                <a:spcPct val="100000"/>
              </a:lnSpc>
              <a:spcBef>
                <a:spcPts val="640"/>
              </a:spcBef>
              <a:spcAft>
                <a:spcPts val="0"/>
              </a:spcAft>
              <a:buClr>
                <a:schemeClr val="lt1"/>
              </a:buClr>
              <a:buSzPts val="3200"/>
              <a:buFont typeface="Arial"/>
              <a:buNone/>
            </a:pPr>
            <a:endParaRPr dirty="0">
              <a:solidFill>
                <a:schemeClr val="dk1"/>
              </a:solidFill>
              <a:latin typeface="Arial"/>
              <a:ea typeface="Arial"/>
              <a:cs typeface="Arial"/>
              <a:sym typeface="Arial"/>
            </a:endParaRPr>
          </a:p>
        </p:txBody>
      </p:sp>
      <p:cxnSp>
        <p:nvCxnSpPr>
          <p:cNvPr id="667" name="Google Shape;667;p82"/>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pic>
        <p:nvPicPr>
          <p:cNvPr id="668" name="Google Shape;668;p82" descr="C:\Users\atrudeau\Dropbox\MRE Project\Online Course\Graphics\Pills\shutterstock_60137713.jpg"/>
          <p:cNvPicPr preferRelativeResize="0"/>
          <p:nvPr/>
        </p:nvPicPr>
        <p:blipFill rotWithShape="1">
          <a:blip r:embed="rId3">
            <a:alphaModFix/>
          </a:blip>
          <a:srcRect/>
          <a:stretch/>
        </p:blipFill>
        <p:spPr>
          <a:xfrm>
            <a:off x="1255849" y="3930996"/>
            <a:ext cx="2006600" cy="2006600"/>
          </a:xfrm>
          <a:prstGeom prst="rect">
            <a:avLst/>
          </a:prstGeom>
          <a:noFill/>
          <a:ln>
            <a:noFill/>
          </a:ln>
        </p:spPr>
      </p:pic>
      <p:pic>
        <p:nvPicPr>
          <p:cNvPr id="669" name="Google Shape;669;p82" descr="C:\Users\atrudeau\Dropbox\MRE Project\Online Course\Graphics\Pills\shutterstock_129714146.jpg"/>
          <p:cNvPicPr preferRelativeResize="0"/>
          <p:nvPr/>
        </p:nvPicPr>
        <p:blipFill rotWithShape="1">
          <a:blip r:embed="rId4">
            <a:alphaModFix/>
          </a:blip>
          <a:srcRect/>
          <a:stretch/>
        </p:blipFill>
        <p:spPr>
          <a:xfrm>
            <a:off x="3364049" y="4162929"/>
            <a:ext cx="1955800" cy="1307941"/>
          </a:xfrm>
          <a:prstGeom prst="rect">
            <a:avLst/>
          </a:prstGeom>
          <a:noFill/>
          <a:ln>
            <a:noFill/>
          </a:ln>
        </p:spPr>
      </p:pic>
      <p:pic>
        <p:nvPicPr>
          <p:cNvPr id="670" name="Google Shape;670;p82" descr="C:\Users\atrudeau\Dropbox\MRE Project\Online Course\Graphics\Pills\shutterstock_123197659.jpg"/>
          <p:cNvPicPr preferRelativeResize="0"/>
          <p:nvPr/>
        </p:nvPicPr>
        <p:blipFill rotWithShape="1">
          <a:blip r:embed="rId5">
            <a:alphaModFix/>
          </a:blip>
          <a:srcRect/>
          <a:stretch/>
        </p:blipFill>
        <p:spPr>
          <a:xfrm>
            <a:off x="5581134" y="3952512"/>
            <a:ext cx="2641600" cy="1756939"/>
          </a:xfrm>
          <a:prstGeom prst="rect">
            <a:avLst/>
          </a:prstGeom>
          <a:noFill/>
          <a:ln>
            <a:noFill/>
          </a:ln>
        </p:spPr>
      </p:pic>
      <p:sp>
        <p:nvSpPr>
          <p:cNvPr id="9" name="TextBox 8">
            <a:extLst>
              <a:ext uri="{FF2B5EF4-FFF2-40B4-BE49-F238E27FC236}">
                <a16:creationId xmlns:a16="http://schemas.microsoft.com/office/drawing/2014/main" id="{E4222DE9-B82A-4515-B44F-7424BC19F891}"/>
              </a:ext>
            </a:extLst>
          </p:cNvPr>
          <p:cNvSpPr txBox="1"/>
          <p:nvPr/>
        </p:nvSpPr>
        <p:spPr>
          <a:xfrm>
            <a:off x="762000" y="6183868"/>
            <a:ext cx="6019800" cy="338554"/>
          </a:xfrm>
          <a:prstGeom prst="rect">
            <a:avLst/>
          </a:prstGeom>
          <a:noFill/>
        </p:spPr>
        <p:txBody>
          <a:bodyPr wrap="square" rtlCol="0">
            <a:spAutoFit/>
          </a:bodyPr>
          <a:lstStyle/>
          <a:p>
            <a:r>
              <a:rPr lang="en-US" sz="1600" dirty="0"/>
              <a:t>(WISQARS 2019; Canner et al 2018; Berman et al 2003)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3"/>
          <p:cNvSpPr txBox="1">
            <a:spLocks noGrp="1"/>
          </p:cNvSpPr>
          <p:nvPr>
            <p:ph type="title"/>
          </p:nvPr>
        </p:nvSpPr>
        <p:spPr>
          <a:xfrm>
            <a:off x="628650" y="0"/>
            <a:ext cx="7886700" cy="169068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cs typeface="Arial" panose="020B0604020202020204" pitchFamily="34" charset="0"/>
              </a:rPr>
              <a:t>Medications: Reducing Access</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676" name="Google Shape;676;p83"/>
          <p:cNvSpPr txBox="1">
            <a:spLocks noGrp="1"/>
          </p:cNvSpPr>
          <p:nvPr>
            <p:ph idx="1"/>
          </p:nvPr>
        </p:nvSpPr>
        <p:spPr>
          <a:xfrm>
            <a:off x="633984" y="1258824"/>
            <a:ext cx="7772400" cy="46482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Clr>
                <a:srgbClr val="344793"/>
              </a:buClr>
              <a:buSzPts val="1800"/>
              <a:buChar char="•"/>
            </a:pPr>
            <a:r>
              <a:rPr lang="en-US" sz="2200" dirty="0">
                <a:solidFill>
                  <a:srgbClr val="003366"/>
                </a:solidFill>
              </a:rPr>
              <a:t>Overdose is usually not fatal. But because there are hundreds of thousands of overdose attempts, it is the 3rd-leading method of suicide death.</a:t>
            </a:r>
            <a:endParaRPr sz="2200" dirty="0"/>
          </a:p>
          <a:p>
            <a:pPr marL="457200" lvl="0" indent="-342900" algn="l" rtl="0">
              <a:lnSpc>
                <a:spcPct val="100000"/>
              </a:lnSpc>
              <a:spcBef>
                <a:spcPts val="360"/>
              </a:spcBef>
              <a:spcAft>
                <a:spcPts val="0"/>
              </a:spcAft>
              <a:buClr>
                <a:srgbClr val="344793"/>
              </a:buClr>
              <a:buSzPts val="1800"/>
              <a:buChar char="•"/>
            </a:pPr>
            <a:r>
              <a:rPr lang="en-US" sz="2200" dirty="0">
                <a:solidFill>
                  <a:srgbClr val="003366"/>
                </a:solidFill>
              </a:rPr>
              <a:t>If you prescribe meds or work with prescribers, minimize overdose risk for at-risk patients:</a:t>
            </a:r>
            <a:endParaRPr sz="2200" dirty="0"/>
          </a:p>
          <a:p>
            <a:pPr marL="858838" lvl="1" indent="-342900" algn="l" rtl="0">
              <a:lnSpc>
                <a:spcPct val="100000"/>
              </a:lnSpc>
              <a:spcBef>
                <a:spcPts val="0"/>
              </a:spcBef>
              <a:spcAft>
                <a:spcPts val="0"/>
              </a:spcAft>
              <a:buClr>
                <a:srgbClr val="344793"/>
              </a:buClr>
              <a:buSzPts val="1800"/>
              <a:buFont typeface="Courier New"/>
              <a:buChar char="o"/>
            </a:pPr>
            <a:r>
              <a:rPr lang="en-US" sz="2200" dirty="0">
                <a:solidFill>
                  <a:srgbClr val="003366"/>
                </a:solidFill>
              </a:rPr>
              <a:t>Use lower toxicity medications where possible</a:t>
            </a:r>
            <a:endParaRPr sz="2200" dirty="0"/>
          </a:p>
          <a:p>
            <a:pPr marL="858838" lvl="1" indent="-342900" algn="l" rtl="0">
              <a:lnSpc>
                <a:spcPct val="100000"/>
              </a:lnSpc>
              <a:spcBef>
                <a:spcPts val="0"/>
              </a:spcBef>
              <a:spcAft>
                <a:spcPts val="0"/>
              </a:spcAft>
              <a:buClr>
                <a:srgbClr val="344793"/>
              </a:buClr>
              <a:buSzPts val="1800"/>
              <a:buFont typeface="Courier New"/>
              <a:buChar char="o"/>
            </a:pPr>
            <a:r>
              <a:rPr lang="en-US" sz="2200" dirty="0">
                <a:solidFill>
                  <a:srgbClr val="003366"/>
                </a:solidFill>
              </a:rPr>
              <a:t>Limit quantities to non-lethal doses, even if taken all at once</a:t>
            </a:r>
            <a:endParaRPr sz="2200" dirty="0"/>
          </a:p>
          <a:p>
            <a:pPr marL="858838" lvl="1" indent="-342900" algn="l" rtl="0">
              <a:lnSpc>
                <a:spcPct val="100000"/>
              </a:lnSpc>
              <a:spcBef>
                <a:spcPts val="0"/>
              </a:spcBef>
              <a:spcAft>
                <a:spcPts val="0"/>
              </a:spcAft>
              <a:buClr>
                <a:srgbClr val="344793"/>
              </a:buClr>
              <a:buSzPts val="1800"/>
              <a:buFont typeface="Courier New"/>
              <a:buChar char="o"/>
            </a:pPr>
            <a:r>
              <a:rPr lang="en-US" sz="2200" dirty="0">
                <a:solidFill>
                  <a:srgbClr val="003366"/>
                </a:solidFill>
              </a:rPr>
              <a:t>Take into account drug interactions &amp; substance use/misuse</a:t>
            </a:r>
            <a:endParaRPr sz="2200" dirty="0"/>
          </a:p>
          <a:p>
            <a:pPr marL="858838" lvl="1" indent="-342900" algn="l" rtl="0">
              <a:lnSpc>
                <a:spcPct val="100000"/>
              </a:lnSpc>
              <a:spcBef>
                <a:spcPts val="0"/>
              </a:spcBef>
              <a:spcAft>
                <a:spcPts val="0"/>
              </a:spcAft>
              <a:buClr>
                <a:srgbClr val="344793"/>
              </a:buClr>
              <a:buSzPts val="1800"/>
              <a:buFont typeface="Courier New"/>
              <a:buChar char="o"/>
            </a:pPr>
            <a:r>
              <a:rPr lang="en-US" sz="2200" dirty="0">
                <a:solidFill>
                  <a:srgbClr val="003366"/>
                </a:solidFill>
              </a:rPr>
              <a:t>For help on safe quantities, ask a pharmacist or the Poison Control Hotline 1-800-222-1222</a:t>
            </a:r>
            <a:endParaRPr sz="2200" dirty="0"/>
          </a:p>
          <a:p>
            <a:pPr marL="457200" lvl="0" indent="-228600" algn="l" rtl="0">
              <a:lnSpc>
                <a:spcPct val="80000"/>
              </a:lnSpc>
              <a:spcBef>
                <a:spcPts val="360"/>
              </a:spcBef>
              <a:spcAft>
                <a:spcPts val="0"/>
              </a:spcAft>
              <a:buClr>
                <a:schemeClr val="lt1"/>
              </a:buClr>
              <a:buSzPts val="1800"/>
              <a:buNone/>
            </a:pPr>
            <a:endParaRPr lang="en-US" sz="2200" dirty="0">
              <a:solidFill>
                <a:srgbClr val="474772"/>
              </a:solidFill>
            </a:endParaRPr>
          </a:p>
          <a:p>
            <a:pPr marL="457200" lvl="0" indent="-228600" algn="l" rtl="0">
              <a:lnSpc>
                <a:spcPct val="80000"/>
              </a:lnSpc>
              <a:spcBef>
                <a:spcPts val="360"/>
              </a:spcBef>
              <a:spcAft>
                <a:spcPts val="0"/>
              </a:spcAft>
              <a:buClr>
                <a:schemeClr val="lt1"/>
              </a:buClr>
              <a:buSzPts val="1800"/>
              <a:buNone/>
            </a:pPr>
            <a:endParaRPr lang="en-US" sz="2200" dirty="0">
              <a:solidFill>
                <a:srgbClr val="474772"/>
              </a:solidFill>
            </a:endParaRPr>
          </a:p>
          <a:p>
            <a:pPr marL="457200" lvl="0" indent="-228600" algn="l" rtl="0">
              <a:lnSpc>
                <a:spcPct val="80000"/>
              </a:lnSpc>
              <a:spcBef>
                <a:spcPts val="360"/>
              </a:spcBef>
              <a:spcAft>
                <a:spcPts val="0"/>
              </a:spcAft>
              <a:buClr>
                <a:schemeClr val="lt1"/>
              </a:buClr>
              <a:buSzPts val="1800"/>
              <a:buNone/>
            </a:pPr>
            <a:r>
              <a:rPr lang="en-US" sz="1600" dirty="0">
                <a:solidFill>
                  <a:srgbClr val="474772"/>
                </a:solidFill>
              </a:rPr>
              <a:t>(Spicer, 2000)</a:t>
            </a:r>
            <a:endParaRPr sz="1600" dirty="0">
              <a:solidFill>
                <a:srgbClr val="474772"/>
              </a:solidFill>
            </a:endParaRPr>
          </a:p>
        </p:txBody>
      </p:sp>
      <p:pic>
        <p:nvPicPr>
          <p:cNvPr id="677" name="Google Shape;677;p83"/>
          <p:cNvPicPr preferRelativeResize="0"/>
          <p:nvPr/>
        </p:nvPicPr>
        <p:blipFill rotWithShape="1">
          <a:blip r:embed="rId3">
            <a:alphaModFix/>
          </a:blip>
          <a:srcRect/>
          <a:stretch/>
        </p:blipFill>
        <p:spPr>
          <a:xfrm>
            <a:off x="7089749" y="5123395"/>
            <a:ext cx="1552839" cy="1478573"/>
          </a:xfrm>
          <a:prstGeom prst="rect">
            <a:avLst/>
          </a:prstGeom>
          <a:noFill/>
          <a:ln>
            <a:noFill/>
          </a:ln>
        </p:spPr>
      </p:pic>
      <p:cxnSp>
        <p:nvCxnSpPr>
          <p:cNvPr id="3" name="Straight Connector 2">
            <a:extLst>
              <a:ext uri="{FF2B5EF4-FFF2-40B4-BE49-F238E27FC236}">
                <a16:creationId xmlns:a16="http://schemas.microsoft.com/office/drawing/2014/main" id="{21D69189-A71A-451D-928E-824F1F69DFB6}"/>
              </a:ext>
            </a:extLst>
          </p:cNvPr>
          <p:cNvCxnSpPr/>
          <p:nvPr/>
        </p:nvCxnSpPr>
        <p:spPr>
          <a:xfrm>
            <a:off x="737616" y="1152939"/>
            <a:ext cx="729320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84"/>
          <p:cNvSpPr txBox="1">
            <a:spLocks noGrp="1"/>
          </p:cNvSpPr>
          <p:nvPr>
            <p:ph type="title"/>
          </p:nvPr>
        </p:nvSpPr>
        <p:spPr>
          <a:xfrm>
            <a:off x="628650" y="0"/>
            <a:ext cx="7886700" cy="169068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cs typeface="Arial" panose="020B0604020202020204" pitchFamily="34" charset="0"/>
              </a:rPr>
              <a:t>Medications: Reducing Access</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683" name="Google Shape;683;p84"/>
          <p:cNvSpPr txBox="1">
            <a:spLocks noGrp="1"/>
          </p:cNvSpPr>
          <p:nvPr>
            <p:ph idx="1"/>
          </p:nvPr>
        </p:nvSpPr>
        <p:spPr>
          <a:xfrm>
            <a:off x="762000" y="1262410"/>
            <a:ext cx="7952232" cy="46482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Clr>
                <a:srgbClr val="344793"/>
              </a:buClr>
              <a:buSzPts val="1800"/>
              <a:buNone/>
            </a:pPr>
            <a:r>
              <a:rPr lang="en-US" sz="2400" dirty="0">
                <a:solidFill>
                  <a:srgbClr val="003366"/>
                </a:solidFill>
              </a:rPr>
              <a:t>Advise the following steps:</a:t>
            </a:r>
            <a:endParaRPr sz="2400" dirty="0">
              <a:solidFill>
                <a:srgbClr val="003366"/>
              </a:solidFill>
            </a:endParaRPr>
          </a:p>
          <a:p>
            <a:pPr marL="577850" lvl="1" indent="-342900" algn="l" rtl="0">
              <a:lnSpc>
                <a:spcPct val="100000"/>
              </a:lnSpc>
              <a:spcBef>
                <a:spcPts val="360"/>
              </a:spcBef>
              <a:spcAft>
                <a:spcPts val="0"/>
              </a:spcAft>
              <a:buClr>
                <a:srgbClr val="344793"/>
              </a:buClr>
              <a:buSzPts val="1800"/>
              <a:buFont typeface="Arial"/>
              <a:buChar char="•"/>
            </a:pPr>
            <a:r>
              <a:rPr lang="en-US" sz="2400" dirty="0">
                <a:solidFill>
                  <a:srgbClr val="003366"/>
                </a:solidFill>
              </a:rPr>
              <a:t>Properly dispose of unneeded/expired medications.</a:t>
            </a:r>
            <a:endParaRPr sz="2400" dirty="0">
              <a:solidFill>
                <a:srgbClr val="003366"/>
              </a:solidFill>
            </a:endParaRPr>
          </a:p>
          <a:p>
            <a:pPr marL="577850" lvl="1" indent="-342900" algn="l" rtl="0">
              <a:lnSpc>
                <a:spcPct val="100000"/>
              </a:lnSpc>
              <a:spcBef>
                <a:spcPts val="360"/>
              </a:spcBef>
              <a:spcAft>
                <a:spcPts val="0"/>
              </a:spcAft>
              <a:buClr>
                <a:srgbClr val="344793"/>
              </a:buClr>
              <a:buSzPts val="1800"/>
              <a:buFont typeface="Arial"/>
              <a:buChar char="•"/>
            </a:pPr>
            <a:r>
              <a:rPr lang="en-US" sz="2400" dirty="0">
                <a:solidFill>
                  <a:srgbClr val="003366"/>
                </a:solidFill>
              </a:rPr>
              <a:t>Keep only non-lethal quantities on hand. </a:t>
            </a:r>
            <a:endParaRPr sz="2400" dirty="0">
              <a:solidFill>
                <a:srgbClr val="003366"/>
              </a:solidFill>
            </a:endParaRPr>
          </a:p>
          <a:p>
            <a:pPr marL="577850" lvl="1" indent="-342900" algn="l" rtl="0">
              <a:lnSpc>
                <a:spcPct val="100000"/>
              </a:lnSpc>
              <a:spcBef>
                <a:spcPts val="360"/>
              </a:spcBef>
              <a:spcAft>
                <a:spcPts val="0"/>
              </a:spcAft>
              <a:buClr>
                <a:srgbClr val="344793"/>
              </a:buClr>
              <a:buSzPts val="1800"/>
              <a:buFont typeface="Arial"/>
              <a:buChar char="•"/>
            </a:pPr>
            <a:r>
              <a:rPr lang="en-US" sz="2400" dirty="0">
                <a:solidFill>
                  <a:srgbClr val="003366"/>
                </a:solidFill>
              </a:rPr>
              <a:t>Lock up abuse-prone and dangerous drugs (e.g., opioids, anti-anxiety medications, amphetamines, sedatives/tranquilizers). </a:t>
            </a:r>
            <a:endParaRPr dirty="0"/>
          </a:p>
          <a:p>
            <a:pPr marL="577850" lvl="1" indent="-342900" algn="l" rtl="0">
              <a:lnSpc>
                <a:spcPct val="100000"/>
              </a:lnSpc>
              <a:spcBef>
                <a:spcPts val="360"/>
              </a:spcBef>
              <a:spcAft>
                <a:spcPts val="0"/>
              </a:spcAft>
              <a:buClr>
                <a:srgbClr val="344793"/>
              </a:buClr>
              <a:buSzPts val="1800"/>
              <a:buFont typeface="Arial"/>
              <a:buChar char="•"/>
            </a:pPr>
            <a:r>
              <a:rPr lang="en-US" sz="2400" dirty="0">
                <a:solidFill>
                  <a:srgbClr val="003366"/>
                </a:solidFill>
              </a:rPr>
              <a:t>Local health departments may distribute lockboxes</a:t>
            </a:r>
            <a:endParaRPr sz="2400" dirty="0">
              <a:solidFill>
                <a:srgbClr val="003366"/>
              </a:solidFill>
            </a:endParaRPr>
          </a:p>
          <a:p>
            <a:pPr marL="577850" lvl="1" indent="-342900" algn="l" rtl="0">
              <a:lnSpc>
                <a:spcPct val="100000"/>
              </a:lnSpc>
              <a:spcBef>
                <a:spcPts val="360"/>
              </a:spcBef>
              <a:spcAft>
                <a:spcPts val="0"/>
              </a:spcAft>
              <a:buClr>
                <a:srgbClr val="344793"/>
              </a:buClr>
              <a:buSzPts val="1800"/>
              <a:buFont typeface="Arial"/>
              <a:buChar char="•"/>
            </a:pPr>
            <a:r>
              <a:rPr lang="en-US" sz="2400" dirty="0">
                <a:solidFill>
                  <a:srgbClr val="003366"/>
                </a:solidFill>
              </a:rPr>
              <a:t>Pharmacists can advise on safe quantities. A support person—not the patient—should talk with them.</a:t>
            </a:r>
            <a:endParaRPr sz="2400" dirty="0">
              <a:solidFill>
                <a:srgbClr val="003366"/>
              </a:solidFill>
            </a:endParaRPr>
          </a:p>
          <a:p>
            <a:pPr marL="457200" lvl="0" indent="-228600" algn="l" rtl="0">
              <a:lnSpc>
                <a:spcPct val="100000"/>
              </a:lnSpc>
              <a:spcBef>
                <a:spcPts val="360"/>
              </a:spcBef>
              <a:spcAft>
                <a:spcPts val="0"/>
              </a:spcAft>
              <a:buClr>
                <a:schemeClr val="lt1"/>
              </a:buClr>
              <a:buSzPts val="1800"/>
              <a:buNone/>
            </a:pPr>
            <a:endParaRPr dirty="0">
              <a:solidFill>
                <a:srgbClr val="474772"/>
              </a:solidFill>
            </a:endParaRPr>
          </a:p>
        </p:txBody>
      </p:sp>
      <p:pic>
        <p:nvPicPr>
          <p:cNvPr id="684" name="Google Shape;684;p84"/>
          <p:cNvPicPr preferRelativeResize="0"/>
          <p:nvPr/>
        </p:nvPicPr>
        <p:blipFill rotWithShape="1">
          <a:blip r:embed="rId3">
            <a:alphaModFix/>
          </a:blip>
          <a:srcRect/>
          <a:stretch/>
        </p:blipFill>
        <p:spPr>
          <a:xfrm>
            <a:off x="5888973" y="5312450"/>
            <a:ext cx="2651523" cy="1374424"/>
          </a:xfrm>
          <a:prstGeom prst="rect">
            <a:avLst/>
          </a:prstGeom>
          <a:noFill/>
          <a:ln w="9525" cap="flat" cmpd="sng">
            <a:solidFill>
              <a:srgbClr val="001933"/>
            </a:solidFill>
            <a:prstDash val="solid"/>
            <a:round/>
            <a:headEnd type="none" w="sm" len="sm"/>
            <a:tailEnd type="none" w="sm" len="sm"/>
          </a:ln>
        </p:spPr>
      </p:pic>
      <p:cxnSp>
        <p:nvCxnSpPr>
          <p:cNvPr id="3" name="Straight Connector 2">
            <a:extLst>
              <a:ext uri="{FF2B5EF4-FFF2-40B4-BE49-F238E27FC236}">
                <a16:creationId xmlns:a16="http://schemas.microsoft.com/office/drawing/2014/main" id="{8B549173-1C7F-4A15-8923-04836A788863}"/>
              </a:ext>
            </a:extLst>
          </p:cNvPr>
          <p:cNvCxnSpPr/>
          <p:nvPr/>
        </p:nvCxnSpPr>
        <p:spPr>
          <a:xfrm>
            <a:off x="762000" y="1126435"/>
            <a:ext cx="691100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85"/>
          <p:cNvSpPr txBox="1">
            <a:spLocks noGrp="1"/>
          </p:cNvSpPr>
          <p:nvPr>
            <p:ph type="title"/>
          </p:nvPr>
        </p:nvSpPr>
        <p:spPr>
          <a:xfrm>
            <a:off x="628650" y="145774"/>
            <a:ext cx="7886700" cy="154491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cs typeface="Arial" panose="020B0604020202020204" pitchFamily="34" charset="0"/>
              </a:rPr>
              <a:t>Speaking with Patients about Medication</a:t>
            </a:r>
            <a:endParaRPr dirty="0">
              <a:solidFill>
                <a:schemeClr val="accent2">
                  <a:lumMod val="75000"/>
                </a:schemeClr>
              </a:solidFill>
              <a:latin typeface="Arial" panose="020B0604020202020204" pitchFamily="34" charset="0"/>
              <a:cs typeface="Arial" panose="020B0604020202020204" pitchFamily="34" charset="0"/>
            </a:endParaRPr>
          </a:p>
        </p:txBody>
      </p:sp>
      <p:sp>
        <p:nvSpPr>
          <p:cNvPr id="690" name="Google Shape;690;p85"/>
          <p:cNvSpPr txBox="1">
            <a:spLocks noGrp="1"/>
          </p:cNvSpPr>
          <p:nvPr>
            <p:ph idx="1"/>
          </p:nvPr>
        </p:nvSpPr>
        <p:spPr>
          <a:xfrm>
            <a:off x="566928" y="1424354"/>
            <a:ext cx="8211946" cy="4481146"/>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360"/>
              </a:spcBef>
              <a:spcAft>
                <a:spcPts val="0"/>
              </a:spcAft>
              <a:buClr>
                <a:srgbClr val="003366"/>
              </a:buClr>
              <a:buSzPts val="1800"/>
              <a:buNone/>
            </a:pPr>
            <a:r>
              <a:rPr lang="en-US" sz="2590" dirty="0">
                <a:solidFill>
                  <a:srgbClr val="003366"/>
                </a:solidFill>
              </a:rPr>
              <a:t>Which of the following is the safest strategy for speaking with a patient about psychiatric medication?</a:t>
            </a:r>
            <a:endParaRPr dirty="0"/>
          </a:p>
          <a:p>
            <a:pPr marL="628650" lvl="0" indent="-460375" algn="l" rtl="0">
              <a:lnSpc>
                <a:spcPct val="90000"/>
              </a:lnSpc>
              <a:spcBef>
                <a:spcPts val="600"/>
              </a:spcBef>
              <a:spcAft>
                <a:spcPts val="600"/>
              </a:spcAft>
              <a:buClr>
                <a:srgbClr val="003366"/>
              </a:buClr>
              <a:buSzPts val="1800"/>
              <a:buFont typeface="Arial"/>
              <a:buAutoNum type="alphaUcPeriod"/>
            </a:pPr>
            <a:r>
              <a:rPr lang="en-US" sz="2220" dirty="0">
                <a:solidFill>
                  <a:srgbClr val="003366"/>
                </a:solidFill>
              </a:rPr>
              <a:t>“We will continue with the prescription because it seems to be helping, but if you take it all at once it could kill you, so let’s revisit your safety plan.” </a:t>
            </a:r>
            <a:endParaRPr dirty="0"/>
          </a:p>
          <a:p>
            <a:pPr marL="628650" lvl="0" indent="-460375" algn="l" rtl="0">
              <a:lnSpc>
                <a:spcPct val="90000"/>
              </a:lnSpc>
              <a:spcBef>
                <a:spcPts val="600"/>
              </a:spcBef>
              <a:spcAft>
                <a:spcPts val="600"/>
              </a:spcAft>
              <a:buClr>
                <a:srgbClr val="003366"/>
              </a:buClr>
              <a:buSzPts val="1800"/>
              <a:buFont typeface="Arial"/>
              <a:buAutoNum type="alphaUcPeriod"/>
            </a:pPr>
            <a:r>
              <a:rPr lang="en-US" sz="2220" dirty="0">
                <a:solidFill>
                  <a:srgbClr val="003366"/>
                </a:solidFill>
              </a:rPr>
              <a:t>“We will continue with the prescription because it seems to be helping, and, even if taken all at once, it won’t hurt you.”</a:t>
            </a:r>
            <a:endParaRPr dirty="0"/>
          </a:p>
          <a:p>
            <a:pPr marL="628650" lvl="0" indent="-460375" algn="l" rtl="0">
              <a:lnSpc>
                <a:spcPct val="90000"/>
              </a:lnSpc>
              <a:spcBef>
                <a:spcPts val="600"/>
              </a:spcBef>
              <a:spcAft>
                <a:spcPts val="600"/>
              </a:spcAft>
              <a:buClr>
                <a:srgbClr val="003366"/>
              </a:buClr>
              <a:buSzPts val="1800"/>
              <a:buFont typeface="Arial"/>
              <a:buAutoNum type="alphaUcPeriod"/>
            </a:pPr>
            <a:r>
              <a:rPr lang="en-US" sz="2220" dirty="0">
                <a:solidFill>
                  <a:srgbClr val="003366"/>
                </a:solidFill>
              </a:rPr>
              <a:t>“We will continue with the prescription because it seems to be helping, but I’m going to write it for weekly refills. This will mean you’ll have fewer pills at any one time, which is safer, though taking too many pills can still be harmful. So let’s revisit your safety plan.”</a:t>
            </a:r>
            <a:endParaRPr dirty="0"/>
          </a:p>
        </p:txBody>
      </p:sp>
      <p:cxnSp>
        <p:nvCxnSpPr>
          <p:cNvPr id="3" name="Straight Connector 2">
            <a:extLst>
              <a:ext uri="{FF2B5EF4-FFF2-40B4-BE49-F238E27FC236}">
                <a16:creationId xmlns:a16="http://schemas.microsoft.com/office/drawing/2014/main" id="{5437CC39-0426-4727-BB76-72A911B0D715}"/>
              </a:ext>
            </a:extLst>
          </p:cNvPr>
          <p:cNvCxnSpPr>
            <a:cxnSpLocks/>
          </p:cNvCxnSpPr>
          <p:nvPr/>
        </p:nvCxnSpPr>
        <p:spPr>
          <a:xfrm>
            <a:off x="742122" y="1245704"/>
            <a:ext cx="751398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6" name="Google Shape;696;p86"/>
          <p:cNvSpPr txBox="1">
            <a:spLocks noGrp="1"/>
          </p:cNvSpPr>
          <p:nvPr>
            <p:ph type="title"/>
          </p:nvPr>
        </p:nvSpPr>
        <p:spPr>
          <a:xfrm>
            <a:off x="835812" y="355846"/>
            <a:ext cx="7926448" cy="7268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3600" i="0" u="none" strike="noStrike" cap="none" dirty="0">
                <a:solidFill>
                  <a:schemeClr val="accent2">
                    <a:lumMod val="75000"/>
                  </a:schemeClr>
                </a:solidFill>
                <a:latin typeface="Arial"/>
                <a:ea typeface="Arial"/>
                <a:cs typeface="Arial"/>
                <a:sym typeface="Arial"/>
              </a:rPr>
              <a:t>Chan</a:t>
            </a:r>
            <a:endParaRPr dirty="0">
              <a:solidFill>
                <a:schemeClr val="accent2">
                  <a:lumMod val="75000"/>
                </a:schemeClr>
              </a:solidFill>
            </a:endParaRPr>
          </a:p>
        </p:txBody>
      </p:sp>
      <p:sp>
        <p:nvSpPr>
          <p:cNvPr id="695" name="Google Shape;695;p86"/>
          <p:cNvSpPr txBox="1">
            <a:spLocks noGrp="1"/>
          </p:cNvSpPr>
          <p:nvPr>
            <p:ph idx="1"/>
          </p:nvPr>
        </p:nvSpPr>
        <p:spPr>
          <a:xfrm>
            <a:off x="940904" y="1142398"/>
            <a:ext cx="7469450" cy="51389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500"/>
              <a:buFont typeface="Noto Sans Symbols"/>
              <a:buNone/>
            </a:pPr>
            <a:r>
              <a:rPr lang="en-US" sz="2400" b="0" i="0" u="none" strike="noStrike" cap="none" dirty="0">
                <a:solidFill>
                  <a:srgbClr val="003366"/>
                </a:solidFill>
              </a:rPr>
              <a:t>Chan is a 15 year-old male in his sophomore year who</a:t>
            </a:r>
          </a:p>
          <a:p>
            <a:pPr lvl="1">
              <a:lnSpc>
                <a:spcPct val="100000"/>
              </a:lnSpc>
              <a:spcBef>
                <a:spcPts val="600"/>
              </a:spcBef>
              <a:spcAft>
                <a:spcPts val="600"/>
              </a:spcAft>
              <a:buClr>
                <a:schemeClr val="accent2">
                  <a:lumMod val="75000"/>
                </a:schemeClr>
              </a:buClr>
              <a:buSzPct val="100000"/>
            </a:pPr>
            <a:r>
              <a:rPr lang="en-US" sz="2200" b="0" i="0" u="none" strike="noStrike" cap="none" dirty="0">
                <a:solidFill>
                  <a:srgbClr val="003366"/>
                </a:solidFill>
              </a:rPr>
              <a:t>identifies as gay, does not feel accepted by his parents, and goes home only to sleep. </a:t>
            </a:r>
          </a:p>
          <a:p>
            <a:pPr lvl="1">
              <a:lnSpc>
                <a:spcPct val="100000"/>
              </a:lnSpc>
              <a:spcBef>
                <a:spcPts val="600"/>
              </a:spcBef>
              <a:spcAft>
                <a:spcPts val="600"/>
              </a:spcAft>
              <a:buClr>
                <a:schemeClr val="accent2">
                  <a:lumMod val="75000"/>
                </a:schemeClr>
              </a:buClr>
              <a:buSzPct val="100000"/>
            </a:pPr>
            <a:r>
              <a:rPr lang="en-US" sz="2200" b="0" i="0" u="none" strike="noStrike" cap="none" dirty="0">
                <a:solidFill>
                  <a:srgbClr val="003366"/>
                </a:solidFill>
              </a:rPr>
              <a:t>reports feeling depressed for the past year and tried to overdose on his prescribed insulin last night</a:t>
            </a:r>
            <a:r>
              <a:rPr lang="en-US" sz="2200" dirty="0">
                <a:solidFill>
                  <a:srgbClr val="003366"/>
                </a:solidFill>
              </a:rPr>
              <a:t> </a:t>
            </a:r>
            <a:r>
              <a:rPr lang="en-US" sz="2200" b="0" i="0" u="none" strike="noStrike" cap="none" dirty="0">
                <a:solidFill>
                  <a:srgbClr val="003366"/>
                </a:solidFill>
              </a:rPr>
              <a:t>but was stopped by his older brother. </a:t>
            </a:r>
          </a:p>
          <a:p>
            <a:pPr lvl="1">
              <a:lnSpc>
                <a:spcPct val="100000"/>
              </a:lnSpc>
              <a:spcBef>
                <a:spcPts val="600"/>
              </a:spcBef>
              <a:spcAft>
                <a:spcPts val="600"/>
              </a:spcAft>
              <a:buClr>
                <a:schemeClr val="accent2">
                  <a:lumMod val="75000"/>
                </a:schemeClr>
              </a:buClr>
              <a:buSzPct val="100000"/>
            </a:pPr>
            <a:r>
              <a:rPr lang="en-US" sz="2200" b="0" i="0" u="none" strike="noStrike" cap="none" dirty="0">
                <a:solidFill>
                  <a:srgbClr val="003366"/>
                </a:solidFill>
              </a:rPr>
              <a:t>While </a:t>
            </a:r>
            <a:r>
              <a:rPr lang="en-US" sz="2200" dirty="0">
                <a:solidFill>
                  <a:srgbClr val="003366"/>
                </a:solidFill>
              </a:rPr>
              <a:t>no </a:t>
            </a:r>
            <a:r>
              <a:rPr lang="en-US" sz="2200" b="0" i="0" u="none" strike="noStrike" cap="none" dirty="0">
                <a:solidFill>
                  <a:srgbClr val="003366"/>
                </a:solidFill>
              </a:rPr>
              <a:t>suicidal intent today, he </a:t>
            </a:r>
            <a:r>
              <a:rPr lang="en-US" sz="2200" dirty="0">
                <a:solidFill>
                  <a:srgbClr val="003366"/>
                </a:solidFill>
              </a:rPr>
              <a:t>is afraid that the urge </a:t>
            </a:r>
            <a:r>
              <a:rPr lang="en-US" sz="2200" b="0" i="0" u="none" strike="noStrike" cap="none" dirty="0">
                <a:solidFill>
                  <a:srgbClr val="003366"/>
                </a:solidFill>
              </a:rPr>
              <a:t>may </a:t>
            </a:r>
            <a:r>
              <a:rPr lang="en-US" sz="2200" dirty="0">
                <a:solidFill>
                  <a:srgbClr val="003366"/>
                </a:solidFill>
              </a:rPr>
              <a:t>return</a:t>
            </a:r>
            <a:r>
              <a:rPr lang="en-US" sz="2200" b="0" i="0" u="none" strike="noStrike" cap="none" dirty="0">
                <a:solidFill>
                  <a:srgbClr val="003366"/>
                </a:solidFill>
              </a:rPr>
              <a:t>. </a:t>
            </a:r>
          </a:p>
          <a:p>
            <a:pPr lvl="1">
              <a:lnSpc>
                <a:spcPct val="100000"/>
              </a:lnSpc>
              <a:spcBef>
                <a:spcPts val="600"/>
              </a:spcBef>
              <a:spcAft>
                <a:spcPts val="600"/>
              </a:spcAft>
              <a:buClr>
                <a:schemeClr val="accent2">
                  <a:lumMod val="75000"/>
                </a:schemeClr>
              </a:buClr>
              <a:buSzPct val="100000"/>
            </a:pPr>
            <a:r>
              <a:rPr lang="en-US" sz="2200" b="0" i="0" u="none" strike="noStrike" cap="none" dirty="0">
                <a:solidFill>
                  <a:srgbClr val="003366"/>
                </a:solidFill>
              </a:rPr>
              <a:t>He identifies his insulin as possible means, and he has access to a lethal dose. </a:t>
            </a:r>
            <a:endParaRPr sz="2200" dirty="0">
              <a:solidFill>
                <a:srgbClr val="003366"/>
              </a:solidFill>
            </a:endParaRPr>
          </a:p>
        </p:txBody>
      </p:sp>
      <p:pic>
        <p:nvPicPr>
          <p:cNvPr id="697" name="Google Shape;697;p86"/>
          <p:cNvPicPr preferRelativeResize="0"/>
          <p:nvPr/>
        </p:nvPicPr>
        <p:blipFill rotWithShape="1">
          <a:blip r:embed="rId3">
            <a:alphaModFix/>
          </a:blip>
          <a:srcRect/>
          <a:stretch/>
        </p:blipFill>
        <p:spPr>
          <a:xfrm>
            <a:off x="4475747" y="4798651"/>
            <a:ext cx="1875304" cy="1833901"/>
          </a:xfrm>
          <a:prstGeom prst="rect">
            <a:avLst/>
          </a:prstGeom>
          <a:noFill/>
          <a:ln>
            <a:noFill/>
          </a:ln>
        </p:spPr>
      </p:pic>
      <p:cxnSp>
        <p:nvCxnSpPr>
          <p:cNvPr id="3" name="Straight Connector 2">
            <a:extLst>
              <a:ext uri="{FF2B5EF4-FFF2-40B4-BE49-F238E27FC236}">
                <a16:creationId xmlns:a16="http://schemas.microsoft.com/office/drawing/2014/main" id="{7ED61C9F-E42C-432C-BC97-B462D517DFF0}"/>
              </a:ext>
            </a:extLst>
          </p:cNvPr>
          <p:cNvCxnSpPr/>
          <p:nvPr/>
        </p:nvCxnSpPr>
        <p:spPr>
          <a:xfrm>
            <a:off x="940904" y="1020417"/>
            <a:ext cx="736728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87"/>
          <p:cNvSpPr txBox="1">
            <a:spLocks noGrp="1"/>
          </p:cNvSpPr>
          <p:nvPr>
            <p:ph type="title"/>
          </p:nvPr>
        </p:nvSpPr>
        <p:spPr>
          <a:xfrm>
            <a:off x="961699" y="289585"/>
            <a:ext cx="7933083" cy="7268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3600" i="0" u="none" strike="noStrike" cap="none" dirty="0">
                <a:solidFill>
                  <a:schemeClr val="accent2">
                    <a:lumMod val="75000"/>
                  </a:schemeClr>
                </a:solidFill>
                <a:latin typeface="Arial"/>
                <a:ea typeface="Arial"/>
                <a:cs typeface="Arial"/>
                <a:sym typeface="Arial"/>
              </a:rPr>
              <a:t>Chan </a:t>
            </a:r>
            <a:r>
              <a:rPr lang="en-US" sz="2400" i="0" u="none" strike="noStrike" cap="none" dirty="0">
                <a:solidFill>
                  <a:schemeClr val="accent2">
                    <a:lumMod val="75000"/>
                  </a:schemeClr>
                </a:solidFill>
                <a:latin typeface="Arial"/>
                <a:ea typeface="Arial"/>
                <a:cs typeface="Arial"/>
                <a:sym typeface="Arial"/>
              </a:rPr>
              <a:t>(cont.)</a:t>
            </a:r>
            <a:endParaRPr dirty="0">
              <a:solidFill>
                <a:schemeClr val="accent2">
                  <a:lumMod val="75000"/>
                </a:schemeClr>
              </a:solidFill>
            </a:endParaRPr>
          </a:p>
        </p:txBody>
      </p:sp>
      <p:sp>
        <p:nvSpPr>
          <p:cNvPr id="702" name="Google Shape;702;p87"/>
          <p:cNvSpPr txBox="1">
            <a:spLocks noGrp="1"/>
          </p:cNvSpPr>
          <p:nvPr>
            <p:ph idx="1"/>
          </p:nvPr>
        </p:nvSpPr>
        <p:spPr>
          <a:xfrm>
            <a:off x="961699" y="1308968"/>
            <a:ext cx="7712047" cy="51389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500"/>
              <a:buFont typeface="Noto Sans Symbols"/>
              <a:buNone/>
            </a:pPr>
            <a:r>
              <a:rPr lang="en-US" sz="2400" dirty="0">
                <a:solidFill>
                  <a:srgbClr val="003366"/>
                </a:solidFill>
              </a:rPr>
              <a:t>As his caregiver:</a:t>
            </a:r>
          </a:p>
          <a:p>
            <a:pPr lvl="1">
              <a:lnSpc>
                <a:spcPct val="100000"/>
              </a:lnSpc>
              <a:spcBef>
                <a:spcPts val="600"/>
              </a:spcBef>
              <a:spcAft>
                <a:spcPts val="600"/>
              </a:spcAft>
              <a:buClr>
                <a:schemeClr val="accent2">
                  <a:lumMod val="75000"/>
                </a:schemeClr>
              </a:buClr>
              <a:buSzPct val="100000"/>
            </a:pPr>
            <a:r>
              <a:rPr lang="en-US" sz="2200" dirty="0">
                <a:solidFill>
                  <a:srgbClr val="003366"/>
                </a:solidFill>
              </a:rPr>
              <a:t>You inform Chan that because you are concerned about his immediate safety, you want to talk with his parents about his suicide risk. </a:t>
            </a:r>
          </a:p>
          <a:p>
            <a:pPr lvl="1">
              <a:lnSpc>
                <a:spcPct val="100000"/>
              </a:lnSpc>
              <a:spcBef>
                <a:spcPts val="600"/>
              </a:spcBef>
              <a:spcAft>
                <a:spcPts val="600"/>
              </a:spcAft>
              <a:buClr>
                <a:schemeClr val="accent2">
                  <a:lumMod val="75000"/>
                </a:schemeClr>
              </a:buClr>
              <a:buSzPct val="100000"/>
            </a:pPr>
            <a:r>
              <a:rPr lang="en-US" sz="2200" dirty="0">
                <a:solidFill>
                  <a:srgbClr val="003366"/>
                </a:solidFill>
              </a:rPr>
              <a:t>He is upset but understands. </a:t>
            </a:r>
          </a:p>
          <a:p>
            <a:pPr lvl="1">
              <a:lnSpc>
                <a:spcPct val="100000"/>
              </a:lnSpc>
              <a:spcBef>
                <a:spcPts val="600"/>
              </a:spcBef>
              <a:spcAft>
                <a:spcPts val="600"/>
              </a:spcAft>
              <a:buClr>
                <a:schemeClr val="accent2">
                  <a:lumMod val="75000"/>
                </a:schemeClr>
              </a:buClr>
              <a:buSzPct val="100000"/>
            </a:pPr>
            <a:r>
              <a:rPr lang="en-US" sz="2200" dirty="0">
                <a:solidFill>
                  <a:srgbClr val="003366"/>
                </a:solidFill>
              </a:rPr>
              <a:t>You talk with the parents and learn they are resentful toward him, aren’t involved in his diabetes management, and seem unreliable. </a:t>
            </a:r>
            <a:endParaRPr sz="2200" dirty="0">
              <a:solidFill>
                <a:srgbClr val="003366"/>
              </a:solidFill>
            </a:endParaRPr>
          </a:p>
          <a:p>
            <a:pPr marL="0" marR="0" lvl="0" indent="0" algn="l" rtl="0">
              <a:lnSpc>
                <a:spcPct val="100000"/>
              </a:lnSpc>
              <a:spcBef>
                <a:spcPts val="0"/>
              </a:spcBef>
              <a:spcAft>
                <a:spcPts val="0"/>
              </a:spcAft>
              <a:buClr>
                <a:schemeClr val="accent1"/>
              </a:buClr>
              <a:buSzPts val="500"/>
              <a:buFont typeface="Noto Sans Symbols"/>
              <a:buNone/>
            </a:pPr>
            <a:endParaRPr lang="en-US" sz="2400" b="1" dirty="0">
              <a:solidFill>
                <a:srgbClr val="003366"/>
              </a:solidFill>
            </a:endParaRPr>
          </a:p>
          <a:p>
            <a:pPr marL="0" marR="0" lvl="0" indent="0" algn="l" rtl="0">
              <a:lnSpc>
                <a:spcPct val="100000"/>
              </a:lnSpc>
              <a:spcBef>
                <a:spcPts val="0"/>
              </a:spcBef>
              <a:spcAft>
                <a:spcPts val="0"/>
              </a:spcAft>
              <a:buClr>
                <a:schemeClr val="accent1"/>
              </a:buClr>
              <a:buSzPts val="500"/>
              <a:buFont typeface="Noto Sans Symbols"/>
              <a:buNone/>
            </a:pPr>
            <a:r>
              <a:rPr lang="en-US" sz="2400" b="1" dirty="0">
                <a:solidFill>
                  <a:srgbClr val="003366"/>
                </a:solidFill>
              </a:rPr>
              <a:t>What’s your next move?</a:t>
            </a:r>
            <a:endParaRPr sz="2400" b="1" dirty="0">
              <a:solidFill>
                <a:srgbClr val="003366"/>
              </a:solidFill>
            </a:endParaRPr>
          </a:p>
        </p:txBody>
      </p:sp>
      <p:cxnSp>
        <p:nvCxnSpPr>
          <p:cNvPr id="3" name="Straight Connector 2">
            <a:extLst>
              <a:ext uri="{FF2B5EF4-FFF2-40B4-BE49-F238E27FC236}">
                <a16:creationId xmlns:a16="http://schemas.microsoft.com/office/drawing/2014/main" id="{499BF882-CC18-4181-AA55-EAB1EEE3192F}"/>
              </a:ext>
            </a:extLst>
          </p:cNvPr>
          <p:cNvCxnSpPr/>
          <p:nvPr/>
        </p:nvCxnSpPr>
        <p:spPr>
          <a:xfrm>
            <a:off x="961699" y="1113183"/>
            <a:ext cx="72413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0"/>
          <p:cNvSpPr txBox="1">
            <a:spLocks noGrp="1"/>
          </p:cNvSpPr>
          <p:nvPr>
            <p:ph type="title"/>
          </p:nvPr>
        </p:nvSpPr>
        <p:spPr>
          <a:xfrm>
            <a:off x="438150" y="398296"/>
            <a:ext cx="8267700" cy="498264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dirty="0">
                <a:solidFill>
                  <a:schemeClr val="accent1">
                    <a:lumMod val="50000"/>
                  </a:schemeClr>
                </a:solidFill>
                <a:latin typeface="Arial"/>
                <a:ea typeface="Arial"/>
                <a:cs typeface="Arial"/>
                <a:sym typeface="Arial"/>
              </a:rPr>
              <a:t>Part 1</a:t>
            </a:r>
            <a:br>
              <a:rPr lang="en-US" sz="2800" dirty="0">
                <a:solidFill>
                  <a:schemeClr val="accent1">
                    <a:lumMod val="50000"/>
                  </a:schemeClr>
                </a:solidFill>
                <a:latin typeface="Arial"/>
                <a:ea typeface="Arial"/>
                <a:cs typeface="Arial"/>
                <a:sym typeface="Arial"/>
              </a:rPr>
            </a:br>
            <a:br>
              <a:rPr lang="en-US" sz="3200" dirty="0">
                <a:solidFill>
                  <a:schemeClr val="accent1">
                    <a:lumMod val="50000"/>
                  </a:schemeClr>
                </a:solidFill>
                <a:latin typeface="Arial"/>
                <a:ea typeface="Arial"/>
                <a:cs typeface="Arial"/>
                <a:sym typeface="Arial"/>
              </a:rPr>
            </a:br>
            <a:r>
              <a:rPr lang="en-US" sz="3600" dirty="0">
                <a:solidFill>
                  <a:schemeClr val="accent1">
                    <a:lumMod val="50000"/>
                  </a:schemeClr>
                </a:solidFill>
                <a:latin typeface="Arial"/>
                <a:ea typeface="Arial"/>
                <a:cs typeface="Arial"/>
                <a:sym typeface="Arial"/>
              </a:rPr>
              <a:t>Why “Means Matter”</a:t>
            </a:r>
            <a:br>
              <a:rPr lang="en-US" sz="4400" dirty="0">
                <a:solidFill>
                  <a:schemeClr val="accent1">
                    <a:lumMod val="50000"/>
                  </a:schemeClr>
                </a:solidFill>
              </a:rPr>
            </a:br>
            <a:br>
              <a:rPr lang="en-US" sz="4400" dirty="0"/>
            </a:br>
            <a:br>
              <a:rPr lang="en-US" sz="3200" dirty="0">
                <a:solidFill>
                  <a:schemeClr val="accent2"/>
                </a:solidFill>
              </a:rPr>
            </a:br>
            <a:br>
              <a:rPr lang="en-US" sz="4400" dirty="0">
                <a:solidFill>
                  <a:schemeClr val="dk1"/>
                </a:solidFill>
              </a:rPr>
            </a:br>
            <a:br>
              <a:rPr lang="en-US" sz="4400" dirty="0">
                <a:solidFill>
                  <a:schemeClr val="dk1"/>
                </a:solidFill>
              </a:rPr>
            </a:br>
            <a:endParaRPr sz="4400" dirty="0"/>
          </a:p>
        </p:txBody>
      </p:sp>
      <p:pic>
        <p:nvPicPr>
          <p:cNvPr id="112" name="Google Shape;112;p20" descr="C:\Users\atrudeau\Dropbox\MRE Project\Online Course\Graphics\Pills\shutterstock_120091576.jpg"/>
          <p:cNvPicPr preferRelativeResize="0"/>
          <p:nvPr/>
        </p:nvPicPr>
        <p:blipFill rotWithShape="1">
          <a:blip r:embed="rId3">
            <a:alphaModFix/>
          </a:blip>
          <a:srcRect/>
          <a:stretch/>
        </p:blipFill>
        <p:spPr>
          <a:xfrm>
            <a:off x="3648103" y="2434025"/>
            <a:ext cx="1645205" cy="2489200"/>
          </a:xfrm>
          <a:prstGeom prst="rect">
            <a:avLst/>
          </a:prstGeom>
          <a:noFill/>
          <a:ln>
            <a:noFill/>
          </a:ln>
        </p:spPr>
      </p:pic>
      <p:pic>
        <p:nvPicPr>
          <p:cNvPr id="113" name="Google Shape;113;p20" descr="shutterstock_139093265shotgun&amp;ammo.jpg"/>
          <p:cNvPicPr preferRelativeResize="0"/>
          <p:nvPr/>
        </p:nvPicPr>
        <p:blipFill rotWithShape="1">
          <a:blip r:embed="rId4">
            <a:alphaModFix/>
          </a:blip>
          <a:srcRect/>
          <a:stretch/>
        </p:blipFill>
        <p:spPr>
          <a:xfrm>
            <a:off x="5386621" y="2894003"/>
            <a:ext cx="2801934" cy="1740001"/>
          </a:xfrm>
          <a:prstGeom prst="rect">
            <a:avLst/>
          </a:prstGeom>
          <a:noFill/>
          <a:ln>
            <a:noFill/>
          </a:ln>
        </p:spPr>
      </p:pic>
      <p:pic>
        <p:nvPicPr>
          <p:cNvPr id="114" name="Google Shape;114;p20" descr="shutterstock_73981465.jpg"/>
          <p:cNvPicPr preferRelativeResize="0"/>
          <p:nvPr/>
        </p:nvPicPr>
        <p:blipFill rotWithShape="1">
          <a:blip r:embed="rId5">
            <a:alphaModFix/>
          </a:blip>
          <a:srcRect/>
          <a:stretch/>
        </p:blipFill>
        <p:spPr>
          <a:xfrm>
            <a:off x="813754" y="2889616"/>
            <a:ext cx="2615274" cy="174438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88"/>
          <p:cNvSpPr txBox="1">
            <a:spLocks noGrp="1"/>
          </p:cNvSpPr>
          <p:nvPr>
            <p:ph type="title" idx="4294967295"/>
          </p:nvPr>
        </p:nvSpPr>
        <p:spPr>
          <a:xfrm>
            <a:off x="76200" y="228600"/>
            <a:ext cx="76962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t>       </a:t>
            </a:r>
            <a:r>
              <a:rPr lang="en-US" sz="3200" dirty="0">
                <a:solidFill>
                  <a:schemeClr val="accent2">
                    <a:lumMod val="75000"/>
                  </a:schemeClr>
                </a:solidFill>
                <a:latin typeface="Arial" panose="020B0604020202020204" pitchFamily="34" charset="0"/>
                <a:cs typeface="Arial" panose="020B0604020202020204" pitchFamily="34" charset="0"/>
              </a:rPr>
              <a:t>Other Methods</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710" name="Google Shape;710;p88"/>
          <p:cNvSpPr txBox="1">
            <a:spLocks noGrp="1"/>
          </p:cNvSpPr>
          <p:nvPr>
            <p:ph type="body" idx="4294967295"/>
          </p:nvPr>
        </p:nvSpPr>
        <p:spPr>
          <a:xfrm>
            <a:off x="962526" y="1354014"/>
            <a:ext cx="7347629" cy="532618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3366"/>
              </a:buClr>
              <a:buSzPts val="2400"/>
              <a:buChar char="•"/>
            </a:pPr>
            <a:r>
              <a:rPr lang="en-US" sz="2200" dirty="0">
                <a:solidFill>
                  <a:srgbClr val="003366"/>
                </a:solidFill>
                <a:ea typeface="Arial"/>
                <a:cs typeface="Arial"/>
                <a:sym typeface="Arial"/>
              </a:rPr>
              <a:t>If the patient/client’s ideation focuses on a method other than medications or firearms, work with them to reduce access to that method </a:t>
            </a:r>
            <a:r>
              <a:rPr lang="en-US" sz="2200" b="1" dirty="0">
                <a:solidFill>
                  <a:srgbClr val="003366"/>
                </a:solidFill>
                <a:ea typeface="Arial"/>
                <a:cs typeface="Arial"/>
                <a:sym typeface="Arial"/>
              </a:rPr>
              <a:t>in addition to guns and meds</a:t>
            </a:r>
            <a:r>
              <a:rPr lang="en-US" sz="2200" dirty="0">
                <a:solidFill>
                  <a:srgbClr val="003366"/>
                </a:solidFill>
                <a:ea typeface="Arial"/>
                <a:cs typeface="Arial"/>
                <a:sym typeface="Arial"/>
              </a:rPr>
              <a:t>, </a:t>
            </a:r>
            <a:r>
              <a:rPr lang="en-US" sz="2200" i="1" dirty="0">
                <a:solidFill>
                  <a:srgbClr val="003366"/>
                </a:solidFill>
                <a:ea typeface="Arial"/>
                <a:cs typeface="Arial"/>
                <a:sym typeface="Arial"/>
              </a:rPr>
              <a:t>particularly if that method is highly lethal</a:t>
            </a:r>
            <a:r>
              <a:rPr lang="en-US" sz="2200" dirty="0">
                <a:solidFill>
                  <a:srgbClr val="003366"/>
                </a:solidFill>
                <a:ea typeface="Arial"/>
                <a:cs typeface="Arial"/>
                <a:sym typeface="Arial"/>
              </a:rPr>
              <a:t>.  </a:t>
            </a:r>
            <a:endParaRPr sz="2200" dirty="0"/>
          </a:p>
          <a:p>
            <a:pPr marL="685800" lvl="1" indent="-342900">
              <a:spcBef>
                <a:spcPts val="600"/>
              </a:spcBef>
              <a:buClr>
                <a:schemeClr val="accent2">
                  <a:lumMod val="75000"/>
                </a:schemeClr>
              </a:buClr>
              <a:buSzPts val="2400"/>
            </a:pPr>
            <a:r>
              <a:rPr lang="en-US" sz="2200" dirty="0">
                <a:solidFill>
                  <a:srgbClr val="003366"/>
                </a:solidFill>
              </a:rPr>
              <a:t>For example, if ideation focuses on motor vehicle crash, MV exhaust, or driving to a jump site, it may be unwise for the patient to have independent access to the car keys for now.</a:t>
            </a:r>
            <a:endParaRPr sz="2200" dirty="0"/>
          </a:p>
          <a:p>
            <a:pPr marL="0" lvl="0" indent="0" algn="l" rtl="0">
              <a:lnSpc>
                <a:spcPct val="90000"/>
              </a:lnSpc>
              <a:spcBef>
                <a:spcPts val="1080"/>
              </a:spcBef>
              <a:spcAft>
                <a:spcPts val="0"/>
              </a:spcAft>
              <a:buClr>
                <a:srgbClr val="003366"/>
              </a:buClr>
              <a:buSzPts val="2400"/>
              <a:buFont typeface="Arial"/>
              <a:buNone/>
            </a:pPr>
            <a:r>
              <a:rPr lang="en-US" sz="2400" dirty="0">
                <a:solidFill>
                  <a:srgbClr val="003366"/>
                </a:solidFill>
                <a:latin typeface="Arial"/>
                <a:ea typeface="Arial"/>
                <a:cs typeface="Arial"/>
                <a:sym typeface="Arial"/>
              </a:rPr>
              <a:t>	</a:t>
            </a:r>
            <a:endParaRPr dirty="0"/>
          </a:p>
          <a:p>
            <a:pPr marL="0" lvl="0" indent="0" algn="l" rtl="0">
              <a:lnSpc>
                <a:spcPct val="90000"/>
              </a:lnSpc>
              <a:spcBef>
                <a:spcPts val="480"/>
              </a:spcBef>
              <a:spcAft>
                <a:spcPts val="0"/>
              </a:spcAft>
              <a:buClr>
                <a:schemeClr val="lt1"/>
              </a:buClr>
              <a:buSzPts val="2400"/>
              <a:buFont typeface="Arial"/>
              <a:buNone/>
            </a:pPr>
            <a:endParaRPr sz="2400" dirty="0">
              <a:solidFill>
                <a:srgbClr val="003366"/>
              </a:solidFill>
              <a:latin typeface="Arial"/>
              <a:ea typeface="Arial"/>
              <a:cs typeface="Arial"/>
              <a:sym typeface="Arial"/>
            </a:endParaRPr>
          </a:p>
          <a:p>
            <a:pPr marL="739775" lvl="1" indent="-200025" algn="l" rtl="0">
              <a:lnSpc>
                <a:spcPct val="90000"/>
              </a:lnSpc>
              <a:spcBef>
                <a:spcPts val="440"/>
              </a:spcBef>
              <a:spcAft>
                <a:spcPts val="0"/>
              </a:spcAft>
              <a:buClr>
                <a:schemeClr val="lt1"/>
              </a:buClr>
              <a:buSzPts val="2200"/>
              <a:buFont typeface="Arial"/>
              <a:buNone/>
            </a:pPr>
            <a:endParaRPr sz="2200" dirty="0">
              <a:solidFill>
                <a:srgbClr val="003366"/>
              </a:solidFill>
              <a:latin typeface="Arial"/>
              <a:ea typeface="Arial"/>
              <a:cs typeface="Arial"/>
              <a:sym typeface="Arial"/>
            </a:endParaRPr>
          </a:p>
          <a:p>
            <a:pPr marL="0" lvl="0" indent="0" algn="l" rtl="0">
              <a:lnSpc>
                <a:spcPct val="90000"/>
              </a:lnSpc>
              <a:spcBef>
                <a:spcPts val="480"/>
              </a:spcBef>
              <a:spcAft>
                <a:spcPts val="0"/>
              </a:spcAft>
              <a:buClr>
                <a:schemeClr val="lt1"/>
              </a:buClr>
              <a:buSzPts val="2400"/>
              <a:buFont typeface="Arial"/>
              <a:buNone/>
            </a:pPr>
            <a:endParaRPr sz="2400" dirty="0">
              <a:solidFill>
                <a:srgbClr val="003366"/>
              </a:solidFill>
              <a:latin typeface="Arial"/>
              <a:ea typeface="Arial"/>
              <a:cs typeface="Arial"/>
              <a:sym typeface="Arial"/>
            </a:endParaRPr>
          </a:p>
          <a:p>
            <a:pPr marL="739775" lvl="1" indent="-212725"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739775" lvl="1" indent="-212725"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342900" lvl="0" indent="-215900"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681009" lvl="1" indent="-192076" algn="l" rtl="0">
              <a:lnSpc>
                <a:spcPct val="100000"/>
              </a:lnSpc>
              <a:spcBef>
                <a:spcPts val="280"/>
              </a:spcBef>
              <a:spcAft>
                <a:spcPts val="0"/>
              </a:spcAft>
              <a:buClr>
                <a:schemeClr val="lt1"/>
              </a:buClr>
              <a:buSzPts val="1400"/>
              <a:buFont typeface="Arial"/>
              <a:buNone/>
            </a:pPr>
            <a:endParaRPr sz="1400" dirty="0">
              <a:solidFill>
                <a:srgbClr val="B47A00"/>
              </a:solidFill>
              <a:latin typeface="Arial"/>
              <a:ea typeface="Arial"/>
              <a:cs typeface="Arial"/>
              <a:sym typeface="Arial"/>
            </a:endParaRPr>
          </a:p>
          <a:p>
            <a:pPr marL="280976" lvl="0" indent="-128572" algn="l" rtl="0">
              <a:lnSpc>
                <a:spcPct val="100000"/>
              </a:lnSpc>
              <a:spcBef>
                <a:spcPts val="480"/>
              </a:spcBef>
              <a:spcAft>
                <a:spcPts val="0"/>
              </a:spcAft>
              <a:buClr>
                <a:schemeClr val="lt1"/>
              </a:buClr>
              <a:buSzPts val="2400"/>
              <a:buFont typeface="Arial"/>
              <a:buNone/>
            </a:pPr>
            <a:endParaRPr sz="2400" dirty="0">
              <a:solidFill>
                <a:srgbClr val="B47A00"/>
              </a:solidFill>
              <a:latin typeface="Arial"/>
              <a:ea typeface="Arial"/>
              <a:cs typeface="Arial"/>
              <a:sym typeface="Arial"/>
            </a:endParaRPr>
          </a:p>
          <a:p>
            <a:pPr marL="280976" lvl="0" indent="-77775" algn="l" rtl="0">
              <a:lnSpc>
                <a:spcPct val="100000"/>
              </a:lnSpc>
              <a:spcBef>
                <a:spcPts val="640"/>
              </a:spcBef>
              <a:spcAft>
                <a:spcPts val="0"/>
              </a:spcAft>
              <a:buClr>
                <a:schemeClr val="lt1"/>
              </a:buClr>
              <a:buSzPts val="3200"/>
              <a:buFont typeface="Arial"/>
              <a:buNone/>
            </a:pPr>
            <a:endParaRPr dirty="0">
              <a:solidFill>
                <a:schemeClr val="dk1"/>
              </a:solidFill>
              <a:latin typeface="Arial"/>
              <a:ea typeface="Arial"/>
              <a:cs typeface="Arial"/>
              <a:sym typeface="Arial"/>
            </a:endParaRPr>
          </a:p>
        </p:txBody>
      </p:sp>
      <p:cxnSp>
        <p:nvCxnSpPr>
          <p:cNvPr id="711" name="Google Shape;711;p88"/>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9"/>
          <p:cNvSpPr txBox="1"/>
          <p:nvPr/>
        </p:nvSpPr>
        <p:spPr>
          <a:xfrm>
            <a:off x="725748" y="1262151"/>
            <a:ext cx="7391558" cy="4692393"/>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200" b="0" i="0" u="none" strike="noStrike" cap="none" dirty="0">
                <a:solidFill>
                  <a:srgbClr val="003366"/>
                </a:solidFill>
                <a:ea typeface="Arial"/>
                <a:cs typeface="Arial"/>
                <a:sym typeface="Arial"/>
              </a:rPr>
              <a:t>It’s impossible to reduce access to </a:t>
            </a:r>
            <a:r>
              <a:rPr lang="en-US" sz="2200" b="0" i="1" u="none" strike="noStrike" cap="none" dirty="0">
                <a:solidFill>
                  <a:srgbClr val="003366"/>
                </a:solidFill>
                <a:ea typeface="Arial"/>
                <a:cs typeface="Arial"/>
                <a:sym typeface="Arial"/>
              </a:rPr>
              <a:t>all</a:t>
            </a:r>
            <a:r>
              <a:rPr lang="en-US" sz="2200" b="0" i="0" u="none" strike="noStrike" cap="none" dirty="0">
                <a:solidFill>
                  <a:srgbClr val="003366"/>
                </a:solidFill>
                <a:ea typeface="Arial"/>
                <a:cs typeface="Arial"/>
                <a:sym typeface="Arial"/>
              </a:rPr>
              <a:t> methods, especially tools for hanging and/or cutting.</a:t>
            </a:r>
            <a:endParaRPr sz="2200" b="0" i="0" u="none" strike="noStrike" cap="none" dirty="0">
              <a:solidFill>
                <a:srgbClr val="000000"/>
              </a:solidFill>
              <a:ea typeface="Arial"/>
              <a:cs typeface="Arial"/>
              <a:sym typeface="Arial"/>
            </a:endParaRPr>
          </a:p>
          <a:p>
            <a:pPr marL="342900" marR="0" lvl="0" indent="-342900" algn="l" rtl="0">
              <a:lnSpc>
                <a:spcPct val="100000"/>
              </a:lnSpc>
              <a:spcBef>
                <a:spcPts val="900"/>
              </a:spcBef>
              <a:spcAft>
                <a:spcPts val="0"/>
              </a:spcAft>
              <a:buClr>
                <a:srgbClr val="000000"/>
              </a:buClr>
              <a:buSzPts val="2400"/>
              <a:buFont typeface="Arial"/>
              <a:buChar char="•"/>
            </a:pPr>
            <a:r>
              <a:rPr lang="en-US" sz="2200" b="0" i="0" u="none" strike="noStrike" cap="none" dirty="0">
                <a:solidFill>
                  <a:srgbClr val="003366"/>
                </a:solidFill>
                <a:ea typeface="Arial"/>
                <a:cs typeface="Arial"/>
                <a:sym typeface="Arial"/>
              </a:rPr>
              <a:t>If there are specific objects that the person has identified they would use (e.g., dog leash, carpet cutting blade), reduce access to those.</a:t>
            </a:r>
            <a:endParaRPr sz="2200" b="0" i="0" u="none" strike="noStrike" cap="none" dirty="0">
              <a:solidFill>
                <a:srgbClr val="000000"/>
              </a:solidFill>
              <a:ea typeface="Arial"/>
              <a:cs typeface="Arial"/>
              <a:sym typeface="Arial"/>
            </a:endParaRPr>
          </a:p>
          <a:p>
            <a:pPr marL="342900" marR="0" lvl="0" indent="-342900" algn="l" rtl="0">
              <a:lnSpc>
                <a:spcPct val="100000"/>
              </a:lnSpc>
              <a:spcBef>
                <a:spcPts val="900"/>
              </a:spcBef>
              <a:spcAft>
                <a:spcPts val="900"/>
              </a:spcAft>
              <a:buClr>
                <a:srgbClr val="000000"/>
              </a:buClr>
              <a:buSzPts val="2400"/>
              <a:buFont typeface="Arial"/>
              <a:buChar char="•"/>
            </a:pPr>
            <a:r>
              <a:rPr lang="en-US" sz="2200" b="0" i="0" u="none" strike="noStrike" cap="none" dirty="0">
                <a:solidFill>
                  <a:srgbClr val="003366"/>
                </a:solidFill>
                <a:ea typeface="Arial"/>
                <a:cs typeface="Arial"/>
                <a:sym typeface="Arial"/>
              </a:rPr>
              <a:t>Otherwise, focus on support, supervision, and other parts of the Safety Plan</a:t>
            </a:r>
            <a:endParaRPr sz="2200" b="0" i="0" u="none" strike="noStrike" cap="none" dirty="0">
              <a:solidFill>
                <a:srgbClr val="003366"/>
              </a:solidFill>
              <a:ea typeface="Arial"/>
              <a:cs typeface="Arial"/>
              <a:sym typeface="Arial"/>
            </a:endParaRPr>
          </a:p>
        </p:txBody>
      </p:sp>
      <p:sp>
        <p:nvSpPr>
          <p:cNvPr id="718" name="Google Shape;718;p89"/>
          <p:cNvSpPr txBox="1"/>
          <p:nvPr/>
        </p:nvSpPr>
        <p:spPr>
          <a:xfrm>
            <a:off x="685800" y="228600"/>
            <a:ext cx="77724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dirty="0">
                <a:solidFill>
                  <a:schemeClr val="accent2">
                    <a:lumMod val="75000"/>
                  </a:schemeClr>
                </a:solidFill>
                <a:latin typeface="Arial"/>
                <a:ea typeface="Arial"/>
                <a:cs typeface="Arial"/>
                <a:sym typeface="Arial"/>
              </a:rPr>
              <a:t>Other Methods</a:t>
            </a:r>
            <a:endParaRPr sz="3200" b="0" i="0" u="none" strike="noStrike" cap="none" dirty="0">
              <a:solidFill>
                <a:schemeClr val="accent2">
                  <a:lumMod val="75000"/>
                </a:schemeClr>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0DD510B7-B01F-48F1-AB92-FF98584B91D6}"/>
              </a:ext>
            </a:extLst>
          </p:cNvPr>
          <p:cNvCxnSpPr>
            <a:cxnSpLocks/>
          </p:cNvCxnSpPr>
          <p:nvPr/>
        </p:nvCxnSpPr>
        <p:spPr>
          <a:xfrm>
            <a:off x="725747" y="1046922"/>
            <a:ext cx="70930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90"/>
          <p:cNvSpPr txBox="1">
            <a:spLocks noGrp="1"/>
          </p:cNvSpPr>
          <p:nvPr>
            <p:ph type="title"/>
          </p:nvPr>
        </p:nvSpPr>
        <p:spPr>
          <a:xfrm>
            <a:off x="742948" y="365126"/>
            <a:ext cx="7772401"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solidFill>
                  <a:schemeClr val="accent2">
                    <a:lumMod val="75000"/>
                  </a:schemeClr>
                </a:solidFill>
                <a:latin typeface="Arial" panose="020B0604020202020204" pitchFamily="34" charset="0"/>
                <a:cs typeface="Arial" panose="020B0604020202020204" pitchFamily="34" charset="0"/>
              </a:rPr>
              <a:t>Means Reduction for Self-Injury</a:t>
            </a:r>
            <a:br>
              <a:rPr lang="en-US" sz="3200" dirty="0"/>
            </a:br>
            <a:endParaRPr sz="3200" dirty="0"/>
          </a:p>
        </p:txBody>
      </p:sp>
      <p:sp>
        <p:nvSpPr>
          <p:cNvPr id="724" name="Google Shape;724;p90"/>
          <p:cNvSpPr txBox="1">
            <a:spLocks noGrp="1"/>
          </p:cNvSpPr>
          <p:nvPr>
            <p:ph idx="1"/>
          </p:nvPr>
        </p:nvSpPr>
        <p:spPr>
          <a:xfrm>
            <a:off x="742949" y="1193460"/>
            <a:ext cx="8022227" cy="4577862"/>
          </a:xfrm>
          <a:prstGeom prst="rect">
            <a:avLst/>
          </a:prstGeom>
          <a:noFill/>
          <a:ln>
            <a:noFill/>
          </a:ln>
        </p:spPr>
        <p:txBody>
          <a:bodyPr spcFirstLastPara="1" wrap="square" lIns="91425" tIns="45700" rIns="91425" bIns="45700" anchor="t" anchorCtr="0">
            <a:noAutofit/>
          </a:bodyPr>
          <a:lstStyle/>
          <a:p>
            <a:pPr marL="69850" lvl="0" indent="0" algn="l" rtl="0">
              <a:lnSpc>
                <a:spcPct val="100000"/>
              </a:lnSpc>
              <a:spcBef>
                <a:spcPts val="600"/>
              </a:spcBef>
              <a:buClr>
                <a:srgbClr val="344793"/>
              </a:buClr>
              <a:buSzPts val="3200"/>
              <a:buNone/>
            </a:pPr>
            <a:r>
              <a:rPr lang="en-US" sz="2400" dirty="0">
                <a:solidFill>
                  <a:srgbClr val="003366"/>
                </a:solidFill>
                <a:latin typeface="Arial" panose="020B0604020202020204" pitchFamily="34" charset="0"/>
                <a:cs typeface="Arial" panose="020B0604020202020204" pitchFamily="34" charset="0"/>
              </a:rPr>
              <a:t>In some cases, means reduction strategies are useful for preventing Non-Suicidal Self-Injury (NSSI)</a:t>
            </a:r>
          </a:p>
          <a:p>
            <a:pPr marL="69850" lvl="0" indent="0" algn="l" rtl="0">
              <a:lnSpc>
                <a:spcPct val="100000"/>
              </a:lnSpc>
              <a:spcBef>
                <a:spcPts val="600"/>
              </a:spcBef>
              <a:buClr>
                <a:srgbClr val="344793"/>
              </a:buClr>
              <a:buSzPts val="3200"/>
              <a:buNone/>
            </a:pPr>
            <a:endParaRPr sz="1000" dirty="0">
              <a:latin typeface="Arial" panose="020B0604020202020204" pitchFamily="34" charset="0"/>
              <a:cs typeface="Arial" panose="020B0604020202020204" pitchFamily="34" charset="0"/>
            </a:endParaRPr>
          </a:p>
          <a:p>
            <a:pPr marL="527050" lvl="0" indent="-457200" algn="l" rtl="0">
              <a:lnSpc>
                <a:spcPct val="100000"/>
              </a:lnSpc>
              <a:spcBef>
                <a:spcPts val="600"/>
              </a:spcBef>
              <a:buClr>
                <a:srgbClr val="344793"/>
              </a:buClr>
              <a:buSzPts val="3200"/>
            </a:pPr>
            <a:r>
              <a:rPr lang="en-US" sz="2400" dirty="0">
                <a:solidFill>
                  <a:srgbClr val="003366"/>
                </a:solidFill>
                <a:latin typeface="Arial" panose="020B0604020202020204" pitchFamily="34" charset="0"/>
                <a:cs typeface="Arial" panose="020B0604020202020204" pitchFamily="34" charset="0"/>
              </a:rPr>
              <a:t>Assess preferences and logistics for means reduction </a:t>
            </a:r>
            <a:endParaRPr lang="en-US" sz="2400" dirty="0">
              <a:latin typeface="Arial" panose="020B0604020202020204" pitchFamily="34" charset="0"/>
              <a:cs typeface="Arial" panose="020B0604020202020204" pitchFamily="34" charset="0"/>
            </a:endParaRPr>
          </a:p>
          <a:p>
            <a:pPr marL="755650" lvl="1" indent="-342900">
              <a:lnSpc>
                <a:spcPct val="100000"/>
              </a:lnSpc>
              <a:spcBef>
                <a:spcPts val="600"/>
              </a:spcBef>
              <a:buClr>
                <a:srgbClr val="344793"/>
              </a:buClr>
              <a:buSzPts val="3200"/>
            </a:pPr>
            <a:r>
              <a:rPr lang="en-US" sz="2400" dirty="0">
                <a:solidFill>
                  <a:srgbClr val="003366"/>
                </a:solidFill>
                <a:latin typeface="Arial" panose="020B0604020202020204" pitchFamily="34" charset="0"/>
                <a:cs typeface="Arial" panose="020B0604020202020204" pitchFamily="34" charset="0"/>
              </a:rPr>
              <a:t>Be sure to identify replacement behaviors</a:t>
            </a:r>
          </a:p>
          <a:p>
            <a:pPr marL="755650" lvl="1" indent="-342900">
              <a:lnSpc>
                <a:spcPct val="100000"/>
              </a:lnSpc>
              <a:spcBef>
                <a:spcPts val="600"/>
              </a:spcBef>
              <a:buClr>
                <a:srgbClr val="344793"/>
              </a:buClr>
              <a:buSzPts val="3200"/>
            </a:pPr>
            <a:endParaRPr sz="1000" dirty="0">
              <a:latin typeface="Arial" panose="020B0604020202020204" pitchFamily="34" charset="0"/>
              <a:cs typeface="Arial" panose="020B0604020202020204" pitchFamily="34" charset="0"/>
            </a:endParaRPr>
          </a:p>
          <a:p>
            <a:pPr marL="412750" lvl="0" indent="-342900" algn="l" rtl="0">
              <a:lnSpc>
                <a:spcPct val="100000"/>
              </a:lnSpc>
              <a:spcBef>
                <a:spcPts val="600"/>
              </a:spcBef>
              <a:buClr>
                <a:srgbClr val="344793"/>
              </a:buClr>
              <a:buSzPts val="3200"/>
            </a:pPr>
            <a:r>
              <a:rPr lang="en-US" sz="2400" dirty="0">
                <a:solidFill>
                  <a:srgbClr val="003366"/>
                </a:solidFill>
                <a:latin typeface="Arial" panose="020B0604020202020204" pitchFamily="34" charset="0"/>
                <a:cs typeface="Arial" panose="020B0604020202020204" pitchFamily="34" charset="0"/>
              </a:rPr>
              <a:t>Implements adolescents often prefer for cutting:</a:t>
            </a:r>
            <a:endParaRPr lang="en-US" sz="2400" dirty="0">
              <a:latin typeface="Arial" panose="020B0604020202020204" pitchFamily="34" charset="0"/>
              <a:cs typeface="Arial" panose="020B0604020202020204" pitchFamily="34" charset="0"/>
            </a:endParaRPr>
          </a:p>
          <a:p>
            <a:pPr marL="755650" lvl="1" indent="-342900">
              <a:lnSpc>
                <a:spcPct val="100000"/>
              </a:lnSpc>
              <a:spcBef>
                <a:spcPts val="600"/>
              </a:spcBef>
              <a:buClr>
                <a:srgbClr val="344793"/>
              </a:buClr>
              <a:buSzPts val="3200"/>
            </a:pPr>
            <a:r>
              <a:rPr lang="en-US" sz="2400" dirty="0">
                <a:solidFill>
                  <a:srgbClr val="003366"/>
                </a:solidFill>
                <a:latin typeface="Arial" panose="020B0604020202020204" pitchFamily="34" charset="0"/>
                <a:cs typeface="Arial" panose="020B0604020202020204" pitchFamily="34" charset="0"/>
              </a:rPr>
              <a:t>Disassembled disposable razors</a:t>
            </a:r>
            <a:endParaRPr lang="en-US" sz="2400" dirty="0">
              <a:latin typeface="Arial" panose="020B0604020202020204" pitchFamily="34" charset="0"/>
              <a:cs typeface="Arial" panose="020B0604020202020204" pitchFamily="34" charset="0"/>
            </a:endParaRPr>
          </a:p>
          <a:p>
            <a:pPr marL="755650" lvl="1" indent="-342900">
              <a:lnSpc>
                <a:spcPct val="100000"/>
              </a:lnSpc>
              <a:spcBef>
                <a:spcPts val="600"/>
              </a:spcBef>
              <a:buClr>
                <a:srgbClr val="344793"/>
              </a:buClr>
              <a:buSzPts val="3200"/>
            </a:pPr>
            <a:r>
              <a:rPr lang="en-US" sz="2400" dirty="0">
                <a:solidFill>
                  <a:srgbClr val="003366"/>
                </a:solidFill>
                <a:latin typeface="Arial" panose="020B0604020202020204" pitchFamily="34" charset="0"/>
                <a:cs typeface="Arial" panose="020B0604020202020204" pitchFamily="34" charset="0"/>
              </a:rPr>
              <a:t>Blades from pencil sharpeners</a:t>
            </a:r>
            <a:endParaRPr lang="en-US" sz="2400" dirty="0">
              <a:latin typeface="Arial" panose="020B0604020202020204" pitchFamily="34" charset="0"/>
              <a:cs typeface="Arial" panose="020B0604020202020204" pitchFamily="34" charset="0"/>
            </a:endParaRPr>
          </a:p>
          <a:p>
            <a:pPr marL="755650" lvl="1" indent="-342900">
              <a:lnSpc>
                <a:spcPct val="100000"/>
              </a:lnSpc>
              <a:spcBef>
                <a:spcPts val="600"/>
              </a:spcBef>
              <a:buClr>
                <a:srgbClr val="344793"/>
              </a:buClr>
              <a:buSzPts val="3200"/>
            </a:pPr>
            <a:r>
              <a:rPr lang="en-US" sz="2400" dirty="0">
                <a:solidFill>
                  <a:srgbClr val="003366"/>
                </a:solidFill>
                <a:latin typeface="Arial" panose="020B0604020202020204" pitchFamily="34" charset="0"/>
                <a:cs typeface="Arial" panose="020B0604020202020204" pitchFamily="34" charset="0"/>
              </a:rPr>
              <a:t>X-</a:t>
            </a:r>
            <a:r>
              <a:rPr lang="en-US" sz="2400" dirty="0" err="1">
                <a:solidFill>
                  <a:srgbClr val="003366"/>
                </a:solidFill>
                <a:latin typeface="Arial" panose="020B0604020202020204" pitchFamily="34" charset="0"/>
                <a:cs typeface="Arial" panose="020B0604020202020204" pitchFamily="34" charset="0"/>
              </a:rPr>
              <a:t>acto</a:t>
            </a:r>
            <a:r>
              <a:rPr lang="en-US" sz="2400" dirty="0">
                <a:solidFill>
                  <a:srgbClr val="003366"/>
                </a:solidFill>
                <a:latin typeface="Arial" panose="020B0604020202020204" pitchFamily="34" charset="0"/>
                <a:cs typeface="Arial" panose="020B0604020202020204" pitchFamily="34" charset="0"/>
              </a:rPr>
              <a:t> blades</a:t>
            </a:r>
            <a:endParaRPr sz="24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C510282D-955C-41A5-8C9C-FE0F11CF5D10}"/>
              </a:ext>
            </a:extLst>
          </p:cNvPr>
          <p:cNvCxnSpPr/>
          <p:nvPr/>
        </p:nvCxnSpPr>
        <p:spPr>
          <a:xfrm>
            <a:off x="834887" y="1086678"/>
            <a:ext cx="68116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1"/>
          <p:cNvSpPr txBox="1">
            <a:spLocks noGrp="1"/>
          </p:cNvSpPr>
          <p:nvPr>
            <p:ph type="title" idx="4294967295"/>
          </p:nvPr>
        </p:nvSpPr>
        <p:spPr>
          <a:xfrm>
            <a:off x="0" y="228600"/>
            <a:ext cx="77724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t>       </a:t>
            </a:r>
            <a:r>
              <a:rPr lang="en-US" sz="3200" dirty="0">
                <a:solidFill>
                  <a:schemeClr val="accent2">
                    <a:lumMod val="75000"/>
                  </a:schemeClr>
                </a:solidFill>
                <a:latin typeface="Arial" panose="020B0604020202020204" pitchFamily="34" charset="0"/>
                <a:cs typeface="Arial" panose="020B0604020202020204" pitchFamily="34" charset="0"/>
              </a:rPr>
              <a:t>Documentation and Follow-up</a:t>
            </a:r>
            <a:endParaRPr sz="3200" dirty="0">
              <a:solidFill>
                <a:schemeClr val="accent2">
                  <a:lumMod val="75000"/>
                </a:schemeClr>
              </a:solidFill>
              <a:latin typeface="Arial" panose="020B0604020202020204" pitchFamily="34" charset="0"/>
              <a:cs typeface="Arial" panose="020B0604020202020204" pitchFamily="34" charset="0"/>
            </a:endParaRPr>
          </a:p>
        </p:txBody>
      </p:sp>
      <p:sp>
        <p:nvSpPr>
          <p:cNvPr id="731" name="Google Shape;731;p91"/>
          <p:cNvSpPr txBox="1">
            <a:spLocks noGrp="1"/>
          </p:cNvSpPr>
          <p:nvPr>
            <p:ph type="body" idx="4294967295"/>
          </p:nvPr>
        </p:nvSpPr>
        <p:spPr>
          <a:xfrm>
            <a:off x="561702" y="1219200"/>
            <a:ext cx="7553597" cy="533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dirty="0">
                <a:solidFill>
                  <a:schemeClr val="accent5">
                    <a:lumMod val="50000"/>
                  </a:schemeClr>
                </a:solidFill>
                <a:latin typeface="Arial"/>
                <a:ea typeface="Arial"/>
                <a:cs typeface="Arial"/>
                <a:sym typeface="Arial"/>
              </a:rPr>
              <a:t>     Once you’ve agreed on a specific plan, document </a:t>
            </a:r>
          </a:p>
          <a:p>
            <a:pPr marL="0" lvl="0" indent="0" algn="l" rtl="0">
              <a:lnSpc>
                <a:spcPct val="90000"/>
              </a:lnSpc>
              <a:spcBef>
                <a:spcPts val="0"/>
              </a:spcBef>
              <a:spcAft>
                <a:spcPts val="0"/>
              </a:spcAft>
              <a:buClr>
                <a:schemeClr val="dk1"/>
              </a:buClr>
              <a:buSzPts val="2400"/>
              <a:buNone/>
            </a:pPr>
            <a:r>
              <a:rPr lang="en-US" sz="2400" dirty="0">
                <a:solidFill>
                  <a:schemeClr val="accent5">
                    <a:lumMod val="50000"/>
                  </a:schemeClr>
                </a:solidFill>
                <a:latin typeface="Arial"/>
                <a:ea typeface="Arial"/>
                <a:cs typeface="Arial"/>
                <a:sym typeface="Arial"/>
              </a:rPr>
              <a:t>     agreed upon roles and timelines</a:t>
            </a:r>
            <a:r>
              <a:rPr lang="en-US" sz="2400" dirty="0">
                <a:solidFill>
                  <a:schemeClr val="accent5">
                    <a:lumMod val="50000"/>
                  </a:schemeClr>
                </a:solidFill>
              </a:rPr>
              <a:t>:</a:t>
            </a:r>
            <a:r>
              <a:rPr lang="en-US" sz="2400" dirty="0">
                <a:solidFill>
                  <a:schemeClr val="accent5">
                    <a:lumMod val="50000"/>
                  </a:schemeClr>
                </a:solidFill>
                <a:latin typeface="Arial"/>
                <a:ea typeface="Arial"/>
                <a:cs typeface="Arial"/>
                <a:sym typeface="Arial"/>
              </a:rPr>
              <a:t> </a:t>
            </a:r>
            <a:endParaRPr dirty="0">
              <a:solidFill>
                <a:schemeClr val="accent5">
                  <a:lumMod val="50000"/>
                </a:schemeClr>
              </a:solidFill>
            </a:endParaRPr>
          </a:p>
          <a:p>
            <a:pPr marL="808038" lvl="0" indent="0" algn="l" rtl="0">
              <a:lnSpc>
                <a:spcPct val="90000"/>
              </a:lnSpc>
              <a:spcBef>
                <a:spcPts val="480"/>
              </a:spcBef>
              <a:spcAft>
                <a:spcPts val="0"/>
              </a:spcAft>
              <a:buClr>
                <a:schemeClr val="dk1"/>
              </a:buClr>
              <a:buSzPts val="2400"/>
              <a:buNone/>
            </a:pPr>
            <a:r>
              <a:rPr lang="en-US" sz="2400" i="1" dirty="0">
                <a:solidFill>
                  <a:schemeClr val="accent5">
                    <a:lumMod val="50000"/>
                  </a:schemeClr>
                </a:solidFill>
                <a:latin typeface="Arial"/>
                <a:ea typeface="Arial"/>
                <a:cs typeface="Arial"/>
                <a:sym typeface="Arial"/>
              </a:rPr>
              <a:t>Father will hold onto the keys to the gun locks tonight; tomorrow he’ll arrange to have his sister pick up the guns, and he’ll email me when the guns are gone. </a:t>
            </a:r>
            <a:endParaRPr dirty="0">
              <a:solidFill>
                <a:schemeClr val="accent5">
                  <a:lumMod val="50000"/>
                </a:schemeClr>
              </a:solidFill>
            </a:endParaRPr>
          </a:p>
          <a:p>
            <a:pPr marL="0" lvl="0" indent="0" algn="l" rtl="0">
              <a:lnSpc>
                <a:spcPct val="90000"/>
              </a:lnSpc>
              <a:spcBef>
                <a:spcPts val="480"/>
              </a:spcBef>
              <a:spcAft>
                <a:spcPts val="0"/>
              </a:spcAft>
              <a:buSzPts val="2400"/>
              <a:buNone/>
            </a:pPr>
            <a:endParaRPr sz="1600" dirty="0">
              <a:solidFill>
                <a:schemeClr val="accent5">
                  <a:lumMod val="50000"/>
                </a:schemeClr>
              </a:solidFill>
              <a:latin typeface="Arial"/>
              <a:ea typeface="Arial"/>
              <a:cs typeface="Arial"/>
              <a:sym typeface="Arial"/>
            </a:endParaRPr>
          </a:p>
          <a:p>
            <a:pPr marL="0" lvl="0" indent="0" algn="l" rtl="0">
              <a:lnSpc>
                <a:spcPct val="90000"/>
              </a:lnSpc>
              <a:spcBef>
                <a:spcPts val="480"/>
              </a:spcBef>
              <a:spcAft>
                <a:spcPts val="0"/>
              </a:spcAft>
              <a:buClr>
                <a:schemeClr val="dk1"/>
              </a:buClr>
              <a:buSzPts val="2400"/>
              <a:buNone/>
            </a:pPr>
            <a:r>
              <a:rPr lang="en-US" sz="2400" dirty="0">
                <a:solidFill>
                  <a:schemeClr val="accent5">
                    <a:lumMod val="50000"/>
                  </a:schemeClr>
                </a:solidFill>
                <a:latin typeface="Arial"/>
                <a:ea typeface="Arial"/>
                <a:cs typeface="Arial"/>
                <a:sym typeface="Arial"/>
              </a:rPr>
              <a:t>      Follow up</a:t>
            </a:r>
            <a:r>
              <a:rPr lang="en-US" sz="2400" dirty="0">
                <a:solidFill>
                  <a:schemeClr val="accent5">
                    <a:lumMod val="50000"/>
                  </a:schemeClr>
                </a:solidFill>
                <a:highlight>
                  <a:schemeClr val="lt1"/>
                </a:highlight>
                <a:latin typeface="Arial"/>
                <a:ea typeface="Arial"/>
                <a:cs typeface="Arial"/>
                <a:sym typeface="Arial"/>
              </a:rPr>
              <a:t> within </a:t>
            </a:r>
            <a:r>
              <a:rPr lang="en-US" sz="2400" dirty="0">
                <a:solidFill>
                  <a:schemeClr val="accent5">
                    <a:lumMod val="50000"/>
                  </a:schemeClr>
                </a:solidFill>
                <a:highlight>
                  <a:schemeClr val="lt1"/>
                </a:highlight>
              </a:rPr>
              <a:t>24</a:t>
            </a:r>
            <a:r>
              <a:rPr lang="en-US" sz="2400" dirty="0">
                <a:solidFill>
                  <a:schemeClr val="accent5">
                    <a:lumMod val="50000"/>
                  </a:schemeClr>
                </a:solidFill>
                <a:highlight>
                  <a:schemeClr val="lt1"/>
                </a:highlight>
                <a:latin typeface="Arial"/>
                <a:ea typeface="Arial"/>
                <a:cs typeface="Arial"/>
                <a:sym typeface="Arial"/>
              </a:rPr>
              <a:t> hours (or the next school day)</a:t>
            </a:r>
          </a:p>
          <a:p>
            <a:pPr marL="0" lvl="0" indent="0" algn="l" rtl="0">
              <a:lnSpc>
                <a:spcPct val="90000"/>
              </a:lnSpc>
              <a:spcBef>
                <a:spcPts val="480"/>
              </a:spcBef>
              <a:spcAft>
                <a:spcPts val="0"/>
              </a:spcAft>
              <a:buClr>
                <a:schemeClr val="dk1"/>
              </a:buClr>
              <a:buSzPts val="2400"/>
              <a:buNone/>
            </a:pPr>
            <a:r>
              <a:rPr lang="en-US" sz="2400" dirty="0">
                <a:solidFill>
                  <a:schemeClr val="accent5">
                    <a:lumMod val="50000"/>
                  </a:schemeClr>
                </a:solidFill>
                <a:highlight>
                  <a:schemeClr val="lt1"/>
                </a:highlight>
                <a:latin typeface="Arial"/>
                <a:ea typeface="Arial"/>
                <a:cs typeface="Arial"/>
                <a:sym typeface="Arial"/>
              </a:rPr>
              <a:t>      a</a:t>
            </a:r>
            <a:r>
              <a:rPr lang="en-US" sz="2400" dirty="0">
                <a:solidFill>
                  <a:schemeClr val="accent5">
                    <a:lumMod val="50000"/>
                  </a:schemeClr>
                </a:solidFill>
                <a:latin typeface="Arial"/>
                <a:ea typeface="Arial"/>
                <a:cs typeface="Arial"/>
                <a:sym typeface="Arial"/>
              </a:rPr>
              <a:t>nd at the next appointment to ensure the plan is</a:t>
            </a:r>
          </a:p>
          <a:p>
            <a:pPr marL="0" lvl="0" indent="0" algn="l" rtl="0">
              <a:lnSpc>
                <a:spcPct val="90000"/>
              </a:lnSpc>
              <a:spcBef>
                <a:spcPts val="480"/>
              </a:spcBef>
              <a:spcAft>
                <a:spcPts val="0"/>
              </a:spcAft>
              <a:buClr>
                <a:schemeClr val="dk1"/>
              </a:buClr>
              <a:buSzPts val="2400"/>
              <a:buNone/>
            </a:pPr>
            <a:r>
              <a:rPr lang="en-US" sz="2400" dirty="0">
                <a:solidFill>
                  <a:schemeClr val="accent5">
                    <a:lumMod val="50000"/>
                  </a:schemeClr>
                </a:solidFill>
                <a:latin typeface="Arial"/>
                <a:ea typeface="Arial"/>
                <a:cs typeface="Arial"/>
                <a:sym typeface="Arial"/>
              </a:rPr>
              <a:t>      being followed. </a:t>
            </a:r>
            <a:endParaRPr sz="2400" dirty="0">
              <a:solidFill>
                <a:schemeClr val="accent5">
                  <a:lumMod val="50000"/>
                </a:schemeClr>
              </a:solidFill>
              <a:latin typeface="Arial"/>
              <a:ea typeface="Arial"/>
              <a:cs typeface="Arial"/>
              <a:sym typeface="Arial"/>
            </a:endParaRPr>
          </a:p>
          <a:p>
            <a:pPr marL="400050" lvl="1" indent="0" algn="l" rtl="0">
              <a:lnSpc>
                <a:spcPct val="90000"/>
              </a:lnSpc>
              <a:spcBef>
                <a:spcPts val="440"/>
              </a:spcBef>
              <a:spcAft>
                <a:spcPts val="0"/>
              </a:spcAft>
              <a:buClr>
                <a:schemeClr val="lt1"/>
              </a:buClr>
              <a:buSzPts val="2200"/>
              <a:buFont typeface="Arial"/>
              <a:buNone/>
            </a:pPr>
            <a:endParaRPr sz="2200" dirty="0">
              <a:solidFill>
                <a:srgbClr val="003366"/>
              </a:solidFill>
              <a:latin typeface="Arial"/>
              <a:ea typeface="Arial"/>
              <a:cs typeface="Arial"/>
              <a:sym typeface="Arial"/>
            </a:endParaRPr>
          </a:p>
          <a:p>
            <a:pPr marL="339725" lvl="0" indent="-187325" algn="l" rtl="0">
              <a:lnSpc>
                <a:spcPct val="90000"/>
              </a:lnSpc>
              <a:spcBef>
                <a:spcPts val="480"/>
              </a:spcBef>
              <a:spcAft>
                <a:spcPts val="0"/>
              </a:spcAft>
              <a:buClr>
                <a:schemeClr val="lt1"/>
              </a:buClr>
              <a:buSzPts val="2400"/>
              <a:buFont typeface="Arial"/>
              <a:buNone/>
            </a:pPr>
            <a:endParaRPr sz="2400" dirty="0">
              <a:solidFill>
                <a:srgbClr val="003366"/>
              </a:solidFill>
              <a:latin typeface="Arial"/>
              <a:ea typeface="Arial"/>
              <a:cs typeface="Arial"/>
              <a:sym typeface="Arial"/>
            </a:endParaRPr>
          </a:p>
          <a:p>
            <a:pPr marL="739775" lvl="1" indent="-212725"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739775" lvl="1" indent="-212725"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342900" lvl="0" indent="-215900"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681009" lvl="1" indent="-192076" algn="l" rtl="0">
              <a:lnSpc>
                <a:spcPct val="100000"/>
              </a:lnSpc>
              <a:spcBef>
                <a:spcPts val="280"/>
              </a:spcBef>
              <a:spcAft>
                <a:spcPts val="0"/>
              </a:spcAft>
              <a:buClr>
                <a:schemeClr val="lt1"/>
              </a:buClr>
              <a:buSzPts val="1400"/>
              <a:buFont typeface="Arial"/>
              <a:buNone/>
            </a:pPr>
            <a:endParaRPr sz="1400" dirty="0">
              <a:solidFill>
                <a:srgbClr val="B47A00"/>
              </a:solidFill>
              <a:latin typeface="Arial"/>
              <a:ea typeface="Arial"/>
              <a:cs typeface="Arial"/>
              <a:sym typeface="Arial"/>
            </a:endParaRPr>
          </a:p>
          <a:p>
            <a:pPr marL="280976" lvl="0" indent="-128572" algn="l" rtl="0">
              <a:lnSpc>
                <a:spcPct val="100000"/>
              </a:lnSpc>
              <a:spcBef>
                <a:spcPts val="480"/>
              </a:spcBef>
              <a:spcAft>
                <a:spcPts val="0"/>
              </a:spcAft>
              <a:buClr>
                <a:schemeClr val="lt1"/>
              </a:buClr>
              <a:buSzPts val="2400"/>
              <a:buFont typeface="Arial"/>
              <a:buNone/>
            </a:pPr>
            <a:endParaRPr sz="2400" dirty="0">
              <a:solidFill>
                <a:srgbClr val="B47A00"/>
              </a:solidFill>
              <a:latin typeface="Arial"/>
              <a:ea typeface="Arial"/>
              <a:cs typeface="Arial"/>
              <a:sym typeface="Arial"/>
            </a:endParaRPr>
          </a:p>
          <a:p>
            <a:pPr marL="280976" lvl="0" indent="-77775" algn="l" rtl="0">
              <a:lnSpc>
                <a:spcPct val="100000"/>
              </a:lnSpc>
              <a:spcBef>
                <a:spcPts val="640"/>
              </a:spcBef>
              <a:spcAft>
                <a:spcPts val="0"/>
              </a:spcAft>
              <a:buClr>
                <a:schemeClr val="lt1"/>
              </a:buClr>
              <a:buSzPts val="3200"/>
              <a:buFont typeface="Arial"/>
              <a:buNone/>
            </a:pPr>
            <a:endParaRPr dirty="0">
              <a:solidFill>
                <a:schemeClr val="dk1"/>
              </a:solidFill>
              <a:latin typeface="Arial"/>
              <a:ea typeface="Arial"/>
              <a:cs typeface="Arial"/>
              <a:sym typeface="Arial"/>
            </a:endParaRPr>
          </a:p>
        </p:txBody>
      </p:sp>
      <p:cxnSp>
        <p:nvCxnSpPr>
          <p:cNvPr id="732" name="Google Shape;732;p91"/>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92"/>
          <p:cNvSpPr txBox="1">
            <a:spLocks noGrp="1"/>
          </p:cNvSpPr>
          <p:nvPr>
            <p:ph type="title" idx="4294967295"/>
          </p:nvPr>
        </p:nvSpPr>
        <p:spPr>
          <a:xfrm>
            <a:off x="0" y="228600"/>
            <a:ext cx="77724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dirty="0">
                <a:latin typeface="Arial"/>
                <a:ea typeface="Arial"/>
                <a:cs typeface="Arial"/>
                <a:sym typeface="Arial"/>
              </a:rPr>
              <a:t>      </a:t>
            </a:r>
            <a:r>
              <a:rPr lang="en-US" sz="3200" dirty="0">
                <a:solidFill>
                  <a:schemeClr val="accent2">
                    <a:lumMod val="75000"/>
                  </a:schemeClr>
                </a:solidFill>
                <a:latin typeface="Arial"/>
                <a:ea typeface="Arial"/>
                <a:cs typeface="Arial"/>
                <a:sym typeface="Arial"/>
              </a:rPr>
              <a:t>Module 2 Summary</a:t>
            </a:r>
            <a:endParaRPr dirty="0">
              <a:solidFill>
                <a:schemeClr val="accent2">
                  <a:lumMod val="75000"/>
                </a:schemeClr>
              </a:solidFill>
            </a:endParaRPr>
          </a:p>
        </p:txBody>
      </p:sp>
      <p:sp>
        <p:nvSpPr>
          <p:cNvPr id="739" name="Google Shape;739;p92"/>
          <p:cNvSpPr txBox="1">
            <a:spLocks noGrp="1"/>
          </p:cNvSpPr>
          <p:nvPr>
            <p:ph type="body" idx="4294967295"/>
          </p:nvPr>
        </p:nvSpPr>
        <p:spPr>
          <a:xfrm>
            <a:off x="862149" y="1346200"/>
            <a:ext cx="8281851" cy="533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366"/>
              </a:buClr>
              <a:buSzPts val="2400"/>
              <a:buFont typeface="Arial"/>
              <a:buNone/>
            </a:pPr>
            <a:r>
              <a:rPr lang="en-US" sz="2400" dirty="0">
                <a:solidFill>
                  <a:srgbClr val="003366"/>
                </a:solidFill>
                <a:latin typeface="Arial"/>
                <a:ea typeface="Arial"/>
                <a:cs typeface="Arial"/>
                <a:sym typeface="Arial"/>
              </a:rPr>
              <a:t>In this module you have learned how to:</a:t>
            </a:r>
            <a:endParaRPr dirty="0"/>
          </a:p>
          <a:p>
            <a:pPr marL="342900" lvl="0" indent="-342900" algn="l" rtl="0">
              <a:lnSpc>
                <a:spcPct val="90000"/>
              </a:lnSpc>
              <a:spcBef>
                <a:spcPts val="480"/>
              </a:spcBef>
              <a:spcAft>
                <a:spcPts val="0"/>
              </a:spcAft>
              <a:buClr>
                <a:srgbClr val="003366"/>
              </a:buClr>
              <a:buSzPts val="2400"/>
              <a:buFont typeface="Arial"/>
              <a:buChar char="•"/>
            </a:pPr>
            <a:r>
              <a:rPr lang="en-US" sz="2400" dirty="0">
                <a:solidFill>
                  <a:srgbClr val="003366"/>
                </a:solidFill>
                <a:latin typeface="Arial"/>
                <a:ea typeface="Arial"/>
                <a:cs typeface="Arial"/>
                <a:sym typeface="Arial"/>
              </a:rPr>
              <a:t>Raise the issue that you are concerned about suicide.</a:t>
            </a:r>
            <a:endParaRPr dirty="0"/>
          </a:p>
          <a:p>
            <a:pPr marL="339725" lvl="0" indent="-339725" algn="l" rtl="0">
              <a:lnSpc>
                <a:spcPct val="90000"/>
              </a:lnSpc>
              <a:spcBef>
                <a:spcPts val="480"/>
              </a:spcBef>
              <a:spcAft>
                <a:spcPts val="0"/>
              </a:spcAft>
              <a:buClr>
                <a:srgbClr val="003366"/>
              </a:buClr>
              <a:buSzPts val="2400"/>
              <a:buFont typeface="Arial"/>
              <a:buChar char="•"/>
            </a:pPr>
            <a:r>
              <a:rPr lang="en-US" sz="2400" dirty="0">
                <a:solidFill>
                  <a:srgbClr val="003366"/>
                </a:solidFill>
                <a:latin typeface="Arial"/>
                <a:ea typeface="Arial"/>
                <a:cs typeface="Arial"/>
                <a:sym typeface="Arial"/>
              </a:rPr>
              <a:t>Explain how reducing access reduces risk.</a:t>
            </a:r>
            <a:endParaRPr dirty="0"/>
          </a:p>
          <a:p>
            <a:pPr marL="339725" lvl="0" indent="-339725" algn="l" rtl="0">
              <a:lnSpc>
                <a:spcPct val="90000"/>
              </a:lnSpc>
              <a:spcBef>
                <a:spcPts val="480"/>
              </a:spcBef>
              <a:spcAft>
                <a:spcPts val="0"/>
              </a:spcAft>
              <a:buClr>
                <a:srgbClr val="003366"/>
              </a:buClr>
              <a:buSzPts val="2400"/>
              <a:buFont typeface="Arial"/>
              <a:buChar char="•"/>
            </a:pPr>
            <a:r>
              <a:rPr lang="en-US" sz="2400" dirty="0">
                <a:solidFill>
                  <a:srgbClr val="003366"/>
                </a:solidFill>
                <a:latin typeface="Arial"/>
                <a:ea typeface="Arial"/>
                <a:cs typeface="Arial"/>
                <a:sym typeface="Arial"/>
              </a:rPr>
              <a:t>Discuss reducing access to </a:t>
            </a:r>
            <a:r>
              <a:rPr lang="en-US" sz="2400" dirty="0">
                <a:solidFill>
                  <a:schemeClr val="accent5">
                    <a:lumMod val="50000"/>
                  </a:schemeClr>
                </a:solidFill>
                <a:latin typeface="Arial"/>
                <a:ea typeface="Arial"/>
                <a:cs typeface="Arial"/>
                <a:sym typeface="Arial"/>
              </a:rPr>
              <a:t>firearms</a:t>
            </a:r>
            <a:r>
              <a:rPr lang="en-US" sz="2400" dirty="0">
                <a:solidFill>
                  <a:srgbClr val="003366"/>
                </a:solidFill>
                <a:latin typeface="Arial"/>
                <a:ea typeface="Arial"/>
                <a:cs typeface="Arial"/>
                <a:sym typeface="Arial"/>
              </a:rPr>
              <a:t>, medications, and, if indicated, other methods. </a:t>
            </a:r>
            <a:endParaRPr dirty="0"/>
          </a:p>
          <a:p>
            <a:pPr marL="339725" lvl="0" indent="-339725" algn="l" rtl="0">
              <a:lnSpc>
                <a:spcPct val="90000"/>
              </a:lnSpc>
              <a:spcBef>
                <a:spcPts val="480"/>
              </a:spcBef>
              <a:spcAft>
                <a:spcPts val="0"/>
              </a:spcAft>
              <a:buClr>
                <a:srgbClr val="003366"/>
              </a:buClr>
              <a:buSzPts val="2400"/>
              <a:buFont typeface="Arial"/>
              <a:buChar char="•"/>
            </a:pPr>
            <a:r>
              <a:rPr lang="en-US" sz="2400" dirty="0">
                <a:solidFill>
                  <a:srgbClr val="003366"/>
                </a:solidFill>
                <a:latin typeface="Arial"/>
                <a:ea typeface="Arial"/>
                <a:cs typeface="Arial"/>
                <a:sym typeface="Arial"/>
              </a:rPr>
              <a:t>Enlist the help of a loved one or support person when possible. </a:t>
            </a:r>
            <a:endParaRPr dirty="0">
              <a:solidFill>
                <a:srgbClr val="434343"/>
              </a:solidFill>
              <a:highlight>
                <a:srgbClr val="FFFF00"/>
              </a:highlight>
            </a:endParaRPr>
          </a:p>
          <a:p>
            <a:pPr marL="339725" lvl="0" indent="-339725" algn="l" rtl="0">
              <a:lnSpc>
                <a:spcPct val="90000"/>
              </a:lnSpc>
              <a:spcBef>
                <a:spcPts val="480"/>
              </a:spcBef>
              <a:spcAft>
                <a:spcPts val="0"/>
              </a:spcAft>
              <a:buClr>
                <a:srgbClr val="003366"/>
              </a:buClr>
              <a:buSzPts val="2400"/>
              <a:buFont typeface="Arial"/>
              <a:buChar char="•"/>
            </a:pPr>
            <a:r>
              <a:rPr lang="en-US" sz="2400" dirty="0">
                <a:solidFill>
                  <a:srgbClr val="003366"/>
                </a:solidFill>
                <a:latin typeface="Arial"/>
                <a:ea typeface="Arial"/>
                <a:cs typeface="Arial"/>
                <a:sym typeface="Arial"/>
              </a:rPr>
              <a:t>Document the plan to reduce access, including roles and a timeframe.</a:t>
            </a:r>
            <a:endParaRPr dirty="0"/>
          </a:p>
          <a:p>
            <a:pPr marL="339725" lvl="0" indent="-339725" algn="l" rtl="0">
              <a:lnSpc>
                <a:spcPct val="90000"/>
              </a:lnSpc>
              <a:spcBef>
                <a:spcPts val="480"/>
              </a:spcBef>
              <a:spcAft>
                <a:spcPts val="0"/>
              </a:spcAft>
              <a:buClr>
                <a:srgbClr val="003366"/>
              </a:buClr>
              <a:buSzPts val="2400"/>
              <a:buFont typeface="Arial"/>
              <a:buChar char="•"/>
            </a:pPr>
            <a:r>
              <a:rPr lang="en-US" sz="2400" dirty="0">
                <a:solidFill>
                  <a:srgbClr val="003366"/>
                </a:solidFill>
                <a:latin typeface="Arial"/>
                <a:ea typeface="Arial"/>
                <a:cs typeface="Arial"/>
                <a:sym typeface="Arial"/>
              </a:rPr>
              <a:t>Follow up </a:t>
            </a:r>
            <a:r>
              <a:rPr lang="en-US" sz="2400" dirty="0">
                <a:solidFill>
                  <a:srgbClr val="003366"/>
                </a:solidFill>
                <a:highlight>
                  <a:schemeClr val="lt1"/>
                </a:highlight>
                <a:latin typeface="Arial"/>
                <a:ea typeface="Arial"/>
                <a:cs typeface="Arial"/>
                <a:sym typeface="Arial"/>
              </a:rPr>
              <a:t>within 24 hours and a</a:t>
            </a:r>
            <a:r>
              <a:rPr lang="en-US" sz="2400" dirty="0">
                <a:solidFill>
                  <a:srgbClr val="003366"/>
                </a:solidFill>
                <a:latin typeface="Arial"/>
                <a:ea typeface="Arial"/>
                <a:cs typeface="Arial"/>
                <a:sym typeface="Arial"/>
              </a:rPr>
              <a:t>t the next visit or sooner.</a:t>
            </a:r>
            <a:endParaRPr sz="2200" dirty="0">
              <a:solidFill>
                <a:srgbClr val="003366"/>
              </a:solidFill>
              <a:latin typeface="Arial"/>
              <a:ea typeface="Arial"/>
              <a:cs typeface="Arial"/>
              <a:sym typeface="Arial"/>
            </a:endParaRPr>
          </a:p>
          <a:p>
            <a:pPr marL="339725" lvl="0" indent="-187325" algn="l" rtl="0">
              <a:lnSpc>
                <a:spcPct val="90000"/>
              </a:lnSpc>
              <a:spcBef>
                <a:spcPts val="480"/>
              </a:spcBef>
              <a:spcAft>
                <a:spcPts val="0"/>
              </a:spcAft>
              <a:buClr>
                <a:schemeClr val="lt1"/>
              </a:buClr>
              <a:buSzPts val="2400"/>
              <a:buFont typeface="Arial"/>
              <a:buNone/>
            </a:pPr>
            <a:endParaRPr sz="2400" dirty="0">
              <a:solidFill>
                <a:srgbClr val="003366"/>
              </a:solidFill>
              <a:latin typeface="Arial"/>
              <a:ea typeface="Arial"/>
              <a:cs typeface="Arial"/>
              <a:sym typeface="Arial"/>
            </a:endParaRPr>
          </a:p>
          <a:p>
            <a:pPr marL="739775" lvl="1" indent="-212725"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739775" lvl="1" indent="-212725"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342900" lvl="0" indent="-215900" algn="l" rtl="0">
              <a:lnSpc>
                <a:spcPct val="90000"/>
              </a:lnSpc>
              <a:spcBef>
                <a:spcPts val="400"/>
              </a:spcBef>
              <a:spcAft>
                <a:spcPts val="0"/>
              </a:spcAft>
              <a:buClr>
                <a:schemeClr val="lt1"/>
              </a:buClr>
              <a:buSzPts val="2000"/>
              <a:buFont typeface="Arial"/>
              <a:buNone/>
            </a:pPr>
            <a:endParaRPr sz="2000" dirty="0">
              <a:solidFill>
                <a:srgbClr val="003366"/>
              </a:solidFill>
              <a:latin typeface="Arial"/>
              <a:ea typeface="Arial"/>
              <a:cs typeface="Arial"/>
              <a:sym typeface="Arial"/>
            </a:endParaRPr>
          </a:p>
          <a:p>
            <a:pPr marL="681009" lvl="1" indent="-192076" algn="l" rtl="0">
              <a:lnSpc>
                <a:spcPct val="100000"/>
              </a:lnSpc>
              <a:spcBef>
                <a:spcPts val="280"/>
              </a:spcBef>
              <a:spcAft>
                <a:spcPts val="0"/>
              </a:spcAft>
              <a:buClr>
                <a:schemeClr val="lt1"/>
              </a:buClr>
              <a:buSzPts val="1400"/>
              <a:buFont typeface="Arial"/>
              <a:buNone/>
            </a:pPr>
            <a:endParaRPr sz="1400" dirty="0">
              <a:solidFill>
                <a:srgbClr val="B47A00"/>
              </a:solidFill>
              <a:latin typeface="Arial"/>
              <a:ea typeface="Arial"/>
              <a:cs typeface="Arial"/>
              <a:sym typeface="Arial"/>
            </a:endParaRPr>
          </a:p>
          <a:p>
            <a:pPr marL="280976" lvl="0" indent="-128572" algn="l" rtl="0">
              <a:lnSpc>
                <a:spcPct val="100000"/>
              </a:lnSpc>
              <a:spcBef>
                <a:spcPts val="480"/>
              </a:spcBef>
              <a:spcAft>
                <a:spcPts val="0"/>
              </a:spcAft>
              <a:buClr>
                <a:schemeClr val="lt1"/>
              </a:buClr>
              <a:buSzPts val="2400"/>
              <a:buFont typeface="Arial"/>
              <a:buNone/>
            </a:pPr>
            <a:endParaRPr sz="2400" dirty="0">
              <a:solidFill>
                <a:srgbClr val="B47A00"/>
              </a:solidFill>
              <a:latin typeface="Arial"/>
              <a:ea typeface="Arial"/>
              <a:cs typeface="Arial"/>
              <a:sym typeface="Arial"/>
            </a:endParaRPr>
          </a:p>
          <a:p>
            <a:pPr marL="280976" lvl="0" indent="-77775" algn="l" rtl="0">
              <a:lnSpc>
                <a:spcPct val="100000"/>
              </a:lnSpc>
              <a:spcBef>
                <a:spcPts val="640"/>
              </a:spcBef>
              <a:spcAft>
                <a:spcPts val="0"/>
              </a:spcAft>
              <a:buClr>
                <a:schemeClr val="lt1"/>
              </a:buClr>
              <a:buSzPts val="3200"/>
              <a:buFont typeface="Arial"/>
              <a:buNone/>
            </a:pPr>
            <a:endParaRPr dirty="0">
              <a:solidFill>
                <a:schemeClr val="dk1"/>
              </a:solidFill>
              <a:latin typeface="Arial"/>
              <a:ea typeface="Arial"/>
              <a:cs typeface="Arial"/>
              <a:sym typeface="Arial"/>
            </a:endParaRPr>
          </a:p>
        </p:txBody>
      </p:sp>
      <p:cxnSp>
        <p:nvCxnSpPr>
          <p:cNvPr id="740" name="Google Shape;740;p92"/>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93"/>
          <p:cNvSpPr/>
          <p:nvPr/>
        </p:nvSpPr>
        <p:spPr>
          <a:xfrm>
            <a:off x="212034" y="5677418"/>
            <a:ext cx="9114845" cy="939800"/>
          </a:xfrm>
          <a:prstGeom prst="rect">
            <a:avLst/>
          </a:prstGeom>
          <a:gradFill>
            <a:gsLst>
              <a:gs pos="0">
                <a:srgbClr val="2B89A7"/>
              </a:gs>
              <a:gs pos="100000">
                <a:srgbClr val="143F4D"/>
              </a:gs>
            </a:gsLst>
            <a:lin ang="5400000" scaled="0"/>
          </a:gradFill>
          <a:ln>
            <a:noFill/>
          </a:ln>
        </p:spPr>
        <p:txBody>
          <a:bodyPr spcFirstLastPara="1" wrap="square" lIns="91425" tIns="45700" rIns="91425" bIns="45700" anchor="ctr" anchorCtr="0">
            <a:noAutofit/>
          </a:bodyPr>
          <a:lstStyle/>
          <a:p>
            <a:r>
              <a:rPr lang="en-US" altLang="en-US" sz="1400" dirty="0">
                <a:solidFill>
                  <a:schemeClr val="bg1"/>
                </a:solidFill>
                <a:hlinkClick r:id="rId3">
                  <a:extLst>
                    <a:ext uri="{A12FA001-AC4F-418D-AE19-62706E023703}">
                      <ahyp:hlinkClr xmlns:ahyp="http://schemas.microsoft.com/office/drawing/2018/hyperlinkcolor" val="tx"/>
                    </a:ext>
                  </a:extLst>
                </a:hlinkClick>
              </a:rPr>
              <a:t>www.youtube.com/watch?v=XiQbZUsCBlU</a:t>
            </a:r>
            <a:endParaRPr lang="en-US" altLang="en-US" sz="1400" dirty="0">
              <a:solidFill>
                <a:schemeClr val="bg1"/>
              </a:solidFill>
            </a:endParaRPr>
          </a:p>
        </p:txBody>
      </p:sp>
      <p:sp>
        <p:nvSpPr>
          <p:cNvPr id="747" name="Google Shape;747;p93"/>
          <p:cNvSpPr txBox="1">
            <a:spLocks noGrp="1"/>
          </p:cNvSpPr>
          <p:nvPr>
            <p:ph type="title"/>
          </p:nvPr>
        </p:nvSpPr>
        <p:spPr>
          <a:xfrm>
            <a:off x="438150" y="398296"/>
            <a:ext cx="8267700" cy="498264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dirty="0">
                <a:solidFill>
                  <a:srgbClr val="003366"/>
                </a:solidFill>
                <a:latin typeface="Arial"/>
                <a:ea typeface="Arial"/>
                <a:cs typeface="Arial"/>
                <a:sym typeface="Arial"/>
              </a:rPr>
              <a:t>Module 3</a:t>
            </a:r>
            <a:br>
              <a:rPr lang="en-US" sz="2800" dirty="0">
                <a:latin typeface="Arial"/>
                <a:ea typeface="Arial"/>
                <a:cs typeface="Arial"/>
                <a:sym typeface="Arial"/>
              </a:rPr>
            </a:br>
            <a:br>
              <a:rPr lang="en-US" sz="3200" dirty="0">
                <a:latin typeface="Arial"/>
                <a:ea typeface="Arial"/>
                <a:cs typeface="Arial"/>
                <a:sym typeface="Arial"/>
              </a:rPr>
            </a:br>
            <a:r>
              <a:rPr lang="en-US" sz="3600" dirty="0">
                <a:latin typeface="Arial"/>
                <a:ea typeface="Arial"/>
                <a:cs typeface="Arial"/>
                <a:sym typeface="Arial"/>
              </a:rPr>
              <a:t>Sample Counseling Session</a:t>
            </a:r>
            <a:br>
              <a:rPr lang="en-US" sz="4400" dirty="0"/>
            </a:br>
            <a:br>
              <a:rPr lang="en-US" sz="4400" dirty="0"/>
            </a:br>
            <a:br>
              <a:rPr lang="en-US" sz="3200" dirty="0">
                <a:solidFill>
                  <a:schemeClr val="accent2"/>
                </a:solidFill>
              </a:rPr>
            </a:br>
            <a:br>
              <a:rPr lang="en-US" sz="4400" dirty="0">
                <a:solidFill>
                  <a:schemeClr val="dk1"/>
                </a:solidFill>
              </a:rPr>
            </a:br>
            <a:br>
              <a:rPr lang="en-US" sz="4400" dirty="0">
                <a:solidFill>
                  <a:schemeClr val="dk1"/>
                </a:solidFill>
              </a:rPr>
            </a:br>
            <a:endParaRPr sz="4400" dirty="0"/>
          </a:p>
        </p:txBody>
      </p:sp>
      <p:pic>
        <p:nvPicPr>
          <p:cNvPr id="748" name="Google Shape;748;p93"/>
          <p:cNvPicPr preferRelativeResize="0"/>
          <p:nvPr/>
        </p:nvPicPr>
        <p:blipFill rotWithShape="1">
          <a:blip r:embed="rId4">
            <a:alphaModFix/>
          </a:blip>
          <a:srcRect l="7175" t="21451" r="37384" b="36882"/>
          <a:stretch/>
        </p:blipFill>
        <p:spPr>
          <a:xfrm>
            <a:off x="1913372" y="2387600"/>
            <a:ext cx="5317255" cy="2997200"/>
          </a:xfrm>
          <a:prstGeom prst="rect">
            <a:avLst/>
          </a:prstGeom>
          <a:noFill/>
          <a:ln>
            <a:noFill/>
          </a:ln>
        </p:spPr>
      </p:pic>
    </p:spTree>
    <p:extLst>
      <p:ext uri="{BB962C8B-B14F-4D97-AF65-F5344CB8AC3E}">
        <p14:creationId xmlns:p14="http://schemas.microsoft.com/office/powerpoint/2010/main" val="16168118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5" name="Google Shape;755;p94"/>
          <p:cNvPicPr preferRelativeResize="0"/>
          <p:nvPr/>
        </p:nvPicPr>
        <p:blipFill rotWithShape="1">
          <a:blip r:embed="rId3">
            <a:alphaModFix/>
          </a:blip>
          <a:srcRect l="17796" t="28129" r="38584" b="40917"/>
          <a:stretch/>
        </p:blipFill>
        <p:spPr>
          <a:xfrm>
            <a:off x="890290" y="2378489"/>
            <a:ext cx="3585838" cy="2035277"/>
          </a:xfrm>
          <a:prstGeom prst="rect">
            <a:avLst/>
          </a:prstGeom>
          <a:noFill/>
          <a:ln>
            <a:noFill/>
          </a:ln>
        </p:spPr>
      </p:pic>
      <p:pic>
        <p:nvPicPr>
          <p:cNvPr id="756" name="Google Shape;756;p94"/>
          <p:cNvPicPr preferRelativeResize="0"/>
          <p:nvPr/>
        </p:nvPicPr>
        <p:blipFill rotWithShape="1">
          <a:blip r:embed="rId4">
            <a:alphaModFix/>
          </a:blip>
          <a:srcRect l="24712" r="22527"/>
          <a:stretch/>
        </p:blipFill>
        <p:spPr>
          <a:xfrm>
            <a:off x="5304873" y="2516272"/>
            <a:ext cx="1391903" cy="1759710"/>
          </a:xfrm>
          <a:prstGeom prst="rect">
            <a:avLst/>
          </a:prstGeom>
          <a:noFill/>
          <a:ln>
            <a:noFill/>
          </a:ln>
        </p:spPr>
      </p:pic>
      <p:pic>
        <p:nvPicPr>
          <p:cNvPr id="757" name="Google Shape;757;p94"/>
          <p:cNvPicPr preferRelativeResize="0"/>
          <p:nvPr/>
        </p:nvPicPr>
        <p:blipFill rotWithShape="1">
          <a:blip r:embed="rId5">
            <a:alphaModFix/>
          </a:blip>
          <a:srcRect l="-2040" t="1399" r="22275" b="-1398"/>
          <a:stretch/>
        </p:blipFill>
        <p:spPr>
          <a:xfrm>
            <a:off x="3998332" y="3718862"/>
            <a:ext cx="1395646" cy="1794873"/>
          </a:xfrm>
          <a:prstGeom prst="rect">
            <a:avLst/>
          </a:prstGeom>
          <a:noFill/>
          <a:ln>
            <a:noFill/>
          </a:ln>
        </p:spPr>
      </p:pic>
      <p:pic>
        <p:nvPicPr>
          <p:cNvPr id="758" name="Google Shape;758;p94"/>
          <p:cNvPicPr preferRelativeResize="0"/>
          <p:nvPr/>
        </p:nvPicPr>
        <p:blipFill rotWithShape="1">
          <a:blip r:embed="rId6">
            <a:alphaModFix/>
          </a:blip>
          <a:srcRect/>
          <a:stretch/>
        </p:blipFill>
        <p:spPr>
          <a:xfrm>
            <a:off x="1987111" y="3545111"/>
            <a:ext cx="1473200" cy="1955800"/>
          </a:xfrm>
          <a:prstGeom prst="rect">
            <a:avLst/>
          </a:prstGeom>
          <a:noFill/>
          <a:ln>
            <a:noFill/>
          </a:ln>
        </p:spPr>
      </p:pic>
      <p:pic>
        <p:nvPicPr>
          <p:cNvPr id="759" name="Google Shape;759;p94"/>
          <p:cNvPicPr preferRelativeResize="0"/>
          <p:nvPr/>
        </p:nvPicPr>
        <p:blipFill rotWithShape="1">
          <a:blip r:embed="rId7">
            <a:alphaModFix/>
          </a:blip>
          <a:srcRect/>
          <a:stretch/>
        </p:blipFill>
        <p:spPr>
          <a:xfrm>
            <a:off x="6649815" y="3482487"/>
            <a:ext cx="1866900" cy="1905000"/>
          </a:xfrm>
          <a:prstGeom prst="rect">
            <a:avLst/>
          </a:prstGeom>
          <a:noFill/>
          <a:ln>
            <a:noFill/>
          </a:ln>
        </p:spPr>
      </p:pic>
      <p:sp>
        <p:nvSpPr>
          <p:cNvPr id="760" name="Google Shape;760;p94"/>
          <p:cNvSpPr txBox="1">
            <a:spLocks noGrp="1"/>
          </p:cNvSpPr>
          <p:nvPr>
            <p:ph type="title"/>
          </p:nvPr>
        </p:nvSpPr>
        <p:spPr>
          <a:xfrm>
            <a:off x="438150" y="398296"/>
            <a:ext cx="8267700" cy="498264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dirty="0">
                <a:solidFill>
                  <a:srgbClr val="003366"/>
                </a:solidFill>
                <a:latin typeface="Arial"/>
                <a:ea typeface="Arial"/>
                <a:cs typeface="Arial"/>
                <a:sym typeface="Arial"/>
              </a:rPr>
              <a:t>Module 4</a:t>
            </a:r>
            <a:br>
              <a:rPr lang="en-US" sz="2800" dirty="0">
                <a:latin typeface="Arial"/>
                <a:ea typeface="Arial"/>
                <a:cs typeface="Arial"/>
                <a:sym typeface="Arial"/>
              </a:rPr>
            </a:br>
            <a:br>
              <a:rPr lang="en-US" sz="3200" dirty="0">
                <a:latin typeface="Arial"/>
                <a:ea typeface="Arial"/>
                <a:cs typeface="Arial"/>
                <a:sym typeface="Arial"/>
              </a:rPr>
            </a:br>
            <a:r>
              <a:rPr lang="en-US" sz="3600" dirty="0">
                <a:latin typeface="Arial"/>
                <a:ea typeface="Arial"/>
                <a:cs typeface="Arial"/>
                <a:sym typeface="Arial"/>
              </a:rPr>
              <a:t>Scenarios</a:t>
            </a:r>
            <a:br>
              <a:rPr lang="en-US" sz="4400" dirty="0"/>
            </a:br>
            <a:br>
              <a:rPr lang="en-US" sz="4400" dirty="0"/>
            </a:br>
            <a:br>
              <a:rPr lang="en-US" sz="3200" dirty="0">
                <a:solidFill>
                  <a:schemeClr val="accent2"/>
                </a:solidFill>
              </a:rPr>
            </a:br>
            <a:br>
              <a:rPr lang="en-US" sz="4400" dirty="0">
                <a:solidFill>
                  <a:schemeClr val="dk1"/>
                </a:solidFill>
              </a:rPr>
            </a:br>
            <a:br>
              <a:rPr lang="en-US" sz="4400" dirty="0">
                <a:solidFill>
                  <a:schemeClr val="dk1"/>
                </a:solidFill>
              </a:rPr>
            </a:br>
            <a:endParaRPr sz="4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773"/>
        <p:cNvGrpSpPr/>
        <p:nvPr/>
      </p:nvGrpSpPr>
      <p:grpSpPr>
        <a:xfrm>
          <a:off x="0" y="0"/>
          <a:ext cx="0" cy="0"/>
          <a:chOff x="0" y="0"/>
          <a:chExt cx="0" cy="0"/>
        </a:xfrm>
      </p:grpSpPr>
      <p:sp>
        <p:nvSpPr>
          <p:cNvPr id="775" name="Google Shape;775;p96"/>
          <p:cNvSpPr txBox="1">
            <a:spLocks noGrp="1"/>
          </p:cNvSpPr>
          <p:nvPr>
            <p:ph type="body" idx="4294967295"/>
          </p:nvPr>
        </p:nvSpPr>
        <p:spPr>
          <a:xfrm>
            <a:off x="729068" y="403763"/>
            <a:ext cx="7429189" cy="5613400"/>
          </a:xfrm>
          <a:prstGeom prst="rect">
            <a:avLst/>
          </a:prstGeom>
          <a:noFill/>
          <a:ln>
            <a:noFill/>
          </a:ln>
        </p:spPr>
        <p:txBody>
          <a:bodyPr spcFirstLastPara="1" wrap="square" lIns="91425" tIns="45700" rIns="91425" bIns="45700" anchor="t" anchorCtr="0">
            <a:noAutofit/>
          </a:bodyPr>
          <a:lstStyle/>
          <a:p>
            <a:pPr marL="0" indent="0">
              <a:buNone/>
            </a:pPr>
            <a:r>
              <a:rPr lang="en-US" b="1" dirty="0">
                <a:solidFill>
                  <a:schemeClr val="tx1"/>
                </a:solidFill>
                <a:cs typeface="Arial" panose="020B0604020202020204" pitchFamily="34" charset="0"/>
              </a:rPr>
              <a:t>Shanice</a:t>
            </a:r>
            <a:r>
              <a:rPr lang="en-US" dirty="0">
                <a:solidFill>
                  <a:schemeClr val="tx1"/>
                </a:solidFill>
                <a:cs typeface="Arial" panose="020B0604020202020204" pitchFamily="34" charset="0"/>
              </a:rPr>
              <a:t> is a 15 year-old who has been living with a foster family for two years. Recently, her school performance has declined, she is spending less time with her friends, and has withdrawn from activities she used to enjoy. When her friend noticed cut marks on Shanice’s arms, she urged her to set up an appointment with you at the school health clinic.</a:t>
            </a:r>
          </a:p>
          <a:p>
            <a:pPr marL="0" indent="0">
              <a:buNone/>
            </a:pPr>
            <a:r>
              <a:rPr lang="en-US" dirty="0">
                <a:solidFill>
                  <a:schemeClr val="tx1"/>
                </a:solidFill>
                <a:cs typeface="Arial" panose="020B0604020202020204" pitchFamily="34" charset="0"/>
              </a:rPr>
              <a:t>When you meet with Shanice, she says cutting is no longer relieving her emotional pain, and she has thought about taking all the pills in the medicine cabinet.</a:t>
            </a:r>
          </a:p>
          <a:p>
            <a:pPr marL="0" indent="0">
              <a:lnSpc>
                <a:spcPct val="100000"/>
              </a:lnSpc>
              <a:spcBef>
                <a:spcPts val="0"/>
              </a:spcBef>
              <a:buNone/>
            </a:pPr>
            <a:endParaRPr lang="en-US" sz="800" dirty="0">
              <a:solidFill>
                <a:schemeClr val="tx1"/>
              </a:solidFill>
              <a:cs typeface="Arial" panose="020B0604020202020204" pitchFamily="34" charset="0"/>
            </a:endParaRPr>
          </a:p>
          <a:p>
            <a:pPr marL="0" indent="0">
              <a:lnSpc>
                <a:spcPct val="100000"/>
              </a:lnSpc>
              <a:spcBef>
                <a:spcPts val="0"/>
              </a:spcBef>
              <a:buNone/>
            </a:pPr>
            <a:r>
              <a:rPr lang="en-US" dirty="0">
                <a:solidFill>
                  <a:schemeClr val="tx1"/>
                </a:solidFill>
                <a:cs typeface="Arial" panose="020B0604020202020204" pitchFamily="34" charset="0"/>
              </a:rPr>
              <a:t>You assess Shanice for depression and for suicide risk. You determine that there is some risk, though it is not severe at this time. </a:t>
            </a:r>
          </a:p>
          <a:p>
            <a:pPr marL="0" indent="0">
              <a:lnSpc>
                <a:spcPct val="100000"/>
              </a:lnSpc>
              <a:spcBef>
                <a:spcPts val="0"/>
              </a:spcBef>
              <a:buNone/>
            </a:pPr>
            <a:endParaRPr lang="en-US" sz="800" dirty="0">
              <a:solidFill>
                <a:schemeClr val="tx1"/>
              </a:solidFill>
              <a:cs typeface="Arial" panose="020B0604020202020204" pitchFamily="34" charset="0"/>
            </a:endParaRPr>
          </a:p>
          <a:p>
            <a:pPr marL="0" indent="0">
              <a:lnSpc>
                <a:spcPct val="100000"/>
              </a:lnSpc>
              <a:spcBef>
                <a:spcPts val="0"/>
              </a:spcBef>
              <a:buNone/>
            </a:pPr>
            <a:r>
              <a:rPr lang="en-US" dirty="0">
                <a:solidFill>
                  <a:schemeClr val="tx1"/>
                </a:solidFill>
                <a:cs typeface="Arial" panose="020B0604020202020204" pitchFamily="34" charset="0"/>
              </a:rPr>
              <a:t>You discuss a Cognitive Behavioral </a:t>
            </a:r>
          </a:p>
          <a:p>
            <a:pPr marL="0" indent="0">
              <a:lnSpc>
                <a:spcPct val="100000"/>
              </a:lnSpc>
              <a:spcBef>
                <a:spcPts val="0"/>
              </a:spcBef>
              <a:buNone/>
            </a:pPr>
            <a:r>
              <a:rPr lang="en-US" dirty="0">
                <a:solidFill>
                  <a:schemeClr val="tx1"/>
                </a:solidFill>
                <a:cs typeface="Arial" panose="020B0604020202020204" pitchFamily="34" charset="0"/>
              </a:rPr>
              <a:t>Therapy Group that is just starting up. </a:t>
            </a:r>
          </a:p>
          <a:p>
            <a:pPr marL="0" indent="0">
              <a:lnSpc>
                <a:spcPct val="100000"/>
              </a:lnSpc>
              <a:spcBef>
                <a:spcPts val="0"/>
              </a:spcBef>
              <a:buNone/>
            </a:pPr>
            <a:r>
              <a:rPr lang="en-US" dirty="0">
                <a:solidFill>
                  <a:schemeClr val="tx1"/>
                </a:solidFill>
                <a:cs typeface="Arial" panose="020B0604020202020204" pitchFamily="34" charset="0"/>
              </a:rPr>
              <a:t>Shanice agrees to try that and to have </a:t>
            </a:r>
          </a:p>
          <a:p>
            <a:pPr marL="0" indent="0">
              <a:lnSpc>
                <a:spcPct val="100000"/>
              </a:lnSpc>
              <a:spcBef>
                <a:spcPts val="0"/>
              </a:spcBef>
              <a:buNone/>
            </a:pPr>
            <a:r>
              <a:rPr lang="en-US" dirty="0">
                <a:solidFill>
                  <a:schemeClr val="tx1"/>
                </a:solidFill>
                <a:cs typeface="Arial" panose="020B0604020202020204" pitchFamily="34" charset="0"/>
              </a:rPr>
              <a:t>her foster mom come in to meet with you. </a:t>
            </a:r>
          </a:p>
          <a:p>
            <a:pPr marL="0" indent="0">
              <a:lnSpc>
                <a:spcPct val="100000"/>
              </a:lnSpc>
              <a:spcBef>
                <a:spcPts val="0"/>
              </a:spcBef>
              <a:buNone/>
            </a:pPr>
            <a:endParaRPr lang="en-US" sz="800" dirty="0">
              <a:solidFill>
                <a:schemeClr val="tx1"/>
              </a:solidFill>
              <a:cs typeface="Arial" panose="020B0604020202020204" pitchFamily="34" charset="0"/>
            </a:endParaRPr>
          </a:p>
          <a:p>
            <a:pPr marL="0" indent="0">
              <a:lnSpc>
                <a:spcPct val="100000"/>
              </a:lnSpc>
              <a:spcBef>
                <a:spcPts val="0"/>
              </a:spcBef>
              <a:buNone/>
            </a:pPr>
            <a:r>
              <a:rPr lang="en-US" dirty="0">
                <a:solidFill>
                  <a:schemeClr val="tx1"/>
                </a:solidFill>
                <a:cs typeface="Arial" panose="020B0604020202020204" pitchFamily="34" charset="0"/>
              </a:rPr>
              <a:t>Role play that conversation, focusing on </a:t>
            </a:r>
          </a:p>
          <a:p>
            <a:pPr marL="0" indent="0">
              <a:lnSpc>
                <a:spcPct val="100000"/>
              </a:lnSpc>
              <a:spcBef>
                <a:spcPts val="0"/>
              </a:spcBef>
              <a:buNone/>
            </a:pPr>
            <a:r>
              <a:rPr lang="en-US" dirty="0">
                <a:solidFill>
                  <a:schemeClr val="tx1"/>
                </a:solidFill>
                <a:cs typeface="Arial" panose="020B0604020202020204" pitchFamily="34" charset="0"/>
              </a:rPr>
              <a:t>lethal means reduction.</a:t>
            </a:r>
          </a:p>
          <a:p>
            <a:endParaRPr sz="1400" dirty="0">
              <a:solidFill>
                <a:schemeClr val="dk1"/>
              </a:solidFill>
              <a:latin typeface="Arial"/>
              <a:ea typeface="Arial"/>
              <a:cs typeface="Arial"/>
              <a:sym typeface="Arial"/>
            </a:endParaRPr>
          </a:p>
        </p:txBody>
      </p:sp>
      <p:pic>
        <p:nvPicPr>
          <p:cNvPr id="777" name="Google Shape;777;p96"/>
          <p:cNvPicPr preferRelativeResize="0"/>
          <p:nvPr/>
        </p:nvPicPr>
        <p:blipFill rotWithShape="1">
          <a:blip r:embed="rId3">
            <a:alphaModFix/>
          </a:blip>
          <a:srcRect l="40802" t="28129" r="42086" b="41393"/>
          <a:stretch/>
        </p:blipFill>
        <p:spPr>
          <a:xfrm>
            <a:off x="5983706" y="4086653"/>
            <a:ext cx="2174552" cy="2367584"/>
          </a:xfrm>
          <a:prstGeom prst="rect">
            <a:avLst/>
          </a:prstGeom>
          <a:noFill/>
          <a:ln>
            <a:noFill/>
          </a:ln>
        </p:spPr>
      </p:pic>
    </p:spTree>
    <p:extLst>
      <p:ext uri="{BB962C8B-B14F-4D97-AF65-F5344CB8AC3E}">
        <p14:creationId xmlns:p14="http://schemas.microsoft.com/office/powerpoint/2010/main" val="1043074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Shape 800"/>
        <p:cNvGrpSpPr/>
        <p:nvPr/>
      </p:nvGrpSpPr>
      <p:grpSpPr>
        <a:xfrm>
          <a:off x="0" y="0"/>
          <a:ext cx="0" cy="0"/>
          <a:chOff x="0" y="0"/>
          <a:chExt cx="0" cy="0"/>
        </a:xfrm>
      </p:grpSpPr>
      <p:sp>
        <p:nvSpPr>
          <p:cNvPr id="802" name="Google Shape;802;p99"/>
          <p:cNvSpPr txBox="1"/>
          <p:nvPr/>
        </p:nvSpPr>
        <p:spPr>
          <a:xfrm>
            <a:off x="919326" y="627606"/>
            <a:ext cx="7679241" cy="59236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dirty="0">
                <a:solidFill>
                  <a:schemeClr val="dk1"/>
                </a:solidFill>
                <a:ea typeface="Arial"/>
                <a:cs typeface="Arial"/>
                <a:sym typeface="Arial"/>
              </a:rPr>
              <a:t>Luis, </a:t>
            </a:r>
            <a:r>
              <a:rPr lang="en-US" sz="2000" b="0" i="0" u="none" strike="noStrike" cap="none" dirty="0">
                <a:solidFill>
                  <a:schemeClr val="dk1"/>
                </a:solidFill>
                <a:ea typeface="Arial"/>
                <a:cs typeface="Arial"/>
                <a:sym typeface="Arial"/>
              </a:rPr>
              <a:t>18, has been angry and not sleeping for several nights. This evening, he took two of his mother’s sleeping pills thinking these might help him sleep. When he was still restless, he drank two beers. </a:t>
            </a:r>
          </a:p>
          <a:p>
            <a:pPr marL="0" marR="0" lvl="0" indent="0" algn="l" rtl="0">
              <a:lnSpc>
                <a:spcPct val="100000"/>
              </a:lnSpc>
              <a:spcBef>
                <a:spcPts val="600"/>
              </a:spcBef>
              <a:spcAft>
                <a:spcPts val="600"/>
              </a:spcAft>
              <a:buClr>
                <a:schemeClr val="dk1"/>
              </a:buClr>
              <a:buSzPts val="2000"/>
              <a:buFont typeface="Arial"/>
              <a:buNone/>
            </a:pPr>
            <a:r>
              <a:rPr lang="en-US" sz="2000" b="0" i="0" u="none" strike="noStrike" cap="none" dirty="0">
                <a:solidFill>
                  <a:schemeClr val="dk1"/>
                </a:solidFill>
                <a:ea typeface="Arial"/>
                <a:cs typeface="Arial"/>
                <a:sym typeface="Arial"/>
              </a:rPr>
              <a:t>His uncle, with whom Luis and his mother live, called the Poison Control Center to see if that might be a lethal combination. The PCC specialist found no acute poisoning risk but suggested that they set up an appointment for Luis at a behavioral health center.</a:t>
            </a:r>
            <a:endParaRPr sz="2000" b="0" i="0" u="none" strike="noStrike" cap="none" dirty="0">
              <a:solidFill>
                <a:srgbClr val="000000"/>
              </a:solidFill>
              <a:ea typeface="Arial"/>
              <a:cs typeface="Arial"/>
              <a:sym typeface="Arial"/>
            </a:endParaRPr>
          </a:p>
          <a:p>
            <a:pPr marL="0" marR="0" lvl="0" indent="0" algn="l" rtl="0">
              <a:buClr>
                <a:schemeClr val="dk1"/>
              </a:buClr>
              <a:buSzPts val="2000"/>
              <a:buFont typeface="Arial"/>
              <a:buNone/>
            </a:pPr>
            <a:r>
              <a:rPr lang="en-US" sz="2000" b="0" i="0" u="none" strike="noStrike" cap="none" dirty="0">
                <a:solidFill>
                  <a:schemeClr val="dk1"/>
                </a:solidFill>
                <a:ea typeface="Arial"/>
                <a:cs typeface="Arial"/>
                <a:sym typeface="Arial"/>
              </a:rPr>
              <a:t>Your assessment finds that Luis had no suicidal intent and has never considered suicide; his aim was to relieve </a:t>
            </a:r>
          </a:p>
          <a:p>
            <a:pPr marL="0" marR="0" lvl="0" indent="0" algn="l" rtl="0">
              <a:buClr>
                <a:schemeClr val="dk1"/>
              </a:buClr>
              <a:buSzPts val="2000"/>
              <a:buFont typeface="Arial"/>
              <a:buNone/>
            </a:pPr>
            <a:r>
              <a:rPr lang="en-US" sz="2000" b="0" i="0" u="none" strike="noStrike" cap="none" dirty="0">
                <a:solidFill>
                  <a:schemeClr val="dk1"/>
                </a:solidFill>
                <a:ea typeface="Arial"/>
                <a:cs typeface="Arial"/>
                <a:sym typeface="Arial"/>
              </a:rPr>
              <a:t>his emotional pain so he could sleep.</a:t>
            </a:r>
          </a:p>
          <a:p>
            <a:pPr marL="0" marR="0" lvl="0" indent="0" algn="l" rtl="0">
              <a:buClr>
                <a:schemeClr val="dk1"/>
              </a:buClr>
              <a:buSzPts val="2000"/>
              <a:buFont typeface="Arial"/>
              <a:buNone/>
            </a:pPr>
            <a:endParaRPr lang="en-US" sz="800" b="0" i="0" u="none" strike="noStrike" cap="none" dirty="0">
              <a:solidFill>
                <a:schemeClr val="dk1"/>
              </a:solidFill>
              <a:ea typeface="Arial"/>
              <a:cs typeface="Arial"/>
              <a:sym typeface="Arial"/>
            </a:endParaRPr>
          </a:p>
          <a:p>
            <a:pPr lvl="0">
              <a:buClr>
                <a:schemeClr val="dk1"/>
              </a:buClr>
              <a:buSzPts val="2000"/>
            </a:pPr>
            <a:r>
              <a:rPr lang="en-US" sz="2000" b="0" i="0" u="none" strike="noStrike" cap="none" dirty="0">
                <a:solidFill>
                  <a:schemeClr val="dk1"/>
                </a:solidFill>
                <a:ea typeface="Arial"/>
                <a:cs typeface="Arial"/>
                <a:sym typeface="Arial"/>
              </a:rPr>
              <a:t>The uncle asks to speak with you, and </a:t>
            </a:r>
          </a:p>
          <a:p>
            <a:pPr lvl="0">
              <a:buClr>
                <a:schemeClr val="dk1"/>
              </a:buClr>
              <a:buSzPts val="2000"/>
            </a:pPr>
            <a:r>
              <a:rPr lang="en-US" sz="2000" b="0" i="0" u="none" strike="noStrike" cap="none" dirty="0">
                <a:solidFill>
                  <a:schemeClr val="dk1"/>
                </a:solidFill>
                <a:ea typeface="Arial"/>
                <a:cs typeface="Arial"/>
                <a:sym typeface="Arial"/>
              </a:rPr>
              <a:t>you receive Luis’s</a:t>
            </a:r>
          </a:p>
          <a:p>
            <a:pPr lvl="0">
              <a:buClr>
                <a:schemeClr val="dk1"/>
              </a:buClr>
              <a:buSzPts val="2000"/>
            </a:pPr>
            <a:r>
              <a:rPr lang="en-US" sz="2000" b="0" i="0" u="none" strike="noStrike" cap="none" dirty="0">
                <a:solidFill>
                  <a:schemeClr val="dk1"/>
                </a:solidFill>
                <a:ea typeface="Arial"/>
                <a:cs typeface="Arial"/>
                <a:sym typeface="Arial"/>
              </a:rPr>
              <a:t>permission. </a:t>
            </a:r>
          </a:p>
          <a:p>
            <a:pPr lvl="0">
              <a:buClr>
                <a:schemeClr val="dk1"/>
              </a:buClr>
              <a:buSzPts val="2000"/>
            </a:pPr>
            <a:endParaRPr lang="en-US" sz="800" dirty="0">
              <a:solidFill>
                <a:schemeClr val="dk1"/>
              </a:solidFill>
              <a:ea typeface="Arial"/>
              <a:cs typeface="Arial"/>
              <a:sym typeface="Arial"/>
            </a:endParaRPr>
          </a:p>
          <a:p>
            <a:pPr lvl="0">
              <a:buClr>
                <a:schemeClr val="dk1"/>
              </a:buClr>
              <a:buSzPts val="2000"/>
            </a:pPr>
            <a:r>
              <a:rPr lang="en-US" sz="2000" b="0" i="0" u="none" strike="noStrike" cap="none" dirty="0">
                <a:solidFill>
                  <a:schemeClr val="dk1"/>
                </a:solidFill>
                <a:ea typeface="Arial"/>
                <a:cs typeface="Arial"/>
                <a:sym typeface="Arial"/>
              </a:rPr>
              <a:t>You share that Luis says this was not </a:t>
            </a:r>
          </a:p>
          <a:p>
            <a:pPr lvl="0">
              <a:buClr>
                <a:schemeClr val="dk1"/>
              </a:buClr>
              <a:buSzPts val="2000"/>
            </a:pPr>
            <a:r>
              <a:rPr lang="en-US" sz="2000" b="0" i="0" u="none" strike="noStrike" cap="none" dirty="0">
                <a:solidFill>
                  <a:schemeClr val="dk1"/>
                </a:solidFill>
                <a:ea typeface="Arial"/>
                <a:cs typeface="Arial"/>
                <a:sym typeface="Arial"/>
              </a:rPr>
              <a:t>a suicide attempt. </a:t>
            </a:r>
            <a:endParaRPr lang="en-US" sz="2000" b="0" i="0" u="none" strike="noStrike" cap="none" dirty="0">
              <a:solidFill>
                <a:srgbClr val="000000"/>
              </a:solidFill>
              <a:ea typeface="Arial"/>
              <a:cs typeface="Arial"/>
              <a:sym typeface="Arial"/>
            </a:endParaRPr>
          </a:p>
          <a:p>
            <a:pPr lvl="0">
              <a:buClr>
                <a:schemeClr val="dk1"/>
              </a:buClr>
              <a:buSzPts val="2000"/>
            </a:pPr>
            <a:endParaRPr lang="en-US" sz="1100" b="0" i="0" u="none" strike="noStrike" cap="none" dirty="0">
              <a:solidFill>
                <a:schemeClr val="dk1"/>
              </a:solidFill>
              <a:ea typeface="Arial"/>
              <a:cs typeface="Arial"/>
              <a:sym typeface="Arial"/>
            </a:endParaRPr>
          </a:p>
          <a:p>
            <a:pPr lvl="0">
              <a:buClr>
                <a:schemeClr val="dk1"/>
              </a:buClr>
              <a:buSzPts val="2000"/>
            </a:pPr>
            <a:r>
              <a:rPr lang="en-US" sz="2000" b="0" i="0" u="none" strike="noStrike" cap="none" dirty="0">
                <a:solidFill>
                  <a:schemeClr val="dk1"/>
                </a:solidFill>
                <a:ea typeface="Arial"/>
                <a:cs typeface="Arial"/>
                <a:sym typeface="Arial"/>
              </a:rPr>
              <a:t>How do you raise the issue of suicide risk </a:t>
            </a:r>
          </a:p>
          <a:p>
            <a:pPr lvl="0">
              <a:buClr>
                <a:schemeClr val="dk1"/>
              </a:buClr>
              <a:buSzPts val="2000"/>
            </a:pPr>
            <a:r>
              <a:rPr lang="en-US" sz="2000" b="0" i="0" u="none" strike="noStrike" cap="none" dirty="0">
                <a:solidFill>
                  <a:schemeClr val="dk1"/>
                </a:solidFill>
                <a:ea typeface="Arial"/>
                <a:cs typeface="Arial"/>
                <a:sym typeface="Arial"/>
              </a:rPr>
              <a:t>and home safety?</a:t>
            </a:r>
            <a:endParaRPr lang="en-US" sz="2000" b="0" i="0" u="none" strike="noStrike" cap="none" dirty="0">
              <a:solidFill>
                <a:srgbClr val="000000"/>
              </a:solidFill>
              <a:ea typeface="Arial"/>
              <a:cs typeface="Arial"/>
              <a:sym typeface="Arial"/>
            </a:endParaRPr>
          </a:p>
          <a:p>
            <a:pPr marL="0" marR="0" lvl="0" indent="0" algn="l" rtl="0">
              <a:lnSpc>
                <a:spcPct val="100000"/>
              </a:lnSpc>
              <a:spcBef>
                <a:spcPts val="400"/>
              </a:spcBef>
              <a:spcAft>
                <a:spcPts val="0"/>
              </a:spcAft>
              <a:buClr>
                <a:schemeClr val="dk1"/>
              </a:buClr>
              <a:buSzPts val="2000"/>
              <a:buFont typeface="Arial"/>
              <a:buNone/>
            </a:pPr>
            <a:endParaRPr sz="1400" b="0" i="0" u="none" strike="noStrike" cap="none" dirty="0">
              <a:solidFill>
                <a:srgbClr val="000000"/>
              </a:solidFill>
              <a:latin typeface="Arial"/>
              <a:ea typeface="Arial"/>
              <a:cs typeface="Arial"/>
              <a:sym typeface="Arial"/>
            </a:endParaRPr>
          </a:p>
        </p:txBody>
      </p:sp>
      <p:pic>
        <p:nvPicPr>
          <p:cNvPr id="804" name="Google Shape;804;p99"/>
          <p:cNvPicPr preferRelativeResize="0"/>
          <p:nvPr/>
        </p:nvPicPr>
        <p:blipFill rotWithShape="1">
          <a:blip r:embed="rId3">
            <a:alphaModFix/>
          </a:blip>
          <a:srcRect l="24712" r="22527"/>
          <a:stretch/>
        </p:blipFill>
        <p:spPr>
          <a:xfrm>
            <a:off x="5807242" y="3605792"/>
            <a:ext cx="2118933" cy="2624602"/>
          </a:xfrm>
          <a:prstGeom prst="rect">
            <a:avLst/>
          </a:prstGeom>
          <a:noFill/>
          <a:ln>
            <a:noFill/>
          </a:ln>
        </p:spPr>
      </p:pic>
    </p:spTree>
    <p:extLst>
      <p:ext uri="{BB962C8B-B14F-4D97-AF65-F5344CB8AC3E}">
        <p14:creationId xmlns:p14="http://schemas.microsoft.com/office/powerpoint/2010/main" val="3226498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843" y="304799"/>
            <a:ext cx="7962314" cy="6400800"/>
          </a:xfrm>
        </p:spPr>
        <p:txBody>
          <a:bodyPr>
            <a:normAutofit/>
          </a:bodyPr>
          <a:lstStyle/>
          <a:p>
            <a:pPr marL="0" indent="0">
              <a:buNone/>
            </a:pPr>
            <a:r>
              <a:rPr lang="en-US" b="1" dirty="0">
                <a:cs typeface="Arial" panose="020B0604020202020204" pitchFamily="34" charset="0"/>
              </a:rPr>
              <a:t>Tom</a:t>
            </a:r>
            <a:r>
              <a:rPr lang="en-US" dirty="0">
                <a:cs typeface="Arial" panose="020B0604020202020204" pitchFamily="34" charset="0"/>
              </a:rPr>
              <a:t> is a 24 year old veteran who has recently returned from Afghanistan where he was in a motor vehicle crash, with significant injuries to his spinal cord. </a:t>
            </a:r>
          </a:p>
          <a:p>
            <a:pPr marL="0" indent="0">
              <a:lnSpc>
                <a:spcPct val="100000"/>
              </a:lnSpc>
              <a:spcBef>
                <a:spcPts val="0"/>
              </a:spcBef>
              <a:buNone/>
            </a:pPr>
            <a:endParaRPr lang="en-US" sz="800" dirty="0">
              <a:cs typeface="Arial" panose="020B0604020202020204" pitchFamily="34" charset="0"/>
            </a:endParaRPr>
          </a:p>
          <a:p>
            <a:pPr marL="0" indent="0">
              <a:buNone/>
            </a:pPr>
            <a:r>
              <a:rPr lang="en-US" dirty="0">
                <a:cs typeface="Arial" panose="020B0604020202020204" pitchFamily="34" charset="0"/>
              </a:rPr>
              <a:t>After spending time in both acute care and rehab facilities, he has moved back home with his parents and is now receiving in-home physical therapy services.  He has been making excellent progress and has regained most of the function in his upper body though there is still marked disability in both his legs. </a:t>
            </a:r>
          </a:p>
          <a:p>
            <a:pPr marL="0" indent="0">
              <a:lnSpc>
                <a:spcPct val="100000"/>
              </a:lnSpc>
              <a:spcBef>
                <a:spcPts val="0"/>
              </a:spcBef>
              <a:buNone/>
            </a:pPr>
            <a:r>
              <a:rPr lang="en-US" dirty="0">
                <a:cs typeface="Arial" panose="020B0604020202020204" pitchFamily="34" charset="0"/>
              </a:rPr>
              <a:t> </a:t>
            </a:r>
          </a:p>
          <a:p>
            <a:pPr marL="0" indent="0">
              <a:lnSpc>
                <a:spcPct val="100000"/>
              </a:lnSpc>
              <a:spcBef>
                <a:spcPts val="0"/>
              </a:spcBef>
              <a:buNone/>
            </a:pPr>
            <a:r>
              <a:rPr lang="en-US" dirty="0">
                <a:cs typeface="Arial" panose="020B0604020202020204" pitchFamily="34" charset="0"/>
              </a:rPr>
              <a:t>Today, during therapy, he is not cooperative with you. </a:t>
            </a:r>
          </a:p>
          <a:p>
            <a:pPr marL="0" indent="0">
              <a:lnSpc>
                <a:spcPct val="100000"/>
              </a:lnSpc>
              <a:spcBef>
                <a:spcPts val="0"/>
              </a:spcBef>
              <a:buNone/>
            </a:pPr>
            <a:r>
              <a:rPr lang="en-US" dirty="0">
                <a:cs typeface="Arial" panose="020B0604020202020204" pitchFamily="34" charset="0"/>
              </a:rPr>
              <a:t>When you ask what is going on, he says, </a:t>
            </a:r>
          </a:p>
          <a:p>
            <a:pPr marL="0" indent="0">
              <a:lnSpc>
                <a:spcPct val="100000"/>
              </a:lnSpc>
              <a:spcBef>
                <a:spcPts val="0"/>
              </a:spcBef>
              <a:buNone/>
            </a:pPr>
            <a:r>
              <a:rPr lang="en-US" dirty="0">
                <a:cs typeface="Arial" panose="020B0604020202020204" pitchFamily="34" charset="0"/>
              </a:rPr>
              <a:t>“What’s the point?  I’m going to be </a:t>
            </a:r>
          </a:p>
          <a:p>
            <a:pPr marL="0" indent="0">
              <a:lnSpc>
                <a:spcPct val="100000"/>
              </a:lnSpc>
              <a:spcBef>
                <a:spcPts val="0"/>
              </a:spcBef>
              <a:buNone/>
            </a:pPr>
            <a:r>
              <a:rPr lang="en-US" dirty="0">
                <a:cs typeface="Arial" panose="020B0604020202020204" pitchFamily="34" charset="0"/>
              </a:rPr>
              <a:t>stuck in this chair for the rest of my life. </a:t>
            </a:r>
          </a:p>
          <a:p>
            <a:pPr marL="0" indent="0">
              <a:lnSpc>
                <a:spcPct val="100000"/>
              </a:lnSpc>
              <a:spcBef>
                <a:spcPts val="0"/>
              </a:spcBef>
              <a:buNone/>
            </a:pPr>
            <a:r>
              <a:rPr lang="en-US" dirty="0">
                <a:cs typeface="Arial" panose="020B0604020202020204" pitchFamily="34" charset="0"/>
              </a:rPr>
              <a:t>I think I should make things easier </a:t>
            </a:r>
          </a:p>
          <a:p>
            <a:pPr marL="0" indent="0">
              <a:lnSpc>
                <a:spcPct val="100000"/>
              </a:lnSpc>
              <a:spcBef>
                <a:spcPts val="0"/>
              </a:spcBef>
              <a:buNone/>
            </a:pPr>
            <a:r>
              <a:rPr lang="en-US" dirty="0">
                <a:cs typeface="Arial" panose="020B0604020202020204" pitchFamily="34" charset="0"/>
              </a:rPr>
              <a:t>for everyone and just shoot myself. </a:t>
            </a:r>
          </a:p>
          <a:p>
            <a:pPr marL="0" indent="0">
              <a:lnSpc>
                <a:spcPct val="100000"/>
              </a:lnSpc>
              <a:spcBef>
                <a:spcPts val="0"/>
              </a:spcBef>
              <a:buNone/>
            </a:pPr>
            <a:r>
              <a:rPr lang="en-US" dirty="0">
                <a:cs typeface="Arial" panose="020B0604020202020204" pitchFamily="34" charset="0"/>
              </a:rPr>
              <a:t>I used to be a hunter and still have </a:t>
            </a:r>
          </a:p>
          <a:p>
            <a:pPr marL="0" indent="0">
              <a:lnSpc>
                <a:spcPct val="100000"/>
              </a:lnSpc>
              <a:spcBef>
                <a:spcPts val="0"/>
              </a:spcBef>
              <a:buNone/>
            </a:pPr>
            <a:r>
              <a:rPr lang="en-US" dirty="0">
                <a:cs typeface="Arial" panose="020B0604020202020204" pitchFamily="34" charset="0"/>
              </a:rPr>
              <a:t>a loaded shotgun in my closet.”</a:t>
            </a:r>
          </a:p>
        </p:txBody>
      </p:sp>
      <p:pic>
        <p:nvPicPr>
          <p:cNvPr id="7" name="Picture 6">
            <a:extLst>
              <a:ext uri="{FF2B5EF4-FFF2-40B4-BE49-F238E27FC236}">
                <a16:creationId xmlns:a16="http://schemas.microsoft.com/office/drawing/2014/main" id="{3C7FF7C2-668B-495A-B7CF-16C0FBE9E9F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61921" y="3943234"/>
            <a:ext cx="3104941" cy="2208442"/>
          </a:xfrm>
          <a:prstGeom prst="rect">
            <a:avLst/>
          </a:prstGeom>
        </p:spPr>
      </p:pic>
      <p:sp>
        <p:nvSpPr>
          <p:cNvPr id="8" name="TextBox 7">
            <a:extLst>
              <a:ext uri="{FF2B5EF4-FFF2-40B4-BE49-F238E27FC236}">
                <a16:creationId xmlns:a16="http://schemas.microsoft.com/office/drawing/2014/main" id="{62874A46-50A1-4DD8-B97B-A20D92E0EA95}"/>
              </a:ext>
            </a:extLst>
          </p:cNvPr>
          <p:cNvSpPr txBox="1"/>
          <p:nvPr/>
        </p:nvSpPr>
        <p:spPr>
          <a:xfrm>
            <a:off x="5561921" y="6151676"/>
            <a:ext cx="3376247" cy="230832"/>
          </a:xfrm>
          <a:prstGeom prst="rect">
            <a:avLst/>
          </a:prstGeom>
          <a:noFill/>
        </p:spPr>
        <p:txBody>
          <a:bodyPr wrap="square" rtlCol="0">
            <a:spAutoFit/>
          </a:bodyPr>
          <a:lstStyle/>
          <a:p>
            <a:r>
              <a:rPr lang="en-US" sz="900" dirty="0">
                <a:hlinkClick r:id="rId4" tooltip="http://www.flickr.com/photos/yourdon/2819627118/"/>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11341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1" descr="MANYWHYS1"/>
          <p:cNvPicPr preferRelativeResize="0"/>
          <p:nvPr/>
        </p:nvPicPr>
        <p:blipFill rotWithShape="1">
          <a:blip r:embed="rId3">
            <a:alphaModFix/>
          </a:blip>
          <a:srcRect/>
          <a:stretch/>
        </p:blipFill>
        <p:spPr>
          <a:xfrm>
            <a:off x="-19050" y="-12056"/>
            <a:ext cx="9163050" cy="6859588"/>
          </a:xfrm>
          <a:prstGeom prst="rect">
            <a:avLst/>
          </a:prstGeom>
          <a:noFill/>
          <a:ln>
            <a:noFill/>
          </a:ln>
        </p:spPr>
      </p:pic>
      <p:sp>
        <p:nvSpPr>
          <p:cNvPr id="120" name="Google Shape;120;p21"/>
          <p:cNvSpPr txBox="1"/>
          <p:nvPr/>
        </p:nvSpPr>
        <p:spPr>
          <a:xfrm>
            <a:off x="839099" y="5579165"/>
            <a:ext cx="736899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dirty="0">
                <a:solidFill>
                  <a:schemeClr val="accent1">
                    <a:lumMod val="50000"/>
                  </a:schemeClr>
                </a:solidFill>
                <a:latin typeface="Times New Roman"/>
                <a:ea typeface="Times New Roman"/>
                <a:cs typeface="Times New Roman"/>
                <a:sym typeface="Times New Roman"/>
              </a:rPr>
              <a:t>Much of the focus in suicide prevention is on </a:t>
            </a:r>
            <a:r>
              <a:rPr lang="en-US" sz="1800" b="0" i="1" u="sng" strike="noStrike" cap="none" dirty="0">
                <a:solidFill>
                  <a:schemeClr val="accent1">
                    <a:lumMod val="50000"/>
                  </a:schemeClr>
                </a:solidFill>
                <a:latin typeface="Times New Roman"/>
                <a:ea typeface="Times New Roman"/>
                <a:cs typeface="Times New Roman"/>
                <a:sym typeface="Times New Roman"/>
              </a:rPr>
              <a:t>why</a:t>
            </a:r>
            <a:r>
              <a:rPr lang="en-US" sz="1800" b="0" i="1" u="none" strike="noStrike" cap="none" dirty="0">
                <a:solidFill>
                  <a:schemeClr val="accent1">
                    <a:lumMod val="50000"/>
                  </a:schemeClr>
                </a:solidFill>
                <a:latin typeface="Times New Roman"/>
                <a:ea typeface="Times New Roman"/>
                <a:cs typeface="Times New Roman"/>
                <a:sym typeface="Times New Roman"/>
              </a:rPr>
              <a:t> a person attempts suicide. We seek to relieve the mental distress that leads to a suicide attempt.</a:t>
            </a:r>
            <a:endParaRPr sz="1400" b="0" i="0" u="none" strike="noStrike" cap="none" dirty="0">
              <a:solidFill>
                <a:schemeClr val="accent1">
                  <a:lumMod val="50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1" u="none" strike="noStrike" cap="none" dirty="0">
              <a:solidFill>
                <a:srgbClr val="B47A00"/>
              </a:solidFill>
              <a:latin typeface="Times New Roman"/>
              <a:ea typeface="Times New Roman"/>
              <a:cs typeface="Times New Roman"/>
              <a:sym typeface="Times New Roman"/>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388" y="593666"/>
            <a:ext cx="8045905" cy="5402185"/>
          </a:xfrm>
        </p:spPr>
        <p:txBody>
          <a:bodyPr>
            <a:normAutofit lnSpcReduction="10000"/>
          </a:bodyPr>
          <a:lstStyle/>
          <a:p>
            <a:pPr marL="0" indent="0">
              <a:buNone/>
              <a:defRPr/>
            </a:pPr>
            <a:r>
              <a:rPr lang="en-US" sz="2200" b="1" kern="0" dirty="0">
                <a:ea typeface="MS PGothic" panose="020B0600070205080204" pitchFamily="34" charset="-128"/>
                <a:cs typeface="Arial" panose="020B0604020202020204" pitchFamily="34" charset="0"/>
              </a:rPr>
              <a:t>James</a:t>
            </a:r>
            <a:r>
              <a:rPr lang="en-US" sz="2200" kern="0" dirty="0">
                <a:ea typeface="MS PGothic" panose="020B0600070205080204" pitchFamily="34" charset="-128"/>
                <a:cs typeface="Arial" panose="020B0604020202020204" pitchFamily="34" charset="0"/>
              </a:rPr>
              <a:t> is a 27 year old Army veteran. He completed one tour in Afghanistan. He struggles with PTSD and major depression. His wife called you and reported that he had locked himself in the bathroom last night and wouldn’t respond to her. He eventually came out and was quite calm though his wife was clearly shaken. </a:t>
            </a:r>
          </a:p>
          <a:p>
            <a:pPr marL="0" indent="0">
              <a:buNone/>
              <a:defRPr/>
            </a:pPr>
            <a:r>
              <a:rPr lang="en-US" sz="2200" kern="0" dirty="0">
                <a:ea typeface="MS PGothic" panose="020B0600070205080204" pitchFamily="34" charset="-128"/>
                <a:cs typeface="Arial" panose="020B0604020202020204" pitchFamily="34" charset="0"/>
              </a:rPr>
              <a:t>Today he says that he isn’t sleeping and is plagued by hypervigilance, and feelings of being useless. But he insists that he’s not suicidal and that he wouldn’t put his family through that. He wants to “get better” for his wife and kids.</a:t>
            </a:r>
          </a:p>
          <a:p>
            <a:pPr marL="0" indent="0">
              <a:lnSpc>
                <a:spcPct val="100000"/>
              </a:lnSpc>
              <a:spcBef>
                <a:spcPts val="0"/>
              </a:spcBef>
              <a:buNone/>
              <a:defRPr/>
            </a:pPr>
            <a:endParaRPr lang="en-US" sz="1200" kern="0" dirty="0">
              <a:ea typeface="MS PGothic" panose="020B0600070205080204" pitchFamily="34" charset="-128"/>
              <a:cs typeface="Arial" panose="020B0604020202020204" pitchFamily="34" charset="0"/>
            </a:endParaRPr>
          </a:p>
          <a:p>
            <a:pPr marL="0" indent="0">
              <a:lnSpc>
                <a:spcPct val="100000"/>
              </a:lnSpc>
              <a:spcBef>
                <a:spcPts val="0"/>
              </a:spcBef>
              <a:buNone/>
              <a:defRPr/>
            </a:pPr>
            <a:r>
              <a:rPr lang="en-US" sz="2200" kern="0" dirty="0">
                <a:ea typeface="MS PGothic" panose="020B0600070205080204" pitchFamily="34" charset="-128"/>
                <a:cs typeface="Arial" panose="020B0604020202020204" pitchFamily="34" charset="0"/>
              </a:rPr>
              <a:t>When you ask about whether he has any firearms, </a:t>
            </a:r>
          </a:p>
          <a:p>
            <a:pPr marL="0" indent="0">
              <a:lnSpc>
                <a:spcPct val="100000"/>
              </a:lnSpc>
              <a:spcBef>
                <a:spcPts val="0"/>
              </a:spcBef>
              <a:buNone/>
              <a:defRPr/>
            </a:pPr>
            <a:r>
              <a:rPr lang="en-US" sz="2200" kern="0" dirty="0">
                <a:ea typeface="MS PGothic" panose="020B0600070205080204" pitchFamily="34" charset="-128"/>
                <a:cs typeface="Arial" panose="020B0604020202020204" pitchFamily="34" charset="0"/>
              </a:rPr>
              <a:t>he says that he has to have a loaded </a:t>
            </a:r>
          </a:p>
          <a:p>
            <a:pPr marL="0" indent="0">
              <a:lnSpc>
                <a:spcPct val="100000"/>
              </a:lnSpc>
              <a:spcBef>
                <a:spcPts val="0"/>
              </a:spcBef>
              <a:buNone/>
              <a:defRPr/>
            </a:pPr>
            <a:r>
              <a:rPr lang="en-US" sz="2200" kern="0" dirty="0">
                <a:ea typeface="MS PGothic" panose="020B0600070205080204" pitchFamily="34" charset="-128"/>
                <a:cs typeface="Arial" panose="020B0604020202020204" pitchFamily="34" charset="0"/>
              </a:rPr>
              <a:t>firearm at his bedside at night and </a:t>
            </a:r>
          </a:p>
          <a:p>
            <a:pPr marL="0" indent="0">
              <a:lnSpc>
                <a:spcPct val="100000"/>
              </a:lnSpc>
              <a:spcBef>
                <a:spcPts val="0"/>
              </a:spcBef>
              <a:buNone/>
              <a:defRPr/>
            </a:pPr>
            <a:r>
              <a:rPr lang="en-US" sz="2200" kern="0" dirty="0">
                <a:ea typeface="MS PGothic" panose="020B0600070205080204" pitchFamily="34" charset="-128"/>
                <a:cs typeface="Arial" panose="020B0604020202020204" pitchFamily="34" charset="0"/>
              </a:rPr>
              <a:t>worries that without it his anxiety </a:t>
            </a:r>
          </a:p>
          <a:p>
            <a:pPr marL="0" indent="0">
              <a:lnSpc>
                <a:spcPct val="100000"/>
              </a:lnSpc>
              <a:spcBef>
                <a:spcPts val="0"/>
              </a:spcBef>
              <a:buNone/>
              <a:defRPr/>
            </a:pPr>
            <a:r>
              <a:rPr lang="en-US" sz="2200" kern="0" dirty="0">
                <a:ea typeface="MS PGothic" panose="020B0600070205080204" pitchFamily="34" charset="-128"/>
                <a:cs typeface="Arial" panose="020B0604020202020204" pitchFamily="34" charset="0"/>
              </a:rPr>
              <a:t>will get worse.</a:t>
            </a:r>
          </a:p>
          <a:p>
            <a:pPr marL="0" indent="0">
              <a:lnSpc>
                <a:spcPct val="100000"/>
              </a:lnSpc>
              <a:spcBef>
                <a:spcPts val="0"/>
              </a:spcBef>
              <a:buNone/>
              <a:defRPr/>
            </a:pPr>
            <a:endParaRPr lang="en-US" sz="1200" kern="0" dirty="0">
              <a:ea typeface="MS PGothic" panose="020B0600070205080204" pitchFamily="34" charset="-128"/>
              <a:cs typeface="Arial" panose="020B0604020202020204" pitchFamily="34" charset="0"/>
            </a:endParaRPr>
          </a:p>
          <a:p>
            <a:pPr marL="0" indent="0">
              <a:buNone/>
              <a:defRPr/>
            </a:pPr>
            <a:r>
              <a:rPr lang="en-US" sz="2200" kern="0" dirty="0">
                <a:ea typeface="MS PGothic" panose="020B0600070205080204" pitchFamily="34" charset="-128"/>
                <a:cs typeface="Arial" panose="020B0604020202020204" pitchFamily="34" charset="0"/>
              </a:rPr>
              <a:t>What can be done to increase </a:t>
            </a:r>
          </a:p>
          <a:p>
            <a:pPr marL="0" indent="0">
              <a:buNone/>
              <a:defRPr/>
            </a:pPr>
            <a:r>
              <a:rPr lang="en-US" sz="2200" kern="0" dirty="0">
                <a:ea typeface="MS PGothic" panose="020B0600070205080204" pitchFamily="34" charset="-128"/>
                <a:cs typeface="Arial" panose="020B0604020202020204" pitchFamily="34" charset="0"/>
              </a:rPr>
              <a:t>James’ safety?</a:t>
            </a:r>
          </a:p>
          <a:p>
            <a:endParaRPr lang="en-US" dirty="0"/>
          </a:p>
          <a:p>
            <a:pPr marL="0" indent="0">
              <a:buNone/>
            </a:pPr>
            <a:endParaRPr lang="en-US" dirty="0"/>
          </a:p>
        </p:txBody>
      </p:sp>
      <p:pic>
        <p:nvPicPr>
          <p:cNvPr id="4" name="Picture 3">
            <a:extLst>
              <a:ext uri="{FF2B5EF4-FFF2-40B4-BE49-F238E27FC236}">
                <a16:creationId xmlns:a16="http://schemas.microsoft.com/office/drawing/2014/main" id="{14D515E6-7BEF-420B-8FAC-13C5EE2372C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20640" y="4151496"/>
            <a:ext cx="3677666" cy="2068687"/>
          </a:xfrm>
          <a:prstGeom prst="rect">
            <a:avLst/>
          </a:prstGeom>
        </p:spPr>
      </p:pic>
      <p:sp>
        <p:nvSpPr>
          <p:cNvPr id="5" name="TextBox 4">
            <a:extLst>
              <a:ext uri="{FF2B5EF4-FFF2-40B4-BE49-F238E27FC236}">
                <a16:creationId xmlns:a16="http://schemas.microsoft.com/office/drawing/2014/main" id="{3D9A42C0-4DC0-40DB-B196-557269AA7E04}"/>
              </a:ext>
            </a:extLst>
          </p:cNvPr>
          <p:cNvSpPr txBox="1"/>
          <p:nvPr/>
        </p:nvSpPr>
        <p:spPr>
          <a:xfrm>
            <a:off x="5120640" y="6444516"/>
            <a:ext cx="3677666" cy="230832"/>
          </a:xfrm>
          <a:prstGeom prst="rect">
            <a:avLst/>
          </a:prstGeom>
          <a:noFill/>
        </p:spPr>
        <p:txBody>
          <a:bodyPr wrap="square" rtlCol="0">
            <a:spAutoFit/>
          </a:bodyPr>
          <a:lstStyle/>
          <a:p>
            <a:r>
              <a:rPr lang="en-US" sz="900" dirty="0">
                <a:hlinkClick r:id="rId4" tooltip="http://www.democracynow.org/2013/3/21/exclusive_dying_iraq_war_veteran_tomas_young"/>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28939295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516" y="753980"/>
            <a:ext cx="7668699" cy="5863389"/>
          </a:xfrm>
        </p:spPr>
        <p:txBody>
          <a:bodyPr>
            <a:normAutofit/>
          </a:bodyPr>
          <a:lstStyle/>
          <a:p>
            <a:pPr marL="0" indent="0">
              <a:buNone/>
            </a:pPr>
            <a:r>
              <a:rPr lang="en-US" b="1" dirty="0">
                <a:cs typeface="Arial" panose="020B0604020202020204" pitchFamily="34" charset="0"/>
              </a:rPr>
              <a:t>MaryAnn</a:t>
            </a:r>
            <a:r>
              <a:rPr lang="en-US" dirty="0">
                <a:cs typeface="Arial" panose="020B0604020202020204" pitchFamily="34" charset="0"/>
              </a:rPr>
              <a:t> has recently given birth to her second son in less than two years. You are making the second new baby home visit. This time, MaryAnn seems somewhat disinterested in both boys, the house is really dirty with stinky diapers on the coffee table and she has trouble making eye contact. </a:t>
            </a:r>
          </a:p>
          <a:p>
            <a:pPr marL="0" indent="0">
              <a:buNone/>
            </a:pPr>
            <a:endParaRPr lang="en-US" sz="1050" dirty="0">
              <a:cs typeface="Arial" panose="020B0604020202020204" pitchFamily="34" charset="0"/>
            </a:endParaRPr>
          </a:p>
          <a:p>
            <a:pPr marL="0" indent="0">
              <a:buNone/>
            </a:pPr>
            <a:r>
              <a:rPr lang="en-US" dirty="0">
                <a:cs typeface="Arial" panose="020B0604020202020204" pitchFamily="34" charset="0"/>
              </a:rPr>
              <a:t>You know that she had been taking anti-depressants before this pregnancy but discontinued them while pregnant. Her PCP suggested that she go back on them and she resumed taking them two weeks ago. </a:t>
            </a:r>
          </a:p>
          <a:p>
            <a:pPr marL="0" indent="0">
              <a:buNone/>
            </a:pPr>
            <a:endParaRPr lang="en-US" sz="1000" dirty="0">
              <a:cs typeface="Arial" panose="020B0604020202020204" pitchFamily="34" charset="0"/>
            </a:endParaRPr>
          </a:p>
          <a:p>
            <a:pPr marL="0" indent="0">
              <a:spcBef>
                <a:spcPts val="0"/>
              </a:spcBef>
              <a:buNone/>
            </a:pPr>
            <a:r>
              <a:rPr lang="en-US" dirty="0">
                <a:cs typeface="Arial" panose="020B0604020202020204" pitchFamily="34" charset="0"/>
              </a:rPr>
              <a:t>When you ask her whether she is seeing any improvement from them, she replies, </a:t>
            </a:r>
            <a:r>
              <a:rPr lang="en-US" i="1" dirty="0">
                <a:cs typeface="Arial" panose="020B0604020202020204" pitchFamily="34" charset="0"/>
              </a:rPr>
              <a:t>“I think the only way they’ll do me </a:t>
            </a:r>
          </a:p>
          <a:p>
            <a:pPr marL="0" indent="0">
              <a:spcBef>
                <a:spcPts val="0"/>
              </a:spcBef>
              <a:buNone/>
            </a:pPr>
            <a:r>
              <a:rPr lang="en-US" i="1" dirty="0">
                <a:cs typeface="Arial" panose="020B0604020202020204" pitchFamily="34" charset="0"/>
              </a:rPr>
              <a:t>any good is if I take the whole three month supply </a:t>
            </a:r>
          </a:p>
          <a:p>
            <a:pPr marL="0" indent="0">
              <a:spcBef>
                <a:spcPts val="0"/>
              </a:spcBef>
              <a:buNone/>
            </a:pPr>
            <a:r>
              <a:rPr lang="en-US" i="1" dirty="0">
                <a:cs typeface="Arial" panose="020B0604020202020204" pitchFamily="34" charset="0"/>
              </a:rPr>
              <a:t>at once and never wake up again.”</a:t>
            </a:r>
            <a:r>
              <a:rPr lang="en-US" dirty="0">
                <a:cs typeface="Arial" panose="020B0604020202020204" pitchFamily="34" charset="0"/>
              </a:rPr>
              <a:t> </a:t>
            </a:r>
          </a:p>
          <a:p>
            <a:pPr marL="0" indent="0">
              <a:spcBef>
                <a:spcPts val="0"/>
              </a:spcBef>
              <a:buNone/>
            </a:pPr>
            <a:r>
              <a:rPr lang="en-US" dirty="0">
                <a:cs typeface="Arial" panose="020B0604020202020204" pitchFamily="34" charset="0"/>
              </a:rPr>
              <a:t>hen she starts to cry.</a:t>
            </a:r>
          </a:p>
          <a:p>
            <a:endParaRPr lang="en-US" dirty="0"/>
          </a:p>
        </p:txBody>
      </p:sp>
      <p:pic>
        <p:nvPicPr>
          <p:cNvPr id="4" name="Picture 3">
            <a:extLst>
              <a:ext uri="{FF2B5EF4-FFF2-40B4-BE49-F238E27FC236}">
                <a16:creationId xmlns:a16="http://schemas.microsoft.com/office/drawing/2014/main" id="{16E9DC90-64ED-42A8-A602-D42FBE5B42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66560" y="4577554"/>
            <a:ext cx="2039815" cy="2039815"/>
          </a:xfrm>
          <a:prstGeom prst="rect">
            <a:avLst/>
          </a:prstGeom>
        </p:spPr>
      </p:pic>
    </p:spTree>
    <p:extLst>
      <p:ext uri="{BB962C8B-B14F-4D97-AF65-F5344CB8AC3E}">
        <p14:creationId xmlns:p14="http://schemas.microsoft.com/office/powerpoint/2010/main" val="812390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668010" cy="6172200"/>
          </a:xfrm>
        </p:spPr>
        <p:txBody>
          <a:bodyPr>
            <a:normAutofit/>
          </a:bodyPr>
          <a:lstStyle/>
          <a:p>
            <a:pPr marL="0" indent="0">
              <a:buNone/>
            </a:pPr>
            <a:r>
              <a:rPr lang="en-US" b="1" dirty="0">
                <a:cs typeface="Arial" panose="020B0604020202020204" pitchFamily="34" charset="0"/>
              </a:rPr>
              <a:t>Stan</a:t>
            </a:r>
            <a:r>
              <a:rPr lang="en-US" dirty="0">
                <a:cs typeface="Arial" panose="020B0604020202020204" pitchFamily="34" charset="0"/>
              </a:rPr>
              <a:t> is a 56 year-old, married man with two daughters in college.  He lost his job at a high-tech firm eighteen months ago due to downsizing. Though he has been actively searching, he has yet to find anything, but he has been able to do some small consulting jobs.  </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Stan has had problems with sleep over the past two to three months, and he has seen Dr. Johnson, his primary care provider for complaints of chronic back pain and headaches.  Today, when his wife accompanies him to the doctor, she reports that Stan has been very moody, and he has said more than once, “You know that if something happens to me, you’ll have all the life insurance money.  That’s better than I can do for you and the girls right now.”</a:t>
            </a:r>
          </a:p>
          <a:p>
            <a:endParaRPr lang="en-US" dirty="0"/>
          </a:p>
        </p:txBody>
      </p:sp>
      <p:sp>
        <p:nvSpPr>
          <p:cNvPr id="5" name="TextBox 4">
            <a:extLst>
              <a:ext uri="{FF2B5EF4-FFF2-40B4-BE49-F238E27FC236}">
                <a16:creationId xmlns:a16="http://schemas.microsoft.com/office/drawing/2014/main" id="{AFDB0E9D-3678-4F74-9F44-D15472A5BE58}"/>
              </a:ext>
            </a:extLst>
          </p:cNvPr>
          <p:cNvSpPr txBox="1"/>
          <p:nvPr/>
        </p:nvSpPr>
        <p:spPr>
          <a:xfrm>
            <a:off x="6126480" y="6579326"/>
            <a:ext cx="3017520" cy="230832"/>
          </a:xfrm>
          <a:prstGeom prst="rect">
            <a:avLst/>
          </a:prstGeom>
          <a:noFill/>
        </p:spPr>
        <p:txBody>
          <a:bodyPr wrap="square" rtlCol="0">
            <a:spAutoFit/>
          </a:bodyPr>
          <a:lstStyle/>
          <a:p>
            <a:r>
              <a:rPr lang="en-US" sz="900" dirty="0">
                <a:hlinkClick r:id="rId3" tooltip="https://en.wikipedia.org/wiki/Wendell_Pierce"/>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7" name="Picture 6">
            <a:extLst>
              <a:ext uri="{FF2B5EF4-FFF2-40B4-BE49-F238E27FC236}">
                <a16:creationId xmlns:a16="http://schemas.microsoft.com/office/drawing/2014/main" id="{A5E232D9-D4C8-4DE6-8625-A987682F1CB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flipH="1">
            <a:off x="6935371" y="4487751"/>
            <a:ext cx="1751429" cy="2082741"/>
          </a:xfrm>
          <a:prstGeom prst="rect">
            <a:avLst/>
          </a:prstGeom>
        </p:spPr>
      </p:pic>
    </p:spTree>
    <p:extLst>
      <p:ext uri="{BB962C8B-B14F-4D97-AF65-F5344CB8AC3E}">
        <p14:creationId xmlns:p14="http://schemas.microsoft.com/office/powerpoint/2010/main" val="5954740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16D977-B5D1-4885-9410-9576D0D2036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84277" y="4120662"/>
            <a:ext cx="2890843" cy="2356338"/>
          </a:xfrm>
          <a:prstGeom prst="rect">
            <a:avLst/>
          </a:prstGeom>
        </p:spPr>
      </p:pic>
      <p:sp>
        <p:nvSpPr>
          <p:cNvPr id="3" name="Content Placeholder 2"/>
          <p:cNvSpPr>
            <a:spLocks noGrp="1"/>
          </p:cNvSpPr>
          <p:nvPr>
            <p:ph idx="1"/>
          </p:nvPr>
        </p:nvSpPr>
        <p:spPr>
          <a:xfrm>
            <a:off x="658635" y="609600"/>
            <a:ext cx="6871063" cy="6248400"/>
          </a:xfrm>
        </p:spPr>
        <p:txBody>
          <a:bodyPr>
            <a:normAutofit/>
          </a:bodyPr>
          <a:lstStyle/>
          <a:p>
            <a:pPr marL="0" indent="0">
              <a:buNone/>
            </a:pPr>
            <a:r>
              <a:rPr lang="en-US" b="1" dirty="0">
                <a:cs typeface="Arial" panose="020B0604020202020204" pitchFamily="34" charset="0"/>
              </a:rPr>
              <a:t>Harold</a:t>
            </a:r>
            <a:r>
              <a:rPr lang="en-US" dirty="0">
                <a:cs typeface="Arial" panose="020B0604020202020204" pitchFamily="34" charset="0"/>
              </a:rPr>
              <a:t> is 72 years old. Betty, his wife of 47 years died a year ago after a long fight with cancer. A devoted caregiver, Harold gave up his previous activities to care for his wife.</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 In the past six months, he has seen you, his PCP, a number of times for a variety of physical complaints. In the past three weeks, he has made and broken two appointments which is totally out of character. </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During today’s appointment, when  you ask, “What brings you here today?”, Harold says, “Same old thing. I just don’t feel myself.” When you say, “What do you think would make you feel better?”, Harold replies, “Probably just a shot in the head from my trusty old .22”</a:t>
            </a:r>
          </a:p>
          <a:p>
            <a:endParaRPr lang="en-US" dirty="0"/>
          </a:p>
        </p:txBody>
      </p:sp>
      <p:sp>
        <p:nvSpPr>
          <p:cNvPr id="11" name="TextBox 10">
            <a:extLst>
              <a:ext uri="{FF2B5EF4-FFF2-40B4-BE49-F238E27FC236}">
                <a16:creationId xmlns:a16="http://schemas.microsoft.com/office/drawing/2014/main" id="{55D6D514-9EDD-4906-B3CD-EA023E2F11EA}"/>
              </a:ext>
            </a:extLst>
          </p:cNvPr>
          <p:cNvSpPr txBox="1"/>
          <p:nvPr/>
        </p:nvSpPr>
        <p:spPr>
          <a:xfrm>
            <a:off x="6253157" y="6477000"/>
            <a:ext cx="2890843" cy="230832"/>
          </a:xfrm>
          <a:prstGeom prst="rect">
            <a:avLst/>
          </a:prstGeom>
          <a:noFill/>
        </p:spPr>
        <p:txBody>
          <a:bodyPr wrap="square" rtlCol="0">
            <a:spAutoFit/>
          </a:bodyPr>
          <a:lstStyle/>
          <a:p>
            <a:r>
              <a:rPr lang="en-US" sz="900" dirty="0">
                <a:hlinkClick r:id="rId4" tooltip="https://japanese.stackexchange.com/questions/11558/what-does-%E5%A4%96%E5%9B%BD%E4%BA%BA%E3%81%AE%E3%82%88%E3%81%86%E3%81%AB-imply-in-this-sentence"/>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7962622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p:nvPr/>
        </p:nvSpPr>
        <p:spPr>
          <a:xfrm>
            <a:off x="685800" y="228600"/>
            <a:ext cx="8064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B47A00"/>
                </a:solidFill>
                <a:latin typeface="Arial"/>
                <a:ea typeface="Arial"/>
                <a:cs typeface="Arial"/>
                <a:sym typeface="Arial"/>
              </a:rPr>
              <a:t>Objectives</a:t>
            </a:r>
            <a:endParaRPr sz="3200" b="0" i="0" u="none" strike="noStrike" cap="none" dirty="0">
              <a:solidFill>
                <a:srgbClr val="EC3434"/>
              </a:solidFill>
              <a:latin typeface="Arial"/>
              <a:ea typeface="Arial"/>
              <a:cs typeface="Arial"/>
              <a:sym typeface="Arial"/>
            </a:endParaRPr>
          </a:p>
        </p:txBody>
      </p:sp>
      <p:cxnSp>
        <p:nvCxnSpPr>
          <p:cNvPr id="71" name="Google Shape;71;p15"/>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
        <p:nvSpPr>
          <p:cNvPr id="72" name="Google Shape;72;p15"/>
          <p:cNvSpPr txBox="1"/>
          <p:nvPr/>
        </p:nvSpPr>
        <p:spPr>
          <a:xfrm>
            <a:off x="914399" y="1309215"/>
            <a:ext cx="7604371" cy="4259242"/>
          </a:xfrm>
          <a:prstGeom prst="rect">
            <a:avLst/>
          </a:prstGeom>
          <a:noFill/>
          <a:ln>
            <a:noFill/>
          </a:ln>
        </p:spPr>
        <p:txBody>
          <a:bodyPr spcFirstLastPara="1" wrap="square" lIns="91425" tIns="45700" rIns="91425" bIns="45700" anchor="t" anchorCtr="0">
            <a:noAutofit/>
          </a:bodyPr>
          <a:lstStyle/>
          <a:p>
            <a:pPr marL="342900" lvl="0" indent="-342900">
              <a:lnSpc>
                <a:spcPct val="90000"/>
              </a:lnSpc>
              <a:spcBef>
                <a:spcPts val="600"/>
              </a:spcBef>
              <a:spcAft>
                <a:spcPts val="1200"/>
              </a:spcAft>
              <a:buClr>
                <a:srgbClr val="000000"/>
              </a:buClr>
              <a:buSzPct val="100000"/>
              <a:buFont typeface="Wingdings" panose="05000000000000000000" pitchFamily="2" charset="2"/>
              <a:buChar char="ü"/>
            </a:pPr>
            <a:r>
              <a:rPr lang="en-US" sz="2200" dirty="0">
                <a:solidFill>
                  <a:srgbClr val="003366"/>
                </a:solidFill>
                <a:ea typeface="Arial"/>
                <a:cs typeface="Arial"/>
                <a:sym typeface="Arial"/>
              </a:rPr>
              <a:t>Explain that reducing access to lethal means is an evidence-based strategy that can suicide prevention.</a:t>
            </a:r>
          </a:p>
          <a:p>
            <a:pPr marL="342900" lvl="0" indent="-342900">
              <a:lnSpc>
                <a:spcPct val="90000"/>
              </a:lnSpc>
              <a:spcBef>
                <a:spcPts val="600"/>
              </a:spcBef>
              <a:spcAft>
                <a:spcPts val="1200"/>
              </a:spcAft>
              <a:buClr>
                <a:srgbClr val="000000"/>
              </a:buClr>
              <a:buSzPct val="100000"/>
              <a:buFont typeface="Wingdings" panose="05000000000000000000" pitchFamily="2" charset="2"/>
              <a:buChar char="ü"/>
            </a:pPr>
            <a:r>
              <a:rPr lang="en-US" sz="2200" dirty="0">
                <a:solidFill>
                  <a:srgbClr val="003366"/>
                </a:solidFill>
                <a:ea typeface="Arial"/>
                <a:cs typeface="Arial"/>
                <a:sym typeface="Arial"/>
              </a:rPr>
              <a:t>Recognize that lethal means counseling is appropriate when concerns for suicide are present. </a:t>
            </a:r>
          </a:p>
          <a:p>
            <a:pPr marL="342900" lvl="0" indent="-342900">
              <a:lnSpc>
                <a:spcPct val="90000"/>
              </a:lnSpc>
              <a:spcBef>
                <a:spcPts val="600"/>
              </a:spcBef>
              <a:spcAft>
                <a:spcPts val="1200"/>
              </a:spcAft>
              <a:buClr>
                <a:srgbClr val="000000"/>
              </a:buClr>
              <a:buSzPct val="100000"/>
              <a:buFont typeface="Wingdings" panose="05000000000000000000" pitchFamily="2" charset="2"/>
              <a:buChar char="ü"/>
            </a:pPr>
            <a:r>
              <a:rPr lang="en-US" sz="2200" dirty="0">
                <a:solidFill>
                  <a:srgbClr val="003366"/>
                </a:solidFill>
                <a:ea typeface="Arial"/>
                <a:cs typeface="Arial"/>
                <a:sym typeface="Arial"/>
              </a:rPr>
              <a:t>Demonstrate strategies to bring-up the topic of lethal means with comfort and competence.</a:t>
            </a:r>
          </a:p>
          <a:p>
            <a:pPr marL="342900" lvl="0" indent="-342900">
              <a:lnSpc>
                <a:spcPct val="90000"/>
              </a:lnSpc>
              <a:spcBef>
                <a:spcPts val="600"/>
              </a:spcBef>
              <a:spcAft>
                <a:spcPts val="1200"/>
              </a:spcAft>
              <a:buClr>
                <a:srgbClr val="000000"/>
              </a:buClr>
              <a:buSzPct val="100000"/>
              <a:buFont typeface="Wingdings" panose="05000000000000000000" pitchFamily="2" charset="2"/>
              <a:buChar char="ü"/>
            </a:pPr>
            <a:r>
              <a:rPr lang="en-US" sz="2200" dirty="0">
                <a:solidFill>
                  <a:srgbClr val="003366"/>
                </a:solidFill>
                <a:ea typeface="Arial"/>
                <a:cs typeface="Arial"/>
                <a:sym typeface="Arial"/>
              </a:rPr>
              <a:t>Discuss specific off-site and in-home secure storage options for firearms as a strategy that increase time and distance between a person at risk and lethal means.</a:t>
            </a:r>
          </a:p>
          <a:p>
            <a:pPr marL="342900" lvl="0" indent="-342900">
              <a:lnSpc>
                <a:spcPct val="90000"/>
              </a:lnSpc>
              <a:spcBef>
                <a:spcPts val="600"/>
              </a:spcBef>
              <a:spcAft>
                <a:spcPts val="1200"/>
              </a:spcAft>
              <a:buClr>
                <a:srgbClr val="000000"/>
              </a:buClr>
              <a:buSzPct val="100000"/>
              <a:buFont typeface="Wingdings" panose="05000000000000000000" pitchFamily="2" charset="2"/>
              <a:buChar char="ü"/>
            </a:pPr>
            <a:r>
              <a:rPr lang="en-US" sz="2200" dirty="0">
                <a:solidFill>
                  <a:srgbClr val="003366"/>
                </a:solidFill>
                <a:ea typeface="Arial"/>
                <a:cs typeface="Arial"/>
                <a:sym typeface="Arial"/>
              </a:rPr>
              <a:t>Work collaboratively with clients and their families on safety planning and follow-up for reducing access to lethal means.</a:t>
            </a:r>
            <a:endParaRPr sz="2200" b="0" i="1" u="none" strike="noStrike" cap="none" dirty="0">
              <a:solidFill>
                <a:srgbClr val="003366"/>
              </a:solidFill>
              <a:ea typeface="Arial"/>
              <a:cs typeface="Arial"/>
              <a:sym typeface="Arial"/>
            </a:endParaRPr>
          </a:p>
        </p:txBody>
      </p:sp>
    </p:spTree>
    <p:extLst>
      <p:ext uri="{BB962C8B-B14F-4D97-AF65-F5344CB8AC3E}">
        <p14:creationId xmlns:p14="http://schemas.microsoft.com/office/powerpoint/2010/main" val="824488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08"/>
          <p:cNvSpPr txBox="1"/>
          <p:nvPr/>
        </p:nvSpPr>
        <p:spPr>
          <a:xfrm>
            <a:off x="685800" y="228600"/>
            <a:ext cx="77724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B47A00"/>
                </a:solidFill>
                <a:latin typeface="Calibri"/>
                <a:ea typeface="Calibri"/>
                <a:cs typeface="Calibri"/>
                <a:sym typeface="Calibri"/>
              </a:rPr>
              <a:t>Final Thoughts</a:t>
            </a:r>
            <a:endParaRPr sz="1400" b="0" i="0" u="none" strike="noStrike" cap="none" dirty="0">
              <a:solidFill>
                <a:srgbClr val="000000"/>
              </a:solidFill>
              <a:latin typeface="Arial"/>
              <a:ea typeface="Arial"/>
              <a:cs typeface="Arial"/>
              <a:sym typeface="Arial"/>
            </a:endParaRPr>
          </a:p>
        </p:txBody>
      </p:sp>
      <p:sp>
        <p:nvSpPr>
          <p:cNvPr id="904" name="Google Shape;904;p108"/>
          <p:cNvSpPr txBox="1"/>
          <p:nvPr/>
        </p:nvSpPr>
        <p:spPr>
          <a:xfrm>
            <a:off x="800100" y="1184830"/>
            <a:ext cx="7696200" cy="533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Calibri"/>
              <a:buNone/>
            </a:pPr>
            <a:r>
              <a:rPr lang="en-US" sz="2400" b="0" i="0" u="none" strike="noStrike" cap="none" dirty="0">
                <a:solidFill>
                  <a:schemeClr val="accent1">
                    <a:lumMod val="50000"/>
                  </a:schemeClr>
                </a:solidFill>
                <a:ea typeface="Calibri"/>
                <a:cs typeface="Calibri"/>
                <a:sym typeface="Calibri"/>
              </a:rPr>
              <a:t>Questions?</a:t>
            </a:r>
          </a:p>
          <a:p>
            <a:pPr marL="0" marR="0" lvl="0" indent="0" algn="l" rtl="0">
              <a:lnSpc>
                <a:spcPct val="100000"/>
              </a:lnSpc>
              <a:spcBef>
                <a:spcPts val="0"/>
              </a:spcBef>
              <a:spcAft>
                <a:spcPts val="0"/>
              </a:spcAft>
              <a:buClr>
                <a:schemeClr val="dk1"/>
              </a:buClr>
              <a:buSzPts val="2200"/>
              <a:buFont typeface="Calibri"/>
              <a:buNone/>
            </a:pPr>
            <a:endParaRPr lang="en-US" sz="2400" b="0" i="0" u="none" strike="noStrike" cap="none" dirty="0">
              <a:solidFill>
                <a:schemeClr val="accent1">
                  <a:lumMod val="50000"/>
                </a:schemeClr>
              </a:solidFill>
              <a:ea typeface="Calibri"/>
              <a:cs typeface="Calibri"/>
              <a:sym typeface="Calibri"/>
            </a:endParaRPr>
          </a:p>
          <a:p>
            <a:pPr marL="0" marR="0" lvl="0" indent="0" algn="l" rtl="0">
              <a:lnSpc>
                <a:spcPct val="100000"/>
              </a:lnSpc>
              <a:spcBef>
                <a:spcPts val="0"/>
              </a:spcBef>
              <a:spcAft>
                <a:spcPts val="0"/>
              </a:spcAft>
              <a:buClr>
                <a:schemeClr val="dk1"/>
              </a:buClr>
              <a:buSzPts val="2200"/>
              <a:buFont typeface="Calibri"/>
              <a:buNone/>
            </a:pPr>
            <a:r>
              <a:rPr lang="en-US" sz="2400" dirty="0">
                <a:solidFill>
                  <a:schemeClr val="accent1">
                    <a:lumMod val="50000"/>
                  </a:schemeClr>
                </a:solidFill>
                <a:ea typeface="Arial"/>
                <a:cs typeface="Arial"/>
                <a:sym typeface="Calibri"/>
              </a:rPr>
              <a:t>Discussion Points?</a:t>
            </a:r>
          </a:p>
          <a:p>
            <a:pPr marL="0" marR="0" lvl="0" indent="0" algn="l" rtl="0">
              <a:lnSpc>
                <a:spcPct val="100000"/>
              </a:lnSpc>
              <a:spcBef>
                <a:spcPts val="0"/>
              </a:spcBef>
              <a:spcAft>
                <a:spcPts val="0"/>
              </a:spcAft>
              <a:buClr>
                <a:schemeClr val="dk1"/>
              </a:buClr>
              <a:buSzPts val="2200"/>
              <a:buFont typeface="Calibri"/>
              <a:buNone/>
            </a:pPr>
            <a:endParaRPr lang="en-US" sz="2400" dirty="0">
              <a:solidFill>
                <a:schemeClr val="accent1">
                  <a:lumMod val="50000"/>
                </a:schemeClr>
              </a:solidFill>
              <a:ea typeface="Arial"/>
              <a:cs typeface="Arial"/>
              <a:sym typeface="Calibri"/>
            </a:endParaRPr>
          </a:p>
          <a:p>
            <a:pPr marL="0" marR="0" lvl="0" indent="0" algn="l" rtl="0">
              <a:lnSpc>
                <a:spcPct val="100000"/>
              </a:lnSpc>
              <a:spcBef>
                <a:spcPts val="0"/>
              </a:spcBef>
              <a:spcAft>
                <a:spcPts val="0"/>
              </a:spcAft>
              <a:buClr>
                <a:schemeClr val="dk1"/>
              </a:buClr>
              <a:buSzPts val="2200"/>
              <a:buFont typeface="Calibri"/>
              <a:buNone/>
            </a:pPr>
            <a:r>
              <a:rPr lang="en-US" sz="2400" b="0" i="0" u="none" strike="noStrike" cap="none" dirty="0">
                <a:solidFill>
                  <a:schemeClr val="accent1">
                    <a:lumMod val="50000"/>
                  </a:schemeClr>
                </a:solidFill>
                <a:ea typeface="Arial"/>
                <a:cs typeface="Arial"/>
                <a:sym typeface="Calibri"/>
              </a:rPr>
              <a:t>Check Parking Lot</a:t>
            </a:r>
            <a:endParaRPr sz="2400" b="0" i="0" u="none" strike="noStrike" cap="none" dirty="0">
              <a:solidFill>
                <a:schemeClr val="accent1">
                  <a:lumMod val="50000"/>
                </a:schemeClr>
              </a:solidFill>
              <a:ea typeface="Arial"/>
              <a:cs typeface="Arial"/>
              <a:sym typeface="Arial"/>
            </a:endParaRPr>
          </a:p>
          <a:p>
            <a:pPr marL="0" marR="0" lvl="0" indent="0" algn="l" rtl="0">
              <a:lnSpc>
                <a:spcPct val="100000"/>
              </a:lnSpc>
              <a:spcBef>
                <a:spcPts val="220"/>
              </a:spcBef>
              <a:spcAft>
                <a:spcPts val="0"/>
              </a:spcAft>
              <a:buClr>
                <a:schemeClr val="lt1"/>
              </a:buClr>
              <a:buSzPts val="1100"/>
              <a:buFont typeface="Times"/>
              <a:buNone/>
            </a:pPr>
            <a:endParaRPr sz="1100" b="0" i="0" u="none" strike="noStrike" cap="none" dirty="0">
              <a:solidFill>
                <a:schemeClr val="accent1">
                  <a:lumMod val="50000"/>
                </a:schemeClr>
              </a:solidFill>
              <a:latin typeface="Calibri"/>
              <a:ea typeface="Calibri"/>
              <a:cs typeface="Calibri"/>
              <a:sym typeface="Calibri"/>
            </a:endParaRPr>
          </a:p>
          <a:p>
            <a:pPr marL="280976" marR="0" lvl="0" indent="-192076" algn="l" rtl="0">
              <a:lnSpc>
                <a:spcPct val="100000"/>
              </a:lnSpc>
              <a:spcBef>
                <a:spcPts val="280"/>
              </a:spcBef>
              <a:spcAft>
                <a:spcPts val="0"/>
              </a:spcAft>
              <a:buClr>
                <a:schemeClr val="lt1"/>
              </a:buClr>
              <a:buSzPts val="1400"/>
              <a:buFont typeface="Times"/>
              <a:buNone/>
            </a:pPr>
            <a:endParaRPr sz="1400" b="0" i="0" u="none" strike="noStrike" cap="none" dirty="0">
              <a:solidFill>
                <a:schemeClr val="dk1"/>
              </a:solidFill>
              <a:latin typeface="Calibri"/>
              <a:ea typeface="Calibri"/>
              <a:cs typeface="Calibri"/>
              <a:sym typeface="Calibri"/>
            </a:endParaRPr>
          </a:p>
        </p:txBody>
      </p:sp>
      <p:cxnSp>
        <p:nvCxnSpPr>
          <p:cNvPr id="905" name="Google Shape;905;p108"/>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28792832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08"/>
          <p:cNvSpPr txBox="1"/>
          <p:nvPr/>
        </p:nvSpPr>
        <p:spPr>
          <a:xfrm>
            <a:off x="685800" y="228600"/>
            <a:ext cx="77724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B47A00"/>
                </a:solidFill>
                <a:latin typeface="Calibri"/>
                <a:ea typeface="Calibri"/>
                <a:cs typeface="Calibri"/>
                <a:sym typeface="Calibri"/>
              </a:rPr>
              <a:t>Congratulations!</a:t>
            </a:r>
            <a:endParaRPr sz="1400" b="0" i="0" u="none" strike="noStrike" cap="none">
              <a:solidFill>
                <a:srgbClr val="000000"/>
              </a:solidFill>
              <a:latin typeface="Arial"/>
              <a:ea typeface="Arial"/>
              <a:cs typeface="Arial"/>
              <a:sym typeface="Arial"/>
            </a:endParaRPr>
          </a:p>
        </p:txBody>
      </p:sp>
      <p:sp>
        <p:nvSpPr>
          <p:cNvPr id="904" name="Google Shape;904;p108"/>
          <p:cNvSpPr txBox="1"/>
          <p:nvPr/>
        </p:nvSpPr>
        <p:spPr>
          <a:xfrm>
            <a:off x="800100" y="1184830"/>
            <a:ext cx="7696200" cy="533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200"/>
              <a:buFont typeface="Calibri"/>
              <a:buNone/>
            </a:pPr>
            <a:r>
              <a:rPr lang="en-US" sz="2800" b="0" i="0" u="none" strike="noStrike" cap="none" dirty="0">
                <a:solidFill>
                  <a:schemeClr val="accent1">
                    <a:lumMod val="50000"/>
                  </a:schemeClr>
                </a:solidFill>
                <a:latin typeface="Calibri"/>
                <a:ea typeface="Calibri"/>
                <a:cs typeface="Calibri"/>
                <a:sym typeface="Calibri"/>
              </a:rPr>
              <a:t>You have completed </a:t>
            </a:r>
          </a:p>
          <a:p>
            <a:pPr marL="0" marR="0" lvl="0" indent="0" algn="ctr" rtl="0">
              <a:lnSpc>
                <a:spcPct val="100000"/>
              </a:lnSpc>
              <a:spcBef>
                <a:spcPts val="0"/>
              </a:spcBef>
              <a:spcAft>
                <a:spcPts val="0"/>
              </a:spcAft>
              <a:buClr>
                <a:schemeClr val="dk1"/>
              </a:buClr>
              <a:buSzPts val="2200"/>
              <a:buFont typeface="Calibri"/>
              <a:buNone/>
            </a:pPr>
            <a:r>
              <a:rPr lang="en-US" sz="2800" b="0" i="0" u="none" strike="noStrike" cap="none" dirty="0">
                <a:solidFill>
                  <a:schemeClr val="accent1">
                    <a:lumMod val="50000"/>
                  </a:schemeClr>
                </a:solidFill>
                <a:latin typeface="Calibri"/>
                <a:ea typeface="Calibri"/>
                <a:cs typeface="Calibri"/>
                <a:sym typeface="Calibri"/>
              </a:rPr>
              <a:t>Counseling on Access to Lethal Means </a:t>
            </a:r>
          </a:p>
          <a:p>
            <a:pPr marL="0" marR="0" lvl="0" indent="0" algn="ctr" rtl="0">
              <a:lnSpc>
                <a:spcPct val="100000"/>
              </a:lnSpc>
              <a:spcBef>
                <a:spcPts val="0"/>
              </a:spcBef>
              <a:spcAft>
                <a:spcPts val="0"/>
              </a:spcAft>
              <a:buClr>
                <a:schemeClr val="dk1"/>
              </a:buClr>
              <a:buSzPts val="2200"/>
              <a:buFont typeface="Calibri"/>
              <a:buNone/>
            </a:pPr>
            <a:r>
              <a:rPr lang="en-US" sz="2800" b="0" i="0" u="none" strike="noStrike" cap="none" dirty="0">
                <a:solidFill>
                  <a:schemeClr val="accent1">
                    <a:lumMod val="50000"/>
                  </a:schemeClr>
                </a:solidFill>
                <a:latin typeface="Calibri"/>
                <a:ea typeface="Calibri"/>
                <a:cs typeface="Calibri"/>
                <a:sym typeface="Calibri"/>
              </a:rPr>
              <a:t>workshop</a:t>
            </a:r>
            <a:endParaRPr sz="2800" b="0" i="0" u="none" strike="noStrike" cap="none" dirty="0">
              <a:solidFill>
                <a:schemeClr val="accent1">
                  <a:lumMod val="50000"/>
                </a:schemeClr>
              </a:solidFill>
              <a:latin typeface="Arial"/>
              <a:ea typeface="Arial"/>
              <a:cs typeface="Arial"/>
              <a:sym typeface="Arial"/>
            </a:endParaRPr>
          </a:p>
          <a:p>
            <a:pPr marL="0" marR="0" lvl="0" indent="0" algn="l" rtl="0">
              <a:lnSpc>
                <a:spcPct val="100000"/>
              </a:lnSpc>
              <a:spcBef>
                <a:spcPts val="220"/>
              </a:spcBef>
              <a:spcAft>
                <a:spcPts val="0"/>
              </a:spcAft>
              <a:buClr>
                <a:schemeClr val="lt1"/>
              </a:buClr>
              <a:buSzPts val="1100"/>
              <a:buFont typeface="Times"/>
              <a:buNone/>
            </a:pPr>
            <a:endParaRPr sz="1100" b="0" i="0" u="none" strike="noStrike" cap="none" dirty="0">
              <a:solidFill>
                <a:schemeClr val="accent1">
                  <a:lumMod val="50000"/>
                </a:schemeClr>
              </a:solidFill>
              <a:latin typeface="Calibri"/>
              <a:ea typeface="Calibri"/>
              <a:cs typeface="Calibri"/>
              <a:sym typeface="Calibri"/>
            </a:endParaRPr>
          </a:p>
          <a:p>
            <a:pPr marL="0" marR="0" lvl="0" indent="0" algn="l" rtl="0">
              <a:lnSpc>
                <a:spcPct val="100000"/>
              </a:lnSpc>
              <a:spcBef>
                <a:spcPts val="220"/>
              </a:spcBef>
              <a:spcAft>
                <a:spcPts val="0"/>
              </a:spcAft>
              <a:buClr>
                <a:schemeClr val="lt1"/>
              </a:buClr>
              <a:buSzPts val="1100"/>
              <a:buFont typeface="Times"/>
              <a:buNone/>
            </a:pPr>
            <a:endParaRPr sz="1100" b="0" i="0" u="none" strike="noStrike" cap="none" dirty="0">
              <a:solidFill>
                <a:schemeClr val="accent1">
                  <a:lumMod val="50000"/>
                </a:schemeClr>
              </a:solidFill>
              <a:latin typeface="Calibri"/>
              <a:ea typeface="Calibri"/>
              <a:cs typeface="Calibri"/>
              <a:sym typeface="Calibri"/>
            </a:endParaRPr>
          </a:p>
          <a:p>
            <a:pPr marL="0" marR="0" lvl="0" indent="0" algn="l" rtl="0">
              <a:lnSpc>
                <a:spcPct val="100000"/>
              </a:lnSpc>
              <a:spcBef>
                <a:spcPts val="440"/>
              </a:spcBef>
              <a:spcAft>
                <a:spcPts val="0"/>
              </a:spcAft>
              <a:buClr>
                <a:schemeClr val="dk1"/>
              </a:buClr>
              <a:buSzPts val="2200"/>
              <a:buFont typeface="Calibri"/>
              <a:buNone/>
            </a:pPr>
            <a:r>
              <a:rPr lang="en-US" sz="2200" b="0" i="0" u="none" strike="noStrike" cap="none" dirty="0">
                <a:solidFill>
                  <a:schemeClr val="accent1">
                    <a:lumMod val="50000"/>
                  </a:schemeClr>
                </a:solidFill>
                <a:latin typeface="Calibri"/>
                <a:ea typeface="Calibri"/>
                <a:cs typeface="Calibri"/>
                <a:sym typeface="Calibri"/>
              </a:rPr>
              <a:t>To receive your continuing education credit, please complete the post-test evaluation.</a:t>
            </a:r>
            <a:endParaRPr sz="1400" b="0" i="0" u="none" strike="noStrike" cap="none" dirty="0">
              <a:solidFill>
                <a:schemeClr val="accent1">
                  <a:lumMod val="50000"/>
                </a:schemeClr>
              </a:solidFill>
              <a:latin typeface="Arial"/>
              <a:ea typeface="Arial"/>
              <a:cs typeface="Arial"/>
              <a:sym typeface="Arial"/>
            </a:endParaRPr>
          </a:p>
          <a:p>
            <a:pPr marL="0" marR="0" lvl="0" indent="0" algn="l" rtl="0">
              <a:lnSpc>
                <a:spcPct val="100000"/>
              </a:lnSpc>
              <a:spcBef>
                <a:spcPts val="440"/>
              </a:spcBef>
              <a:spcAft>
                <a:spcPts val="0"/>
              </a:spcAft>
              <a:buClr>
                <a:schemeClr val="lt1"/>
              </a:buClr>
              <a:buSzPts val="2200"/>
              <a:buFont typeface="Times"/>
              <a:buNone/>
            </a:pPr>
            <a:endParaRPr sz="2200" b="0" i="0" u="none" strike="noStrike" cap="none" dirty="0">
              <a:solidFill>
                <a:schemeClr val="accent1">
                  <a:lumMod val="50000"/>
                </a:schemeClr>
              </a:solidFill>
              <a:latin typeface="Calibri"/>
              <a:ea typeface="Calibri"/>
              <a:cs typeface="Calibri"/>
              <a:sym typeface="Calibri"/>
            </a:endParaRPr>
          </a:p>
          <a:p>
            <a:pPr lvl="0">
              <a:spcBef>
                <a:spcPts val="440"/>
              </a:spcBef>
              <a:buClr>
                <a:schemeClr val="dk1"/>
              </a:buClr>
              <a:buSzPts val="2200"/>
            </a:pPr>
            <a:r>
              <a:rPr lang="en-US" sz="2200" b="0" i="0" u="none" strike="noStrike" cap="none" dirty="0">
                <a:solidFill>
                  <a:schemeClr val="accent1">
                    <a:lumMod val="50000"/>
                  </a:schemeClr>
                </a:solidFill>
                <a:latin typeface="Calibri"/>
                <a:ea typeface="Arial"/>
                <a:cs typeface="Calibri"/>
                <a:sym typeface="Calibri"/>
              </a:rPr>
              <a:t>If you have questions about CALM, you can contact </a:t>
            </a:r>
          </a:p>
          <a:p>
            <a:pPr marL="800100" lvl="1" indent="-342900">
              <a:spcBef>
                <a:spcPts val="440"/>
              </a:spcBef>
              <a:buClr>
                <a:schemeClr val="dk1"/>
              </a:buClr>
              <a:buSzPts val="2200"/>
              <a:buFont typeface="Arial" panose="020B0604020202020204" pitchFamily="34" charset="0"/>
              <a:buChar char="•"/>
            </a:pPr>
            <a:r>
              <a:rPr lang="en-US" sz="2200" b="0" i="0" u="none" strike="noStrike" cap="none" dirty="0">
                <a:solidFill>
                  <a:schemeClr val="accent1">
                    <a:lumMod val="50000"/>
                  </a:schemeClr>
                </a:solidFill>
                <a:latin typeface="Calibri"/>
                <a:ea typeface="Arial"/>
                <a:cs typeface="Calibri"/>
                <a:sym typeface="Calibri"/>
              </a:rPr>
              <a:t>Elizabeth Makulec </a:t>
            </a:r>
            <a:r>
              <a:rPr lang="en-US" sz="2200" b="0" i="0" u="none" strike="noStrike" cap="none" dirty="0">
                <a:solidFill>
                  <a:schemeClr val="dk1"/>
                </a:solidFill>
                <a:latin typeface="Calibri"/>
                <a:ea typeface="Arial"/>
                <a:cs typeface="Calibri"/>
                <a:sym typeface="Calibri"/>
              </a:rPr>
              <a:t>(</a:t>
            </a:r>
            <a:r>
              <a:rPr lang="en-US" sz="2200" b="0" i="0" u="none" strike="noStrike" cap="none" dirty="0">
                <a:solidFill>
                  <a:schemeClr val="dk1"/>
                </a:solidFill>
                <a:latin typeface="Calibri"/>
                <a:ea typeface="Arial"/>
                <a:cs typeface="Calibri"/>
                <a:sym typeface="Calibri"/>
                <a:hlinkClick r:id="rId3"/>
              </a:rPr>
              <a:t>elizabeth.Makulec@kuto.org</a:t>
            </a:r>
            <a:r>
              <a:rPr lang="en-US" sz="2200" b="0" i="0" u="none" strike="noStrike" cap="none" dirty="0">
                <a:solidFill>
                  <a:schemeClr val="dk1"/>
                </a:solidFill>
                <a:latin typeface="Calibri"/>
                <a:ea typeface="Arial"/>
                <a:cs typeface="Calibri"/>
                <a:sym typeface="Calibri"/>
              </a:rPr>
              <a:t>) or </a:t>
            </a:r>
          </a:p>
          <a:p>
            <a:pPr marL="800100" lvl="1" indent="-342900">
              <a:spcBef>
                <a:spcPts val="440"/>
              </a:spcBef>
              <a:buClr>
                <a:schemeClr val="dk1"/>
              </a:buClr>
              <a:buSzPts val="2200"/>
              <a:buFont typeface="Arial" panose="020B0604020202020204" pitchFamily="34" charset="0"/>
              <a:buChar char="•"/>
            </a:pPr>
            <a:r>
              <a:rPr lang="en-US" sz="2200" dirty="0">
                <a:solidFill>
                  <a:schemeClr val="accent1">
                    <a:lumMod val="50000"/>
                  </a:schemeClr>
                </a:solidFill>
                <a:ea typeface="Arial"/>
                <a:cs typeface="Calibri"/>
                <a:sym typeface="Calibri"/>
              </a:rPr>
              <a:t>Rick Strait (</a:t>
            </a:r>
            <a:r>
              <a:rPr lang="en-US" sz="2200" dirty="0">
                <a:solidFill>
                  <a:schemeClr val="dk1"/>
                </a:solidFill>
                <a:ea typeface="Arial"/>
                <a:cs typeface="Calibri"/>
                <a:sym typeface="Calibri"/>
                <a:hlinkClick r:id="rId4"/>
              </a:rPr>
              <a:t>rickstrait777@gmail.com</a:t>
            </a:r>
            <a:r>
              <a:rPr lang="en-US" sz="2200" dirty="0">
                <a:solidFill>
                  <a:schemeClr val="dk1"/>
                </a:solidFill>
                <a:ea typeface="Arial"/>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20"/>
              </a:spcBef>
              <a:spcAft>
                <a:spcPts val="0"/>
              </a:spcAft>
              <a:buClr>
                <a:schemeClr val="lt1"/>
              </a:buClr>
              <a:buSzPts val="1100"/>
              <a:buFont typeface="Times"/>
              <a:buNone/>
            </a:pPr>
            <a:endParaRPr sz="1100" b="0" i="0" u="none" strike="noStrike" cap="none" dirty="0">
              <a:solidFill>
                <a:schemeClr val="dk1"/>
              </a:solidFill>
              <a:latin typeface="Calibri"/>
              <a:ea typeface="Calibri"/>
              <a:cs typeface="Calibri"/>
              <a:sym typeface="Calibri"/>
            </a:endParaRPr>
          </a:p>
          <a:p>
            <a:pPr marL="280976" marR="0" lvl="0" indent="-192076" algn="l" rtl="0">
              <a:lnSpc>
                <a:spcPct val="100000"/>
              </a:lnSpc>
              <a:spcBef>
                <a:spcPts val="280"/>
              </a:spcBef>
              <a:spcAft>
                <a:spcPts val="0"/>
              </a:spcAft>
              <a:buClr>
                <a:schemeClr val="lt1"/>
              </a:buClr>
              <a:buSzPts val="1400"/>
              <a:buFont typeface="Times"/>
              <a:buNone/>
            </a:pPr>
            <a:endParaRPr sz="1400" b="0" i="0" u="none" strike="noStrike" cap="none" dirty="0">
              <a:solidFill>
                <a:schemeClr val="dk1"/>
              </a:solidFill>
              <a:latin typeface="Calibri"/>
              <a:ea typeface="Calibri"/>
              <a:cs typeface="Calibri"/>
              <a:sym typeface="Calibri"/>
            </a:endParaRPr>
          </a:p>
        </p:txBody>
      </p:sp>
      <p:cxnSp>
        <p:nvCxnSpPr>
          <p:cNvPr id="905" name="Google Shape;905;p108"/>
          <p:cNvCxnSpPr/>
          <p:nvPr/>
        </p:nvCxnSpPr>
        <p:spPr>
          <a:xfrm>
            <a:off x="762000" y="1066800"/>
            <a:ext cx="7696200" cy="0"/>
          </a:xfrm>
          <a:prstGeom prst="straightConnector1">
            <a:avLst/>
          </a:prstGeom>
          <a:noFill/>
          <a:ln w="3175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2406506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155033"/>
            <a:ext cx="8146382" cy="4351338"/>
          </a:xfrm>
        </p:spPr>
        <p:txBody>
          <a:bodyPr>
            <a:normAutofit fontScale="92500" lnSpcReduction="10000"/>
          </a:bodyPr>
          <a:lstStyle/>
          <a:p>
            <a:pPr marL="0" indent="0">
              <a:spcBef>
                <a:spcPts val="184"/>
              </a:spcBef>
              <a:buClr>
                <a:schemeClr val="dk1"/>
              </a:buClr>
              <a:buSzPts val="1200"/>
            </a:pPr>
            <a:endParaRPr lang="en-US" sz="2000" dirty="0">
              <a:solidFill>
                <a:srgbClr val="003366"/>
              </a:solidFill>
              <a:ea typeface="Calibri"/>
              <a:cs typeface="Calibri"/>
              <a:sym typeface="Calibri"/>
            </a:endParaRPr>
          </a:p>
          <a:p>
            <a:r>
              <a:rPr lang="en-US" sz="2000" u="sng" dirty="0">
                <a:solidFill>
                  <a:schemeClr val="dk1"/>
                </a:solidFill>
                <a:ea typeface="Times New Roman"/>
                <a:cs typeface="Times New Roman"/>
                <a:sym typeface="Times New Roman"/>
                <a:hlinkClick r:id="rId3" tooltip="Community mental health journal."/>
              </a:rPr>
              <a:t>Community Mental Health J.</a:t>
            </a:r>
            <a:r>
              <a:rPr lang="en-US" sz="2000" dirty="0">
                <a:solidFill>
                  <a:schemeClr val="dk1"/>
                </a:solidFill>
                <a:ea typeface="Times New Roman"/>
                <a:cs typeface="Times New Roman"/>
                <a:sym typeface="Times New Roman"/>
              </a:rPr>
              <a:t> 2018 Apr; 54(3):293-301. </a:t>
            </a:r>
            <a:r>
              <a:rPr lang="en-US" sz="2000" dirty="0" err="1">
                <a:solidFill>
                  <a:schemeClr val="dk1"/>
                </a:solidFill>
                <a:ea typeface="Times New Roman"/>
                <a:cs typeface="Times New Roman"/>
                <a:sym typeface="Times New Roman"/>
              </a:rPr>
              <a:t>doi</a:t>
            </a:r>
            <a:r>
              <a:rPr lang="en-US" sz="2000" dirty="0">
                <a:solidFill>
                  <a:schemeClr val="dk1"/>
                </a:solidFill>
                <a:ea typeface="Times New Roman"/>
                <a:cs typeface="Times New Roman"/>
                <a:sym typeface="Times New Roman"/>
              </a:rPr>
              <a:t>: 10.1007/s10597-017-0190-z. </a:t>
            </a:r>
            <a:r>
              <a:rPr lang="en-US" sz="2000" dirty="0" err="1">
                <a:solidFill>
                  <a:schemeClr val="dk1"/>
                </a:solidFill>
                <a:ea typeface="Times New Roman"/>
                <a:cs typeface="Times New Roman"/>
                <a:sym typeface="Times New Roman"/>
              </a:rPr>
              <a:t>Epub</a:t>
            </a:r>
            <a:r>
              <a:rPr lang="en-US" sz="2000" dirty="0">
                <a:solidFill>
                  <a:schemeClr val="dk1"/>
                </a:solidFill>
                <a:ea typeface="Times New Roman"/>
                <a:cs typeface="Times New Roman"/>
                <a:sym typeface="Times New Roman"/>
              </a:rPr>
              <a:t> 2017 Nov 28. </a:t>
            </a:r>
            <a:r>
              <a:rPr lang="en-US" sz="2000" b="1" dirty="0">
                <a:solidFill>
                  <a:schemeClr val="dk1"/>
                </a:solidFill>
                <a:ea typeface="Times New Roman"/>
                <a:cs typeface="Times New Roman"/>
                <a:sym typeface="Times New Roman"/>
              </a:rPr>
              <a:t>Counseling on Access to Lethal Means (CALM): An Evaluation of a Suicide Prevention Means Restriction Training Program for Mental Health Providers. </a:t>
            </a:r>
            <a:r>
              <a:rPr lang="en-US" sz="2000" dirty="0">
                <a:hlinkClick r:id="rId3"/>
              </a:rPr>
              <a:t>https://www.ncbi.nlm.nih.gov/pubmed/29185154</a:t>
            </a:r>
            <a:endParaRPr lang="en-US" sz="2000" dirty="0"/>
          </a:p>
          <a:p>
            <a:endParaRPr lang="en-US" sz="2000" dirty="0">
              <a:solidFill>
                <a:srgbClr val="003366"/>
              </a:solidFill>
              <a:ea typeface="Calibri"/>
              <a:cs typeface="Calibri"/>
              <a:sym typeface="Calibri"/>
            </a:endParaRPr>
          </a:p>
          <a:p>
            <a:r>
              <a:rPr lang="en-US" sz="2000" u="sng" dirty="0">
                <a:solidFill>
                  <a:schemeClr val="dk1"/>
                </a:solidFill>
                <a:ea typeface="Times New Roman"/>
                <a:cs typeface="Times New Roman"/>
                <a:sym typeface="Times New Roman"/>
                <a:hlinkClick r:id="rId4" tooltip="Journal of emergency nursing: JEN : official publication of the Emergency Department Nurses Association."/>
              </a:rPr>
              <a:t>J </a:t>
            </a:r>
            <a:r>
              <a:rPr lang="en-US" sz="2000" u="sng" dirty="0" err="1">
                <a:solidFill>
                  <a:schemeClr val="dk1"/>
                </a:solidFill>
                <a:ea typeface="Times New Roman"/>
                <a:cs typeface="Times New Roman"/>
                <a:sym typeface="Times New Roman"/>
                <a:hlinkClick r:id="rId4" tooltip="Journal of emergency nursing: JEN : official publication of the Emergency Department Nurses Association."/>
              </a:rPr>
              <a:t>Emerg</a:t>
            </a:r>
            <a:r>
              <a:rPr lang="en-US" sz="2000" u="sng" dirty="0">
                <a:solidFill>
                  <a:schemeClr val="dk1"/>
                </a:solidFill>
                <a:ea typeface="Times New Roman"/>
                <a:cs typeface="Times New Roman"/>
                <a:sym typeface="Times New Roman"/>
                <a:hlinkClick r:id="rId4" tooltip="Journal of emergency nursing: JEN : official publication of the Emergency Department Nurses Association."/>
              </a:rPr>
              <a:t> </a:t>
            </a:r>
            <a:r>
              <a:rPr lang="en-US" sz="2000" u="sng" dirty="0" err="1">
                <a:solidFill>
                  <a:schemeClr val="dk1"/>
                </a:solidFill>
                <a:ea typeface="Times New Roman"/>
                <a:cs typeface="Times New Roman"/>
                <a:sym typeface="Times New Roman"/>
                <a:hlinkClick r:id="rId4" tooltip="Journal of emergency nursing: JEN : official publication of the Emergency Department Nurses Association."/>
              </a:rPr>
              <a:t>Nurs</a:t>
            </a:r>
            <a:r>
              <a:rPr lang="en-US" sz="2000" u="sng" dirty="0">
                <a:solidFill>
                  <a:schemeClr val="dk1"/>
                </a:solidFill>
                <a:ea typeface="Times New Roman"/>
                <a:cs typeface="Times New Roman"/>
                <a:sym typeface="Times New Roman"/>
                <a:hlinkClick r:id="rId4" tooltip="Journal of emergency nursing: JEN : official publication of the Emergency Department Nurses Association."/>
              </a:rPr>
              <a:t>.</a:t>
            </a:r>
            <a:r>
              <a:rPr lang="en-US" sz="2000" dirty="0">
                <a:solidFill>
                  <a:schemeClr val="dk1"/>
                </a:solidFill>
                <a:ea typeface="Times New Roman"/>
                <a:cs typeface="Times New Roman"/>
                <a:sym typeface="Times New Roman"/>
              </a:rPr>
              <a:t> 2018 Sep; 44(5):499-504. </a:t>
            </a:r>
            <a:r>
              <a:rPr lang="en-US" sz="2000" dirty="0" err="1">
                <a:solidFill>
                  <a:schemeClr val="dk1"/>
                </a:solidFill>
                <a:ea typeface="Times New Roman"/>
                <a:cs typeface="Times New Roman"/>
                <a:sym typeface="Times New Roman"/>
              </a:rPr>
              <a:t>doi</a:t>
            </a:r>
            <a:r>
              <a:rPr lang="en-US" sz="2000" dirty="0">
                <a:solidFill>
                  <a:schemeClr val="dk1"/>
                </a:solidFill>
                <a:ea typeface="Times New Roman"/>
                <a:cs typeface="Times New Roman"/>
                <a:sym typeface="Times New Roman"/>
              </a:rPr>
              <a:t>: 10.1016/j.jen.2018.03.012. </a:t>
            </a:r>
            <a:r>
              <a:rPr lang="en-US" sz="2000" dirty="0" err="1">
                <a:solidFill>
                  <a:schemeClr val="dk1"/>
                </a:solidFill>
                <a:ea typeface="Times New Roman"/>
                <a:cs typeface="Times New Roman"/>
                <a:sym typeface="Times New Roman"/>
              </a:rPr>
              <a:t>Epub</a:t>
            </a:r>
            <a:r>
              <a:rPr lang="en-US" sz="2000" dirty="0">
                <a:solidFill>
                  <a:schemeClr val="dk1"/>
                </a:solidFill>
                <a:ea typeface="Times New Roman"/>
                <a:cs typeface="Times New Roman"/>
                <a:sym typeface="Times New Roman"/>
              </a:rPr>
              <a:t> 2018 Apr 25. </a:t>
            </a:r>
            <a:r>
              <a:rPr lang="en-US" sz="2000" b="1" dirty="0">
                <a:solidFill>
                  <a:schemeClr val="dk1"/>
                </a:solidFill>
                <a:ea typeface="Times New Roman"/>
                <a:cs typeface="Times New Roman"/>
                <a:sym typeface="Times New Roman"/>
              </a:rPr>
              <a:t>Counseling Suicidal Patients About Access to Lethal Means: Attitudes of Emergency Nurse Leaders. </a:t>
            </a:r>
            <a:r>
              <a:rPr lang="en-US" sz="2000" dirty="0">
                <a:hlinkClick r:id="rId4"/>
              </a:rPr>
              <a:t>https://www.ncbi.nlm.nih.gov/pubmed/29704978</a:t>
            </a:r>
            <a:endParaRPr lang="en-US" sz="2000" dirty="0"/>
          </a:p>
          <a:p>
            <a:endParaRPr lang="en-US" sz="2000" dirty="0">
              <a:solidFill>
                <a:srgbClr val="003366"/>
              </a:solidFill>
              <a:ea typeface="Calibri"/>
              <a:cs typeface="Calibri"/>
              <a:sym typeface="Calibri"/>
            </a:endParaRPr>
          </a:p>
          <a:p>
            <a:r>
              <a:rPr lang="en-US" sz="2000" u="sng" dirty="0">
                <a:solidFill>
                  <a:schemeClr val="dk1"/>
                </a:solidFill>
                <a:ea typeface="Times New Roman"/>
                <a:cs typeface="Times New Roman"/>
                <a:sym typeface="Times New Roman"/>
                <a:hlinkClick r:id="rId5" tooltip="Journal of gerontological social work."/>
              </a:rPr>
              <a:t>J </a:t>
            </a:r>
            <a:r>
              <a:rPr lang="en-US" sz="2000" u="sng" dirty="0" err="1">
                <a:solidFill>
                  <a:schemeClr val="dk1"/>
                </a:solidFill>
                <a:ea typeface="Times New Roman"/>
                <a:cs typeface="Times New Roman"/>
                <a:sym typeface="Times New Roman"/>
                <a:hlinkClick r:id="rId5" tooltip="Journal of gerontological social work."/>
              </a:rPr>
              <a:t>Gerontol</a:t>
            </a:r>
            <a:r>
              <a:rPr lang="en-US" sz="2000" u="sng" dirty="0">
                <a:solidFill>
                  <a:schemeClr val="dk1"/>
                </a:solidFill>
                <a:ea typeface="Times New Roman"/>
                <a:cs typeface="Times New Roman"/>
                <a:sym typeface="Times New Roman"/>
                <a:hlinkClick r:id="rId5" tooltip="Journal of gerontological social work."/>
              </a:rPr>
              <a:t> </a:t>
            </a:r>
            <a:r>
              <a:rPr lang="en-US" sz="2000" u="sng" dirty="0" err="1">
                <a:solidFill>
                  <a:schemeClr val="dk1"/>
                </a:solidFill>
                <a:ea typeface="Times New Roman"/>
                <a:cs typeface="Times New Roman"/>
                <a:sym typeface="Times New Roman"/>
                <a:hlinkClick r:id="rId5" tooltip="Journal of gerontological social work."/>
              </a:rPr>
              <a:t>Soc</a:t>
            </a:r>
            <a:r>
              <a:rPr lang="en-US" sz="2000" u="sng" dirty="0">
                <a:solidFill>
                  <a:schemeClr val="dk1"/>
                </a:solidFill>
                <a:ea typeface="Times New Roman"/>
                <a:cs typeface="Times New Roman"/>
                <a:sym typeface="Times New Roman"/>
                <a:hlinkClick r:id="rId5" tooltip="Journal of gerontological social work."/>
              </a:rPr>
              <a:t> Work.</a:t>
            </a:r>
            <a:r>
              <a:rPr lang="en-US" sz="2000" dirty="0">
                <a:solidFill>
                  <a:schemeClr val="dk1"/>
                </a:solidFill>
                <a:ea typeface="Times New Roman"/>
                <a:cs typeface="Times New Roman"/>
                <a:sym typeface="Times New Roman"/>
              </a:rPr>
              <a:t> 2019 Jan; 62(1):48-66. </a:t>
            </a:r>
            <a:r>
              <a:rPr lang="en-US" sz="2000" dirty="0" err="1">
                <a:solidFill>
                  <a:schemeClr val="dk1"/>
                </a:solidFill>
                <a:ea typeface="Times New Roman"/>
                <a:cs typeface="Times New Roman"/>
                <a:sym typeface="Times New Roman"/>
              </a:rPr>
              <a:t>doi</a:t>
            </a:r>
            <a:r>
              <a:rPr lang="en-US" sz="2000" dirty="0">
                <a:solidFill>
                  <a:schemeClr val="dk1"/>
                </a:solidFill>
                <a:ea typeface="Times New Roman"/>
                <a:cs typeface="Times New Roman"/>
                <a:sym typeface="Times New Roman"/>
              </a:rPr>
              <a:t>: 10.1080/01634372.2018.1522410. </a:t>
            </a:r>
            <a:r>
              <a:rPr lang="en-US" sz="2000" dirty="0" err="1">
                <a:solidFill>
                  <a:schemeClr val="dk1"/>
                </a:solidFill>
                <a:ea typeface="Times New Roman"/>
                <a:cs typeface="Times New Roman"/>
                <a:sym typeface="Times New Roman"/>
              </a:rPr>
              <a:t>Epub</a:t>
            </a:r>
            <a:r>
              <a:rPr lang="en-US" sz="2000" dirty="0">
                <a:solidFill>
                  <a:schemeClr val="dk1"/>
                </a:solidFill>
                <a:ea typeface="Times New Roman"/>
                <a:cs typeface="Times New Roman"/>
                <a:sym typeface="Times New Roman"/>
              </a:rPr>
              <a:t> 2018 Sep 24. </a:t>
            </a:r>
            <a:r>
              <a:rPr lang="en-US" sz="2000" b="1" dirty="0">
                <a:solidFill>
                  <a:schemeClr val="dk1"/>
                </a:solidFill>
                <a:ea typeface="Times New Roman"/>
                <a:cs typeface="Times New Roman"/>
                <a:sym typeface="Times New Roman"/>
              </a:rPr>
              <a:t>An Evaluation of the Counseling on Access to Lethal Means (CALM) Training with an Area Agency on Aging. </a:t>
            </a:r>
            <a:r>
              <a:rPr lang="en-US" sz="2000" dirty="0">
                <a:hlinkClick r:id="rId5"/>
              </a:rPr>
              <a:t>https://www.ncbi.nlm.nih.gov/pubmed/30247989</a:t>
            </a:r>
            <a:endParaRPr lang="en-US" sz="2000" dirty="0">
              <a:solidFill>
                <a:srgbClr val="003366"/>
              </a:solidFill>
              <a:ea typeface="Calibri"/>
              <a:cs typeface="Calibri"/>
              <a:sym typeface="Calibri"/>
            </a:endParaRPr>
          </a:p>
          <a:p>
            <a:endParaRPr lang="en-US" dirty="0"/>
          </a:p>
        </p:txBody>
      </p:sp>
      <p:sp>
        <p:nvSpPr>
          <p:cNvPr id="4" name="Title 3"/>
          <p:cNvSpPr>
            <a:spLocks noGrp="1"/>
          </p:cNvSpPr>
          <p:nvPr>
            <p:ph type="title"/>
          </p:nvPr>
        </p:nvSpPr>
        <p:spPr>
          <a:xfrm>
            <a:off x="628650" y="365127"/>
            <a:ext cx="7886700" cy="789906"/>
          </a:xfrm>
        </p:spPr>
        <p:txBody>
          <a:bodyPr/>
          <a:lstStyle/>
          <a:p>
            <a:r>
              <a:rPr lang="en-US" dirty="0"/>
              <a:t>Research Supporting CALM</a:t>
            </a:r>
          </a:p>
        </p:txBody>
      </p:sp>
    </p:spTree>
    <p:extLst>
      <p:ext uri="{BB962C8B-B14F-4D97-AF65-F5344CB8AC3E}">
        <p14:creationId xmlns:p14="http://schemas.microsoft.com/office/powerpoint/2010/main" val="21864258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8B526-D8C1-4027-9468-D2106E302338}"/>
              </a:ext>
            </a:extLst>
          </p:cNvPr>
          <p:cNvSpPr>
            <a:spLocks noGrp="1"/>
          </p:cNvSpPr>
          <p:nvPr>
            <p:ph type="title"/>
          </p:nvPr>
        </p:nvSpPr>
        <p:spPr>
          <a:xfrm>
            <a:off x="211756" y="172403"/>
            <a:ext cx="7886700" cy="457299"/>
          </a:xfrm>
        </p:spPr>
        <p:txBody>
          <a:bodyPr>
            <a:normAutofit fontScale="90000"/>
          </a:bodyPr>
          <a:lstStyle/>
          <a:p>
            <a:r>
              <a:rPr lang="en-US" dirty="0"/>
              <a:t>References </a:t>
            </a:r>
          </a:p>
        </p:txBody>
      </p:sp>
      <p:sp>
        <p:nvSpPr>
          <p:cNvPr id="3" name="Content Placeholder 2">
            <a:extLst>
              <a:ext uri="{FF2B5EF4-FFF2-40B4-BE49-F238E27FC236}">
                <a16:creationId xmlns:a16="http://schemas.microsoft.com/office/drawing/2014/main" id="{4DE3DB4D-F5B1-4D00-BB86-4D3D7B3302E5}"/>
              </a:ext>
            </a:extLst>
          </p:cNvPr>
          <p:cNvSpPr>
            <a:spLocks noGrp="1"/>
          </p:cNvSpPr>
          <p:nvPr>
            <p:ph idx="1"/>
          </p:nvPr>
        </p:nvSpPr>
        <p:spPr>
          <a:xfrm>
            <a:off x="477520" y="629703"/>
            <a:ext cx="8422640" cy="6228298"/>
          </a:xfrm>
        </p:spPr>
        <p:txBody>
          <a:bodyPr>
            <a:normAutofit fontScale="77500" lnSpcReduction="20000"/>
          </a:bodyPr>
          <a:lstStyle/>
          <a:p>
            <a:pPr>
              <a:lnSpc>
                <a:spcPct val="120000"/>
              </a:lnSpc>
              <a:spcBef>
                <a:spcPts val="600"/>
              </a:spcBef>
              <a:spcAft>
                <a:spcPts val="600"/>
              </a:spcAft>
            </a:pPr>
            <a:r>
              <a:rPr lang="en-US" sz="2000" dirty="0"/>
              <a:t>Baxley F, Miller M. Parental Misperceptions About Children and Firearms. </a:t>
            </a:r>
            <a:r>
              <a:rPr lang="en-US" sz="2000" i="1" dirty="0"/>
              <a:t>Arch </a:t>
            </a:r>
            <a:r>
              <a:rPr lang="en-US" sz="2000" i="1" dirty="0" err="1"/>
              <a:t>Pediatr</a:t>
            </a:r>
            <a:r>
              <a:rPr lang="en-US" sz="2000" i="1" dirty="0"/>
              <a:t> </a:t>
            </a:r>
            <a:r>
              <a:rPr lang="en-US" sz="2000" i="1" dirty="0" err="1"/>
              <a:t>Adolesc</a:t>
            </a:r>
            <a:r>
              <a:rPr lang="en-US" sz="2000" i="1" dirty="0"/>
              <a:t> Med.</a:t>
            </a:r>
            <a:r>
              <a:rPr lang="en-US" sz="2000" dirty="0"/>
              <a:t> 2006;160(5):542–547. doi:10.1001/archpedi.160.5.542</a:t>
            </a:r>
          </a:p>
          <a:p>
            <a:pPr>
              <a:lnSpc>
                <a:spcPct val="120000"/>
              </a:lnSpc>
              <a:spcBef>
                <a:spcPts val="600"/>
              </a:spcBef>
              <a:spcAft>
                <a:spcPts val="600"/>
              </a:spcAft>
            </a:pPr>
            <a:r>
              <a:rPr lang="en-US" sz="2000" dirty="0"/>
              <a:t>Berman, A. L., Shepherd, G., &amp; Silverman, M. M. (2003). The LSARS-II: Lethality of suicide attempt  rating scale updated. Suicide and Life-Threatening Behavior 33(3), 261–276.</a:t>
            </a:r>
          </a:p>
          <a:p>
            <a:pPr>
              <a:lnSpc>
                <a:spcPct val="120000"/>
              </a:lnSpc>
              <a:spcBef>
                <a:spcPts val="600"/>
              </a:spcBef>
              <a:spcAft>
                <a:spcPts val="600"/>
              </a:spcAft>
            </a:pPr>
            <a:r>
              <a:rPr lang="en-US" sz="2000" dirty="0"/>
              <a:t>Borges, G., Angst, J., Nock, M. K., Ruscio, A. M., Walters, E. E., &amp; Kessler, R. C. (2006). A risk index  for 12-month suicide attempts in the National Comorbidity Survey Replication (NCSR). </a:t>
            </a:r>
            <a:r>
              <a:rPr lang="en-US" sz="2000" i="1" dirty="0"/>
              <a:t>Psychological Medicine</a:t>
            </a:r>
            <a:r>
              <a:rPr lang="en-US" sz="2000" dirty="0"/>
              <a:t>, </a:t>
            </a:r>
            <a:r>
              <a:rPr lang="en-US" sz="2000" i="1" dirty="0"/>
              <a:t>36</a:t>
            </a:r>
            <a:r>
              <a:rPr lang="en-US" sz="2000" dirty="0"/>
              <a:t>(12), 1747–1757.  </a:t>
            </a:r>
          </a:p>
          <a:p>
            <a:pPr>
              <a:lnSpc>
                <a:spcPct val="120000"/>
              </a:lnSpc>
              <a:spcBef>
                <a:spcPts val="600"/>
              </a:spcBef>
              <a:spcAft>
                <a:spcPts val="600"/>
              </a:spcAft>
            </a:pPr>
            <a:r>
              <a:rPr lang="en-US" sz="2000" dirty="0"/>
              <a:t>Britton, P., Bryan, C., &amp; Valenstein, M. (2016). Motivational interviewing for means restriction counseling with patients at risk for suicide. Cognitive and Behavioral Practice 23, 51–61.</a:t>
            </a:r>
          </a:p>
          <a:p>
            <a:pPr>
              <a:lnSpc>
                <a:spcPct val="120000"/>
              </a:lnSpc>
              <a:spcBef>
                <a:spcPts val="600"/>
              </a:spcBef>
              <a:spcAft>
                <a:spcPts val="600"/>
              </a:spcAft>
            </a:pPr>
            <a:r>
              <a:rPr lang="en-US" sz="2000" dirty="0"/>
              <a:t>Canner, J. K., Giuliano, K., Selvarajah, S., Hammond, E. R, &amp; Schneider, E. B. (2018). Emergency department visits for attempted suicide and self-harm in the USA: 2006–2013. Epidemiology and Psychiatric Sciences, 27(1), 94–102.</a:t>
            </a:r>
          </a:p>
          <a:p>
            <a:pPr>
              <a:lnSpc>
                <a:spcPct val="120000"/>
              </a:lnSpc>
              <a:spcBef>
                <a:spcPts val="600"/>
              </a:spcBef>
              <a:spcAft>
                <a:spcPts val="600"/>
              </a:spcAft>
            </a:pPr>
            <a:r>
              <a:rPr lang="en-US" sz="2000" dirty="0"/>
              <a:t>Carroll, R., Metcalfe, C., &amp; Gunnell, D. (2014). Hospital Presenting Self-Harm and Risk of Fatal and  Non-Fatal Repetition: Systematic Review and Meta-Analysis. </a:t>
            </a:r>
            <a:r>
              <a:rPr lang="en-US" sz="2000" i="1" dirty="0"/>
              <a:t>PLoS ONE</a:t>
            </a:r>
            <a:r>
              <a:rPr lang="en-US" sz="2000" dirty="0"/>
              <a:t>, </a:t>
            </a:r>
            <a:r>
              <a:rPr lang="en-US" sz="2000" i="1" dirty="0"/>
              <a:t>9</a:t>
            </a:r>
            <a:r>
              <a:rPr lang="en-US" sz="2000" dirty="0"/>
              <a:t>(2). </a:t>
            </a:r>
          </a:p>
          <a:p>
            <a:pPr>
              <a:lnSpc>
                <a:spcPct val="120000"/>
              </a:lnSpc>
              <a:spcBef>
                <a:spcPts val="600"/>
              </a:spcBef>
              <a:spcAft>
                <a:spcPts val="600"/>
              </a:spcAft>
            </a:pPr>
            <a:r>
              <a:rPr lang="en-US" sz="2000" dirty="0"/>
              <a:t>Centers for Disease Control and Prevention, National Center for Injury Prevention and Control. Web-based Injury Statistics Query and Reporting System (WISQARS) [online]. (2017) [cit2019]. Available from URL: www.cdc.gov/injury/wisqars</a:t>
            </a:r>
          </a:p>
          <a:p>
            <a:pPr>
              <a:lnSpc>
                <a:spcPct val="120000"/>
              </a:lnSpc>
              <a:spcBef>
                <a:spcPts val="600"/>
              </a:spcBef>
              <a:spcAft>
                <a:spcPts val="600"/>
              </a:spcAft>
            </a:pPr>
            <a:r>
              <a:rPr lang="en-US" sz="2000" dirty="0" err="1"/>
              <a:t>Deisenhammer</a:t>
            </a:r>
            <a:r>
              <a:rPr lang="en-US" sz="2000" dirty="0"/>
              <a:t>, E. A., Ing, C.-M., Strauss, R., Kemmler, G., Hinterhuber, H., &amp; Weiss, E. M. (2009). The Duration of the Suicidal Process. </a:t>
            </a:r>
            <a:r>
              <a:rPr lang="en-US" sz="2000" i="1" dirty="0"/>
              <a:t>The Journal of Clinical Psychiatry</a:t>
            </a:r>
            <a:r>
              <a:rPr lang="en-US" sz="2000" dirty="0"/>
              <a:t>, </a:t>
            </a:r>
            <a:r>
              <a:rPr lang="en-US" sz="2000" i="1" dirty="0"/>
              <a:t>70</a:t>
            </a:r>
            <a:r>
              <a:rPr lang="en-US" sz="2000" dirty="0"/>
              <a:t>(1), 19–24.  </a:t>
            </a:r>
          </a:p>
          <a:p>
            <a:endParaRPr lang="en-US" dirty="0"/>
          </a:p>
        </p:txBody>
      </p:sp>
    </p:spTree>
    <p:extLst>
      <p:ext uri="{BB962C8B-B14F-4D97-AF65-F5344CB8AC3E}">
        <p14:creationId xmlns:p14="http://schemas.microsoft.com/office/powerpoint/2010/main" val="24113998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0CD4-2617-46EB-8833-E75E1C641FFF}"/>
              </a:ext>
            </a:extLst>
          </p:cNvPr>
          <p:cNvSpPr>
            <a:spLocks noGrp="1"/>
          </p:cNvSpPr>
          <p:nvPr>
            <p:ph type="title"/>
          </p:nvPr>
        </p:nvSpPr>
        <p:spPr>
          <a:xfrm>
            <a:off x="371976" y="173789"/>
            <a:ext cx="7886700" cy="661569"/>
          </a:xfrm>
        </p:spPr>
        <p:txBody>
          <a:bodyPr/>
          <a:lstStyle/>
          <a:p>
            <a:r>
              <a:rPr lang="en-US" dirty="0"/>
              <a:t>References</a:t>
            </a:r>
          </a:p>
        </p:txBody>
      </p:sp>
      <p:sp>
        <p:nvSpPr>
          <p:cNvPr id="3" name="Content Placeholder 2">
            <a:extLst>
              <a:ext uri="{FF2B5EF4-FFF2-40B4-BE49-F238E27FC236}">
                <a16:creationId xmlns:a16="http://schemas.microsoft.com/office/drawing/2014/main" id="{2541251A-C9F3-4FE7-A364-FF2803683838}"/>
              </a:ext>
            </a:extLst>
          </p:cNvPr>
          <p:cNvSpPr>
            <a:spLocks noGrp="1"/>
          </p:cNvSpPr>
          <p:nvPr>
            <p:ph idx="1"/>
          </p:nvPr>
        </p:nvSpPr>
        <p:spPr>
          <a:xfrm>
            <a:off x="676776" y="846429"/>
            <a:ext cx="8242634" cy="5165142"/>
          </a:xfrm>
        </p:spPr>
        <p:txBody>
          <a:bodyPr>
            <a:noAutofit/>
          </a:bodyPr>
          <a:lstStyle/>
          <a:p>
            <a:r>
              <a:rPr lang="en-US" sz="1700" dirty="0"/>
              <a:t>Drum, D. J., Brownson, C., Denmark, A. B., &amp; Smith, S. E. (2009). New Data on the Nature of Suicidal Crises in College Students: Shifting the Paradigm. Professional Psychology: Research and Practice, 40(3), 213-222. https://doi.org/10.1037/a0014465</a:t>
            </a:r>
          </a:p>
          <a:p>
            <a:r>
              <a:rPr lang="en-US" sz="1700" dirty="0"/>
              <a:t>Fatal Injury Data | WISQARS | Injury Center | CDC. </a:t>
            </a:r>
          </a:p>
          <a:p>
            <a:r>
              <a:rPr lang="en-US" sz="1700" dirty="0"/>
              <a:t>Friend, T. (2003). Many other survivors of lethal attempts have said similar things. The New Yorker .</a:t>
            </a:r>
          </a:p>
          <a:p>
            <a:r>
              <a:rPr lang="en-US" sz="1700" dirty="0"/>
              <a:t>Gunnell, D., Fernando, R., </a:t>
            </a:r>
            <a:r>
              <a:rPr lang="en-US" sz="1700" dirty="0" err="1"/>
              <a:t>Hewagama</a:t>
            </a:r>
            <a:r>
              <a:rPr lang="en-US" sz="1700" dirty="0"/>
              <a:t>, M., </a:t>
            </a:r>
            <a:r>
              <a:rPr lang="en-US" sz="1700" dirty="0" err="1"/>
              <a:t>Priyangika</a:t>
            </a:r>
            <a:r>
              <a:rPr lang="en-US" sz="1700" dirty="0"/>
              <a:t>, W. D., </a:t>
            </a:r>
            <a:r>
              <a:rPr lang="en-US" sz="1700" dirty="0" err="1"/>
              <a:t>Konradsen</a:t>
            </a:r>
            <a:r>
              <a:rPr lang="en-US" sz="1700" dirty="0"/>
              <a:t>, F., &amp; Eddleston, M. (2007). The impact of pesticide regulations on suicide in Sri Lanka. International journal of epidemiology, 36(6), 1235–1242. doi:10.1093/</a:t>
            </a:r>
            <a:r>
              <a:rPr lang="en-US" sz="1700" dirty="0" err="1"/>
              <a:t>ije</a:t>
            </a:r>
            <a:r>
              <a:rPr lang="en-US" sz="1700" dirty="0"/>
              <a:t>/dym164</a:t>
            </a:r>
          </a:p>
          <a:p>
            <a:r>
              <a:rPr lang="en-US" sz="1700" dirty="0"/>
              <a:t>Healthapps.dhss.mo.gov. (2019). MOPHIMS - Death MICA. [online] Available at: https://healthapps.dhss.mo.gov/MoPhims/QueryBuilder?qbc=DM&amp;q=1&amp;m=1 [Accessed 30 Sep. 2019].</a:t>
            </a:r>
          </a:p>
          <a:p>
            <a:r>
              <a:rPr lang="en-US" sz="1700" dirty="0"/>
              <a:t>Joiner, Thomas &amp; </a:t>
            </a:r>
            <a:r>
              <a:rPr lang="en-US" sz="1700" dirty="0" err="1"/>
              <a:t>Kalafat</a:t>
            </a:r>
            <a:r>
              <a:rPr lang="en-US" sz="1700" dirty="0"/>
              <a:t>, John &amp; Draper, John &amp; Stokes, Heather &amp; Knudson, Marshall &amp; Berman, Alan &amp; </a:t>
            </a:r>
            <a:r>
              <a:rPr lang="en-US" sz="1700" dirty="0" err="1"/>
              <a:t>Mckeon</a:t>
            </a:r>
            <a:r>
              <a:rPr lang="en-US" sz="1700" dirty="0"/>
              <a:t>, Richard. (2007). Establishing Standards for the Assessment of Suicide Risk Among Callers to the National Suicide Prevention Lifeline. Suicide &amp; life-threatening behavior. 37. 353-65. 10.1521/suli.2007.37.3.353.</a:t>
            </a:r>
          </a:p>
          <a:p>
            <a:r>
              <a:rPr lang="en-US" sz="1700" dirty="0" err="1"/>
              <a:t>Lubin</a:t>
            </a:r>
            <a:r>
              <a:rPr lang="en-US" sz="1700" dirty="0"/>
              <a:t>, G., </a:t>
            </a:r>
            <a:r>
              <a:rPr lang="en-US" sz="1700" dirty="0" err="1"/>
              <a:t>Werbeloff</a:t>
            </a:r>
            <a:r>
              <a:rPr lang="en-US" sz="1700" dirty="0"/>
              <a:t>, N., Halperin, D., </a:t>
            </a:r>
            <a:r>
              <a:rPr lang="en-US" sz="1700" dirty="0" err="1"/>
              <a:t>Shmushkevitch</a:t>
            </a:r>
            <a:r>
              <a:rPr lang="en-US" sz="1700" dirty="0"/>
              <a:t>, M., Weiser, M. and </a:t>
            </a:r>
            <a:r>
              <a:rPr lang="en-US" sz="1700" dirty="0" err="1"/>
              <a:t>Knobler</a:t>
            </a:r>
            <a:r>
              <a:rPr lang="en-US" sz="1700" dirty="0"/>
              <a:t>, H. (2010). Decrease in Suicide Rates After a Change of Policy Reducing Access to Firearms in Adolescents: A Naturalistic Epidemiological Study. Suicide and Life-Threatening Behavior, [online] 40(5), pp.421-424. Available at: https://onlinelibrary.wiley.com/doi/abs/10.1521/suli.2010.40.5.421 [Accessed 24 Sep. 2019].</a:t>
            </a:r>
          </a:p>
        </p:txBody>
      </p:sp>
    </p:spTree>
    <p:extLst>
      <p:ext uri="{BB962C8B-B14F-4D97-AF65-F5344CB8AC3E}">
        <p14:creationId xmlns:p14="http://schemas.microsoft.com/office/powerpoint/2010/main" val="425482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4F165D5264AD468FFEC93C19C9867D" ma:contentTypeVersion="12" ma:contentTypeDescription="Create a new document." ma:contentTypeScope="" ma:versionID="e0548a538c0bc7b9abe24b381793c875">
  <xsd:schema xmlns:xsd="http://www.w3.org/2001/XMLSchema" xmlns:xs="http://www.w3.org/2001/XMLSchema" xmlns:p="http://schemas.microsoft.com/office/2006/metadata/properties" xmlns:ns2="60d6797e-e806-47f6-9933-75631c21461b" xmlns:ns3="37b48741-373c-4bae-9bd8-137184e4ef14" targetNamespace="http://schemas.microsoft.com/office/2006/metadata/properties" ma:root="true" ma:fieldsID="3fd675bbe0f896bcad8e5fccb11b78f4" ns2:_="" ns3:_="">
    <xsd:import namespace="60d6797e-e806-47f6-9933-75631c21461b"/>
    <xsd:import namespace="37b48741-373c-4bae-9bd8-137184e4ef1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d6797e-e806-47f6-9933-75631c21461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b48741-373c-4bae-9bd8-137184e4ef1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D56506-36B4-4E6D-B732-832A9DA3FA13}">
  <ds:schemaRefs>
    <ds:schemaRef ds:uri="http://schemas.microsoft.com/sharepoint/v3/contenttype/forms"/>
  </ds:schemaRefs>
</ds:datastoreItem>
</file>

<file path=customXml/itemProps2.xml><?xml version="1.0" encoding="utf-8"?>
<ds:datastoreItem xmlns:ds="http://schemas.openxmlformats.org/officeDocument/2006/customXml" ds:itemID="{A0AD2A37-78E6-48CD-9B6F-5333B45EF23B}">
  <ds:schemaRefs>
    <ds:schemaRef ds:uri="http://schemas.openxmlformats.org/package/2006/metadata/core-properties"/>
    <ds:schemaRef ds:uri="http://purl.org/dc/elements/1.1/"/>
    <ds:schemaRef ds:uri="http://schemas.microsoft.com/office/2006/documentManagement/types"/>
    <ds:schemaRef ds:uri="http://www.w3.org/XML/1998/namespace"/>
    <ds:schemaRef ds:uri="http://purl.org/dc/dcmitype/"/>
    <ds:schemaRef ds:uri="http://purl.org/dc/terms/"/>
    <ds:schemaRef ds:uri="37b48741-373c-4bae-9bd8-137184e4ef14"/>
    <ds:schemaRef ds:uri="http://schemas.microsoft.com/office/infopath/2007/PartnerControls"/>
    <ds:schemaRef ds:uri="60d6797e-e806-47f6-9933-75631c21461b"/>
    <ds:schemaRef ds:uri="http://schemas.microsoft.com/office/2006/metadata/properties"/>
  </ds:schemaRefs>
</ds:datastoreItem>
</file>

<file path=customXml/itemProps3.xml><?xml version="1.0" encoding="utf-8"?>
<ds:datastoreItem xmlns:ds="http://schemas.openxmlformats.org/officeDocument/2006/customXml" ds:itemID="{CE93F2F5-F5DF-40FC-A4E1-C51AEBDE7B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d6797e-e806-47f6-9933-75631c21461b"/>
    <ds:schemaRef ds:uri="37b48741-373c-4bae-9bd8-137184e4e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2414</TotalTime>
  <Words>17349</Words>
  <Application>Microsoft Office PowerPoint</Application>
  <PresentationFormat>On-screen Show (4:3)</PresentationFormat>
  <Paragraphs>1311</Paragraphs>
  <Slides>101</Slides>
  <Notes>100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101</vt:i4>
      </vt:variant>
    </vt:vector>
  </HeadingPairs>
  <TitlesOfParts>
    <vt:vector size="112" baseType="lpstr">
      <vt:lpstr>Arial</vt:lpstr>
      <vt:lpstr>Calibri</vt:lpstr>
      <vt:lpstr>Calibri Light</vt:lpstr>
      <vt:lpstr>Corbel</vt:lpstr>
      <vt:lpstr>Courier New</vt:lpstr>
      <vt:lpstr>Noto Sans Symbols</vt:lpstr>
      <vt:lpstr>Times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1  Why “Means Matter”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Lethality of Suicide Methods</vt:lpstr>
      <vt:lpstr>Lethality of Suicide Methods</vt:lpstr>
      <vt:lpstr>PowerPoint Presentation</vt:lpstr>
      <vt:lpstr>PowerPoint Presentation</vt:lpstr>
      <vt:lpstr>Relative Lethality of Suicide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Firearms Matter Most</vt:lpstr>
      <vt:lpstr>What Made the Difference for Hunter?</vt:lpstr>
      <vt:lpstr>PowerPoint Presentation</vt:lpstr>
      <vt:lpstr>Module 2  Conducting Lethal Means Counseling     </vt:lpstr>
      <vt:lpstr>      Overview of Lethal Means Counseling</vt:lpstr>
      <vt:lpstr>    Limits to the “Screen &amp; Treat” Model</vt:lpstr>
      <vt:lpstr>       Suicide plans</vt:lpstr>
      <vt:lpstr>      Suicide plans</vt:lpstr>
      <vt:lpstr>Lethal Means Counseling Approach</vt:lpstr>
      <vt:lpstr>A Word about Motivational Interviewing</vt:lpstr>
      <vt:lpstr>When is Lethal Means Counseling Appropriate?</vt:lpstr>
      <vt:lpstr>Raising the Issue of Lethal Means</vt:lpstr>
      <vt:lpstr>Practice in Starting the CALM Conversation</vt:lpstr>
      <vt:lpstr>Safety Plan (Stanley &amp; Brown, 2012)</vt:lpstr>
      <vt:lpstr>      Firearms: Starting the Conversation</vt:lpstr>
      <vt:lpstr>      Gun Storage: Behavioral Objective</vt:lpstr>
      <vt:lpstr>     Firearms: Off-site Storage</vt:lpstr>
      <vt:lpstr>     Firearms: Other Options</vt:lpstr>
      <vt:lpstr>     Firearms: Locking</vt:lpstr>
      <vt:lpstr>      Firearms: Other Options</vt:lpstr>
      <vt:lpstr>      When the At-Risk Person is a Minor</vt:lpstr>
      <vt:lpstr>What about a Self-Defense Gun?</vt:lpstr>
      <vt:lpstr>Self-Defense Gun </vt:lpstr>
      <vt:lpstr>Language Matters</vt:lpstr>
      <vt:lpstr>Caution: Read the Reactions</vt:lpstr>
      <vt:lpstr>     Bringing the Firearms Back </vt:lpstr>
      <vt:lpstr>Reintroducing Lethal Means</vt:lpstr>
      <vt:lpstr>    Case Study: Jason</vt:lpstr>
      <vt:lpstr>Jason’s Parents</vt:lpstr>
      <vt:lpstr>PowerPoint Presentation</vt:lpstr>
      <vt:lpstr>PowerPoint Presentation</vt:lpstr>
      <vt:lpstr>PowerPoint Presentation</vt:lpstr>
      <vt:lpstr>PowerPoint Presentation</vt:lpstr>
      <vt:lpstr>PowerPoint Presentation</vt:lpstr>
      <vt:lpstr>     Medications</vt:lpstr>
      <vt:lpstr>Medications: Reducing Access</vt:lpstr>
      <vt:lpstr>Medications: Reducing Access</vt:lpstr>
      <vt:lpstr>Speaking with Patients about Medication</vt:lpstr>
      <vt:lpstr>Chan</vt:lpstr>
      <vt:lpstr>Chan (cont.)</vt:lpstr>
      <vt:lpstr>       Other Methods</vt:lpstr>
      <vt:lpstr>PowerPoint Presentation</vt:lpstr>
      <vt:lpstr>Means Reduction for Self-Injury </vt:lpstr>
      <vt:lpstr>       Documentation and Follow-up</vt:lpstr>
      <vt:lpstr>      Module 2 Summary</vt:lpstr>
      <vt:lpstr>Module 3  Sample Counseling Session     </vt:lpstr>
      <vt:lpstr>Module 4  Scenarios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Supporting CALM</vt:lpstr>
      <vt:lpstr>References </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CALM—North Carolina   Counseling on Access to Lethal Means</dc:title>
  <dc:creator>Elizabeth</dc:creator>
  <cp:lastModifiedBy>Elizabeth Makulec</cp:lastModifiedBy>
  <cp:revision>116</cp:revision>
  <cp:lastPrinted>2020-01-03T23:53:51Z</cp:lastPrinted>
  <dcterms:modified xsi:type="dcterms:W3CDTF">2020-01-28T18:28:20Z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0x0101002B4F165D5264AD468FFEC93C19C9867D</vt:lpwstr>
  </property>
</Properties>
</file>