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3" r:id="rId2"/>
    <p:sldId id="264" r:id="rId3"/>
    <p:sldId id="265" r:id="rId4"/>
    <p:sldId id="266" r:id="rId5"/>
    <p:sldId id="267" r:id="rId6"/>
    <p:sldId id="270" r:id="rId7"/>
    <p:sldId id="26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45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B1F94D-7FD3-49A0-877D-489F5A320272}" type="datetimeFigureOut">
              <a:rPr lang="en-US" smtClean="0"/>
              <a:pPr/>
              <a:t>6/4/2019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677CEF-7D99-43E7-AFCA-18597532FE64}" type="slidenum">
              <a:rPr lang="en-US" smtClean="0"/>
              <a:pPr/>
              <a:t>‹#›</a:t>
            </a:fld>
            <a:endParaRPr lang="en-US"/>
          </a:p>
        </p:txBody>
      </p:sp>
    </p:spTree>
    <p:extLst>
      <p:ext uri="{BB962C8B-B14F-4D97-AF65-F5344CB8AC3E}">
        <p14:creationId xmlns:p14="http://schemas.microsoft.com/office/powerpoint/2010/main" val="4000998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direct in asking about suicidal</a:t>
            </a:r>
            <a:r>
              <a:rPr lang="en-US" baseline="0" dirty="0"/>
              <a:t> thoughts – Have you been having thoughts of suicide?</a:t>
            </a:r>
          </a:p>
          <a:p>
            <a:r>
              <a:rPr lang="en-US" baseline="0" dirty="0"/>
              <a:t>Listen carefully and follow up.</a:t>
            </a:r>
          </a:p>
          <a:p>
            <a:r>
              <a:rPr lang="en-US" baseline="0" dirty="0"/>
              <a:t>Probe about depression, “not feeling himself” and concerns you have – withdrawn, missing appointments, etc.</a:t>
            </a:r>
          </a:p>
          <a:p>
            <a:endParaRPr lang="en-US" baseline="0" dirty="0"/>
          </a:p>
          <a:p>
            <a:r>
              <a:rPr lang="en-US" baseline="0" dirty="0"/>
              <a:t>Discuss options for reducing access to guns. Is there someone you would trust to hold on to your guns while you are feeling this way? Continue to probe until a solution is found. </a:t>
            </a:r>
          </a:p>
          <a:p>
            <a:r>
              <a:rPr lang="en-US" baseline="0" dirty="0"/>
              <a:t>Try to involve a family member or friend.</a:t>
            </a:r>
          </a:p>
          <a:p>
            <a:r>
              <a:rPr lang="en-US" baseline="0" dirty="0"/>
              <a:t>Develop a treatment plan including safety planning and follow up</a:t>
            </a:r>
          </a:p>
          <a:p>
            <a:r>
              <a:rPr lang="en-US" baseline="0" dirty="0"/>
              <a:t>Maintain connection</a:t>
            </a:r>
          </a:p>
          <a:p>
            <a:r>
              <a:rPr lang="en-US" baseline="0" dirty="0"/>
              <a:t>You may be the first or the only person he shares these feelings with!</a:t>
            </a:r>
            <a:endParaRPr lang="en-US" dirty="0"/>
          </a:p>
        </p:txBody>
      </p:sp>
      <p:sp>
        <p:nvSpPr>
          <p:cNvPr id="4" name="Slide Number Placeholder 3"/>
          <p:cNvSpPr>
            <a:spLocks noGrp="1"/>
          </p:cNvSpPr>
          <p:nvPr>
            <p:ph type="sldNum" sz="quarter" idx="10"/>
          </p:nvPr>
        </p:nvSpPr>
        <p:spPr/>
        <p:txBody>
          <a:bodyPr/>
          <a:lstStyle/>
          <a:p>
            <a:fld id="{BD677CEF-7D99-43E7-AFCA-18597532FE64}" type="slidenum">
              <a:rPr lang="en-US" smtClean="0"/>
              <a:pPr/>
              <a:t>1</a:t>
            </a:fld>
            <a:endParaRPr lang="en-US"/>
          </a:p>
        </p:txBody>
      </p:sp>
    </p:spTree>
    <p:extLst>
      <p:ext uri="{BB962C8B-B14F-4D97-AF65-F5344CB8AC3E}">
        <p14:creationId xmlns:p14="http://schemas.microsoft.com/office/powerpoint/2010/main" val="1256726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direct in asking about thoughts of suicide</a:t>
            </a:r>
            <a:r>
              <a:rPr lang="en-US" baseline="0" dirty="0"/>
              <a:t> and of making an attempt</a:t>
            </a:r>
          </a:p>
          <a:p>
            <a:r>
              <a:rPr lang="en-US" baseline="0" dirty="0"/>
              <a:t>Ask about other meds in the home</a:t>
            </a:r>
          </a:p>
          <a:p>
            <a:r>
              <a:rPr lang="en-US" baseline="0" dirty="0"/>
              <a:t>Ask about options for reducing her access to these quantities while she is feeling like this.</a:t>
            </a:r>
          </a:p>
          <a:p>
            <a:r>
              <a:rPr lang="en-US" baseline="0" dirty="0"/>
              <a:t>Try to get someone else involved – husband, other family, friend, neighbor. If husband, make sure she is comfortable with this.</a:t>
            </a:r>
          </a:p>
          <a:p>
            <a:r>
              <a:rPr lang="en-US" baseline="0" dirty="0"/>
              <a:t>Document this info. Share with your supervisor and with PCP and others re: duty to report.</a:t>
            </a:r>
          </a:p>
          <a:p>
            <a:r>
              <a:rPr lang="en-US" baseline="0" dirty="0"/>
              <a:t>Ask about firearms in the home and other methods</a:t>
            </a:r>
          </a:p>
          <a:p>
            <a:r>
              <a:rPr lang="en-US" b="1" baseline="0" dirty="0"/>
              <a:t>Do not leave her alone with children and meds</a:t>
            </a:r>
          </a:p>
          <a:p>
            <a:endParaRPr lang="en-US" dirty="0"/>
          </a:p>
        </p:txBody>
      </p:sp>
      <p:sp>
        <p:nvSpPr>
          <p:cNvPr id="4" name="Slide Number Placeholder 3"/>
          <p:cNvSpPr>
            <a:spLocks noGrp="1"/>
          </p:cNvSpPr>
          <p:nvPr>
            <p:ph type="sldNum" sz="quarter" idx="10"/>
          </p:nvPr>
        </p:nvSpPr>
        <p:spPr/>
        <p:txBody>
          <a:bodyPr/>
          <a:lstStyle/>
          <a:p>
            <a:fld id="{BD677CEF-7D99-43E7-AFCA-18597532FE64}" type="slidenum">
              <a:rPr lang="en-US" smtClean="0"/>
              <a:pPr/>
              <a:t>2</a:t>
            </a:fld>
            <a:endParaRPr lang="en-US"/>
          </a:p>
        </p:txBody>
      </p:sp>
    </p:spTree>
    <p:extLst>
      <p:ext uri="{BB962C8B-B14F-4D97-AF65-F5344CB8AC3E}">
        <p14:creationId xmlns:p14="http://schemas.microsoft.com/office/powerpoint/2010/main" val="891133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directly about suicidal</a:t>
            </a:r>
            <a:r>
              <a:rPr lang="en-US" baseline="0" dirty="0"/>
              <a:t> thoughts and actions and access to the loaded shotgun.</a:t>
            </a:r>
          </a:p>
          <a:p>
            <a:r>
              <a:rPr lang="en-US" baseline="0" dirty="0"/>
              <a:t>Listen carefully</a:t>
            </a:r>
          </a:p>
          <a:p>
            <a:r>
              <a:rPr lang="en-US" baseline="0" dirty="0"/>
              <a:t>Do not leave him alone with access</a:t>
            </a:r>
          </a:p>
          <a:p>
            <a:r>
              <a:rPr lang="en-US" baseline="0" dirty="0"/>
              <a:t>Who to engage/inform? Get his permission or acknowledgement.</a:t>
            </a:r>
          </a:p>
          <a:p>
            <a:r>
              <a:rPr lang="en-US" baseline="0" dirty="0"/>
              <a:t> Follow up to be sure that a treatment plan has been developed</a:t>
            </a:r>
          </a:p>
          <a:p>
            <a:r>
              <a:rPr lang="en-US" baseline="0" dirty="0"/>
              <a:t>Maintain connection</a:t>
            </a:r>
          </a:p>
        </p:txBody>
      </p:sp>
      <p:sp>
        <p:nvSpPr>
          <p:cNvPr id="4" name="Slide Number Placeholder 3"/>
          <p:cNvSpPr>
            <a:spLocks noGrp="1"/>
          </p:cNvSpPr>
          <p:nvPr>
            <p:ph type="sldNum" sz="quarter" idx="10"/>
          </p:nvPr>
        </p:nvSpPr>
        <p:spPr/>
        <p:txBody>
          <a:bodyPr/>
          <a:lstStyle/>
          <a:p>
            <a:fld id="{BD677CEF-7D99-43E7-AFCA-18597532FE64}" type="slidenum">
              <a:rPr lang="en-US" smtClean="0"/>
              <a:pPr/>
              <a:t>3</a:t>
            </a:fld>
            <a:endParaRPr lang="en-US"/>
          </a:p>
        </p:txBody>
      </p:sp>
    </p:spTree>
    <p:extLst>
      <p:ext uri="{BB962C8B-B14F-4D97-AF65-F5344CB8AC3E}">
        <p14:creationId xmlns:p14="http://schemas.microsoft.com/office/powerpoint/2010/main" val="1581151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directly about suicidal thoughts and actions</a:t>
            </a:r>
          </a:p>
          <a:p>
            <a:r>
              <a:rPr lang="en-US" dirty="0"/>
              <a:t>Reference</a:t>
            </a:r>
            <a:r>
              <a:rPr lang="en-US" baseline="0" dirty="0"/>
              <a:t> to Tylenol is a red flag </a:t>
            </a:r>
            <a:endParaRPr lang="en-US" dirty="0"/>
          </a:p>
          <a:p>
            <a:r>
              <a:rPr lang="en-US" dirty="0"/>
              <a:t>Ask about other methods including firearms</a:t>
            </a:r>
          </a:p>
          <a:p>
            <a:r>
              <a:rPr lang="en-US" dirty="0"/>
              <a:t>Involve parents and discuss</a:t>
            </a:r>
            <a:r>
              <a:rPr lang="en-US" baseline="0" dirty="0"/>
              <a:t> reducing access to most common and most lethal</a:t>
            </a:r>
          </a:p>
          <a:p>
            <a:r>
              <a:rPr lang="en-US" baseline="0" dirty="0"/>
              <a:t>Ensure that a safety plan is established  including treatment and follow up by parents and professionals</a:t>
            </a:r>
          </a:p>
          <a:p>
            <a:r>
              <a:rPr lang="en-US" baseline="0" dirty="0"/>
              <a:t>Follow up is crucial </a:t>
            </a:r>
          </a:p>
          <a:p>
            <a:endParaRPr lang="en-US" dirty="0"/>
          </a:p>
          <a:p>
            <a:endParaRPr lang="en-US" dirty="0"/>
          </a:p>
        </p:txBody>
      </p:sp>
      <p:sp>
        <p:nvSpPr>
          <p:cNvPr id="4" name="Slide Number Placeholder 3"/>
          <p:cNvSpPr>
            <a:spLocks noGrp="1"/>
          </p:cNvSpPr>
          <p:nvPr>
            <p:ph type="sldNum" sz="quarter" idx="10"/>
          </p:nvPr>
        </p:nvSpPr>
        <p:spPr/>
        <p:txBody>
          <a:bodyPr/>
          <a:lstStyle/>
          <a:p>
            <a:fld id="{BD677CEF-7D99-43E7-AFCA-18597532FE64}" type="slidenum">
              <a:rPr lang="en-US" smtClean="0"/>
              <a:pPr/>
              <a:t>4</a:t>
            </a:fld>
            <a:endParaRPr lang="en-US"/>
          </a:p>
        </p:txBody>
      </p:sp>
    </p:spTree>
    <p:extLst>
      <p:ext uri="{BB962C8B-B14F-4D97-AF65-F5344CB8AC3E}">
        <p14:creationId xmlns:p14="http://schemas.microsoft.com/office/powerpoint/2010/main" val="3569547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a:t>
            </a:r>
            <a:r>
              <a:rPr lang="en-US" baseline="0" dirty="0"/>
              <a:t> a specific plan for reducing access to all lethal means </a:t>
            </a:r>
          </a:p>
          <a:p>
            <a:r>
              <a:rPr lang="en-US" baseline="0" dirty="0"/>
              <a:t>Create a comprehensive safety plan</a:t>
            </a:r>
          </a:p>
          <a:p>
            <a:r>
              <a:rPr lang="en-US" baseline="0" dirty="0"/>
              <a:t>Provide support for both Stan and his wife</a:t>
            </a:r>
          </a:p>
          <a:p>
            <a:r>
              <a:rPr lang="en-US" baseline="0" dirty="0"/>
              <a:t>Utilize wife to confront about the last part of his statement</a:t>
            </a:r>
          </a:p>
        </p:txBody>
      </p:sp>
      <p:sp>
        <p:nvSpPr>
          <p:cNvPr id="4" name="Slide Number Placeholder 3"/>
          <p:cNvSpPr>
            <a:spLocks noGrp="1"/>
          </p:cNvSpPr>
          <p:nvPr>
            <p:ph type="sldNum" sz="quarter" idx="10"/>
          </p:nvPr>
        </p:nvSpPr>
        <p:spPr/>
        <p:txBody>
          <a:bodyPr/>
          <a:lstStyle/>
          <a:p>
            <a:fld id="{BD677CEF-7D99-43E7-AFCA-18597532FE64}" type="slidenum">
              <a:rPr lang="en-US" smtClean="0"/>
              <a:pPr/>
              <a:t>5</a:t>
            </a:fld>
            <a:endParaRPr lang="en-US"/>
          </a:p>
        </p:txBody>
      </p:sp>
    </p:spTree>
    <p:extLst>
      <p:ext uri="{BB962C8B-B14F-4D97-AF65-F5344CB8AC3E}">
        <p14:creationId xmlns:p14="http://schemas.microsoft.com/office/powerpoint/2010/main" val="784431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Focus on SAFETY – his, his wife’s and his kids</a:t>
            </a:r>
          </a:p>
          <a:p>
            <a:r>
              <a:rPr lang="en-US" baseline="0" dirty="0"/>
              <a:t>Ask him what would make him feel safer.</a:t>
            </a:r>
          </a:p>
          <a:p>
            <a:r>
              <a:rPr lang="en-US" baseline="0" dirty="0"/>
              <a:t>Engage him in discussion about reducing access to increase everyone’s safety</a:t>
            </a:r>
          </a:p>
          <a:p>
            <a:r>
              <a:rPr lang="en-US" baseline="0" dirty="0"/>
              <a:t>Involve others in support for him and his family – family and friends, VA, peer support, work, </a:t>
            </a:r>
            <a:r>
              <a:rPr lang="en-US" baseline="0" dirty="0" err="1"/>
              <a:t>etc</a:t>
            </a:r>
            <a:endParaRPr lang="en-US" baseline="0" dirty="0"/>
          </a:p>
          <a:p>
            <a:r>
              <a:rPr lang="en-US" baseline="0" dirty="0"/>
              <a:t>Develop a comprehensive safety plan and follow up</a:t>
            </a:r>
          </a:p>
        </p:txBody>
      </p:sp>
      <p:sp>
        <p:nvSpPr>
          <p:cNvPr id="4" name="Slide Number Placeholder 3"/>
          <p:cNvSpPr>
            <a:spLocks noGrp="1"/>
          </p:cNvSpPr>
          <p:nvPr>
            <p:ph type="sldNum" sz="quarter" idx="10"/>
          </p:nvPr>
        </p:nvSpPr>
        <p:spPr/>
        <p:txBody>
          <a:bodyPr/>
          <a:lstStyle/>
          <a:p>
            <a:fld id="{BD677CEF-7D99-43E7-AFCA-18597532FE64}" type="slidenum">
              <a:rPr lang="en-US" smtClean="0"/>
              <a:pPr/>
              <a:t>6</a:t>
            </a:fld>
            <a:endParaRPr lang="en-US" dirty="0"/>
          </a:p>
        </p:txBody>
      </p:sp>
    </p:spTree>
    <p:extLst>
      <p:ext uri="{BB962C8B-B14F-4D97-AF65-F5344CB8AC3E}">
        <p14:creationId xmlns:p14="http://schemas.microsoft.com/office/powerpoint/2010/main" val="784431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High risk situation</a:t>
            </a:r>
          </a:p>
          <a:p>
            <a:r>
              <a:rPr lang="en-US" baseline="0" dirty="0"/>
              <a:t>Two pluses – he has come in “to talk with someone”</a:t>
            </a:r>
          </a:p>
          <a:p>
            <a:r>
              <a:rPr lang="en-US" baseline="0" dirty="0"/>
              <a:t>And he says “one way or another”</a:t>
            </a:r>
          </a:p>
          <a:p>
            <a:r>
              <a:rPr lang="en-US" baseline="0" dirty="0"/>
              <a:t>Ask him what would help him</a:t>
            </a:r>
          </a:p>
          <a:p>
            <a:r>
              <a:rPr lang="en-US" baseline="0" dirty="0"/>
              <a:t>Seek support – other family, friends, peer support, AA, work</a:t>
            </a:r>
          </a:p>
          <a:p>
            <a:r>
              <a:rPr lang="en-US" baseline="0" dirty="0"/>
              <a:t>Discuss access to lethal means as part of a comprehensive safety plan</a:t>
            </a:r>
          </a:p>
        </p:txBody>
      </p:sp>
      <p:sp>
        <p:nvSpPr>
          <p:cNvPr id="4" name="Slide Number Placeholder 3"/>
          <p:cNvSpPr>
            <a:spLocks noGrp="1"/>
          </p:cNvSpPr>
          <p:nvPr>
            <p:ph type="sldNum" sz="quarter" idx="10"/>
          </p:nvPr>
        </p:nvSpPr>
        <p:spPr/>
        <p:txBody>
          <a:bodyPr/>
          <a:lstStyle/>
          <a:p>
            <a:fld id="{BD677CEF-7D99-43E7-AFCA-18597532FE64}" type="slidenum">
              <a:rPr lang="en-US" smtClean="0"/>
              <a:pPr/>
              <a:t>7</a:t>
            </a:fld>
            <a:endParaRPr lang="en-US" dirty="0"/>
          </a:p>
        </p:txBody>
      </p:sp>
    </p:spTree>
    <p:extLst>
      <p:ext uri="{BB962C8B-B14F-4D97-AF65-F5344CB8AC3E}">
        <p14:creationId xmlns:p14="http://schemas.microsoft.com/office/powerpoint/2010/main" val="784431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5EA5469-D99A-4F98-8C2C-E813E0678E2A}" type="datetimeFigureOut">
              <a:rPr lang="en-US" smtClean="0"/>
              <a:pPr/>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5DCDF-1D2A-45C3-962D-72FB41F494DA}" type="slidenum">
              <a:rPr lang="en-US" smtClean="0"/>
              <a:pPr/>
              <a:t>‹#›</a:t>
            </a:fld>
            <a:endParaRPr lang="en-US"/>
          </a:p>
        </p:txBody>
      </p:sp>
    </p:spTree>
    <p:extLst>
      <p:ext uri="{BB962C8B-B14F-4D97-AF65-F5344CB8AC3E}">
        <p14:creationId xmlns:p14="http://schemas.microsoft.com/office/powerpoint/2010/main" val="1522938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A5469-D99A-4F98-8C2C-E813E0678E2A}" type="datetimeFigureOut">
              <a:rPr lang="en-US" smtClean="0"/>
              <a:pPr/>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5DCDF-1D2A-45C3-962D-72FB41F494DA}" type="slidenum">
              <a:rPr lang="en-US" smtClean="0"/>
              <a:pPr/>
              <a:t>‹#›</a:t>
            </a:fld>
            <a:endParaRPr lang="en-US"/>
          </a:p>
        </p:txBody>
      </p:sp>
    </p:spTree>
    <p:extLst>
      <p:ext uri="{BB962C8B-B14F-4D97-AF65-F5344CB8AC3E}">
        <p14:creationId xmlns:p14="http://schemas.microsoft.com/office/powerpoint/2010/main" val="871328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A5469-D99A-4F98-8C2C-E813E0678E2A}" type="datetimeFigureOut">
              <a:rPr lang="en-US" smtClean="0"/>
              <a:pPr/>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5DCDF-1D2A-45C3-962D-72FB41F494DA}" type="slidenum">
              <a:rPr lang="en-US" smtClean="0"/>
              <a:pPr/>
              <a:t>‹#›</a:t>
            </a:fld>
            <a:endParaRPr lang="en-US"/>
          </a:p>
        </p:txBody>
      </p:sp>
    </p:spTree>
    <p:extLst>
      <p:ext uri="{BB962C8B-B14F-4D97-AF65-F5344CB8AC3E}">
        <p14:creationId xmlns:p14="http://schemas.microsoft.com/office/powerpoint/2010/main" val="3885294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A5469-D99A-4F98-8C2C-E813E0678E2A}" type="datetimeFigureOut">
              <a:rPr lang="en-US" smtClean="0"/>
              <a:pPr/>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5DCDF-1D2A-45C3-962D-72FB41F494DA}" type="slidenum">
              <a:rPr lang="en-US" smtClean="0"/>
              <a:pPr/>
              <a:t>‹#›</a:t>
            </a:fld>
            <a:endParaRPr lang="en-US"/>
          </a:p>
        </p:txBody>
      </p:sp>
    </p:spTree>
    <p:extLst>
      <p:ext uri="{BB962C8B-B14F-4D97-AF65-F5344CB8AC3E}">
        <p14:creationId xmlns:p14="http://schemas.microsoft.com/office/powerpoint/2010/main" val="4067569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EA5469-D99A-4F98-8C2C-E813E0678E2A}" type="datetimeFigureOut">
              <a:rPr lang="en-US" smtClean="0"/>
              <a:pPr/>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5DCDF-1D2A-45C3-962D-72FB41F494DA}" type="slidenum">
              <a:rPr lang="en-US" smtClean="0"/>
              <a:pPr/>
              <a:t>‹#›</a:t>
            </a:fld>
            <a:endParaRPr lang="en-US"/>
          </a:p>
        </p:txBody>
      </p:sp>
    </p:spTree>
    <p:extLst>
      <p:ext uri="{BB962C8B-B14F-4D97-AF65-F5344CB8AC3E}">
        <p14:creationId xmlns:p14="http://schemas.microsoft.com/office/powerpoint/2010/main" val="2193016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EA5469-D99A-4F98-8C2C-E813E0678E2A}" type="datetimeFigureOut">
              <a:rPr lang="en-US" smtClean="0"/>
              <a:pPr/>
              <a:t>6/4/2019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85DCDF-1D2A-45C3-962D-72FB41F494DA}" type="slidenum">
              <a:rPr lang="en-US" smtClean="0"/>
              <a:pPr/>
              <a:t>‹#›</a:t>
            </a:fld>
            <a:endParaRPr lang="en-US"/>
          </a:p>
        </p:txBody>
      </p:sp>
    </p:spTree>
    <p:extLst>
      <p:ext uri="{BB962C8B-B14F-4D97-AF65-F5344CB8AC3E}">
        <p14:creationId xmlns:p14="http://schemas.microsoft.com/office/powerpoint/2010/main" val="3143701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EA5469-D99A-4F98-8C2C-E813E0678E2A}" type="datetimeFigureOut">
              <a:rPr lang="en-US" smtClean="0"/>
              <a:pPr/>
              <a:t>6/4/2019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85DCDF-1D2A-45C3-962D-72FB41F494DA}" type="slidenum">
              <a:rPr lang="en-US" smtClean="0"/>
              <a:pPr/>
              <a:t>‹#›</a:t>
            </a:fld>
            <a:endParaRPr lang="en-US"/>
          </a:p>
        </p:txBody>
      </p:sp>
    </p:spTree>
    <p:extLst>
      <p:ext uri="{BB962C8B-B14F-4D97-AF65-F5344CB8AC3E}">
        <p14:creationId xmlns:p14="http://schemas.microsoft.com/office/powerpoint/2010/main" val="3283797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EA5469-D99A-4F98-8C2C-E813E0678E2A}" type="datetimeFigureOut">
              <a:rPr lang="en-US" smtClean="0"/>
              <a:pPr/>
              <a:t>6/4/2019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85DCDF-1D2A-45C3-962D-72FB41F494DA}" type="slidenum">
              <a:rPr lang="en-US" smtClean="0"/>
              <a:pPr/>
              <a:t>‹#›</a:t>
            </a:fld>
            <a:endParaRPr lang="en-US"/>
          </a:p>
        </p:txBody>
      </p:sp>
    </p:spTree>
    <p:extLst>
      <p:ext uri="{BB962C8B-B14F-4D97-AF65-F5344CB8AC3E}">
        <p14:creationId xmlns:p14="http://schemas.microsoft.com/office/powerpoint/2010/main" val="588867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A5469-D99A-4F98-8C2C-E813E0678E2A}" type="datetimeFigureOut">
              <a:rPr lang="en-US" smtClean="0"/>
              <a:pPr/>
              <a:t>6/4/2019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85DCDF-1D2A-45C3-962D-72FB41F494DA}" type="slidenum">
              <a:rPr lang="en-US" smtClean="0"/>
              <a:pPr/>
              <a:t>‹#›</a:t>
            </a:fld>
            <a:endParaRPr lang="en-US"/>
          </a:p>
        </p:txBody>
      </p:sp>
    </p:spTree>
    <p:extLst>
      <p:ext uri="{BB962C8B-B14F-4D97-AF65-F5344CB8AC3E}">
        <p14:creationId xmlns:p14="http://schemas.microsoft.com/office/powerpoint/2010/main" val="3053139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EA5469-D99A-4F98-8C2C-E813E0678E2A}" type="datetimeFigureOut">
              <a:rPr lang="en-US" smtClean="0"/>
              <a:pPr/>
              <a:t>6/4/2019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85DCDF-1D2A-45C3-962D-72FB41F494DA}" type="slidenum">
              <a:rPr lang="en-US" smtClean="0"/>
              <a:pPr/>
              <a:t>‹#›</a:t>
            </a:fld>
            <a:endParaRPr lang="en-US"/>
          </a:p>
        </p:txBody>
      </p:sp>
    </p:spTree>
    <p:extLst>
      <p:ext uri="{BB962C8B-B14F-4D97-AF65-F5344CB8AC3E}">
        <p14:creationId xmlns:p14="http://schemas.microsoft.com/office/powerpoint/2010/main" val="2570616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EA5469-D99A-4F98-8C2C-E813E0678E2A}" type="datetimeFigureOut">
              <a:rPr lang="en-US" smtClean="0"/>
              <a:pPr/>
              <a:t>6/4/2019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85DCDF-1D2A-45C3-962D-72FB41F494DA}" type="slidenum">
              <a:rPr lang="en-US" smtClean="0"/>
              <a:pPr/>
              <a:t>‹#›</a:t>
            </a:fld>
            <a:endParaRPr lang="en-US"/>
          </a:p>
        </p:txBody>
      </p:sp>
    </p:spTree>
    <p:extLst>
      <p:ext uri="{BB962C8B-B14F-4D97-AF65-F5344CB8AC3E}">
        <p14:creationId xmlns:p14="http://schemas.microsoft.com/office/powerpoint/2010/main" val="2338934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A5469-D99A-4F98-8C2C-E813E0678E2A}" type="datetimeFigureOut">
              <a:rPr lang="en-US" smtClean="0"/>
              <a:pPr/>
              <a:t>6/4/2019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85DCDF-1D2A-45C3-962D-72FB41F494DA}" type="slidenum">
              <a:rPr lang="en-US" smtClean="0"/>
              <a:pPr/>
              <a:t>‹#›</a:t>
            </a:fld>
            <a:endParaRPr lang="en-US"/>
          </a:p>
        </p:txBody>
      </p:sp>
    </p:spTree>
    <p:extLst>
      <p:ext uri="{BB962C8B-B14F-4D97-AF65-F5344CB8AC3E}">
        <p14:creationId xmlns:p14="http://schemas.microsoft.com/office/powerpoint/2010/main" val="204526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85000" lnSpcReduction="10000"/>
          </a:bodyPr>
          <a:lstStyle/>
          <a:p>
            <a:pPr marL="0" indent="0">
              <a:buNone/>
            </a:pPr>
            <a:r>
              <a:rPr lang="en-US" b="1" dirty="0"/>
              <a:t>Harold</a:t>
            </a:r>
            <a:r>
              <a:rPr lang="en-US" dirty="0"/>
              <a:t> is </a:t>
            </a:r>
            <a:r>
              <a:rPr lang="en-US" b="1" dirty="0"/>
              <a:t>72 years old and a Vietnam vet</a:t>
            </a:r>
            <a:r>
              <a:rPr lang="en-US" dirty="0"/>
              <a:t>. Betty, his wife of 47 years died a year ago after a long fight with cancer. A devoted caregiver, Harold gave up his previous activities to care for his wife.</a:t>
            </a:r>
          </a:p>
          <a:p>
            <a:pPr marL="0" indent="0">
              <a:buNone/>
            </a:pPr>
            <a:endParaRPr lang="en-US" dirty="0"/>
          </a:p>
          <a:p>
            <a:pPr marL="0" indent="0">
              <a:buNone/>
            </a:pPr>
            <a:r>
              <a:rPr lang="en-US" dirty="0"/>
              <a:t>In the past six months, he has seen you, his PCP, a number of times for a variety of physical complaints. In the past three weeks, he has made and broken two appointments which is totally out of character. </a:t>
            </a:r>
          </a:p>
          <a:p>
            <a:pPr marL="0" indent="0">
              <a:buNone/>
            </a:pPr>
            <a:endParaRPr lang="en-US" dirty="0"/>
          </a:p>
          <a:p>
            <a:pPr marL="0" indent="0">
              <a:buNone/>
            </a:pPr>
            <a:r>
              <a:rPr lang="en-US" dirty="0"/>
              <a:t>During today’s appointment, when  you ask, “What brings you here today?”, Harold says, “Same old thing. I just don’t feel myself.” When you say, “What do you think would make you feel better?”, Harold replies, “Probably just a shot in the head from my trusty service revolver.”</a:t>
            </a:r>
          </a:p>
          <a:p>
            <a:endParaRPr lang="en-US" dirty="0"/>
          </a:p>
        </p:txBody>
      </p:sp>
    </p:spTree>
    <p:extLst>
      <p:ext uri="{BB962C8B-B14F-4D97-AF65-F5344CB8AC3E}">
        <p14:creationId xmlns:p14="http://schemas.microsoft.com/office/powerpoint/2010/main" val="1918821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85000" lnSpcReduction="20000"/>
          </a:bodyPr>
          <a:lstStyle/>
          <a:p>
            <a:pPr marL="0" indent="0">
              <a:buNone/>
            </a:pPr>
            <a:r>
              <a:rPr lang="en-US" b="1" dirty="0"/>
              <a:t>MaryAnn</a:t>
            </a:r>
            <a:r>
              <a:rPr lang="en-US" dirty="0"/>
              <a:t> is a </a:t>
            </a:r>
            <a:r>
              <a:rPr lang="en-US" b="1" dirty="0"/>
              <a:t>30 year old </a:t>
            </a:r>
            <a:r>
              <a:rPr lang="en-US" dirty="0"/>
              <a:t>who has recently given birth to her second son in less than two years. You are making the second new baby home visit. This time, MaryAnn seems somewhat disinterested in both boys, the house is really dirty with stinky diapers on the coffee table and she has trouble making eye contact. </a:t>
            </a:r>
          </a:p>
          <a:p>
            <a:pPr marL="0" indent="0">
              <a:buNone/>
            </a:pPr>
            <a:endParaRPr lang="en-US" dirty="0"/>
          </a:p>
          <a:p>
            <a:pPr marL="0" indent="0">
              <a:buNone/>
            </a:pPr>
            <a:r>
              <a:rPr lang="en-US" dirty="0"/>
              <a:t>You know that she had been taking anti-depressants before this pregnancy but discontinued them while pregnant. Her PCP suggested that she go back on them and she resumed taking them two weeks ago. </a:t>
            </a:r>
          </a:p>
          <a:p>
            <a:pPr marL="0" indent="0">
              <a:buNone/>
            </a:pPr>
            <a:endParaRPr lang="en-US" dirty="0"/>
          </a:p>
          <a:p>
            <a:pPr marL="0" indent="0">
              <a:buNone/>
            </a:pPr>
            <a:r>
              <a:rPr lang="en-US" dirty="0"/>
              <a:t>When you ask her whether she is seeing any improvement from them, she replies, “I think the only way they’ll do me any good is if I take the whole three month supply at once and never wake up again.” Then she starts to cry.</a:t>
            </a:r>
          </a:p>
          <a:p>
            <a:endParaRPr lang="en-US" dirty="0"/>
          </a:p>
        </p:txBody>
      </p:sp>
    </p:spTree>
    <p:extLst>
      <p:ext uri="{BB962C8B-B14F-4D97-AF65-F5344CB8AC3E}">
        <p14:creationId xmlns:p14="http://schemas.microsoft.com/office/powerpoint/2010/main" val="1246031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fontScale="85000" lnSpcReduction="10000"/>
          </a:bodyPr>
          <a:lstStyle/>
          <a:p>
            <a:pPr marL="0" indent="0">
              <a:buNone/>
            </a:pPr>
            <a:r>
              <a:rPr lang="en-US" b="1" dirty="0"/>
              <a:t>Tom</a:t>
            </a:r>
            <a:r>
              <a:rPr lang="en-US" dirty="0"/>
              <a:t> is a </a:t>
            </a:r>
            <a:r>
              <a:rPr lang="en-US" b="1" dirty="0"/>
              <a:t>24 year </a:t>
            </a:r>
            <a:r>
              <a:rPr lang="en-US" b="1"/>
              <a:t>old veteran </a:t>
            </a:r>
            <a:r>
              <a:rPr lang="en-US"/>
              <a:t>who </a:t>
            </a:r>
            <a:r>
              <a:rPr lang="en-US" dirty="0"/>
              <a:t>has recently returned from Afghanistan where he was in a motor vehicle crash, with significant injuries to his spinal cord. After spending time in both acute care and rehab facilities, he has moved back home with his parents and is now receiving in-home physical therapy services.  He has been making excellent progress and has regained most of the function in his upper body though there is still marked disability in both his legs. </a:t>
            </a:r>
          </a:p>
          <a:p>
            <a:pPr marL="0" indent="0">
              <a:buNone/>
            </a:pPr>
            <a:r>
              <a:rPr lang="en-US" dirty="0"/>
              <a:t> </a:t>
            </a:r>
          </a:p>
          <a:p>
            <a:pPr marL="0" indent="0">
              <a:buNone/>
            </a:pPr>
            <a:r>
              <a:rPr lang="en-US" dirty="0"/>
              <a:t>Today, during therapy, he is not cooperative with you. When you ask what is going on, he says, “What’s the point?  I’m going to be stuck in this chair for the rest of my life. I think I should make things easier for everyone and just shoot myself. I used to be a hunter and still have a loaded shotgun in my closet.”</a:t>
            </a:r>
          </a:p>
        </p:txBody>
      </p:sp>
    </p:spTree>
    <p:extLst>
      <p:ext uri="{BB962C8B-B14F-4D97-AF65-F5344CB8AC3E}">
        <p14:creationId xmlns:p14="http://schemas.microsoft.com/office/powerpoint/2010/main" val="1134907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96000"/>
          </a:xfrm>
        </p:spPr>
        <p:txBody>
          <a:bodyPr>
            <a:normAutofit fontScale="85000" lnSpcReduction="10000"/>
          </a:bodyPr>
          <a:lstStyle/>
          <a:p>
            <a:pPr marL="0" indent="0">
              <a:buNone/>
            </a:pPr>
            <a:r>
              <a:rPr lang="en-US" b="1" dirty="0"/>
              <a:t>Tammy</a:t>
            </a:r>
            <a:r>
              <a:rPr lang="en-US" dirty="0"/>
              <a:t> is a </a:t>
            </a:r>
            <a:r>
              <a:rPr lang="en-US" b="1" dirty="0"/>
              <a:t>17 year old</a:t>
            </a:r>
            <a:r>
              <a:rPr lang="en-US" dirty="0"/>
              <a:t>, straight A student at a local high school. She has had some counseling for anxiety in the past, but is not currently in treatment. She struggles with perfectionism and is obsessed with getting into a top-notch school. Her SAT results came back much lower that she expected, and her boyfriend has decided they should “have some time apart” </a:t>
            </a:r>
          </a:p>
          <a:p>
            <a:pPr marL="0" indent="0">
              <a:buNone/>
            </a:pPr>
            <a:endParaRPr lang="en-US" dirty="0"/>
          </a:p>
          <a:p>
            <a:pPr marL="0" indent="0">
              <a:buNone/>
            </a:pPr>
            <a:r>
              <a:rPr lang="en-US" dirty="0"/>
              <a:t>Tonight, in the ER, she says she is in “crisis” and that her “whole world is falling apart”. When you question her further, she says that she thinks that she should just end all this pain by taking some prescription pills in the medicine cabinet and a whole lot of Tylenol.</a:t>
            </a:r>
          </a:p>
          <a:p>
            <a:pPr marL="0" indent="0">
              <a:buNone/>
            </a:pPr>
            <a:r>
              <a:rPr lang="en-US" dirty="0"/>
              <a:t> </a:t>
            </a:r>
          </a:p>
        </p:txBody>
      </p:sp>
    </p:spTree>
    <p:extLst>
      <p:ext uri="{BB962C8B-B14F-4D97-AF65-F5344CB8AC3E}">
        <p14:creationId xmlns:p14="http://schemas.microsoft.com/office/powerpoint/2010/main" val="1610655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92500" lnSpcReduction="20000"/>
          </a:bodyPr>
          <a:lstStyle/>
          <a:p>
            <a:pPr marL="0" indent="0">
              <a:buNone/>
            </a:pPr>
            <a:r>
              <a:rPr lang="en-US" b="1" dirty="0"/>
              <a:t>Stan</a:t>
            </a:r>
            <a:r>
              <a:rPr lang="en-US" dirty="0"/>
              <a:t> is a </a:t>
            </a:r>
            <a:r>
              <a:rPr lang="en-US" b="1" dirty="0"/>
              <a:t>56 year-old</a:t>
            </a:r>
            <a:r>
              <a:rPr lang="en-US" dirty="0"/>
              <a:t>, married veteran with two daughters in college.  He lost his job at a high-tech firm eighteen months ago due to downsizing. Though he has been actively searching, he has yet to find anything, but he has been able to do some small consulting jobs.  </a:t>
            </a:r>
          </a:p>
          <a:p>
            <a:pPr marL="0" indent="0">
              <a:buNone/>
            </a:pPr>
            <a:endParaRPr lang="en-US" dirty="0"/>
          </a:p>
          <a:p>
            <a:pPr marL="0" indent="0">
              <a:buNone/>
            </a:pPr>
            <a:r>
              <a:rPr lang="en-US" dirty="0"/>
              <a:t>Stan has had problems with sleep over the past two to three months, and he has seen Dr. Johnson, his primary care provider for complaints of chronic back pain and headaches.  Today, when his wife accompanies him to the doctor, she reports that Stan has been very moody, and he has said more than once, “You know that if something happens to me, you’ll have all the life insurance money.  That’s better than I can do for you and the girls right now.”</a:t>
            </a:r>
          </a:p>
          <a:p>
            <a:endParaRPr lang="en-US" dirty="0"/>
          </a:p>
        </p:txBody>
      </p:sp>
    </p:spTree>
    <p:extLst>
      <p:ext uri="{BB962C8B-B14F-4D97-AF65-F5344CB8AC3E}">
        <p14:creationId xmlns:p14="http://schemas.microsoft.com/office/powerpoint/2010/main" val="456954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92500" lnSpcReduction="20000"/>
          </a:bodyPr>
          <a:lstStyle/>
          <a:p>
            <a:pPr marL="0" indent="0">
              <a:buNone/>
              <a:defRPr/>
            </a:pPr>
            <a:r>
              <a:rPr lang="en-US" b="1" kern="0" dirty="0">
                <a:ea typeface="MS PGothic" panose="020B0600070205080204" pitchFamily="34" charset="-128"/>
              </a:rPr>
              <a:t>James</a:t>
            </a:r>
            <a:r>
              <a:rPr lang="en-US" kern="0" dirty="0">
                <a:ea typeface="MS PGothic" panose="020B0600070205080204" pitchFamily="34" charset="-128"/>
              </a:rPr>
              <a:t> is a </a:t>
            </a:r>
            <a:r>
              <a:rPr lang="en-US" b="1" kern="0" dirty="0">
                <a:ea typeface="MS PGothic" panose="020B0600070205080204" pitchFamily="34" charset="-128"/>
              </a:rPr>
              <a:t>27 year old Army veteran</a:t>
            </a:r>
            <a:r>
              <a:rPr lang="en-US" kern="0" dirty="0">
                <a:ea typeface="MS PGothic" panose="020B0600070205080204" pitchFamily="34" charset="-128"/>
              </a:rPr>
              <a:t>. He completed one tour in Afghanistan. He struggles with PTSD and major depression. His wife called you and reported that he had locked himself in the bathroom last night and wouldn’t respond to her. He eventually came out and was quite calm though his wife was clearly shaken. </a:t>
            </a:r>
          </a:p>
          <a:p>
            <a:pPr marL="0" indent="0">
              <a:buNone/>
              <a:defRPr/>
            </a:pPr>
            <a:r>
              <a:rPr lang="en-US" kern="0" dirty="0">
                <a:ea typeface="MS PGothic" panose="020B0600070205080204" pitchFamily="34" charset="-128"/>
              </a:rPr>
              <a:t>Today he says that he isn’t sleeping and is plagued by hypervigilance, and feelings of being useless. But he insists that he’s not suicidal and that he wouldn’t put his family through that. He wants to “get better” for his wife and kids.</a:t>
            </a:r>
          </a:p>
          <a:p>
            <a:pPr marL="0" indent="0">
              <a:buNone/>
              <a:defRPr/>
            </a:pPr>
            <a:r>
              <a:rPr lang="en-US" kern="0" dirty="0">
                <a:ea typeface="MS PGothic" panose="020B0600070205080204" pitchFamily="34" charset="-128"/>
              </a:rPr>
              <a:t>When you ask about whether he has any firearms, he says that he has to have a loaded firearm at his bedside at night and worries that without it his anxiety will get worse.</a:t>
            </a:r>
            <a:endParaRPr lang="en-US" dirty="0"/>
          </a:p>
          <a:p>
            <a:pPr marL="0" indent="0">
              <a:buNone/>
            </a:pPr>
            <a:endParaRPr lang="en-US" dirty="0"/>
          </a:p>
        </p:txBody>
      </p:sp>
    </p:spTree>
    <p:extLst>
      <p:ext uri="{BB962C8B-B14F-4D97-AF65-F5344CB8AC3E}">
        <p14:creationId xmlns:p14="http://schemas.microsoft.com/office/powerpoint/2010/main" val="1428335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6172200"/>
          </a:xfrm>
        </p:spPr>
        <p:txBody>
          <a:bodyPr>
            <a:normAutofit fontScale="92500"/>
          </a:bodyPr>
          <a:lstStyle/>
          <a:p>
            <a:pPr marL="0" indent="0">
              <a:buNone/>
            </a:pPr>
            <a:r>
              <a:rPr lang="en-US" dirty="0"/>
              <a:t>Rob is a 34 year old, medically retired Marine with 8 years of service. He completed 2 tours of duty in Iraq. He presents as a “walk-in” to the Primary Care Clinic stating, “I need to talk with someone”. He reports “…not being able to get along with anyone…”. He is separated from his wife of 10 years, his 2 children (aged 9 and 7, both boys) “don’t want to see me…”. Stated that he finds it hard to get up in the morning and go to work, “drinking too much and sleeping like crap…”. Was suspended from his job, is behind on his bills and just got his 2</a:t>
            </a:r>
            <a:r>
              <a:rPr lang="en-US" baseline="30000" dirty="0"/>
              <a:t>nd</a:t>
            </a:r>
            <a:r>
              <a:rPr lang="en-US" dirty="0"/>
              <a:t> DUI.  “…I just want it all to end…one way or another….I can’t take this anymore…. ”.</a:t>
            </a:r>
          </a:p>
        </p:txBody>
      </p:sp>
    </p:spTree>
    <p:extLst>
      <p:ext uri="{BB962C8B-B14F-4D97-AF65-F5344CB8AC3E}">
        <p14:creationId xmlns:p14="http://schemas.microsoft.com/office/powerpoint/2010/main" val="1792313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TotalTime>
  <Words>1441</Words>
  <Application>Microsoft Office PowerPoint</Application>
  <PresentationFormat>On-screen Show (4:3)</PresentationFormat>
  <Paragraphs>74</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Elaine</dc:creator>
  <cp:lastModifiedBy>Elaine Frank</cp:lastModifiedBy>
  <cp:revision>28</cp:revision>
  <dcterms:created xsi:type="dcterms:W3CDTF">2012-05-15T16:52:44Z</dcterms:created>
  <dcterms:modified xsi:type="dcterms:W3CDTF">2019-06-04T22:56:52Z</dcterms:modified>
</cp:coreProperties>
</file>