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rawings/drawing1.xml" ContentType="application/vnd.openxmlformats-officedocument.drawingml.chartshapes+xml"/>
  <Override PartName="/ppt/presentation.xml" ContentType="application/vnd.openxmlformats-officedocument.presentationml.presentation.main+xml"/>
  <Override PartName="/ppt/slides/slide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1.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4.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6.xml" ContentType="application/vnd.openxmlformats-officedocument.presentationml.notesSlide+xml"/>
  <Override PartName="/ppt/notesSlides/notesSlide37.xml" ContentType="application/vnd.openxmlformats-officedocument.presentationml.notesSlide+xml"/>
  <Override PartName="/ppt/notesSlides/notesSlide39.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42.xml" ContentType="application/vnd.openxmlformats-officedocument.presentationml.notesSlide+xml"/>
  <Override PartName="/ppt/notesSlides/notesSlide38.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59" r:id="rId5"/>
    <p:sldId id="260" r:id="rId6"/>
    <p:sldId id="263" r:id="rId7"/>
    <p:sldId id="266" r:id="rId8"/>
    <p:sldId id="271" r:id="rId9"/>
    <p:sldId id="265" r:id="rId10"/>
    <p:sldId id="268" r:id="rId11"/>
    <p:sldId id="272" r:id="rId12"/>
    <p:sldId id="261" r:id="rId13"/>
    <p:sldId id="278" r:id="rId14"/>
    <p:sldId id="279" r:id="rId15"/>
    <p:sldId id="280" r:id="rId16"/>
    <p:sldId id="281" r:id="rId17"/>
    <p:sldId id="282" r:id="rId18"/>
    <p:sldId id="283" r:id="rId19"/>
    <p:sldId id="284" r:id="rId20"/>
    <p:sldId id="286" r:id="rId21"/>
    <p:sldId id="285" r:id="rId22"/>
    <p:sldId id="267" r:id="rId23"/>
    <p:sldId id="273" r:id="rId24"/>
    <p:sldId id="288" r:id="rId25"/>
    <p:sldId id="298" r:id="rId26"/>
    <p:sldId id="275" r:id="rId27"/>
    <p:sldId id="276" r:id="rId28"/>
    <p:sldId id="277" r:id="rId29"/>
    <p:sldId id="289" r:id="rId30"/>
    <p:sldId id="274" r:id="rId31"/>
    <p:sldId id="270" r:id="rId32"/>
    <p:sldId id="269" r:id="rId33"/>
    <p:sldId id="291" r:id="rId34"/>
    <p:sldId id="290" r:id="rId35"/>
    <p:sldId id="292" r:id="rId36"/>
    <p:sldId id="294" r:id="rId37"/>
    <p:sldId id="296" r:id="rId38"/>
    <p:sldId id="297" r:id="rId39"/>
    <p:sldId id="287" r:id="rId40"/>
    <p:sldId id="293" r:id="rId41"/>
    <p:sldId id="299" r:id="rId42"/>
    <p:sldId id="301" r:id="rId43"/>
    <p:sldId id="3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C6540D"/>
    <a:srgbClr val="C4520E"/>
    <a:srgbClr val="F36306"/>
    <a:srgbClr val="29ABE2"/>
    <a:srgbClr val="808080"/>
    <a:srgbClr val="A7DDF3"/>
    <a:srgbClr val="E1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221" autoAdjust="0"/>
  </p:normalViewPr>
  <p:slideViewPr>
    <p:cSldViewPr snapToGrid="0">
      <p:cViewPr varScale="1">
        <p:scale>
          <a:sx n="52" d="100"/>
          <a:sy n="52" d="100"/>
        </p:scale>
        <p:origin x="124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solidFill>
                  <a:schemeClr val="bg1"/>
                </a:solidFill>
              </a:rPr>
              <a:t>Leading Suicide Methods in Missouri</a:t>
            </a:r>
          </a:p>
          <a:p>
            <a:pPr>
              <a:defRPr>
                <a:solidFill>
                  <a:schemeClr val="bg1"/>
                </a:solidFill>
              </a:defRPr>
            </a:pPr>
            <a:r>
              <a:rPr lang="en-US" dirty="0">
                <a:solidFill>
                  <a:schemeClr val="bg1"/>
                </a:solidFill>
              </a:rPr>
              <a:t>2020, all</a:t>
            </a:r>
            <a:r>
              <a:rPr lang="en-US" baseline="0" dirty="0">
                <a:solidFill>
                  <a:schemeClr val="bg1"/>
                </a:solidFill>
              </a:rPr>
              <a:t> genders, all ages, all races</a:t>
            </a:r>
            <a:endParaRPr lang="en-US" dirty="0">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c:v>
                </c:pt>
              </c:strCache>
            </c:strRef>
          </c:cat>
          <c:val>
            <c:numRef>
              <c:f>Sheet1!$B$2:$B$4</c:f>
              <c:numCache>
                <c:formatCode>0.00%</c:formatCode>
                <c:ptCount val="3"/>
                <c:pt idx="0">
                  <c:v>0.626</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0.17864</cdr:x>
      <cdr:y>0.24039</cdr:y>
    </cdr:from>
    <cdr:to>
      <cdr:x>0.26693</cdr:x>
      <cdr:y>0.37737</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1451981" y="1082905"/>
          <a:ext cx="717630" cy="617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bg1"/>
              </a:solidFill>
            </a:rPr>
            <a:t>6.7%</a:t>
          </a:r>
        </a:p>
      </cdr:txBody>
    </cdr:sp>
  </cdr:relSizeAnchor>
  <cdr:relSizeAnchor xmlns:cdr="http://schemas.openxmlformats.org/drawingml/2006/chartDrawing">
    <cdr:from>
      <cdr:x>0.34668</cdr:x>
      <cdr:y>0.47174</cdr:y>
    </cdr:from>
    <cdr:to>
      <cdr:x>0.45348</cdr:x>
      <cdr:y>0.56494</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817792" y="212508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23.3%</a:t>
          </a:r>
        </a:p>
      </cdr:txBody>
    </cdr:sp>
  </cdr:relSizeAnchor>
  <cdr:relSizeAnchor xmlns:cdr="http://schemas.openxmlformats.org/drawingml/2006/chartDrawing">
    <cdr:from>
      <cdr:x>0.77445</cdr:x>
      <cdr:y>0.72454</cdr:y>
    </cdr:from>
    <cdr:to>
      <cdr:x>0.88125</cdr:x>
      <cdr:y>0.81774</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6294699" y="326390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62.6%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C5FB2-2A2A-419E-8AB7-E7150A0787DB}"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398B-7D4E-4563-9E9C-76EE53D5CEB0}" type="slidenum">
              <a:rPr lang="en-US" smtClean="0"/>
              <a:t>‹#›</a:t>
            </a:fld>
            <a:endParaRPr lang="en-US"/>
          </a:p>
        </p:txBody>
      </p:sp>
    </p:spTree>
    <p:extLst>
      <p:ext uri="{BB962C8B-B14F-4D97-AF65-F5344CB8AC3E}">
        <p14:creationId xmlns:p14="http://schemas.microsoft.com/office/powerpoint/2010/main" val="395162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US" b="1" dirty="0">
                <a:solidFill>
                  <a:schemeClr val="dk1"/>
                </a:solidFill>
                <a:latin typeface="Times New Roman"/>
                <a:ea typeface="Times New Roman"/>
                <a:cs typeface="Times New Roman"/>
                <a:sym typeface="Times New Roman"/>
              </a:rPr>
              <a:t>This course can only be presented by those who have completed the Instructor Training Workshop facilitated by a CALM Developer or Master Trainer.  For additional information on this training, contact Elizabeth Makulec at 314.963.7571 or Rick Strait at 573.915.8911.</a:t>
            </a:r>
          </a:p>
          <a:p>
            <a:pPr marL="228600">
              <a:buFontTx/>
              <a:buNone/>
              <a:defRPr/>
            </a:pPr>
            <a:endParaRPr lang="en-US" b="1" dirty="0">
              <a:solidFill>
                <a:schemeClr val="dk1"/>
              </a:solidFill>
              <a:latin typeface="Times New Roman"/>
              <a:ea typeface="Times New Roman"/>
              <a:cs typeface="Times New Roman"/>
              <a:sym typeface="Times New Roman"/>
            </a:endParaRPr>
          </a:p>
          <a:p>
            <a:pPr>
              <a:defRPr/>
            </a:pPr>
            <a:r>
              <a:rPr lang="en-US" b="1" dirty="0">
                <a:solidFill>
                  <a:schemeClr val="dk1"/>
                </a:solidFill>
                <a:latin typeface="Times New Roman"/>
                <a:ea typeface="Times New Roman"/>
                <a:cs typeface="Times New Roman"/>
                <a:sym typeface="Times New Roman"/>
              </a:rPr>
              <a:t>Purpose: </a:t>
            </a:r>
            <a:r>
              <a:rPr lang="en-US" b="0" dirty="0">
                <a:solidFill>
                  <a:schemeClr val="dk1"/>
                </a:solidFill>
                <a:latin typeface="Times New Roman"/>
                <a:ea typeface="Times New Roman"/>
                <a:cs typeface="Times New Roman"/>
                <a:sym typeface="Times New Roman"/>
              </a:rPr>
              <a:t>Conversations for Suicide Safer Homes </a:t>
            </a:r>
            <a:r>
              <a:rPr lang="en-US" dirty="0"/>
              <a:t>was developed to engage firearms owners and the general public in better understanding that suicide is a leading cause of death across the life-span, that there are evidence-based strategies to increase safety and make environments suicide safer by encouraging legal, safe and responsible storage of firearms, whether it is temporary off-site storage of a firearm or by layering safe storage strategies, when the firearm owner or a family member may be going through a rough time or feeling suicidal.</a:t>
            </a:r>
          </a:p>
          <a:p>
            <a:pPr>
              <a:defRPr/>
            </a:pPr>
            <a:endParaRPr lang="en-US" dirty="0"/>
          </a:p>
          <a:p>
            <a:pPr>
              <a:defRPr/>
            </a:pPr>
            <a:r>
              <a:rPr lang="en-US" b="1" dirty="0">
                <a:solidFill>
                  <a:schemeClr val="dk1"/>
                </a:solidFill>
                <a:latin typeface="Times New Roman"/>
                <a:ea typeface="Times New Roman"/>
                <a:cs typeface="Times New Roman"/>
                <a:sym typeface="Times New Roman"/>
              </a:rPr>
              <a:t>Course description - </a:t>
            </a:r>
            <a:r>
              <a:rPr lang="en-US" dirty="0">
                <a:solidFill>
                  <a:schemeClr val="dk1"/>
                </a:solidFill>
                <a:latin typeface="Times New Roman"/>
                <a:ea typeface="Times New Roman"/>
                <a:cs typeface="Times New Roman"/>
                <a:sym typeface="Times New Roman"/>
              </a:rPr>
              <a:t>This course reviews public health data regarding suicide and access to lethal means. It highlights the importance of reducing access to highly lethal means, discusses what means are most lethal, and describes how to have a culturally competent conversation regarding securing lethal means and firearms. </a:t>
            </a:r>
            <a:endParaRPr lang="en-US" sz="2400" i="1" dirty="0">
              <a:solidFill>
                <a:srgbClr val="003366"/>
              </a:solidFill>
              <a:latin typeface="Arial"/>
              <a:ea typeface="Arial"/>
              <a:cs typeface="Arial"/>
              <a:sym typeface="Aria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 </a:t>
            </a:r>
          </a:p>
          <a:p>
            <a:endParaRPr lang="en-US" dirty="0"/>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b="1" dirty="0">
                <a:latin typeface="Arial" panose="020B0604020202020204" pitchFamily="34" charset="0"/>
                <a:ea typeface="Microsoft YaHei" panose="020B0503020204020204" pitchFamily="34" charset="-122"/>
              </a:rPr>
              <a:t>Note to Instructors:</a:t>
            </a: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dirty="0">
                <a:latin typeface="Arial" panose="020B0604020202020204" pitchFamily="34" charset="0"/>
                <a:ea typeface="Microsoft YaHei" panose="020B0503020204020204" pitchFamily="34" charset="-122"/>
              </a:rPr>
              <a:t>Introductions may include the sponsoring organization, the instructors(s), and/or the participants.  This training has been adapted from the clinical version of Counseling on Access to Lethal Means.  It has been adapted for general audiences and firearm owners.</a:t>
            </a: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endParaRPr lang="en-US" altLang="en-US" dirty="0">
              <a:latin typeface="Arial" panose="020B0604020202020204" pitchFamily="34" charset="0"/>
              <a:ea typeface="Microsoft YaHei" panose="020B0503020204020204" pitchFamily="34" charset="-122"/>
            </a:endParaRPr>
          </a:p>
          <a:p>
            <a:pPr marL="171450" indent="-171450">
              <a:spcBef>
                <a:spcPts val="450"/>
              </a:spcBef>
              <a:buClrTx/>
              <a:buFont typeface="Arial" panose="020B0604020202020204" pitchFamily="34" charset="0"/>
              <a:buChar cha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dirty="0">
                <a:latin typeface="Arial" panose="020B0604020202020204" pitchFamily="34" charset="0"/>
                <a:ea typeface="Microsoft YaHei" panose="020B0503020204020204" pitchFamily="34" charset="-122"/>
              </a:rPr>
              <a:t>Welcome gun owners’ and non-gun owners’ participation in this training. </a:t>
            </a:r>
          </a:p>
          <a:p>
            <a:pPr marL="171450" indent="-171450">
              <a:spcBef>
                <a:spcPts val="450"/>
              </a:spcBef>
              <a:buClrTx/>
              <a:buFont typeface="Arial" panose="020B0604020202020204" pitchFamily="34" charset="0"/>
              <a:buChar cha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dirty="0">
                <a:latin typeface="Arial" panose="020B0604020202020204" pitchFamily="34" charset="0"/>
                <a:ea typeface="Microsoft YaHei" panose="020B0503020204020204" pitchFamily="34" charset="-122"/>
              </a:rPr>
              <a:t>Explain that suicide is generally preventable - not ALL suicides can be prevented, and many survivors of suicide loss feel stigma and shame when suicide is presented as preventable.</a:t>
            </a:r>
          </a:p>
          <a:p>
            <a:pPr marL="171450" indent="-171450">
              <a:spcBef>
                <a:spcPts val="450"/>
              </a:spcBef>
              <a:buClrTx/>
              <a:buFont typeface="Arial" panose="020B0604020202020204" pitchFamily="34" charset="0"/>
              <a:buChar cha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dirty="0">
                <a:latin typeface="Arial" panose="020B0604020202020204" pitchFamily="34" charset="0"/>
                <a:ea typeface="Microsoft YaHei" panose="020B0503020204020204" pitchFamily="34" charset="-122"/>
              </a:rPr>
              <a:t>Safe messaging practices recommend avoiding focusing on the method used in suicide deaths. For training purposes, we must focus on the most lethal method(s). </a:t>
            </a:r>
          </a:p>
          <a:p>
            <a:pPr marL="171450" indent="-171450">
              <a:spcBef>
                <a:spcPts val="450"/>
              </a:spcBef>
              <a:buClrTx/>
              <a:buFont typeface="Arial" panose="020B0604020202020204" pitchFamily="34" charset="0"/>
              <a:buChar cha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dirty="0">
                <a:latin typeface="Arial" panose="020B0604020202020204" pitchFamily="34" charset="0"/>
                <a:ea typeface="Microsoft YaHei" panose="020B0503020204020204" pitchFamily="34" charset="-122"/>
              </a:rPr>
              <a:t>There is a high probability that a survivor of suicide loss and/or attempt survivor is a participant. Acknowledge the likelihood that loss survivors are in attendance and that the material may be emotionally difficult for some people. For virtual presentations, introduce the support person, who is available to provide support to anyone who struggles with the content, and that the virtual hallway and private chat box are available. </a:t>
            </a: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endParaRPr lang="en-US" altLang="en-US" dirty="0">
              <a:latin typeface="Arial" panose="020B0604020202020204" pitchFamily="34" charset="0"/>
              <a:ea typeface="Microsoft YaHei" panose="020B0503020204020204" pitchFamily="34" charset="-122"/>
            </a:endParaRPr>
          </a:p>
          <a:p>
            <a:r>
              <a:rPr lang="en-US" b="1" dirty="0"/>
              <a:t>For virtual presentations: </a:t>
            </a:r>
            <a:r>
              <a:rPr lang="en-US" b="0" dirty="0"/>
              <a:t>When delivering this workshop in a virtual platform, it is recommended to share the PowerPoint application, rather than your screen.  This will minimize participants from seeing pop-ups on your screen such as email notifications or calendar events.  Furthermore, click the options for “share sound” and “optimize for video clip” so that participants will be able to see and hear the embedded videos when they are played.</a:t>
            </a:r>
            <a:endParaRPr lang="en-US" b="1" dirty="0"/>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1</a:t>
            </a:fld>
            <a:endParaRPr lang="en-US"/>
          </a:p>
        </p:txBody>
      </p:sp>
    </p:spTree>
    <p:extLst>
      <p:ext uri="{BB962C8B-B14F-4D97-AF65-F5344CB8AC3E}">
        <p14:creationId xmlns:p14="http://schemas.microsoft.com/office/powerpoint/2010/main" val="2223144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sz="1200" b="1" dirty="0">
                <a:solidFill>
                  <a:schemeClr val="tx1"/>
                </a:solidFill>
                <a:latin typeface="+mn-lt"/>
              </a:rPr>
              <a:t>Automobile Exhaust: </a:t>
            </a:r>
            <a:r>
              <a:rPr lang="en-US" sz="1200" b="0" dirty="0">
                <a:solidFill>
                  <a:schemeClr val="tx1"/>
                </a:solidFill>
                <a:latin typeface="+mn-lt"/>
              </a:rPr>
              <a:t>Became a common</a:t>
            </a:r>
            <a:r>
              <a:rPr lang="en-US" sz="1200" dirty="0">
                <a:solidFill>
                  <a:schemeClr val="tx1"/>
                </a:solidFill>
                <a:latin typeface="+mn-lt"/>
              </a:rPr>
              <a:t> method of suicide between 1940 – 1970 when </a:t>
            </a:r>
            <a:r>
              <a:rPr lang="en-US" sz="1100" i="0" dirty="0">
                <a:solidFill>
                  <a:schemeClr val="tx1"/>
                </a:solidFill>
                <a:latin typeface="+mn-lt"/>
              </a:rPr>
              <a:t>more homes had enclosed garages. To comply with the U.S. Environmental Protection Agency's stricter regulation of exhaust emissions, most gasoline-powered vehicles starting with the 1975 model year were equipped with catalytic converters.  This resulted in reduced toxicity of exhaust, reducing the number of suicide deaths by automobile exhaust.</a:t>
            </a:r>
            <a:endParaRPr lang="en-US" sz="1200" dirty="0">
              <a:solidFill>
                <a:schemeClr val="tx1"/>
              </a:solidFill>
              <a:latin typeface="+mn-lt"/>
            </a:endParaRPr>
          </a:p>
          <a:p>
            <a:endParaRPr lang="en-US" dirty="0"/>
          </a:p>
          <a:p>
            <a:r>
              <a:rPr lang="en-US" b="1" dirty="0"/>
              <a:t>Heights: </a:t>
            </a:r>
            <a:r>
              <a:rPr lang="en-US" b="0" dirty="0"/>
              <a:t>The Golden Gate Bridge is a notorious hotspot for individuals to end their lives. Since the bridge opened in 1937 between 1,800 and 2,100 jumped to their death from the Bridge</a:t>
            </a:r>
            <a:r>
              <a:rPr lang="en-US" b="0" baseline="30000" dirty="0"/>
              <a:t>1</a:t>
            </a:r>
            <a:r>
              <a:rPr lang="en-US" b="0" dirty="0"/>
              <a:t>. Only an estimated 34</a:t>
            </a:r>
            <a:r>
              <a:rPr lang="en-US" b="0" baseline="30000" dirty="0"/>
              <a:t>2</a:t>
            </a:r>
            <a:r>
              <a:rPr lang="en-US" b="0" dirty="0"/>
              <a:t> individuals survived between 1937 and 2013.  In 2014 the Highway and Transportation District approved funding for a suicide deterrent net.  As of March 2022, two-thirds of the safety net has been installed and the project is slated for completion by the end of 2023. </a:t>
            </a:r>
          </a:p>
          <a:p>
            <a:endParaRPr lang="en-US" b="0" dirty="0"/>
          </a:p>
          <a:p>
            <a:r>
              <a:rPr lang="en-US" b="1" dirty="0"/>
              <a:t>Firearms: </a:t>
            </a:r>
            <a:r>
              <a:rPr lang="en-US" b="0" dirty="0"/>
              <a:t>In 2006</a:t>
            </a:r>
            <a:r>
              <a:rPr lang="en-US" b="0" baseline="30000" dirty="0"/>
              <a:t>3</a:t>
            </a:r>
            <a:r>
              <a:rPr lang="en-US" b="0" dirty="0"/>
              <a:t>, following a relatively high suicide rate in 2005, the IDF’s Commander-in-Chief’s instituted a policy change as a part of a comprehensive suicide prevention program; ordering soldiers to keep their personal weapons locked in storage when on leave. The IDF Suicide Prevention Program showed a reduction in suicide rates by almost 50 % from 2006 to 2014. This decline is also reflected in the Israeli National Statistics Registry for the same period among 18–21-year-olds (the compulsory age of participation in the IDF).</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t>1</a:t>
            </a:r>
            <a:r>
              <a:rPr lang="en-US" b="0" dirty="0"/>
              <a:t> </a:t>
            </a:r>
            <a:r>
              <a:rPr lang="en-US" dirty="0" err="1">
                <a:effectLst/>
              </a:rPr>
              <a:t>Kukura</a:t>
            </a:r>
            <a:r>
              <a:rPr lang="en-US" dirty="0">
                <a:effectLst/>
              </a:rPr>
              <a:t>, J. (2022, March 16). </a:t>
            </a:r>
            <a:r>
              <a:rPr lang="en-US" i="1" dirty="0">
                <a:effectLst/>
              </a:rPr>
              <a:t>Golden Gate Bridge Suicide Net finally nearing completion</a:t>
            </a:r>
            <a:r>
              <a:rPr lang="en-US" dirty="0">
                <a:effectLst/>
              </a:rPr>
              <a:t>. </a:t>
            </a:r>
            <a:r>
              <a:rPr lang="en-US" dirty="0" err="1">
                <a:effectLst/>
              </a:rPr>
              <a:t>SFist</a:t>
            </a:r>
            <a:r>
              <a:rPr lang="en-US" dirty="0">
                <a:effectLst/>
              </a:rPr>
              <a:t>. Retrieved from https://sfist.com/2022/03/15/golden-gate-bridge-suicide-net-finally-nearing-completion/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t>2</a:t>
            </a:r>
            <a:r>
              <a:rPr lang="en-US" b="0" dirty="0"/>
              <a:t> </a:t>
            </a:r>
            <a:r>
              <a:rPr lang="en-US" dirty="0">
                <a:effectLst/>
              </a:rPr>
              <a:t>Wikipedia. (2022, April 7). Suicides at the Golden Gate Bridge. Retrieved from https://en.wikipedia.org/wiki/Suicides_at_the_Golden_Gate_Bridge#cite_note-jumpers-3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t>3</a:t>
            </a:r>
            <a:r>
              <a:rPr lang="en-US" b="0" dirty="0"/>
              <a:t> </a:t>
            </a:r>
            <a:r>
              <a:rPr lang="en-US" dirty="0" err="1">
                <a:effectLst/>
              </a:rPr>
              <a:t>Shelef</a:t>
            </a:r>
            <a:r>
              <a:rPr lang="en-US" dirty="0">
                <a:effectLst/>
              </a:rPr>
              <a:t>, L., </a:t>
            </a:r>
            <a:r>
              <a:rPr lang="en-US" dirty="0" err="1">
                <a:effectLst/>
              </a:rPr>
              <a:t>Laur</a:t>
            </a:r>
            <a:r>
              <a:rPr lang="en-US" dirty="0">
                <a:effectLst/>
              </a:rPr>
              <a:t>, L., </a:t>
            </a:r>
            <a:r>
              <a:rPr lang="en-US" dirty="0" err="1">
                <a:effectLst/>
              </a:rPr>
              <a:t>Raviv</a:t>
            </a:r>
            <a:r>
              <a:rPr lang="en-US" dirty="0">
                <a:effectLst/>
              </a:rPr>
              <a:t>, G., &amp; </a:t>
            </a:r>
            <a:r>
              <a:rPr lang="en-US" dirty="0" err="1">
                <a:effectLst/>
              </a:rPr>
              <a:t>Fruchter</a:t>
            </a:r>
            <a:r>
              <a:rPr lang="en-US" dirty="0">
                <a:effectLst/>
              </a:rPr>
              <a:t>, E. (2015). A military suicide prevention program in the Israeli Defense Force: A review of an important military medical procedure. </a:t>
            </a:r>
            <a:r>
              <a:rPr lang="en-US" i="1" dirty="0">
                <a:effectLst/>
              </a:rPr>
              <a:t>Disaster and Military Medicine</a:t>
            </a:r>
            <a:r>
              <a:rPr lang="en-US" dirty="0">
                <a:effectLst/>
              </a:rPr>
              <a:t>, </a:t>
            </a:r>
            <a:r>
              <a:rPr lang="en-US" i="1" dirty="0">
                <a:effectLst/>
              </a:rPr>
              <a:t>1</a:t>
            </a:r>
            <a:r>
              <a:rPr lang="en-US" dirty="0">
                <a:effectLst/>
              </a:rPr>
              <a:t>(1), 1–5. https://doi.org/10.1186/s40696-015-0007-y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11</a:t>
            </a:fld>
            <a:endParaRPr lang="en-US"/>
          </a:p>
        </p:txBody>
      </p:sp>
    </p:spTree>
    <p:extLst>
      <p:ext uri="{BB962C8B-B14F-4D97-AF65-F5344CB8AC3E}">
        <p14:creationId xmlns:p14="http://schemas.microsoft.com/office/powerpoint/2010/main" val="385655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of the video.</a:t>
            </a:r>
          </a:p>
          <a:p>
            <a:pPr marL="0" lvl="0" indent="0" algn="l" rtl="0">
              <a:spcBef>
                <a:spcPts val="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Utah PSA – strong response friend response</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https://vimeo.com/175761640 (Utah PSA - gun range)</a:t>
            </a:r>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12</a:t>
            </a:fld>
            <a:endParaRPr lang="en-US"/>
          </a:p>
        </p:txBody>
      </p:sp>
    </p:spTree>
    <p:extLst>
      <p:ext uri="{BB962C8B-B14F-4D97-AF65-F5344CB8AC3E}">
        <p14:creationId xmlns:p14="http://schemas.microsoft.com/office/powerpoint/2010/main" val="113367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13</a:t>
            </a:fld>
            <a:endParaRPr lang="en-US"/>
          </a:p>
        </p:txBody>
      </p:sp>
    </p:spTree>
    <p:extLst>
      <p:ext uri="{BB962C8B-B14F-4D97-AF65-F5344CB8AC3E}">
        <p14:creationId xmlns:p14="http://schemas.microsoft.com/office/powerpoint/2010/main" val="298714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a:t>
            </a:r>
            <a:r>
              <a:rPr lang="en-US" altLang="en-US" baseline="30000" dirty="0"/>
              <a:t>st</a:t>
            </a:r>
            <a:r>
              <a:rPr lang="en-US" altLang="en-US" dirty="0"/>
              <a:t> – Image of Berthia on GGB</a:t>
            </a:r>
          </a:p>
          <a:p>
            <a:r>
              <a:rPr lang="en-US" altLang="en-US" dirty="0"/>
              <a:t>Click in – Briggs &amp; Berthia in front of the bridge as colleagues in Suicide Prevention</a:t>
            </a:r>
          </a:p>
          <a:p>
            <a:endParaRPr lang="en-US" altLang="en-US" dirty="0"/>
          </a:p>
          <a:p>
            <a:r>
              <a:rPr lang="en-US" altLang="en-US" dirty="0"/>
              <a:t>Officer Kevin Briggs &amp; Kevin Berthia – in March 2005, Kevin Berthia attempted to end his life at the GGB, he says – “I parked and walked towards the bridge. As I jumped over the railings, I heard someone say: “Hey, wait a minute.” I was convinced I was going to end my life ,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p>
          <a:p>
            <a:endParaRPr lang="en-US" altLang="en-US" dirty="0"/>
          </a:p>
          <a:p>
            <a:endParaRPr lang="en-US" altLang="en-US" dirty="0"/>
          </a:p>
          <a:p>
            <a:r>
              <a:rPr lang="en-US" altLang="en-US" dirty="0"/>
              <a:t>Many people who survive highly lethal attempts say something like this:</a:t>
            </a:r>
          </a:p>
          <a:p>
            <a:r>
              <a:rPr lang="en-US" altLang="en-US" dirty="0"/>
              <a:t>: “</a:t>
            </a:r>
            <a:r>
              <a:rPr lang="en-US" altLang="en-US" i="1" dirty="0"/>
              <a:t>“I instantly realized that everything in my life that I’d thought was unfixable was totally fixable—except for what I’d just done.”</a:t>
            </a:r>
            <a:endParaRPr lang="en-US" altLang="en-US" dirty="0"/>
          </a:p>
          <a:p>
            <a:r>
              <a:rPr lang="en-US" altLang="en-US" dirty="0"/>
              <a:t>Tad Friend, “Jumpers.” The New Yorker (2003)  {jumping from the Golden Gare Bridge} I call this the “Oh, shit!” moment.</a:t>
            </a:r>
          </a:p>
          <a:p>
            <a:endParaRPr lang="en-US" altLang="en-US" dirty="0"/>
          </a:p>
          <a:p>
            <a:r>
              <a:rPr lang="en-US" altLang="en-US" dirty="0"/>
              <a:t>In fact, research shows that more people begin to make an attempt and stop, (15% in a study of suicidal college students) then follow through with an attempt (12%)</a:t>
            </a:r>
          </a:p>
          <a:p>
            <a:r>
              <a:rPr lang="en-US" altLang="en-US" dirty="0">
                <a:latin typeface="Arial" panose="020B0604020202020204" pitchFamily="34" charset="0"/>
              </a:rPr>
              <a:t>Drum, Brownson, Denmark, Smith. </a:t>
            </a:r>
            <a:r>
              <a:rPr lang="en-US" altLang="en-US" i="1" dirty="0">
                <a:latin typeface="Arial" panose="020B0604020202020204" pitchFamily="34" charset="0"/>
              </a:rPr>
              <a:t>Professional Psychology: Research &amp; Practice</a:t>
            </a:r>
            <a:r>
              <a:rPr lang="en-US" altLang="en-US" dirty="0">
                <a:latin typeface="Arial" panose="020B0604020202020204" pitchFamily="34" charset="0"/>
              </a:rPr>
              <a:t>, 2009 </a:t>
            </a:r>
          </a:p>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14</a:t>
            </a:fld>
            <a:endParaRPr lang="en-US"/>
          </a:p>
        </p:txBody>
      </p:sp>
    </p:spTree>
    <p:extLst>
      <p:ext uri="{BB962C8B-B14F-4D97-AF65-F5344CB8AC3E}">
        <p14:creationId xmlns:p14="http://schemas.microsoft.com/office/powerpoint/2010/main" val="38700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0"/>
              </a:spcBef>
              <a:buFont typeface="Arial" panose="020B0604020202020204" pitchFamily="34" charset="0"/>
              <a:buNone/>
              <a:defRPr/>
            </a:pPr>
            <a:r>
              <a:rPr lang="en-US" altLang="en-US" dirty="0"/>
              <a:t>Ask participants what percent of people who attempt suicide eventually die by suicide.  For virtual workshops participants can put their responses in the chat box or instructors who are skilled with the tools in the Zoom platform can set up a poll.</a:t>
            </a:r>
          </a:p>
          <a:p>
            <a:pPr>
              <a:lnSpc>
                <a:spcPct val="150000"/>
              </a:lnSpc>
              <a:spcBef>
                <a:spcPct val="0"/>
              </a:spcBef>
              <a:buFont typeface="Arial" panose="020B0604020202020204" pitchFamily="34" charset="0"/>
              <a:buNone/>
              <a:defRPr/>
            </a:pPr>
            <a:endParaRPr lang="en-US" altLang="en-US" dirty="0"/>
          </a:p>
          <a:p>
            <a:pPr>
              <a:lnSpc>
                <a:spcPct val="150000"/>
              </a:lnSpc>
              <a:spcBef>
                <a:spcPct val="0"/>
              </a:spcBef>
              <a:buFont typeface="Arial" panose="020B0604020202020204" pitchFamily="34" charset="0"/>
              <a:buNone/>
              <a:defRPr/>
            </a:pPr>
            <a:r>
              <a:rPr lang="en-US" altLang="en-US" dirty="0"/>
              <a:t>Less than 10% of people who attempt suicide eventually die by suicide.</a:t>
            </a:r>
          </a:p>
          <a:p>
            <a:pPr marL="171450" indent="-171450">
              <a:lnSpc>
                <a:spcPct val="150000"/>
              </a:lnSpc>
              <a:spcBef>
                <a:spcPct val="0"/>
              </a:spcBef>
              <a:buFont typeface="Arial" panose="020B0604020202020204" pitchFamily="34" charset="0"/>
              <a:buChar char="•"/>
              <a:defRPr/>
            </a:pPr>
            <a:r>
              <a:rPr lang="en-US" altLang="en-US" dirty="0"/>
              <a:t>If we prevent a suicide death today, there is a good chance that we have saved that life for the long term</a:t>
            </a:r>
          </a:p>
          <a:p>
            <a:pPr marL="171450" indent="-171450">
              <a:lnSpc>
                <a:spcPct val="150000"/>
              </a:lnSpc>
              <a:spcBef>
                <a:spcPct val="0"/>
              </a:spcBef>
              <a:buFont typeface="Arial" panose="020B0604020202020204" pitchFamily="34" charset="0"/>
              <a:buChar char="•"/>
              <a:defRPr/>
            </a:pPr>
            <a:r>
              <a:rPr lang="en-US" altLang="en-US" dirty="0"/>
              <a:t>But we need to put that in perspective.</a:t>
            </a:r>
          </a:p>
          <a:p>
            <a:pPr marL="914400" lvl="1" indent="-171450">
              <a:lnSpc>
                <a:spcPct val="150000"/>
              </a:lnSpc>
              <a:spcBef>
                <a:spcPct val="0"/>
              </a:spcBef>
              <a:buFont typeface="Arial" panose="020B0604020202020204" pitchFamily="34" charset="0"/>
              <a:buChar char="•"/>
              <a:defRPr/>
            </a:pPr>
            <a:r>
              <a:rPr lang="en-US" altLang="en-US" dirty="0"/>
              <a:t>Because the inverse is that about 10 per 100 survivors of an attempt will go on to die by suicide.</a:t>
            </a:r>
          </a:p>
          <a:p>
            <a:pPr marL="914400" lvl="1" indent="-171450">
              <a:lnSpc>
                <a:spcPct val="150000"/>
              </a:lnSpc>
              <a:spcBef>
                <a:spcPct val="0"/>
              </a:spcBef>
              <a:buFont typeface="Arial" panose="020B0604020202020204" pitchFamily="34" charset="0"/>
              <a:buChar char="•"/>
              <a:defRPr/>
            </a:pPr>
            <a:r>
              <a:rPr lang="en-US" altLang="en-US" dirty="0"/>
              <a:t>That is 10 per 100 attempt survivors will eventually die by suicide.  </a:t>
            </a:r>
          </a:p>
          <a:p>
            <a:pPr marL="914400" lvl="1" indent="-171450">
              <a:lnSpc>
                <a:spcPct val="150000"/>
              </a:lnSpc>
              <a:spcBef>
                <a:spcPct val="0"/>
              </a:spcBef>
              <a:buFont typeface="Arial" panose="020B0604020202020204" pitchFamily="34" charset="0"/>
              <a:buChar char="•"/>
              <a:defRPr/>
            </a:pPr>
            <a:r>
              <a:rPr lang="en-US" altLang="en-US" dirty="0"/>
              <a:t>Therefore, it’s important to create suicide safer living environments.</a:t>
            </a:r>
          </a:p>
          <a:p>
            <a:pPr marL="171450" indent="-171450">
              <a:lnSpc>
                <a:spcPct val="150000"/>
              </a:lnSpc>
              <a:spcBef>
                <a:spcPct val="0"/>
              </a:spcBef>
              <a:buFont typeface="Arial" panose="020B0604020202020204" pitchFamily="34" charset="0"/>
              <a:buChar char="•"/>
              <a:defRPr/>
            </a:pPr>
            <a:r>
              <a:rPr lang="en-US" altLang="en-US" dirty="0"/>
              <a:t>In the general population, only 13 per 100,000 die by suicide.</a:t>
            </a:r>
          </a:p>
          <a:p>
            <a:pPr marL="171450" indent="-171450">
              <a:lnSpc>
                <a:spcPct val="150000"/>
              </a:lnSpc>
              <a:spcBef>
                <a:spcPct val="0"/>
              </a:spcBef>
              <a:buFont typeface="Arial" panose="020B0604020202020204" pitchFamily="34" charset="0"/>
              <a:buChar char="•"/>
              <a:defRPr/>
            </a:pPr>
            <a:r>
              <a:rPr lang="en-US" altLang="en-US" dirty="0"/>
              <a:t>So, someone who survives a suicide attempt is at more than 750 times the risk of the general population.</a:t>
            </a:r>
          </a:p>
          <a:p>
            <a:pPr marL="171450" indent="-171450">
              <a:lnSpc>
                <a:spcPct val="150000"/>
              </a:lnSpc>
              <a:spcBef>
                <a:spcPct val="0"/>
              </a:spcBef>
              <a:buFont typeface="Arial" panose="020B0604020202020204" pitchFamily="34" charset="0"/>
              <a:buChar char="•"/>
              <a:defRPr/>
            </a:pPr>
            <a:r>
              <a:rPr lang="en-US" altLang="en-US" b="1" dirty="0"/>
              <a:t>That is why a previous suicide attempt is such a significant risk factor.</a:t>
            </a:r>
          </a:p>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15</a:t>
            </a:fld>
            <a:endParaRPr lang="en-US"/>
          </a:p>
        </p:txBody>
      </p:sp>
    </p:spTree>
    <p:extLst>
      <p:ext uri="{BB962C8B-B14F-4D97-AF65-F5344CB8AC3E}">
        <p14:creationId xmlns:p14="http://schemas.microsoft.com/office/powerpoint/2010/main" val="176615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ct val="0"/>
              </a:spcBef>
              <a:buFont typeface="Arial" panose="020B0604020202020204" pitchFamily="34" charset="0"/>
              <a:buNone/>
              <a:defRPr/>
            </a:pPr>
            <a:r>
              <a:rPr lang="en-US" altLang="en-US" dirty="0"/>
              <a:t>In a </a:t>
            </a:r>
            <a:r>
              <a:rPr lang="en-US" altLang="en-US" b="0" dirty="0"/>
              <a:t>study with near-lethal suicide attempt survivors in 2005, survivors were asked how much time transpired between the decision to end their life and the suicide attempt.  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 </a:t>
            </a:r>
          </a:p>
          <a:p>
            <a:pPr>
              <a:lnSpc>
                <a:spcPct val="150000"/>
              </a:lnSpc>
              <a:spcBef>
                <a:spcPct val="0"/>
              </a:spcBef>
              <a:buFont typeface="Arial" panose="020B0604020202020204" pitchFamily="34" charset="0"/>
              <a:buNone/>
              <a:defRPr/>
            </a:pPr>
            <a:endParaRPr lang="en-US" altLang="en-US" b="0" dirty="0"/>
          </a:p>
          <a:p>
            <a:pPr>
              <a:lnSpc>
                <a:spcPct val="150000"/>
              </a:lnSpc>
              <a:spcBef>
                <a:spcPct val="0"/>
              </a:spcBef>
              <a:buFont typeface="Arial" panose="020B0604020202020204" pitchFamily="34" charset="0"/>
              <a:buNone/>
              <a:defRPr/>
            </a:pPr>
            <a:r>
              <a:rPr lang="en-US" b="0" i="0" dirty="0">
                <a:solidFill>
                  <a:srgbClr val="484C58"/>
                </a:solidFill>
                <a:effectLst/>
                <a:latin typeface="Merriweather" panose="00000500000000000000" pitchFamily="2" charset="0"/>
              </a:rPr>
              <a:t>Simon, T.R., Swann, A.C., Powell, K.E., Potter, L.B., </a:t>
            </a:r>
            <a:r>
              <a:rPr lang="en-US" b="0" i="0" dirty="0" err="1">
                <a:solidFill>
                  <a:srgbClr val="484C58"/>
                </a:solidFill>
                <a:effectLst/>
                <a:latin typeface="Merriweather" panose="00000500000000000000" pitchFamily="2" charset="0"/>
              </a:rPr>
              <a:t>Kresnow</a:t>
            </a:r>
            <a:r>
              <a:rPr lang="en-US" b="0" i="0" dirty="0">
                <a:solidFill>
                  <a:srgbClr val="484C58"/>
                </a:solidFill>
                <a:effectLst/>
                <a:latin typeface="Merriweather" panose="00000500000000000000" pitchFamily="2" charset="0"/>
              </a:rPr>
              <a:t>, M., and O’Carroll, P.W.  Characteristics of Impulsive Suicide Attempts and Attempters. SLTB. 2001; 32(supp):49-59.</a:t>
            </a:r>
            <a:endParaRPr lang="en-US" alt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16</a:t>
            </a:fld>
            <a:endParaRPr lang="en-US"/>
          </a:p>
        </p:txBody>
      </p:sp>
    </p:spTree>
    <p:extLst>
      <p:ext uri="{BB962C8B-B14F-4D97-AF65-F5344CB8AC3E}">
        <p14:creationId xmlns:p14="http://schemas.microsoft.com/office/powerpoint/2010/main" val="50248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Ask participants rank these suicide methods in descending order of most common methods for suicide in Missouri.  In virtual platforms participants can type their responses into the chat box.  For skilled instructors using Zoom you may also set up a poll.  Click the slide to reveal the results. </a:t>
            </a:r>
          </a:p>
          <a:p>
            <a:endParaRPr lang="en-US" altLang="en-US" sz="1200" dirty="0"/>
          </a:p>
          <a:p>
            <a:r>
              <a:rPr lang="en-US" altLang="en-US" sz="1200" dirty="0"/>
              <a:t>In 2020,</a:t>
            </a:r>
          </a:p>
          <a:p>
            <a:endParaRPr lang="en-US" altLang="en-US" sz="1200" dirty="0"/>
          </a:p>
          <a:p>
            <a:r>
              <a:rPr lang="en-US" altLang="en-US" sz="1200" dirty="0"/>
              <a:t>Males were more likely than females to use firearms </a:t>
            </a:r>
          </a:p>
          <a:p>
            <a:r>
              <a:rPr lang="en-US" altLang="en-US" sz="1200" dirty="0"/>
              <a:t>	(66% vs. 47%)</a:t>
            </a:r>
          </a:p>
          <a:p>
            <a:endParaRPr lang="en-US" altLang="en-US" sz="1200" dirty="0"/>
          </a:p>
          <a:p>
            <a:r>
              <a:rPr lang="en-US" altLang="en-US" sz="1200" dirty="0"/>
              <a:t>Females were more likely than males to overdose or use poisons</a:t>
            </a:r>
          </a:p>
          <a:p>
            <a:r>
              <a:rPr lang="en-US" altLang="en-US" sz="1200" dirty="0"/>
              <a:t>	(19% vs. 3.6%) </a:t>
            </a:r>
          </a:p>
          <a:p>
            <a:endParaRPr lang="en-US" altLang="en-US" sz="1200" dirty="0"/>
          </a:p>
          <a:p>
            <a:r>
              <a:rPr lang="en-US" altLang="en-US" sz="1200" dirty="0"/>
              <a:t>or use suffocation </a:t>
            </a:r>
          </a:p>
          <a:p>
            <a:r>
              <a:rPr lang="en-US" altLang="en-US" sz="1200" dirty="0"/>
              <a:t>	(25% vs. 23%)</a:t>
            </a:r>
          </a:p>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17</a:t>
            </a:fld>
            <a:endParaRPr lang="en-US"/>
          </a:p>
        </p:txBody>
      </p:sp>
    </p:spTree>
    <p:extLst>
      <p:ext uri="{BB962C8B-B14F-4D97-AF65-F5344CB8AC3E}">
        <p14:creationId xmlns:p14="http://schemas.microsoft.com/office/powerpoint/2010/main" val="195254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836" indent="-217836">
              <a:defRPr/>
            </a:pPr>
            <a:r>
              <a:rPr lang="en-US" sz="1200" spc="-1" dirty="0">
                <a:latin typeface="Arial"/>
              </a:rPr>
              <a:t>Be careful with this information if you are presenting to an “at risk” audience. We do not want to encourage people to use more lethal means.</a:t>
            </a:r>
          </a:p>
          <a:p>
            <a:pPr marL="217836" indent="-217836">
              <a:defRPr/>
            </a:pPr>
            <a:endParaRPr lang="en-US" sz="1200" spc="-1" dirty="0">
              <a:latin typeface="Arial"/>
            </a:endParaRPr>
          </a:p>
          <a:p>
            <a:pPr marL="217836" indent="-217836">
              <a:defRPr/>
            </a:pPr>
            <a:r>
              <a:rPr lang="en-US" sz="1200" spc="-1" dirty="0">
                <a:latin typeface="Arial"/>
              </a:rPr>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general public are often surprised at how low the lethality is for sharps or overdose.</a:t>
            </a:r>
            <a:r>
              <a:rPr lang="en-US" sz="1200" spc="-1" dirty="0">
                <a:latin typeface="Times New Roman"/>
                <a:ea typeface="ＭＳ Ｐゴシック"/>
              </a:rPr>
              <a:t> 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a:t>
            </a:r>
            <a:r>
              <a:rPr lang="en-US" sz="1200" spc="-1" dirty="0">
                <a:latin typeface="Arial"/>
              </a:rPr>
              <a:t>In summary, lethality varies greatly by method. </a:t>
            </a:r>
          </a:p>
          <a:p>
            <a:pPr marL="217836" indent="-217836">
              <a:defRPr/>
            </a:pPr>
            <a:endParaRPr lang="en-US" sz="1200" spc="-1" dirty="0">
              <a:latin typeface="Arial"/>
            </a:endParaRPr>
          </a:p>
          <a:p>
            <a:pPr marL="217836" indent="-217836">
              <a:defRPr/>
            </a:pPr>
            <a:r>
              <a:rPr lang="en-US" spc="-1" dirty="0">
                <a:latin typeface="Times New Roman"/>
                <a:ea typeface="ＭＳ Ｐゴシック"/>
              </a:rPr>
              <a:t>But are all of these ED visits for sharps or poisons serious suicide attempts? Probably not. Some are gestures; some self-injury is non-suicidal self-harm. But even if we took away half or two-thirds, or even three-quarters—and I think that would be going too far--still, at most that’s 8% case fatality: far lower than for firearms.</a:t>
            </a:r>
            <a:endParaRPr lang="en-US" spc="-1" dirty="0">
              <a:latin typeface="Arial"/>
            </a:endParaRPr>
          </a:p>
          <a:p>
            <a:pPr marL="217836" indent="-217836">
              <a:defRPr/>
            </a:pPr>
            <a:endParaRPr lang="en-US" spc="-1" dirty="0">
              <a:latin typeface="Arial"/>
            </a:endParaRPr>
          </a:p>
          <a:p>
            <a:pPr marL="217836" indent="-217836">
              <a:defRPr/>
            </a:pPr>
            <a:r>
              <a:rPr lang="en-US" sz="1200" spc="-1" dirty="0">
                <a:latin typeface="Times New Roman"/>
                <a:ea typeface="ＭＳ Ｐゴシック"/>
              </a:rPr>
              <a:t>(Cover the issue that the specific numbers re low lethality of pills and sharps shouldn’t be discussed with patients or in the media. The fact that most people overestimate the odds of dying with these methods – often guessing around 30% - probably saves a lot of lives.)</a:t>
            </a:r>
            <a:endParaRPr lang="en-US" sz="1200" spc="-1" dirty="0">
              <a:latin typeface="Arial"/>
            </a:endParaRPr>
          </a:p>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18</a:t>
            </a:fld>
            <a:endParaRPr lang="en-US"/>
          </a:p>
        </p:txBody>
      </p:sp>
    </p:spTree>
    <p:extLst>
      <p:ext uri="{BB962C8B-B14F-4D97-AF65-F5344CB8AC3E}">
        <p14:creationId xmlns:p14="http://schemas.microsoft.com/office/powerpoint/2010/main" val="279123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Gun Ownership Rate in MO:  This number is hard to nail down. In 2020, Missouri Foundation for Health Partnered with IPSOS to conduct a poll and found that 46% of Missourians surveyed had access to a firearm in the home.</a:t>
            </a:r>
          </a:p>
          <a:p>
            <a:endParaRPr lang="en-US" altLang="en-US" dirty="0"/>
          </a:p>
          <a:p>
            <a:r>
              <a:rPr lang="en-US" altLang="en-US" dirty="0"/>
              <a:t>Statistics on gun ownership across the U.S. are hard to nail down; the ATF's National Firearms Registration and Transfer Record is not all-inclusive, and some guns go unregistered.  </a:t>
            </a:r>
          </a:p>
          <a:p>
            <a:endParaRPr lang="en-US" altLang="en-US" dirty="0"/>
          </a:p>
          <a:p>
            <a:r>
              <a:rPr lang="en-US" altLang="en-US" dirty="0"/>
              <a:t>But "Injury Prevention," a scholarly journal, has released what may be the closest look yet. Their survey, published in 2015, asked a representative sample of 4,000 adults nationwide whether they own firearms. The findings helped the research group estimate gun ownership rates in each state.</a:t>
            </a:r>
          </a:p>
          <a:p>
            <a:endParaRPr lang="en-US" altLang="en-US" dirty="0"/>
          </a:p>
          <a:p>
            <a:r>
              <a:rPr lang="en-US" altLang="en-US" dirty="0"/>
              <a:t>Delaware's gun ownership rate is the lowest in the country, at 5.2 percent. That's far below the national average of 29.1 percent.</a:t>
            </a:r>
          </a:p>
          <a:p>
            <a:endParaRPr lang="en-US" altLang="en-US" dirty="0"/>
          </a:p>
          <a:p>
            <a:r>
              <a:rPr lang="en-US" altLang="en-US" dirty="0"/>
              <a:t>Missouri is a "shall issue" state for concealed carry. Permit-less carry took effect on January 1, 2017. Open carry is permitted. ... Local governments are allowed to regulate open carry and the discharge of firearms (except in self defense); however, </a:t>
            </a:r>
            <a:r>
              <a:rPr lang="en-US" altLang="en-US" dirty="0" err="1"/>
              <a:t>ccw</a:t>
            </a:r>
            <a:r>
              <a:rPr lang="en-US" altLang="en-US" dirty="0"/>
              <a:t> permit holders are exempt from ordinances banning open carry.</a:t>
            </a:r>
          </a:p>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19</a:t>
            </a:fld>
            <a:endParaRPr lang="en-US"/>
          </a:p>
        </p:txBody>
      </p:sp>
    </p:spTree>
    <p:extLst>
      <p:ext uri="{BB962C8B-B14F-4D97-AF65-F5344CB8AC3E}">
        <p14:creationId xmlns:p14="http://schemas.microsoft.com/office/powerpoint/2010/main" val="3570546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baseline="0" dirty="0">
                <a:latin typeface="Arial" panose="020B0604020202020204" pitchFamily="34" charset="0"/>
                <a:ea typeface="Microsoft YaHei" panose="020B0503020204020204" pitchFamily="34" charset="-122"/>
              </a:rPr>
              <a:t>States with more restrictive gun laws, such as waiting periods, requirements for firearm safety training, and requirements for safe storage of firearms, have lower suicide rates than states without those laws. </a:t>
            </a: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endParaRPr lang="en-US" altLang="en-US" baseline="0" dirty="0">
              <a:latin typeface="Arial" panose="020B0604020202020204" pitchFamily="34" charset="0"/>
              <a:ea typeface="Microsoft YaHei" panose="020B0503020204020204" pitchFamily="34" charset="-122"/>
            </a:endParaRP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endParaRPr lang="en-US" altLang="en-US" baseline="30000" dirty="0">
              <a:latin typeface="Arial" panose="020B0604020202020204" pitchFamily="34" charset="0"/>
              <a:ea typeface="Microsoft YaHei" panose="020B0503020204020204" pitchFamily="34" charset="-122"/>
            </a:endParaRP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endParaRPr lang="en-US" altLang="en-US" baseline="30000" dirty="0">
              <a:latin typeface="Arial" panose="020B0604020202020204" pitchFamily="34" charset="0"/>
              <a:ea typeface="Microsoft YaHei" panose="020B0503020204020204" pitchFamily="34" charset="-122"/>
            </a:endParaRP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baseline="30000" dirty="0">
                <a:latin typeface="Arial" panose="020B0604020202020204" pitchFamily="34" charset="0"/>
                <a:ea typeface="Microsoft YaHei" panose="020B0503020204020204" pitchFamily="34" charset="-122"/>
              </a:rPr>
              <a:t>1</a:t>
            </a:r>
            <a:r>
              <a:rPr lang="en-US" altLang="en-US" dirty="0">
                <a:latin typeface="Arial" panose="020B0604020202020204" pitchFamily="34" charset="0"/>
                <a:ea typeface="Microsoft YaHei" panose="020B0503020204020204" pitchFamily="34" charset="-122"/>
              </a:rPr>
              <a:t> Miller M, Azrael D, Barber C. Suicide mortality in the United States: The importance of attending to method in understanding population-level disparities in the burden of suicide. </a:t>
            </a:r>
            <a:r>
              <a:rPr lang="en-US" altLang="en-US" i="1" dirty="0">
                <a:latin typeface="Arial" panose="020B0604020202020204" pitchFamily="34" charset="0"/>
                <a:ea typeface="Microsoft YaHei" panose="020B0503020204020204" pitchFamily="34" charset="-122"/>
              </a:rPr>
              <a:t>Annual Review of Public Health</a:t>
            </a:r>
            <a:r>
              <a:rPr lang="en-US" altLang="en-US" dirty="0">
                <a:latin typeface="Arial" panose="020B0604020202020204" pitchFamily="34" charset="0"/>
                <a:ea typeface="Microsoft YaHei" panose="020B0503020204020204" pitchFamily="34" charset="-122"/>
              </a:rPr>
              <a:t>. 2012; 33:393-408.</a:t>
            </a:r>
          </a:p>
          <a:p>
            <a:pPr>
              <a:spcBef>
                <a:spcPts val="450"/>
              </a:spcBef>
              <a:buClrTx/>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altLang="en-US" baseline="30000" dirty="0">
                <a:latin typeface="Arial" panose="020B0604020202020204" pitchFamily="34" charset="0"/>
                <a:ea typeface="Microsoft YaHei" panose="020B0503020204020204" pitchFamily="34" charset="-122"/>
              </a:rPr>
              <a:t>2 </a:t>
            </a:r>
            <a:r>
              <a:rPr lang="en-US" altLang="en-US" dirty="0">
                <a:latin typeface="Arial" panose="020B0604020202020204" pitchFamily="34" charset="0"/>
                <a:ea typeface="Microsoft YaHei" panose="020B0503020204020204" pitchFamily="34" charset="-122"/>
              </a:rPr>
              <a:t>Youth Suicide Fact Sheet, NVISS data</a:t>
            </a:r>
          </a:p>
          <a:p>
            <a:r>
              <a:rPr lang="en-US" altLang="en-US" baseline="30000" dirty="0">
                <a:latin typeface="Arial" panose="020B0604020202020204" pitchFamily="34" charset="0"/>
                <a:ea typeface="Microsoft YaHei" panose="020B0503020204020204" pitchFamily="34" charset="-122"/>
              </a:rPr>
              <a:t>3</a:t>
            </a:r>
            <a:r>
              <a:rPr lang="en-US" dirty="0">
                <a:effectLst/>
              </a:rPr>
              <a:t>Duff-Brown, B. (2020, June 3). </a:t>
            </a:r>
            <a:r>
              <a:rPr lang="en-US" i="1" dirty="0">
                <a:effectLst/>
              </a:rPr>
              <a:t>Handgun ownership is associated with a much higher suicide risk</a:t>
            </a:r>
            <a:r>
              <a:rPr lang="en-US" dirty="0">
                <a:effectLst/>
              </a:rPr>
              <a:t>. Stanford Medicine News Center. Retrieved from https://med.stanford.edu/news/all-news/2020/06/handgun-ownership-associated-with-much-higher-suicide-risk.html </a:t>
            </a:r>
          </a:p>
          <a:p>
            <a:endParaRPr lang="en-US" b="0" dirty="0"/>
          </a:p>
        </p:txBody>
      </p:sp>
      <p:sp>
        <p:nvSpPr>
          <p:cNvPr id="4" name="Slide Number Placeholder 3"/>
          <p:cNvSpPr>
            <a:spLocks noGrp="1"/>
          </p:cNvSpPr>
          <p:nvPr>
            <p:ph type="sldNum" sz="quarter" idx="5"/>
          </p:nvPr>
        </p:nvSpPr>
        <p:spPr/>
        <p:txBody>
          <a:bodyPr/>
          <a:lstStyle/>
          <a:p>
            <a:fld id="{1E31398B-7D4E-4563-9E9C-76EE53D5CEB0}" type="slidenum">
              <a:rPr lang="en-US" smtClean="0"/>
              <a:t>20</a:t>
            </a:fld>
            <a:endParaRPr lang="en-US"/>
          </a:p>
        </p:txBody>
      </p:sp>
    </p:spTree>
    <p:extLst>
      <p:ext uri="{BB962C8B-B14F-4D97-AF65-F5344CB8AC3E}">
        <p14:creationId xmlns:p14="http://schemas.microsoft.com/office/powerpoint/2010/main" val="314688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Historical knowledge for Instructors: </a:t>
            </a:r>
            <a:r>
              <a:rPr lang="en-US" b="0" dirty="0"/>
              <a:t>In 2017, Missouri Institute for Mental Health (MIMH) was invited by Missouri Foundation for Health (MFH) to submit a grant proposal to implement a gun shop project across MFH’s catchment area.  One component of the proposal was to adapt Counseling on Access to Lethal Means for gun retailers. Counseling on Access to Lethal Means was originally developed by Elaine Frank, Dr. Frank Ciocca &amp; Cathy Barber to teach clinicians to have conversations with patients about reducing access to lethal means, particularly firearms, with suicidal patients and to incorporate lethal means reduction into safety plans.  MIMH proposed developing a training for gun shop retailers to identify customers at risk for suicide and to have conversations about reducing access to lethal means to prevent firearm suicides.  MFH awarded MIMH a three-year grant in 2018 and the Safer Homes Collaborative was created in the summer of 2018. </a:t>
            </a:r>
          </a:p>
          <a:p>
            <a:endParaRPr lang="en-US" b="0" dirty="0"/>
          </a:p>
          <a:p>
            <a:r>
              <a:rPr lang="en-US" b="0" dirty="0"/>
              <a:t>MIMH contracted with Elaine Frank, Rick Strait, and Elizabeth Makulec to be consultants for the project, to work with the SHC to adapt Counseling on Access to Lethal Means and create Conversations on Access to Lethal Means.  Both trainings were called CALM, sometimes distinguishing the respective trainings as Clinical CALM or Convo CALM; CALM.3 for Counseling on Access to Lethal Means or CALM.1 for Conversations on Access to Lethal Means.  Conversations on Access to Lethal Means was originally developed to be delivered as an in-person workshop to gun retailers.  During the initial months of the Safer Homes Collaborative outreach to gun shops, retailers were invited/asked to participate in CALM trainings; however, it was very difficult to get retailers to attend and participate.  Within the first six months of the project, the SHC began offering CALM to wider audiences beyond retailers.  With the knowledge that most firearm suicides are completed with firearms that are already in the home, and that 46% of Missourians live in homes with access to a firearm, the SHC broadened the target audience to include gun owners and those who have opportunities to have conversations about suicide risk with gun owners.  In order to evaluate the effectiveness of the CALM workshop, CALM was presented at conferences, community events, among gun owners, and non-gun owners alike.  Having trained over 800 Missourians in CALM, the evaluations proved to be effective at increasing participants’ comfort, confidence, and likelihood in engaging a person at risk for suicide in a conversation on access to lethal means.  </a:t>
            </a:r>
          </a:p>
          <a:p>
            <a:endParaRPr lang="en-US" b="0" dirty="0"/>
          </a:p>
          <a:p>
            <a:r>
              <a:rPr lang="en-US" b="0" dirty="0"/>
              <a:t>In 2022, the SHC received funding to continue its efforts to promote lethal means reduction strategies to broader audiences.  With the continued funding, Conversations on Access to Lethal Means was adapted and repackaged as Conversations for Suicide Safer Homes (CSSH), a CALM informed training.  More than just a name change, Conversations for Suicide Safer Homes (CSSH) is intended to be tailored to reach different audiences such as first responders, service members, veterans, and their family members, faith-based organizations, and occupations with the highest suicide rates in both in-person as well as virtual platforms. Various safety measures, such as a support person, the use of the private chat feature, and the virtual hallway, are incorporated into the delivery to provide emotional support to individuals who may struggle with the content when delivered in a virtual platform.  Pre/Post and follow-up evaluation of CSSH will be collected to ensure the effectiveness of the training in comparison to in-person delivery.</a:t>
            </a:r>
            <a:endParaRPr lang="en-US" b="1" dirty="0"/>
          </a:p>
        </p:txBody>
      </p:sp>
      <p:sp>
        <p:nvSpPr>
          <p:cNvPr id="4" name="Slide Number Placeholder 3"/>
          <p:cNvSpPr>
            <a:spLocks noGrp="1"/>
          </p:cNvSpPr>
          <p:nvPr>
            <p:ph type="sldNum" sz="quarter" idx="5"/>
          </p:nvPr>
        </p:nvSpPr>
        <p:spPr/>
        <p:txBody>
          <a:bodyPr/>
          <a:lstStyle/>
          <a:p>
            <a:fld id="{1E31398B-7D4E-4563-9E9C-76EE53D5CEB0}" type="slidenum">
              <a:rPr lang="en-US" smtClean="0"/>
              <a:t>2</a:t>
            </a:fld>
            <a:endParaRPr lang="en-US"/>
          </a:p>
        </p:txBody>
      </p:sp>
    </p:spTree>
    <p:extLst>
      <p:ext uri="{BB962C8B-B14F-4D97-AF65-F5344CB8AC3E}">
        <p14:creationId xmlns:p14="http://schemas.microsoft.com/office/powerpoint/2010/main" val="2423244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in 4 adults will develop a mental health condition at some time during the lifespan, regardless of gun ownership status.  Gun owners are no more likely to develop suicidal ideation or attempt suicide than non-gun owners.  However, the access to a highly lethal method increases the likelihood of death (9/10) if they engage in suicidal behaviors with a firearm.  Unlike less lethal methods, such as sharps or poisons/overdose, the opportunity for medical intervention to save a person’s life after a firearm suicide attempt is less likely to be successful. </a:t>
            </a:r>
          </a:p>
        </p:txBody>
      </p:sp>
      <p:sp>
        <p:nvSpPr>
          <p:cNvPr id="4" name="Slide Number Placeholder 3"/>
          <p:cNvSpPr>
            <a:spLocks noGrp="1"/>
          </p:cNvSpPr>
          <p:nvPr>
            <p:ph type="sldNum" sz="quarter" idx="5"/>
          </p:nvPr>
        </p:nvSpPr>
        <p:spPr/>
        <p:txBody>
          <a:bodyPr/>
          <a:lstStyle/>
          <a:p>
            <a:fld id="{1E31398B-7D4E-4563-9E9C-76EE53D5CEB0}" type="slidenum">
              <a:rPr lang="en-US" smtClean="0"/>
              <a:t>21</a:t>
            </a:fld>
            <a:endParaRPr lang="en-US"/>
          </a:p>
        </p:txBody>
      </p:sp>
    </p:spTree>
    <p:extLst>
      <p:ext uri="{BB962C8B-B14F-4D97-AF65-F5344CB8AC3E}">
        <p14:creationId xmlns:p14="http://schemas.microsoft.com/office/powerpoint/2010/main" val="383045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Times New Roman" panose="02020603050405020304" pitchFamily="18" charset="0"/>
              <a:buNone/>
              <a:defRPr/>
            </a:pPr>
            <a:r>
              <a:rPr lang="en-US" dirty="0"/>
              <a:t>Who can benefit from learning how to have a Conversation about Suicide Safer Homes?</a:t>
            </a:r>
          </a:p>
          <a:p>
            <a:pPr marL="230543" indent="-230543">
              <a:buFont typeface="Times New Roman" panose="02020603050405020304" pitchFamily="18" charset="0"/>
              <a:buAutoNum type="alphaUcPeriod"/>
              <a:defRPr/>
            </a:pPr>
            <a:endParaRPr lang="en-US" dirty="0"/>
          </a:p>
          <a:p>
            <a:pPr marL="230543" indent="-230543">
              <a:buFont typeface="Times New Roman" panose="02020603050405020304" pitchFamily="18" charset="0"/>
              <a:buAutoNum type="alphaUcPeriod"/>
              <a:defRPr/>
            </a:pPr>
            <a:r>
              <a:rPr lang="en-US" dirty="0"/>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  </a:t>
            </a:r>
          </a:p>
          <a:p>
            <a:pPr marL="230543" indent="-230543">
              <a:buFont typeface="Times New Roman" panose="02020603050405020304" pitchFamily="18" charset="0"/>
              <a:buAutoNum type="alphaUcPeriod"/>
              <a:defRPr/>
            </a:pPr>
            <a:r>
              <a:rPr lang="en-US" dirty="0"/>
              <a:t>We know thoughts of suicide are related to ending emotional pain, talking about that pain can de-escalate the situation and help the person think more clearly.</a:t>
            </a:r>
          </a:p>
          <a:p>
            <a:pPr marL="230543" indent="-230543">
              <a:buFont typeface="Times New Roman" panose="02020603050405020304" pitchFamily="18" charset="0"/>
              <a:buAutoNum type="alphaUcPeriod"/>
              <a:defRPr/>
            </a:pPr>
            <a:r>
              <a:rPr lang="en-US" dirty="0"/>
              <a:t>A conversation on access to lethal means could mitigate making a specific plan for suicide and connect the person to help sooner</a:t>
            </a:r>
          </a:p>
          <a:p>
            <a:pPr marL="230543" indent="-230543">
              <a:buFont typeface="Times New Roman" panose="02020603050405020304" pitchFamily="18" charset="0"/>
              <a:buAutoNum type="alphaUcPeriod"/>
              <a:defRPr/>
            </a:pPr>
            <a:r>
              <a:rPr lang="en-US" dirty="0"/>
              <a:t>Research &amp; lived experience tells us that compounding stressors make clear thinking difficult</a:t>
            </a:r>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22</a:t>
            </a:fld>
            <a:endParaRPr lang="en-US"/>
          </a:p>
        </p:txBody>
      </p:sp>
    </p:spTree>
    <p:extLst>
      <p:ext uri="{BB962C8B-B14F-4D97-AF65-F5344CB8AC3E}">
        <p14:creationId xmlns:p14="http://schemas.microsoft.com/office/powerpoint/2010/main" val="99445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are reminded of the warning signs that are commonly present when someone is at risk for suicide.  Highlight that these are changes in what would be expected or typical mood, behaviors, or emotions for that person.</a:t>
            </a:r>
          </a:p>
        </p:txBody>
      </p:sp>
      <p:sp>
        <p:nvSpPr>
          <p:cNvPr id="4" name="Slide Number Placeholder 3"/>
          <p:cNvSpPr>
            <a:spLocks noGrp="1"/>
          </p:cNvSpPr>
          <p:nvPr>
            <p:ph type="sldNum" sz="quarter" idx="5"/>
          </p:nvPr>
        </p:nvSpPr>
        <p:spPr/>
        <p:txBody>
          <a:bodyPr/>
          <a:lstStyle/>
          <a:p>
            <a:fld id="{1E31398B-7D4E-4563-9E9C-76EE53D5CEB0}" type="slidenum">
              <a:rPr lang="en-US" smtClean="0"/>
              <a:t>23</a:t>
            </a:fld>
            <a:endParaRPr lang="en-US"/>
          </a:p>
        </p:txBody>
      </p:sp>
    </p:spTree>
    <p:extLst>
      <p:ext uri="{BB962C8B-B14F-4D97-AF65-F5344CB8AC3E}">
        <p14:creationId xmlns:p14="http://schemas.microsoft.com/office/powerpoint/2010/main" val="320941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Stress the safety focus – keep people who may be at risk safe and alive</a:t>
            </a:r>
          </a:p>
          <a:p>
            <a:endParaRPr lang="en-US" altLang="en-US" dirty="0"/>
          </a:p>
          <a:p>
            <a:r>
              <a:rPr lang="en-US" altLang="en-US" dirty="0"/>
              <a:t>Have the conversation as soon as possible, mutually convenient place that is non-threatening and safe</a:t>
            </a:r>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24</a:t>
            </a:fld>
            <a:endParaRPr lang="en-US"/>
          </a:p>
        </p:txBody>
      </p:sp>
    </p:spTree>
    <p:extLst>
      <p:ext uri="{BB962C8B-B14F-4D97-AF65-F5344CB8AC3E}">
        <p14:creationId xmlns:p14="http://schemas.microsoft.com/office/powerpoint/2010/main" val="175506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Participants are introduced on how to start the conversation when there is a concern for risk of suicide.  Begin by expressing care, illustrating the observed risk factors that have raised concerns.  Often times, individuals who are at risk for suicide are not aware that others are noticing the changes in their behaviors, moods, or emotions.  When someone approaches the conversation from a place of genuine care and concern for their well-being, they are often feel a sense of relief for the opportunity to open up.  It is true that some people hesitate to open up and disclose their thoughts and feelings about suicide, but with persistence and consistent care and concern the likelihood they will open up and be willing to seek help increases.  </a:t>
            </a:r>
          </a:p>
          <a:p>
            <a:pPr algn="l"/>
            <a:endParaRPr lang="en-US" dirty="0"/>
          </a:p>
          <a:p>
            <a:pPr algn="l"/>
            <a:r>
              <a:rPr lang="en-US" dirty="0"/>
              <a:t>Emphasize to participants the importance of asking directly about suicide.  Euphemisms about “hurting yourself” or “go to sleep and never wake up” may not be a direct or specific enough to know whether or not the person is having thoughts about suicide.  It is a myth that brining up suicide as a concern will cause people to engage in suicidal behaviors.  In fact the opposite is true.  Asking directly and specifically about suicide demonstrates a willingness to listen to their pain and a desire to help them alleviate the mental, emotional and physical pain. </a:t>
            </a:r>
          </a:p>
          <a:p>
            <a:pPr algn="l"/>
            <a:endParaRPr lang="en-US" dirty="0"/>
          </a:p>
          <a:p>
            <a:pPr algn="l"/>
            <a:r>
              <a:rPr lang="en-US" dirty="0"/>
              <a:t>Invite participants to practice asking the question.  Explain that this is a safe place to practice asking the question so that the first time you ever ask it isn’t in a moment of crisis.</a:t>
            </a:r>
          </a:p>
          <a:p>
            <a:endParaRPr lang="en-US" dirty="0"/>
          </a:p>
          <a:p>
            <a:r>
              <a:rPr lang="en-US" dirty="0"/>
              <a:t>Directions for introducing this exercise:  In a moment you will take yourself off mute.  On the count of three, we will all ask the questions, “Are you thinking about suicide? Are you thinking about killing yourself?”  It is going to sound garbled with everyone participating.  That’s okay.  It allows you to just get the words out.  Then everyone will put themselves back on mute and ask the questions out loud in your private space.  You will be able to hear yourself saying the words and feel what it feels like to ask the question.  Everyone, go ahead and unmute yourself?  1…2…3… “Are you thinking about suicide? Are you thinking about killing yourself?”  </a:t>
            </a:r>
          </a:p>
          <a:p>
            <a:endParaRPr lang="en-US" dirty="0"/>
          </a:p>
          <a:p>
            <a:r>
              <a:rPr lang="en-US" dirty="0"/>
              <a:t>Pause for a moment of self-reflection. If time allows, ask participants to type in the chat box what that experience felt like.  Acknowledge that it is normal for it to feel uncomfortable or awkward at first.  Similar to learning how to give CPR was uncomfortable and awkward.  But the more this skill is rehearsed the less uncomfortable and awkward it will be when they need to ask it. 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p>
        </p:txBody>
      </p:sp>
      <p:sp>
        <p:nvSpPr>
          <p:cNvPr id="4" name="Slide Number Placeholder 3"/>
          <p:cNvSpPr>
            <a:spLocks noGrp="1"/>
          </p:cNvSpPr>
          <p:nvPr>
            <p:ph type="sldNum" sz="quarter" idx="5"/>
          </p:nvPr>
        </p:nvSpPr>
        <p:spPr/>
        <p:txBody>
          <a:bodyPr/>
          <a:lstStyle/>
          <a:p>
            <a:fld id="{1E31398B-7D4E-4563-9E9C-76EE53D5CEB0}" type="slidenum">
              <a:rPr lang="en-US" smtClean="0"/>
              <a:t>25</a:t>
            </a:fld>
            <a:endParaRPr lang="en-US"/>
          </a:p>
        </p:txBody>
      </p:sp>
    </p:spTree>
    <p:extLst>
      <p:ext uri="{BB962C8B-B14F-4D97-AF65-F5344CB8AC3E}">
        <p14:creationId xmlns:p14="http://schemas.microsoft.com/office/powerpoint/2010/main" val="168617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person at risk denies thinking about suicide, share with them a way to access resources for help.  If they do develop thoughts of suicide or begin making a plan, they can always call the Suicide Crisis line for assistance.  The Suicide &amp; Crisis Line 988 goes live on July 16, 2022.  They can also call the National Suicide Prevention Lifeline at 1800-273-8255, or text the Crisis Text Line at 741-741.  Until July 16, 2022 note that many, but not all, telecommunications providers are routing 988 calls to the NSPL.  However, 988 will soon be as common as 911 and it is a good opportunity to inform the public. </a:t>
            </a:r>
          </a:p>
        </p:txBody>
      </p:sp>
      <p:sp>
        <p:nvSpPr>
          <p:cNvPr id="4" name="Slide Number Placeholder 3"/>
          <p:cNvSpPr>
            <a:spLocks noGrp="1"/>
          </p:cNvSpPr>
          <p:nvPr>
            <p:ph type="sldNum" sz="quarter" idx="5"/>
          </p:nvPr>
        </p:nvSpPr>
        <p:spPr/>
        <p:txBody>
          <a:bodyPr/>
          <a:lstStyle/>
          <a:p>
            <a:fld id="{1E31398B-7D4E-4563-9E9C-76EE53D5CEB0}" type="slidenum">
              <a:rPr lang="en-US" smtClean="0"/>
              <a:t>26</a:t>
            </a:fld>
            <a:endParaRPr lang="en-US"/>
          </a:p>
        </p:txBody>
      </p:sp>
    </p:spTree>
    <p:extLst>
      <p:ext uri="{BB962C8B-B14F-4D97-AF65-F5344CB8AC3E}">
        <p14:creationId xmlns:p14="http://schemas.microsoft.com/office/powerpoint/2010/main" val="2342597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provoke many emotions when someone discloses they are having thoughts of suicide.  However, the good news is that they have disclosed they have been having thoughts of suicide and now there is an opportunity to get that person to help.  Acknowledge their bravery for opening up about something that is likely difficult for them to admit.  Reinforce that the person is not alone, and that help is available.  </a:t>
            </a:r>
          </a:p>
          <a:p>
            <a:endParaRPr lang="en-US" dirty="0"/>
          </a:p>
          <a:p>
            <a:r>
              <a:rPr lang="en-US" dirty="0"/>
              <a:t>Participants are not expected to be the behavioral health professional who develops a treatment plan for healing and recovery.  However, they are in a trusted position to assist the person at risk for suicide in reducing access to any lethal means until they get the help that is available.  Asking exploratory questions about a suicide plan, any method they’ve thought about using to end their life, the accessibility to the lethal method, and how quickly they could access that lethal method helps not only further the conversation but can help to determine their proximity to a lethal attempt.  Gathering information about access to lethal means can potentially be shared with the professional who will take the reigns to guide the person to recovery and healing.  </a:t>
            </a:r>
          </a:p>
          <a:p>
            <a:endParaRPr lang="en-US" dirty="0"/>
          </a:p>
          <a:p>
            <a:r>
              <a:rPr lang="en-US" dirty="0"/>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the person who is offering help.  </a:t>
            </a:r>
          </a:p>
          <a:p>
            <a:endParaRPr lang="en-US" dirty="0"/>
          </a:p>
          <a:p>
            <a:r>
              <a:rPr lang="en-US" dirty="0"/>
              <a:t>In Missouri, the Suicide &amp; Crisis Lifeline is answered by regionally based organizations.  They have trained professionals who can connect to 911 and request that a Crisis Intervention Team (CIT) be dispatched to the location of the person at risk for suicide, if necessary. In some locations like St. Louis and Kansas City, the Suicide &amp; Crisis Lifeline can dispatch a mobile crisis team to the location of the suicidal individual, conduct a suicide risk assessment on site, and determine the appropriate next steps for the person at risk.  Bottom line, is that the person offering help and support to someone who is having thoughts of suicide is not alone.  </a:t>
            </a:r>
          </a:p>
        </p:txBody>
      </p:sp>
      <p:sp>
        <p:nvSpPr>
          <p:cNvPr id="4" name="Slide Number Placeholder 3"/>
          <p:cNvSpPr>
            <a:spLocks noGrp="1"/>
          </p:cNvSpPr>
          <p:nvPr>
            <p:ph type="sldNum" sz="quarter" idx="5"/>
          </p:nvPr>
        </p:nvSpPr>
        <p:spPr/>
        <p:txBody>
          <a:bodyPr/>
          <a:lstStyle/>
          <a:p>
            <a:fld id="{1E31398B-7D4E-4563-9E9C-76EE53D5CEB0}" type="slidenum">
              <a:rPr lang="en-US" smtClean="0"/>
              <a:t>27</a:t>
            </a:fld>
            <a:endParaRPr lang="en-US"/>
          </a:p>
        </p:txBody>
      </p:sp>
    </p:spTree>
    <p:extLst>
      <p:ext uri="{BB962C8B-B14F-4D97-AF65-F5344CB8AC3E}">
        <p14:creationId xmlns:p14="http://schemas.microsoft.com/office/powerpoint/2010/main" val="4090540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28</a:t>
            </a:fld>
            <a:endParaRPr lang="en-US"/>
          </a:p>
        </p:txBody>
      </p:sp>
    </p:spTree>
    <p:extLst>
      <p:ext uri="{BB962C8B-B14F-4D97-AF65-F5344CB8AC3E}">
        <p14:creationId xmlns:p14="http://schemas.microsoft.com/office/powerpoint/2010/main" val="202008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the person who is offering help.  </a:t>
            </a:r>
          </a:p>
        </p:txBody>
      </p:sp>
      <p:sp>
        <p:nvSpPr>
          <p:cNvPr id="4" name="Slide Number Placeholder 3"/>
          <p:cNvSpPr>
            <a:spLocks noGrp="1"/>
          </p:cNvSpPr>
          <p:nvPr>
            <p:ph type="sldNum" sz="quarter" idx="5"/>
          </p:nvPr>
        </p:nvSpPr>
        <p:spPr/>
        <p:txBody>
          <a:bodyPr/>
          <a:lstStyle/>
          <a:p>
            <a:fld id="{1E31398B-7D4E-4563-9E9C-76EE53D5CEB0}" type="slidenum">
              <a:rPr lang="en-US" smtClean="0"/>
              <a:t>29</a:t>
            </a:fld>
            <a:endParaRPr lang="en-US"/>
          </a:p>
        </p:txBody>
      </p:sp>
    </p:spTree>
    <p:extLst>
      <p:ext uri="{BB962C8B-B14F-4D97-AF65-F5344CB8AC3E}">
        <p14:creationId xmlns:p14="http://schemas.microsoft.com/office/powerpoint/2010/main" val="2932371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video for general audiences and gun owners</a:t>
            </a:r>
          </a:p>
          <a:p>
            <a:endParaRPr lang="en-US" dirty="0"/>
          </a:p>
          <a:p>
            <a:r>
              <a:rPr lang="en-US" dirty="0"/>
              <a:t>https://vimeo.com/712976951/4ff85359bf</a:t>
            </a:r>
          </a:p>
          <a:p>
            <a:endParaRPr lang="en-US" dirty="0"/>
          </a:p>
          <a:p>
            <a:r>
              <a:rPr lang="en-US" dirty="0"/>
              <a:t>To save a little time, start the video at 20 seconds.</a:t>
            </a:r>
          </a:p>
        </p:txBody>
      </p:sp>
      <p:sp>
        <p:nvSpPr>
          <p:cNvPr id="4" name="Slide Number Placeholder 3"/>
          <p:cNvSpPr>
            <a:spLocks noGrp="1"/>
          </p:cNvSpPr>
          <p:nvPr>
            <p:ph type="sldNum" sz="quarter" idx="5"/>
          </p:nvPr>
        </p:nvSpPr>
        <p:spPr/>
        <p:txBody>
          <a:bodyPr/>
          <a:lstStyle/>
          <a:p>
            <a:fld id="{1E31398B-7D4E-4563-9E9C-76EE53D5CEB0}" type="slidenum">
              <a:rPr lang="en-US" smtClean="0"/>
              <a:t>30</a:t>
            </a:fld>
            <a:endParaRPr lang="en-US"/>
          </a:p>
        </p:txBody>
      </p:sp>
    </p:spTree>
    <p:extLst>
      <p:ext uri="{BB962C8B-B14F-4D97-AF65-F5344CB8AC3E}">
        <p14:creationId xmlns:p14="http://schemas.microsoft.com/office/powerpoint/2010/main" val="336444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a large group, brainstorm home safety practices that are accepted practices to make homes safer.  When delivering in a virtual platform, invite participants to submit their answers using the Zoom chat box.  For in-person workshops, participants can call out their answers.  After a sufficient amount of time for brainstorming ideas, show some of the provided answers. </a:t>
            </a:r>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4</a:t>
            </a:fld>
            <a:endParaRPr lang="en-US"/>
          </a:p>
        </p:txBody>
      </p:sp>
    </p:spTree>
    <p:extLst>
      <p:ext uri="{BB962C8B-B14F-4D97-AF65-F5344CB8AC3E}">
        <p14:creationId xmlns:p14="http://schemas.microsoft.com/office/powerpoint/2010/main" val="40579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Use this video with retailers or veterans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https://vimeo.com/250364992</a:t>
            </a:r>
          </a:p>
        </p:txBody>
      </p:sp>
      <p:sp>
        <p:nvSpPr>
          <p:cNvPr id="4" name="Slide Number Placeholder 3"/>
          <p:cNvSpPr>
            <a:spLocks noGrp="1"/>
          </p:cNvSpPr>
          <p:nvPr>
            <p:ph type="sldNum" sz="quarter" idx="5"/>
          </p:nvPr>
        </p:nvSpPr>
        <p:spPr/>
        <p:txBody>
          <a:bodyPr/>
          <a:lstStyle/>
          <a:p>
            <a:fld id="{1E31398B-7D4E-4563-9E9C-76EE53D5CEB0}" type="slidenum">
              <a:rPr lang="en-US" smtClean="0"/>
              <a:t>31</a:t>
            </a:fld>
            <a:endParaRPr lang="en-US"/>
          </a:p>
        </p:txBody>
      </p:sp>
    </p:spTree>
    <p:extLst>
      <p:ext uri="{BB962C8B-B14F-4D97-AF65-F5344CB8AC3E}">
        <p14:creationId xmlns:p14="http://schemas.microsoft.com/office/powerpoint/2010/main" val="1119462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behavioral health professionals</a:t>
            </a:r>
          </a:p>
          <a:p>
            <a:endParaRPr lang="en-US" dirty="0"/>
          </a:p>
          <a:p>
            <a:r>
              <a:rPr lang="en-US" dirty="0"/>
              <a:t>https://vimeo.com/712986013/42c190a713</a:t>
            </a:r>
          </a:p>
        </p:txBody>
      </p:sp>
      <p:sp>
        <p:nvSpPr>
          <p:cNvPr id="4" name="Slide Number Placeholder 3"/>
          <p:cNvSpPr>
            <a:spLocks noGrp="1"/>
          </p:cNvSpPr>
          <p:nvPr>
            <p:ph type="sldNum" sz="quarter" idx="5"/>
          </p:nvPr>
        </p:nvSpPr>
        <p:spPr/>
        <p:txBody>
          <a:bodyPr/>
          <a:lstStyle/>
          <a:p>
            <a:fld id="{1E31398B-7D4E-4563-9E9C-76EE53D5CEB0}" type="slidenum">
              <a:rPr lang="en-US" smtClean="0"/>
              <a:t>32</a:t>
            </a:fld>
            <a:endParaRPr lang="en-US"/>
          </a:p>
        </p:txBody>
      </p:sp>
    </p:spTree>
    <p:extLst>
      <p:ext uri="{BB962C8B-B14F-4D97-AF65-F5344CB8AC3E}">
        <p14:creationId xmlns:p14="http://schemas.microsoft.com/office/powerpoint/2010/main" val="995784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the person who is offering help.  </a:t>
            </a:r>
          </a:p>
        </p:txBody>
      </p:sp>
      <p:sp>
        <p:nvSpPr>
          <p:cNvPr id="4" name="Slide Number Placeholder 3"/>
          <p:cNvSpPr>
            <a:spLocks noGrp="1"/>
          </p:cNvSpPr>
          <p:nvPr>
            <p:ph type="sldNum" sz="quarter" idx="5"/>
          </p:nvPr>
        </p:nvSpPr>
        <p:spPr/>
        <p:txBody>
          <a:bodyPr/>
          <a:lstStyle/>
          <a:p>
            <a:fld id="{1E31398B-7D4E-4563-9E9C-76EE53D5CEB0}" type="slidenum">
              <a:rPr lang="en-US" smtClean="0"/>
              <a:t>33</a:t>
            </a:fld>
            <a:endParaRPr lang="en-US"/>
          </a:p>
        </p:txBody>
      </p:sp>
    </p:spTree>
    <p:extLst>
      <p:ext uri="{BB962C8B-B14F-4D97-AF65-F5344CB8AC3E}">
        <p14:creationId xmlns:p14="http://schemas.microsoft.com/office/powerpoint/2010/main" val="3070208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r>
              <a:rPr lang="en-US" sz="1400" spc="-1" dirty="0">
                <a:latin typeface="Calibri"/>
                <a:ea typeface="ＭＳ Ｐゴシック"/>
              </a:rPr>
              <a:t>If off-site storage isn’t an option, recommend l</a:t>
            </a:r>
            <a:r>
              <a:rPr lang="en-US" spc="-1" dirty="0">
                <a:latin typeface="Calibri"/>
                <a:ea typeface="ＭＳ Ｐゴシック"/>
              </a:rPr>
              <a:t>ocking all guns unloaded in a gun safe or lock box.</a:t>
            </a:r>
            <a:endParaRPr lang="en-US" spc="-1" dirty="0">
              <a:latin typeface="Arial"/>
            </a:endParaRPr>
          </a:p>
          <a:p>
            <a:pPr marL="283187" indent="-282824">
              <a:lnSpc>
                <a:spcPct val="90000"/>
              </a:lnSpc>
              <a:defRPr/>
            </a:pPr>
            <a:r>
              <a:rPr lang="en-US" spc="-1" dirty="0">
                <a:latin typeface="Calibri"/>
                <a:ea typeface="ＭＳ Ｐゴシック"/>
              </a:rPr>
              <a:t>Keep ammunition out of the home for now or locked separately. </a:t>
            </a:r>
            <a:endParaRPr lang="en-US" spc="-1" dirty="0">
              <a:latin typeface="Arial"/>
            </a:endParaRPr>
          </a:p>
          <a:p>
            <a:pPr marL="283187" indent="-282824">
              <a:lnSpc>
                <a:spcPct val="90000"/>
              </a:lnSpc>
              <a:defRPr/>
            </a:pPr>
            <a:r>
              <a:rPr lang="en-US" spc="-1" dirty="0">
                <a:latin typeface="Calibri"/>
                <a:ea typeface="ＭＳ Ｐゴシック"/>
              </a:rPr>
              <a:t>If their guns are already locked, advise that they change the combination or key location if the person at risk knows them. A locked gun is of little use if the person at risk has access to the key. </a:t>
            </a:r>
            <a:endParaRPr lang="en-US" spc="-1" dirty="0">
              <a:latin typeface="Arial"/>
            </a:endParaRPr>
          </a:p>
          <a:p>
            <a:pPr marL="283187" indent="-282824">
              <a:lnSpc>
                <a:spcPct val="90000"/>
              </a:lnSpc>
              <a:defRPr/>
            </a:pPr>
            <a:r>
              <a:rPr lang="en-US" spc="-1" dirty="0">
                <a:latin typeface="Calibri"/>
                <a:ea typeface="ＭＳ Ｐゴシック"/>
              </a:rPr>
              <a:t>Trigger locks, cable locks, and clamshell locks aren’t as safe as locking in a secure gun safe—but are far better than not locking at all.</a:t>
            </a:r>
          </a:p>
          <a:p>
            <a:pPr marL="283187" indent="-282824">
              <a:lnSpc>
                <a:spcPct val="90000"/>
              </a:lnSpc>
              <a:defRPr/>
            </a:pPr>
            <a:r>
              <a:rPr lang="en-US" spc="-1" dirty="0">
                <a:latin typeface="Calibri"/>
                <a:ea typeface="ＭＳ Ｐゴシック"/>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lang="en-US" spc="-1" dirty="0">
              <a:latin typeface="Arial"/>
            </a:endParaRPr>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34</a:t>
            </a:fld>
            <a:endParaRPr lang="en-US"/>
          </a:p>
        </p:txBody>
      </p:sp>
    </p:spTree>
    <p:extLst>
      <p:ext uri="{BB962C8B-B14F-4D97-AF65-F5344CB8AC3E}">
        <p14:creationId xmlns:p14="http://schemas.microsoft.com/office/powerpoint/2010/main" val="845806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own firearms for personal protection.  Most firearm-related deaths in the U.S. are the result of suicide.  Firearm safety instruction or hunter safety education does not protect a person at risk for suicide from suicide behaviors. In fact, some studies suggest that knowledge of how to handle a firearm may actually increase the risk of dying in a suicide attempt.  Until the person receives the help that is available and is no longer at risk for suicide, they are more at risk to themselves than they are at risk of someone causing them harm. </a:t>
            </a:r>
          </a:p>
          <a:p>
            <a:endParaRPr lang="en-US" dirty="0"/>
          </a:p>
          <a:p>
            <a:r>
              <a:rPr lang="en-US" dirty="0"/>
              <a:t>Encourage them to put some time and distance between the person at risk and the firearm for a temporary time period. </a:t>
            </a:r>
          </a:p>
          <a:p>
            <a:r>
              <a:rPr lang="en-US" dirty="0"/>
              <a:t>Encourage the use of other personal safety strategies such as a home security system, a baseball bat, mace, or pepper spray.  </a:t>
            </a:r>
          </a:p>
          <a:p>
            <a:r>
              <a:rPr lang="en-US" dirty="0"/>
              <a:t>Emphasize that this is only temporary.  When they are no longer at risk for suicide then they can increase access to the personal protection firearm. </a:t>
            </a:r>
          </a:p>
          <a:p>
            <a:r>
              <a:rPr lang="en-US" dirty="0"/>
              <a:t>If a firearm for self-defense or home defense is essential, urge someone other than the person at risk for suicide to retain control over the firearm.  </a:t>
            </a:r>
          </a:p>
          <a:p>
            <a:r>
              <a:rPr lang="en-US" dirty="0"/>
              <a:t>If there are multiple firearms in the home, lock up all but the personal protection firearms.  </a:t>
            </a:r>
          </a:p>
          <a:p>
            <a:r>
              <a:rPr lang="en-US" dirty="0"/>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 </a:t>
            </a:r>
          </a:p>
        </p:txBody>
      </p:sp>
      <p:sp>
        <p:nvSpPr>
          <p:cNvPr id="4" name="Slide Number Placeholder 3"/>
          <p:cNvSpPr>
            <a:spLocks noGrp="1"/>
          </p:cNvSpPr>
          <p:nvPr>
            <p:ph type="sldNum" sz="quarter" idx="5"/>
          </p:nvPr>
        </p:nvSpPr>
        <p:spPr/>
        <p:txBody>
          <a:bodyPr/>
          <a:lstStyle/>
          <a:p>
            <a:fld id="{1E31398B-7D4E-4563-9E9C-76EE53D5CEB0}" type="slidenum">
              <a:rPr lang="en-US" smtClean="0"/>
              <a:t>35</a:t>
            </a:fld>
            <a:endParaRPr lang="en-US"/>
          </a:p>
        </p:txBody>
      </p:sp>
    </p:spTree>
    <p:extLst>
      <p:ext uri="{BB962C8B-B14F-4D97-AF65-F5344CB8AC3E}">
        <p14:creationId xmlns:p14="http://schemas.microsoft.com/office/powerpoint/2010/main" val="2231631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locked firearm is harder to quickly access.  In the time it takes for the person to unlock and load the firearm, the suicide crisis could be interrupted, thus delaying or preventing a suicide attempt.</a:t>
            </a:r>
          </a:p>
          <a:p>
            <a:r>
              <a:rPr lang="en-US" dirty="0"/>
              <a:t>An unloaded firearm and the time it takes to acquire ammunition and load the firearm also creates space for the suicide crisis to be interrupted. </a:t>
            </a:r>
          </a:p>
          <a:p>
            <a:r>
              <a:rPr lang="en-US" dirty="0"/>
              <a:t>Hiding firearms from family members or children is not an effective strategy to prevent.  Don’t assume family members don’t know our hiding spots.  (Think children and Christmas presents)</a:t>
            </a:r>
          </a:p>
          <a:p>
            <a:r>
              <a:rPr lang="en-US" dirty="0"/>
              <a:t>Familiarity with firearms increases the persons comfort in handling the firearm and potentially increases their risk of completing suicide with the firearm.  Firearm safety education and knowledge or proper handling of a </a:t>
            </a:r>
            <a:r>
              <a:rPr lang="en-US" dirty="0" err="1"/>
              <a:t>fiream</a:t>
            </a:r>
            <a:r>
              <a:rPr lang="en-US" dirty="0"/>
              <a:t> does not create a protective factor when the brain is urging the person to end their life.  </a:t>
            </a:r>
          </a:p>
        </p:txBody>
      </p:sp>
      <p:sp>
        <p:nvSpPr>
          <p:cNvPr id="4" name="Slide Number Placeholder 3"/>
          <p:cNvSpPr>
            <a:spLocks noGrp="1"/>
          </p:cNvSpPr>
          <p:nvPr>
            <p:ph type="sldNum" sz="quarter" idx="5"/>
          </p:nvPr>
        </p:nvSpPr>
        <p:spPr/>
        <p:txBody>
          <a:bodyPr/>
          <a:lstStyle/>
          <a:p>
            <a:fld id="{1E31398B-7D4E-4563-9E9C-76EE53D5CEB0}" type="slidenum">
              <a:rPr lang="en-US" smtClean="0"/>
              <a:t>36</a:t>
            </a:fld>
            <a:endParaRPr lang="en-US"/>
          </a:p>
        </p:txBody>
      </p:sp>
    </p:spTree>
    <p:extLst>
      <p:ext uri="{BB962C8B-B14F-4D97-AF65-F5344CB8AC3E}">
        <p14:creationId xmlns:p14="http://schemas.microsoft.com/office/powerpoint/2010/main" val="3941833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address reducing access to large quantities or unused medications during this time.  Proper disposal of medications is important so that the water system is not contaminated, or others cannot inadvertently obtain disposed of medications.  Drug deactivation kits can be purchased at pharmacies or sometimes for free from local public health departments.  Check with the local public health department or local law enforcement agency if there is a medication drop box available in the community. </a:t>
            </a:r>
          </a:p>
          <a:p>
            <a:endParaRPr lang="en-US" dirty="0"/>
          </a:p>
          <a:p>
            <a:r>
              <a:rPr lang="en-US" dirty="0"/>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p>
          <a:p>
            <a:endParaRPr lang="en-US" dirty="0"/>
          </a:p>
          <a:p>
            <a:r>
              <a:rPr lang="en-US" dirty="0"/>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pill safe so the person at risk for suicide cannot access them.  </a:t>
            </a:r>
          </a:p>
        </p:txBody>
      </p:sp>
      <p:sp>
        <p:nvSpPr>
          <p:cNvPr id="4" name="Slide Number Placeholder 3"/>
          <p:cNvSpPr>
            <a:spLocks noGrp="1"/>
          </p:cNvSpPr>
          <p:nvPr>
            <p:ph type="sldNum" sz="quarter" idx="5"/>
          </p:nvPr>
        </p:nvSpPr>
        <p:spPr/>
        <p:txBody>
          <a:bodyPr/>
          <a:lstStyle/>
          <a:p>
            <a:fld id="{1E31398B-7D4E-4563-9E9C-76EE53D5CEB0}" type="slidenum">
              <a:rPr lang="en-US" smtClean="0"/>
              <a:t>37</a:t>
            </a:fld>
            <a:endParaRPr lang="en-US"/>
          </a:p>
        </p:txBody>
      </p:sp>
    </p:spTree>
    <p:extLst>
      <p:ext uri="{BB962C8B-B14F-4D97-AF65-F5344CB8AC3E}">
        <p14:creationId xmlns:p14="http://schemas.microsoft.com/office/powerpoint/2010/main" val="631454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38</a:t>
            </a:fld>
            <a:endParaRPr lang="en-US"/>
          </a:p>
        </p:txBody>
      </p:sp>
    </p:spTree>
    <p:extLst>
      <p:ext uri="{BB962C8B-B14F-4D97-AF65-F5344CB8AC3E}">
        <p14:creationId xmlns:p14="http://schemas.microsoft.com/office/powerpoint/2010/main" val="2981203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39</a:t>
            </a:fld>
            <a:endParaRPr lang="en-US"/>
          </a:p>
        </p:txBody>
      </p:sp>
    </p:spTree>
    <p:extLst>
      <p:ext uri="{BB962C8B-B14F-4D97-AF65-F5344CB8AC3E}">
        <p14:creationId xmlns:p14="http://schemas.microsoft.com/office/powerpoint/2010/main" val="3120237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a:t>
            </a:r>
          </a:p>
        </p:txBody>
      </p:sp>
      <p:sp>
        <p:nvSpPr>
          <p:cNvPr id="4" name="Slide Number Placeholder 3"/>
          <p:cNvSpPr>
            <a:spLocks noGrp="1"/>
          </p:cNvSpPr>
          <p:nvPr>
            <p:ph type="sldNum" sz="quarter" idx="5"/>
          </p:nvPr>
        </p:nvSpPr>
        <p:spPr/>
        <p:txBody>
          <a:bodyPr/>
          <a:lstStyle/>
          <a:p>
            <a:fld id="{1E31398B-7D4E-4563-9E9C-76EE53D5CEB0}" type="slidenum">
              <a:rPr lang="en-US" smtClean="0"/>
              <a:t>40</a:t>
            </a:fld>
            <a:endParaRPr lang="en-US"/>
          </a:p>
        </p:txBody>
      </p:sp>
    </p:spTree>
    <p:extLst>
      <p:ext uri="{BB962C8B-B14F-4D97-AF65-F5344CB8AC3E}">
        <p14:creationId xmlns:p14="http://schemas.microsoft.com/office/powerpoint/2010/main" val="3638936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Safer Homes Collaborative wants participants to include in their standard home safety practices the responsible, safe, and legal storage of firearms to prevent the tragedy of firearm suicide. </a:t>
            </a:r>
          </a:p>
          <a:p>
            <a:endParaRPr lang="en-US" dirty="0"/>
          </a:p>
          <a:p>
            <a:r>
              <a:rPr lang="en-US" dirty="0"/>
              <a:t>Most people who attempt or die by suicide exhibit observable warning signs when they are at risk for suicide.  However, too often we hear from loss survivors that they didn’t recognize the warning signs before the suicide attempt. When there is quick and easy access to a firearm that has not been stored responsibly, safely or legally, the risk for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  </a:t>
            </a:r>
          </a:p>
        </p:txBody>
      </p:sp>
      <p:sp>
        <p:nvSpPr>
          <p:cNvPr id="4" name="Slide Number Placeholder 3"/>
          <p:cNvSpPr>
            <a:spLocks noGrp="1"/>
          </p:cNvSpPr>
          <p:nvPr>
            <p:ph type="sldNum" sz="quarter" idx="5"/>
          </p:nvPr>
        </p:nvSpPr>
        <p:spPr/>
        <p:txBody>
          <a:bodyPr/>
          <a:lstStyle/>
          <a:p>
            <a:fld id="{1E31398B-7D4E-4563-9E9C-76EE53D5CEB0}" type="slidenum">
              <a:rPr lang="en-US" smtClean="0"/>
              <a:t>5</a:t>
            </a:fld>
            <a:endParaRPr lang="en-US"/>
          </a:p>
        </p:txBody>
      </p:sp>
    </p:spTree>
    <p:extLst>
      <p:ext uri="{BB962C8B-B14F-4D97-AF65-F5344CB8AC3E}">
        <p14:creationId xmlns:p14="http://schemas.microsoft.com/office/powerpoint/2010/main" val="880363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41</a:t>
            </a:fld>
            <a:endParaRPr lang="en-US"/>
          </a:p>
        </p:txBody>
      </p:sp>
    </p:spTree>
    <p:extLst>
      <p:ext uri="{BB962C8B-B14F-4D97-AF65-F5344CB8AC3E}">
        <p14:creationId xmlns:p14="http://schemas.microsoft.com/office/powerpoint/2010/main" val="1894883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42</a:t>
            </a:fld>
            <a:endParaRPr lang="en-US"/>
          </a:p>
        </p:txBody>
      </p:sp>
    </p:spTree>
    <p:extLst>
      <p:ext uri="{BB962C8B-B14F-4D97-AF65-F5344CB8AC3E}">
        <p14:creationId xmlns:p14="http://schemas.microsoft.com/office/powerpoint/2010/main" val="2774308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43</a:t>
            </a:fld>
            <a:endParaRPr lang="en-US"/>
          </a:p>
        </p:txBody>
      </p:sp>
    </p:spTree>
    <p:extLst>
      <p:ext uri="{BB962C8B-B14F-4D97-AF65-F5344CB8AC3E}">
        <p14:creationId xmlns:p14="http://schemas.microsoft.com/office/powerpoint/2010/main" val="114913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How to Hide / Unhide a slide</a:t>
            </a:r>
          </a:p>
          <a:p>
            <a:pPr marL="0" lvl="0" indent="0" algn="l" rtl="0">
              <a:spcBef>
                <a:spcPts val="360"/>
              </a:spcBef>
              <a:spcAft>
                <a:spcPts val="0"/>
              </a:spcAft>
              <a:buNone/>
            </a:pPr>
            <a:r>
              <a:rPr lang="en-US" dirty="0"/>
              <a:t> – left click on the mouse, highlight individual slide</a:t>
            </a:r>
          </a:p>
          <a:p>
            <a:pPr marL="0" lvl="0" indent="0" algn="l" rtl="0">
              <a:spcBef>
                <a:spcPts val="360"/>
              </a:spcBef>
              <a:spcAft>
                <a:spcPts val="0"/>
              </a:spcAft>
              <a:buNone/>
            </a:pPr>
            <a:r>
              <a:rPr lang="en-US" dirty="0"/>
              <a:t> - right click on the mouse to open the task window</a:t>
            </a:r>
          </a:p>
          <a:p>
            <a:pPr marL="0" lvl="0" indent="0" algn="l" rtl="0">
              <a:spcBef>
                <a:spcPts val="360"/>
              </a:spcBef>
              <a:spcAft>
                <a:spcPts val="0"/>
              </a:spcAft>
              <a:buNone/>
            </a:pPr>
            <a:r>
              <a:rPr lang="en-US" dirty="0"/>
              <a:t> - hover pointer on the last option ‘Hide Slide’, click</a:t>
            </a:r>
          </a:p>
          <a:p>
            <a:pPr marL="0" lvl="0" indent="0" algn="l" rtl="0">
              <a:spcBef>
                <a:spcPts val="360"/>
              </a:spcBef>
              <a:spcAft>
                <a:spcPts val="0"/>
              </a:spcAft>
              <a:buNone/>
            </a:pPr>
            <a:r>
              <a:rPr lang="en-US" dirty="0"/>
              <a:t> - a box with a slash through it over the slide number indicates if the slide is hidden or not</a:t>
            </a:r>
          </a:p>
          <a:p>
            <a:pPr marL="0" lvl="0" indent="0" algn="l" rtl="0">
              <a:spcBef>
                <a:spcPts val="360"/>
              </a:spcBef>
              <a:spcAft>
                <a:spcPts val="0"/>
              </a:spcAft>
              <a:buNone/>
            </a:pPr>
            <a:r>
              <a:rPr lang="en-US" dirty="0"/>
              <a:t> - repeat each slide to be hidden/unhidden</a:t>
            </a:r>
          </a:p>
          <a:p>
            <a:endParaRPr lang="en-US" dirty="0"/>
          </a:p>
          <a:p>
            <a:pPr marL="0" lvl="0" indent="0" algn="l" rtl="0">
              <a:lnSpc>
                <a:spcPct val="100000"/>
              </a:lnSpc>
              <a:spcBef>
                <a:spcPts val="0"/>
              </a:spcBef>
              <a:spcAft>
                <a:spcPts val="0"/>
              </a:spcAft>
              <a:buClr>
                <a:schemeClr val="bg1"/>
              </a:buClr>
              <a:buNone/>
            </a:pPr>
            <a:r>
              <a:rPr lang="en-US" b="1" dirty="0">
                <a:solidFill>
                  <a:srgbClr val="FFFF00"/>
                </a:solidFill>
              </a:rPr>
              <a:t>Suicide is a leading cause of death: </a:t>
            </a:r>
            <a:r>
              <a:rPr lang="es" sz="1200" dirty="0">
                <a:solidFill>
                  <a:schemeClr val="bg1"/>
                </a:solidFill>
              </a:rPr>
              <a:t>In Missouri</a:t>
            </a:r>
          </a:p>
          <a:p>
            <a:pPr marL="171450" lvl="0" indent="-171450" algn="l" rtl="0">
              <a:lnSpc>
                <a:spcPct val="100000"/>
              </a:lnSpc>
              <a:spcBef>
                <a:spcPts val="0"/>
              </a:spcBef>
              <a:spcAft>
                <a:spcPts val="0"/>
              </a:spcAft>
              <a:buClr>
                <a:schemeClr val="bg1"/>
              </a:buClr>
              <a:buFont typeface="Arial" panose="020B0604020202020204" pitchFamily="34" charset="0"/>
              <a:buChar char="•"/>
            </a:pPr>
            <a:r>
              <a:rPr lang="es" sz="1200" dirty="0">
                <a:solidFill>
                  <a:schemeClr val="bg1"/>
                </a:solidFill>
              </a:rPr>
              <a:t>11th</a:t>
            </a:r>
            <a:r>
              <a:rPr lang="es" sz="1200" baseline="30000" dirty="0">
                <a:solidFill>
                  <a:schemeClr val="bg1"/>
                </a:solidFill>
              </a:rPr>
              <a:t>†</a:t>
            </a:r>
            <a:r>
              <a:rPr lang="es" sz="1200" dirty="0">
                <a:solidFill>
                  <a:schemeClr val="bg1"/>
                </a:solidFill>
              </a:rPr>
              <a:t> leading cause of death for all age groups</a:t>
            </a:r>
          </a:p>
          <a:p>
            <a:pPr marL="171450" lvl="0" indent="-171450" algn="l" rtl="0">
              <a:lnSpc>
                <a:spcPct val="100000"/>
              </a:lnSpc>
              <a:spcBef>
                <a:spcPts val="0"/>
              </a:spcBef>
              <a:spcAft>
                <a:spcPts val="0"/>
              </a:spcAft>
              <a:buClr>
                <a:schemeClr val="bg1"/>
              </a:buClr>
              <a:buFont typeface="Arial" panose="020B0604020202020204" pitchFamily="34" charset="0"/>
              <a:buChar char="•"/>
            </a:pPr>
            <a:r>
              <a:rPr lang="es" sz="1200" dirty="0">
                <a:solidFill>
                  <a:schemeClr val="bg1"/>
                </a:solidFill>
              </a:rPr>
              <a:t>2nd</a:t>
            </a:r>
            <a:r>
              <a:rPr lang="es" sz="1200" baseline="30000" dirty="0">
                <a:solidFill>
                  <a:schemeClr val="bg1"/>
                </a:solidFill>
              </a:rPr>
              <a:t> †</a:t>
            </a:r>
            <a:r>
              <a:rPr lang="es" sz="1200" dirty="0">
                <a:solidFill>
                  <a:schemeClr val="bg1"/>
                </a:solidFill>
              </a:rPr>
              <a:t> leading cause of death for 10-14-year-olds</a:t>
            </a:r>
          </a:p>
          <a:p>
            <a:pPr marL="171450" lvl="0" indent="-171450" algn="l" rtl="0">
              <a:lnSpc>
                <a:spcPct val="100000"/>
              </a:lnSpc>
              <a:spcBef>
                <a:spcPts val="0"/>
              </a:spcBef>
              <a:spcAft>
                <a:spcPts val="0"/>
              </a:spcAft>
              <a:buClr>
                <a:schemeClr val="bg1"/>
              </a:buClr>
              <a:buFont typeface="Arial" panose="020B0604020202020204" pitchFamily="34" charset="0"/>
              <a:buChar char="•"/>
            </a:pPr>
            <a:r>
              <a:rPr lang="es" sz="1200" dirty="0">
                <a:solidFill>
                  <a:schemeClr val="bg1"/>
                </a:solidFill>
              </a:rPr>
              <a:t>3rd</a:t>
            </a:r>
            <a:r>
              <a:rPr lang="es" sz="1200" baseline="30000" dirty="0">
                <a:solidFill>
                  <a:schemeClr val="bg1"/>
                </a:solidFill>
              </a:rPr>
              <a:t> †</a:t>
            </a:r>
            <a:r>
              <a:rPr lang="es" sz="1200" dirty="0">
                <a:solidFill>
                  <a:schemeClr val="bg1"/>
                </a:solidFill>
              </a:rPr>
              <a:t> leading cause of death for 15-34-year-olds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1" dirty="0">
              <a:solidFill>
                <a:srgbClr val="FFFF00"/>
              </a:solidFill>
            </a:endParaRPr>
          </a:p>
          <a:p>
            <a:pPr marL="0" lvl="0" indent="0" algn="l" rtl="0">
              <a:lnSpc>
                <a:spcPct val="100000"/>
              </a:lnSpc>
              <a:spcBef>
                <a:spcPts val="0"/>
              </a:spcBef>
              <a:spcAft>
                <a:spcPts val="0"/>
              </a:spcAft>
              <a:buClr>
                <a:schemeClr val="dk1"/>
              </a:buClr>
              <a:buSzPts val="1100"/>
              <a:buFont typeface="Arial"/>
              <a:buNone/>
            </a:pPr>
            <a:endParaRPr lang="en-US" b="1" dirty="0">
              <a:effectLst/>
            </a:endParaRPr>
          </a:p>
          <a:p>
            <a:pPr marL="0" lvl="0" indent="0" algn="l" rtl="0">
              <a:lnSpc>
                <a:spcPct val="100000"/>
              </a:lnSpc>
              <a:spcBef>
                <a:spcPts val="0"/>
              </a:spcBef>
              <a:spcAft>
                <a:spcPts val="0"/>
              </a:spcAft>
              <a:buClr>
                <a:schemeClr val="dk1"/>
              </a:buClr>
              <a:buSzPts val="1100"/>
              <a:buFont typeface="Arial"/>
              <a:buNone/>
            </a:pPr>
            <a:r>
              <a:rPr lang="en-US" b="1" dirty="0">
                <a:effectLst/>
              </a:rPr>
              <a:t>Youth suicide and firearm access</a:t>
            </a:r>
            <a:r>
              <a:rPr lang="en-US" dirty="0">
                <a:effectLst/>
              </a:rPr>
              <a:t>: </a:t>
            </a:r>
            <a:r>
              <a:rPr lang="en-US" sz="1200" dirty="0">
                <a:solidFill>
                  <a:schemeClr val="bg1"/>
                </a:solidFill>
              </a:rPr>
              <a:t>Home</a:t>
            </a:r>
            <a:r>
              <a:rPr lang="en-US" sz="1200" baseline="30000" dirty="0">
                <a:solidFill>
                  <a:schemeClr val="bg1"/>
                </a:solidFill>
              </a:rPr>
              <a:t>††</a:t>
            </a:r>
            <a:r>
              <a:rPr lang="en-US" sz="1200" dirty="0">
                <a:solidFill>
                  <a:schemeClr val="bg1"/>
                </a:solidFill>
              </a:rPr>
              <a:t> is the primary setting where young people obtain firearms used in suicides. 82%</a:t>
            </a:r>
            <a:r>
              <a:rPr lang="en-US" sz="1200" baseline="30000" dirty="0">
                <a:solidFill>
                  <a:schemeClr val="bg1"/>
                </a:solidFill>
              </a:rPr>
              <a:t>†††</a:t>
            </a:r>
            <a:r>
              <a:rPr lang="en-US" sz="1200" dirty="0">
                <a:solidFill>
                  <a:schemeClr val="bg1"/>
                </a:solidFill>
              </a:rPr>
              <a:t> of youth who used a firearm to complete suicide used a firearm owned by a family member, usually a parent.</a:t>
            </a: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Parents often underestimate the likelihood that their children have or could obtain their firearms.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effectLst/>
              </a:rPr>
              <a:t>Gun owners have a role in preventing firearm suicide </a:t>
            </a:r>
            <a:r>
              <a:rPr lang="en-US" dirty="0">
                <a:effectLst/>
              </a:rPr>
              <a:t>by utilizing responsible storage strategies so that there is time and distance between a person at risk for suicide and the most lethal method for suicide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effectLst/>
              </a:rPr>
              <a:t>Suicide is generally preventable. </a:t>
            </a:r>
            <a:r>
              <a:rPr lang="en-US" b="0" dirty="0">
                <a:effectLst/>
              </a:rPr>
              <a:t>While not all suicides can be prevented, the likelihood of preventing a suicide increases with lethal means reduction strategies, such as responsible storage of firearms.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Citations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CDC WISQARS. (n.d.). WISQARS Data Visualization. Centers for Disease Control and Prevention. Retrieved May 12, 2022, from https://wisqars.cdc.gov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Harvard T.H. Chan School of Public Health (Ed.). (2016, March 29). National Violent Injury Statistics System. Retrieved from https://web.sph.harvard.edu/mch-data-connect/results/national-violent-injury-statistics-system/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Johnson, R. M., Barber, C., Azrael, D., Clark, D. E., &amp; Hemenway, D. (2010). Who are the owners of firearms used in adolescent suicides? </a:t>
            </a:r>
            <a:r>
              <a:rPr lang="en-US" i="1" dirty="0">
                <a:effectLst/>
              </a:rPr>
              <a:t>Suicide and Life-Threatening Behavior</a:t>
            </a:r>
            <a:r>
              <a:rPr lang="en-US" dirty="0">
                <a:effectLst/>
              </a:rPr>
              <a:t>, </a:t>
            </a:r>
            <a:r>
              <a:rPr lang="en-US" i="1" dirty="0">
                <a:effectLst/>
              </a:rPr>
              <a:t>40</a:t>
            </a:r>
            <a:r>
              <a:rPr lang="en-US" dirty="0">
                <a:effectLst/>
              </a:rPr>
              <a:t>(6), 609–611. https://doi.org/10.1521/suli.2010.40.6.609 </a:t>
            </a:r>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6</a:t>
            </a:fld>
            <a:endParaRPr lang="en-US"/>
          </a:p>
        </p:txBody>
      </p:sp>
    </p:spTree>
    <p:extLst>
      <p:ext uri="{BB962C8B-B14F-4D97-AF65-F5344CB8AC3E}">
        <p14:creationId xmlns:p14="http://schemas.microsoft.com/office/powerpoint/2010/main" val="265377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How to Hide / Unhide a slide</a:t>
            </a:r>
          </a:p>
          <a:p>
            <a:pPr marL="0" lvl="0" indent="0" algn="l" rtl="0">
              <a:spcBef>
                <a:spcPts val="360"/>
              </a:spcBef>
              <a:spcAft>
                <a:spcPts val="0"/>
              </a:spcAft>
              <a:buNone/>
            </a:pPr>
            <a:r>
              <a:rPr lang="en-US" dirty="0"/>
              <a:t> – left click on the mouse, highlight individual slide</a:t>
            </a:r>
          </a:p>
          <a:p>
            <a:pPr marL="0" lvl="0" indent="0" algn="l" rtl="0">
              <a:spcBef>
                <a:spcPts val="360"/>
              </a:spcBef>
              <a:spcAft>
                <a:spcPts val="0"/>
              </a:spcAft>
              <a:buNone/>
            </a:pPr>
            <a:r>
              <a:rPr lang="en-US" dirty="0"/>
              <a:t> - right click on the mouse to open the task window</a:t>
            </a:r>
          </a:p>
          <a:p>
            <a:pPr marL="0" lvl="0" indent="0" algn="l" rtl="0">
              <a:spcBef>
                <a:spcPts val="360"/>
              </a:spcBef>
              <a:spcAft>
                <a:spcPts val="0"/>
              </a:spcAft>
              <a:buNone/>
            </a:pPr>
            <a:r>
              <a:rPr lang="en-US" dirty="0"/>
              <a:t> - hover pointer on the last option ‘Hide Slide’, click</a:t>
            </a:r>
          </a:p>
          <a:p>
            <a:pPr marL="0" lvl="0" indent="0" algn="l" rtl="0">
              <a:spcBef>
                <a:spcPts val="360"/>
              </a:spcBef>
              <a:spcAft>
                <a:spcPts val="0"/>
              </a:spcAft>
              <a:buNone/>
            </a:pPr>
            <a:r>
              <a:rPr lang="en-US" dirty="0"/>
              <a:t> - a box with a slash through it over the slide number indicates if the slide is hidden or not</a:t>
            </a:r>
          </a:p>
          <a:p>
            <a:pPr marL="0" lvl="0" indent="0" algn="l" rtl="0">
              <a:spcBef>
                <a:spcPts val="360"/>
              </a:spcBef>
              <a:spcAft>
                <a:spcPts val="0"/>
              </a:spcAft>
              <a:buNone/>
            </a:pPr>
            <a:r>
              <a:rPr lang="en-US" dirty="0"/>
              <a:t> - repeat each slide to be hidden/unhidden</a:t>
            </a:r>
          </a:p>
          <a:p>
            <a:endParaRPr lang="en-US" dirty="0"/>
          </a:p>
          <a:p>
            <a:pPr marL="0" lvl="0" indent="0" algn="l" rtl="0">
              <a:lnSpc>
                <a:spcPct val="100000"/>
              </a:lnSpc>
              <a:spcBef>
                <a:spcPts val="0"/>
              </a:spcBef>
              <a:spcAft>
                <a:spcPts val="0"/>
              </a:spcAft>
              <a:buClr>
                <a:schemeClr val="bg1"/>
              </a:buClr>
              <a:buNone/>
            </a:pPr>
            <a:r>
              <a:rPr lang="en-US" b="1" kern="0" dirty="0">
                <a:solidFill>
                  <a:srgbClr val="FFFF00"/>
                </a:solidFill>
              </a:rPr>
              <a:t>the Missouri veteran suicide rate was 43.4 per 100,0</a:t>
            </a:r>
            <a:r>
              <a:rPr lang="en-US" kern="0" dirty="0">
                <a:solidFill>
                  <a:srgbClr val="FFFF00"/>
                </a:solidFill>
              </a:rPr>
              <a:t>00 in 2019.  </a:t>
            </a:r>
            <a:r>
              <a:rPr lang="en-US" sz="1200" b="1" dirty="0">
                <a:solidFill>
                  <a:srgbClr val="FFFF00"/>
                </a:solidFill>
              </a:rPr>
              <a:t>Missouri Veteran suicide rate is nearly 2.5 times greater than the national suicide rate.</a:t>
            </a:r>
            <a:endParaRPr lang="es" sz="1200" dirty="0">
              <a:solidFill>
                <a:schemeClr val="bg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1" dirty="0">
              <a:solidFill>
                <a:srgbClr val="FFFF00"/>
              </a:solidFill>
            </a:endParaRPr>
          </a:p>
          <a:p>
            <a:pPr marL="0" lvl="0" indent="0" algn="l" rtl="0">
              <a:lnSpc>
                <a:spcPct val="100000"/>
              </a:lnSpc>
              <a:spcBef>
                <a:spcPts val="0"/>
              </a:spcBef>
              <a:spcAft>
                <a:spcPts val="0"/>
              </a:spcAft>
              <a:buClr>
                <a:schemeClr val="dk1"/>
              </a:buClr>
              <a:buSzPts val="1100"/>
              <a:buFont typeface="Arial"/>
              <a:buNone/>
            </a:pPr>
            <a:endParaRPr lang="en-US" b="1"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kern="0" dirty="0">
                <a:solidFill>
                  <a:srgbClr val="FFFF00"/>
                </a:solidFill>
              </a:rPr>
              <a:t>69.2% of veteran suicide deaths were due to a self-inflicted firearm injury</a:t>
            </a:r>
            <a:r>
              <a:rPr lang="en-US" kern="0" dirty="0">
                <a:solidFill>
                  <a:srgbClr val="FFFF00"/>
                </a:solidFill>
              </a:rPr>
              <a:t>: </a:t>
            </a:r>
            <a:r>
              <a:rPr lang="en-US" dirty="0"/>
              <a:t>(Department of Veterans Affairs, </a:t>
            </a:r>
            <a:r>
              <a:rPr lang="en-US" i="1" dirty="0"/>
              <a:t>2021 National Veteran Suicide Prevention Annual Report</a:t>
            </a:r>
            <a:r>
              <a:rPr lang="en-US" dirty="0"/>
              <a:t>)</a:t>
            </a: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effectLst/>
              </a:rPr>
              <a:t>Gun owners have a role in preventing firearm suicide </a:t>
            </a:r>
            <a:r>
              <a:rPr lang="en-US" dirty="0">
                <a:effectLst/>
              </a:rPr>
              <a:t>by utilizing responsible storage strategies so that there is time and distance between a person at risk for suicide and the most lethal method for suicide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effectLst/>
              </a:rPr>
              <a:t>Suicide is generally preventable. </a:t>
            </a:r>
            <a:r>
              <a:rPr lang="en-US" b="0" dirty="0">
                <a:effectLst/>
              </a:rPr>
              <a:t>While not all suicides can be prevented, the likelihood of preventing a suicide increases with lethal means reduction strategies, such as responsible storage of firearms.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Citations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CDC WISQARS. (n.d.). WISQARS Data Visualization. Centers for Disease Control and Prevention. Retrieved May 12, 2022, from https://wisqars.cdc.gov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Harvard T.H. Chan School of Public Health (Ed.). (2016, March 29). National Violent Injury Statistics System. Retrieved from https://web.sph.harvard.edu/mch-data-connect/results/national-violent-injury-statistics-system/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Johnson, R. M., Barber, C., Azrael, D., Clark, D. E., &amp; Hemenway, D. (2010). Who are the owners of firearms used in adolescent suicides? </a:t>
            </a:r>
            <a:r>
              <a:rPr lang="en-US" i="1" dirty="0">
                <a:effectLst/>
              </a:rPr>
              <a:t>Suicide and Life-Threatening Behavior</a:t>
            </a:r>
            <a:r>
              <a:rPr lang="en-US" dirty="0">
                <a:effectLst/>
              </a:rPr>
              <a:t>, </a:t>
            </a:r>
            <a:r>
              <a:rPr lang="en-US" i="1" dirty="0">
                <a:effectLst/>
              </a:rPr>
              <a:t>40</a:t>
            </a:r>
            <a:r>
              <a:rPr lang="en-US" dirty="0">
                <a:effectLst/>
              </a:rPr>
              <a:t>(6), 609–611. https://doi.org/10.1521/suli.2010.40.6.609 </a:t>
            </a:r>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7</a:t>
            </a:fld>
            <a:endParaRPr lang="en-US"/>
          </a:p>
        </p:txBody>
      </p:sp>
    </p:spTree>
    <p:extLst>
      <p:ext uri="{BB962C8B-B14F-4D97-AF65-F5344CB8AC3E}">
        <p14:creationId xmlns:p14="http://schemas.microsoft.com/office/powerpoint/2010/main" val="293917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Reinforce we are talking about firearm safety.  Acknowledge that most gun owners are safe, responsible users of firearms who abhor the unsafe handling of firearms.  This training does not endorse involuntary restriction or limiting the use of a firearm for hunting, self-protection, or enjoyment.  Rather, this training focused on enhancing safe, responsible, and legal gun ownership by incorporating safe storage practices into their safe handling strategies to prevent not only accidental injury but to prevent firearm suicide.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These are in no particular order but are consistent with firearm industry standards and published safety recommendations.</a:t>
            </a:r>
          </a:p>
          <a:p>
            <a:pPr marL="0" lvl="0" indent="0" algn="l" rtl="0">
              <a:spcBef>
                <a:spcPts val="36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E31398B-7D4E-4563-9E9C-76EE53D5CEB0}" type="slidenum">
              <a:rPr lang="en-US" smtClean="0"/>
              <a:t>8</a:t>
            </a:fld>
            <a:endParaRPr lang="en-US"/>
          </a:p>
        </p:txBody>
      </p:sp>
    </p:spTree>
    <p:extLst>
      <p:ext uri="{BB962C8B-B14F-4D97-AF65-F5344CB8AC3E}">
        <p14:creationId xmlns:p14="http://schemas.microsoft.com/office/powerpoint/2010/main" val="323685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02124"/>
                </a:solidFill>
                <a:effectLst/>
                <a:latin typeface="Roboto" panose="02000000000000000000" pitchFamily="2" charset="0"/>
              </a:rPr>
              <a:t>Definition of risk factors: </a:t>
            </a:r>
            <a:r>
              <a:rPr lang="en-US" b="0" i="0" dirty="0">
                <a:solidFill>
                  <a:srgbClr val="202124"/>
                </a:solidFill>
                <a:effectLst/>
                <a:latin typeface="Roboto" panose="02000000000000000000" pitchFamily="2" charset="0"/>
              </a:rPr>
              <a:t>Risk factors are any attribute, characteristic, or exposure of an individual that increases the likelihood of developing suicidal thoughts or behaviors. </a:t>
            </a:r>
            <a:r>
              <a:rPr lang="en-US" b="0" dirty="0"/>
              <a:t>Risk factors for suicide typically fall under individual risks, relationship risks, and community or societal risk factors.  </a:t>
            </a:r>
          </a:p>
          <a:p>
            <a:endParaRPr lang="en-US" b="0" dirty="0"/>
          </a:p>
          <a:p>
            <a:r>
              <a:rPr lang="en-US" b="1" dirty="0"/>
              <a:t>Invite participants to brainstorm known risk factors for suicide.  </a:t>
            </a:r>
            <a:r>
              <a:rPr lang="en-US" b="0" dirty="0"/>
              <a:t>For virtual participants, invite them to list known risk factors for suicide in the chat box.  After participants have named known risk factors, reveal the CDC-defined risk factors for suicide and highlight one or two risk factors that participants hadn’t identified.</a:t>
            </a:r>
          </a:p>
          <a:p>
            <a:endParaRPr lang="en-US" b="0" dirty="0"/>
          </a:p>
          <a:p>
            <a:r>
              <a:rPr lang="en-US" b="1" dirty="0"/>
              <a:t>Emphasize that the reason for suicide is complex. </a:t>
            </a:r>
            <a:r>
              <a:rPr lang="en-US" b="0" dirty="0"/>
              <a:t> No singular risk factor by itself means that someone is at risk for suicide.  However, the more risk factors that are present in one’s life, the greater the potential risk for suicidal thoughts and behaviors.  Therefore, it’s important that we are aware of the risk factors and intervene early.  The sooner we intervene when we recognize the risk for suicide, the better the potential that suicidal thoughts won’t occur or can be interrupted.  Thus, thwarting suicidal behaviors and saving lives.  As previously mentioned in an earlier slide, we cannot predict who will attempt suicide and often, survivors of suicide loss share that they didn’t see any of the signs before their loved one attempted or died by suicide.  That is why it is important that everyone is trained to recognize the risk factors and warning signs for suicide.</a:t>
            </a:r>
            <a:endParaRPr lang="en-US" b="1" dirty="0"/>
          </a:p>
        </p:txBody>
      </p:sp>
      <p:sp>
        <p:nvSpPr>
          <p:cNvPr id="4" name="Slide Number Placeholder 3"/>
          <p:cNvSpPr>
            <a:spLocks noGrp="1"/>
          </p:cNvSpPr>
          <p:nvPr>
            <p:ph type="sldNum" sz="quarter" idx="5"/>
          </p:nvPr>
        </p:nvSpPr>
        <p:spPr/>
        <p:txBody>
          <a:bodyPr/>
          <a:lstStyle/>
          <a:p>
            <a:fld id="{1E31398B-7D4E-4563-9E9C-76EE53D5CEB0}" type="slidenum">
              <a:rPr lang="en-US" smtClean="0"/>
              <a:t>9</a:t>
            </a:fld>
            <a:endParaRPr lang="en-US"/>
          </a:p>
        </p:txBody>
      </p:sp>
    </p:spTree>
    <p:extLst>
      <p:ext uri="{BB962C8B-B14F-4D97-AF65-F5344CB8AC3E}">
        <p14:creationId xmlns:p14="http://schemas.microsoft.com/office/powerpoint/2010/main" val="54206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Define warning signs: </a:t>
            </a:r>
            <a:r>
              <a:rPr lang="en-US" b="0" dirty="0"/>
              <a:t>Warning signs are the observable changes in thoughts, feelings and behaviors that are commonly exhibited when an individual is contemplating suicide or is planning for suicide.</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Ask participants to brainstorm known warning signs then click to reveal the CDC warning signs for suicide. </a:t>
            </a:r>
            <a:r>
              <a:rPr lang="en-US" dirty="0"/>
              <a:t>This list is some of the commonly observed warning signs. Emphasize that noticing changes from what is typical or expected are most important and vary by person. Reinforce that </a:t>
            </a:r>
            <a:r>
              <a:rPr lang="en-US" i="1" dirty="0"/>
              <a:t>most</a:t>
            </a:r>
            <a:r>
              <a:rPr lang="en-US" dirty="0"/>
              <a:t> people exhibit warning signs to someone before they attempt suicide.  They may not exhibit warning signs to everyone around them or those closest to them who would recognize that it’s a change from typical.  This explains why survivors frequently say there were no signs.   However, if we recognize these warning signs in someone it is important that we ask them if they are thinking about suicide or ending their life.</a:t>
            </a:r>
          </a:p>
        </p:txBody>
      </p:sp>
      <p:sp>
        <p:nvSpPr>
          <p:cNvPr id="4" name="Slide Number Placeholder 3"/>
          <p:cNvSpPr>
            <a:spLocks noGrp="1"/>
          </p:cNvSpPr>
          <p:nvPr>
            <p:ph type="sldNum" sz="quarter" idx="5"/>
          </p:nvPr>
        </p:nvSpPr>
        <p:spPr/>
        <p:txBody>
          <a:bodyPr/>
          <a:lstStyle/>
          <a:p>
            <a:fld id="{1E31398B-7D4E-4563-9E9C-76EE53D5CEB0}" type="slidenum">
              <a:rPr lang="en-US" smtClean="0"/>
              <a:t>10</a:t>
            </a:fld>
            <a:endParaRPr lang="en-US"/>
          </a:p>
        </p:txBody>
      </p:sp>
    </p:spTree>
    <p:extLst>
      <p:ext uri="{BB962C8B-B14F-4D97-AF65-F5344CB8AC3E}">
        <p14:creationId xmlns:p14="http://schemas.microsoft.com/office/powerpoint/2010/main" val="89538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DB44-A392-E016-9A09-EE3EDD16C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94D1B-A655-D947-4395-EEF6FDB47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3EC56-6DF9-14E6-CBCB-C8B259816613}"/>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5" name="Footer Placeholder 4">
            <a:extLst>
              <a:ext uri="{FF2B5EF4-FFF2-40B4-BE49-F238E27FC236}">
                <a16:creationId xmlns:a16="http://schemas.microsoft.com/office/drawing/2014/main" id="{5DCB2A1B-01B1-466A-BF53-0484411EB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67B14-085C-0091-0C4A-80962831AAC5}"/>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98832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33B-E665-20E0-7922-DFA2A5179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C8094-A238-C235-3A27-C6C423E61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BC9E2-EEF6-4AF7-4307-C1684FF637C7}"/>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5" name="Footer Placeholder 4">
            <a:extLst>
              <a:ext uri="{FF2B5EF4-FFF2-40B4-BE49-F238E27FC236}">
                <a16:creationId xmlns:a16="http://schemas.microsoft.com/office/drawing/2014/main" id="{C3331DC3-A17E-5B79-8761-0BC7AC103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DA611-500E-832F-879F-156ACC36BBB4}"/>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80327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55F6B-B0B1-5DD8-3AF9-8A5011B66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43C8-A468-F3DF-BD2D-429ACBB2B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F2E6C-F882-9FCC-3E1B-27871CC508B3}"/>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5" name="Footer Placeholder 4">
            <a:extLst>
              <a:ext uri="{FF2B5EF4-FFF2-40B4-BE49-F238E27FC236}">
                <a16:creationId xmlns:a16="http://schemas.microsoft.com/office/drawing/2014/main" id="{8F48BEFD-150C-A7FA-5A78-126D72FC0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B5D9C-9C7B-8785-EEC8-1909685C62D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10280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5C93-2DFF-3066-EE8C-78CB92251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4807D-2A47-A2AB-A512-BC44C1716D48}"/>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4CDAC-8C04-AEEF-4EBA-B4916E4DB7B3}"/>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5" name="Footer Placeholder 4">
            <a:extLst>
              <a:ext uri="{FF2B5EF4-FFF2-40B4-BE49-F238E27FC236}">
                <a16:creationId xmlns:a16="http://schemas.microsoft.com/office/drawing/2014/main" id="{EE1AE7B1-A6F1-FBFD-806A-17839824A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8D986-CAC5-1EA6-118E-1D9DA9166F98}"/>
              </a:ext>
            </a:extLst>
          </p:cNvPr>
          <p:cNvSpPr>
            <a:spLocks noGrp="1"/>
          </p:cNvSpPr>
          <p:nvPr>
            <p:ph type="sldNum" sz="quarter" idx="12"/>
          </p:nvPr>
        </p:nvSpPr>
        <p:spPr/>
        <p:txBody>
          <a:bodyPr/>
          <a:lstStyle/>
          <a:p>
            <a:fld id="{DAB1B5C0-D1E5-49F7-AE11-880C4F23DE5B}" type="slidenum">
              <a:rPr lang="en-US" smtClean="0"/>
              <a:t>‹#›</a:t>
            </a:fld>
            <a:endParaRPr lang="en-US"/>
          </a:p>
        </p:txBody>
      </p:sp>
      <p:cxnSp>
        <p:nvCxnSpPr>
          <p:cNvPr id="7" name="Google Shape;80;p13">
            <a:extLst>
              <a:ext uri="{FF2B5EF4-FFF2-40B4-BE49-F238E27FC236}">
                <a16:creationId xmlns:a16="http://schemas.microsoft.com/office/drawing/2014/main" id="{75C25060-5B8E-C592-AD79-571B31446507}"/>
              </a:ext>
            </a:extLst>
          </p:cNvPr>
          <p:cNvCxnSpPr>
            <a:cxnSpLocks/>
          </p:cNvCxnSpPr>
          <p:nvPr userDrawn="1"/>
        </p:nvCxnSpPr>
        <p:spPr>
          <a:xfrm>
            <a:off x="11812922" y="-100220"/>
            <a:ext cx="0" cy="3707578"/>
          </a:xfrm>
          <a:prstGeom prst="straightConnector1">
            <a:avLst/>
          </a:prstGeom>
          <a:noFill/>
          <a:ln w="28575" cap="flat" cmpd="sng">
            <a:solidFill>
              <a:schemeClr val="bg1"/>
            </a:solidFill>
            <a:prstDash val="solid"/>
            <a:round/>
            <a:headEnd type="none" w="med" len="med"/>
            <a:tailEnd type="none" w="med" len="med"/>
          </a:ln>
        </p:spPr>
      </p:cxnSp>
      <p:sp>
        <p:nvSpPr>
          <p:cNvPr id="10" name="TextBox 9">
            <a:extLst>
              <a:ext uri="{FF2B5EF4-FFF2-40B4-BE49-F238E27FC236}">
                <a16:creationId xmlns:a16="http://schemas.microsoft.com/office/drawing/2014/main" id="{B60EBDD9-AE85-0144-F9A9-8C90F984986C}"/>
              </a:ext>
            </a:extLst>
          </p:cNvPr>
          <p:cNvSpPr txBox="1"/>
          <p:nvPr userDrawn="1"/>
        </p:nvSpPr>
        <p:spPr>
          <a:xfrm rot="5400000">
            <a:off x="10264953" y="5181149"/>
            <a:ext cx="3092093" cy="261610"/>
          </a:xfrm>
          <a:prstGeom prst="rect">
            <a:avLst/>
          </a:prstGeom>
          <a:noFill/>
        </p:spPr>
        <p:txBody>
          <a:bodyPr wrap="square" rtlCol="0">
            <a:spAutoFit/>
          </a:bodyPr>
          <a:lstStyle/>
          <a:p>
            <a:r>
              <a:rPr lang="en-US" sz="1100" dirty="0">
                <a:solidFill>
                  <a:srgbClr val="29ABE2"/>
                </a:solidFill>
                <a:latin typeface="Oswald SemiBold" panose="00000700000000000000" pitchFamily="2" charset="0"/>
              </a:rPr>
              <a:t>CONVERSATIONS FOR SUICIDE SAFER HOMES</a:t>
            </a:r>
          </a:p>
        </p:txBody>
      </p:sp>
    </p:spTree>
    <p:extLst>
      <p:ext uri="{BB962C8B-B14F-4D97-AF65-F5344CB8AC3E}">
        <p14:creationId xmlns:p14="http://schemas.microsoft.com/office/powerpoint/2010/main" val="177367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BE12-1A70-3E14-5D90-ECEE6DD17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2A06EA-1BB4-74E2-7F52-F8AB81E25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49D03-FD01-57FA-FB50-3ED60B351161}"/>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5" name="Footer Placeholder 4">
            <a:extLst>
              <a:ext uri="{FF2B5EF4-FFF2-40B4-BE49-F238E27FC236}">
                <a16:creationId xmlns:a16="http://schemas.microsoft.com/office/drawing/2014/main" id="{2F2CDFAD-5E51-C36A-1757-0B91C546B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B2FB9-4664-F45C-AFD8-51F578CECEBB}"/>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9054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1146-AE52-4154-A361-37FB6F86E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D932F-C038-212E-580E-0B522F18A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D192E5-C9DC-D256-4DEA-A34BD9A3D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B2720A-C475-3465-3A66-5C3CC06F6ADF}"/>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6" name="Footer Placeholder 5">
            <a:extLst>
              <a:ext uri="{FF2B5EF4-FFF2-40B4-BE49-F238E27FC236}">
                <a16:creationId xmlns:a16="http://schemas.microsoft.com/office/drawing/2014/main" id="{219EB115-F579-770B-A5DC-D517BA7FD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BA12-EF8D-DE91-CA4E-28BCD694E19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93243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CC21-A590-4A9B-DA29-5FFC5EDA4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8736C-4F4D-B5C7-D33E-DF731DE3B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D226C-82DD-7605-005A-CA33A31AB9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10E32-B66B-4817-A8DF-B1B9C1659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035DA-2A4E-2D84-9E6B-52E4553980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DD1D9-9CCB-E9C1-ADA3-E4D58726C669}"/>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8" name="Footer Placeholder 7">
            <a:extLst>
              <a:ext uri="{FF2B5EF4-FFF2-40B4-BE49-F238E27FC236}">
                <a16:creationId xmlns:a16="http://schemas.microsoft.com/office/drawing/2014/main" id="{C5369C96-F70E-28E9-B2E2-C12E8A12D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E6B767-F212-50A6-73B9-E4EDBD7907D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87359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BE6F-A219-BA9C-353B-D5AA77D7D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8ED0F-C474-3ABA-394D-DEB4B52E5B75}"/>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4" name="Footer Placeholder 3">
            <a:extLst>
              <a:ext uri="{FF2B5EF4-FFF2-40B4-BE49-F238E27FC236}">
                <a16:creationId xmlns:a16="http://schemas.microsoft.com/office/drawing/2014/main" id="{6722824A-1206-D419-C2F0-6C1F54B16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7910C-2EDC-3247-2985-48E4DA7A1F5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70078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98EC1-4665-7283-021F-A131610BC314}"/>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3" name="Footer Placeholder 2">
            <a:extLst>
              <a:ext uri="{FF2B5EF4-FFF2-40B4-BE49-F238E27FC236}">
                <a16:creationId xmlns:a16="http://schemas.microsoft.com/office/drawing/2014/main" id="{6980B47F-6E8E-09CA-5DE2-6BC57C2025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E04276-B71E-A1F8-7941-DF10A0AABF2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65773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5BD7-421F-B5E1-0CFD-8C7CD91B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8BBCC-2EEC-8DFC-5BF8-61CA31A35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5E7E30-4554-44AF-030C-B337FB76D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3364A-C70B-285F-299D-658E393730DA}"/>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6" name="Footer Placeholder 5">
            <a:extLst>
              <a:ext uri="{FF2B5EF4-FFF2-40B4-BE49-F238E27FC236}">
                <a16:creationId xmlns:a16="http://schemas.microsoft.com/office/drawing/2014/main" id="{32E521BB-A004-F576-DFCD-AFECA617F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41734-F86A-3853-3531-B05B4063478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11706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A414-D91C-0F3A-C477-76BE46851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489A3-6087-68B0-5682-015D9C8BD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E9091-1D9C-38D1-FB7D-53C876704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C17B4-1440-606B-E6F1-FEB90DB91A7D}"/>
              </a:ext>
            </a:extLst>
          </p:cNvPr>
          <p:cNvSpPr>
            <a:spLocks noGrp="1"/>
          </p:cNvSpPr>
          <p:nvPr>
            <p:ph type="dt" sz="half" idx="10"/>
          </p:nvPr>
        </p:nvSpPr>
        <p:spPr/>
        <p:txBody>
          <a:bodyPr/>
          <a:lstStyle/>
          <a:p>
            <a:fld id="{D91ACDA9-8B27-43B5-805B-BB461F201518}" type="datetimeFigureOut">
              <a:rPr lang="en-US" smtClean="0"/>
              <a:t>6/1/2022</a:t>
            </a:fld>
            <a:endParaRPr lang="en-US"/>
          </a:p>
        </p:txBody>
      </p:sp>
      <p:sp>
        <p:nvSpPr>
          <p:cNvPr id="6" name="Footer Placeholder 5">
            <a:extLst>
              <a:ext uri="{FF2B5EF4-FFF2-40B4-BE49-F238E27FC236}">
                <a16:creationId xmlns:a16="http://schemas.microsoft.com/office/drawing/2014/main" id="{CB45E765-8340-BEFD-EBA8-93DFE51B3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A9B94-5DB3-1608-D699-86813C3BCBF2}"/>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55752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A33D-AD87-C84C-2BB8-6D472FFB6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06DE3-168C-218A-6301-914F08CAC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DE694-BFA1-54E0-1B7F-5AB7CBEB2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ACDA9-8B27-43B5-805B-BB461F201518}" type="datetimeFigureOut">
              <a:rPr lang="en-US" smtClean="0"/>
              <a:t>6/1/2022</a:t>
            </a:fld>
            <a:endParaRPr lang="en-US"/>
          </a:p>
        </p:txBody>
      </p:sp>
      <p:sp>
        <p:nvSpPr>
          <p:cNvPr id="5" name="Footer Placeholder 4">
            <a:extLst>
              <a:ext uri="{FF2B5EF4-FFF2-40B4-BE49-F238E27FC236}">
                <a16:creationId xmlns:a16="http://schemas.microsoft.com/office/drawing/2014/main" id="{ACEB852F-54D8-0586-AC24-402563D96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FB49F1-745B-89F7-2F38-EFFF2B5B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1B5C0-D1E5-49F7-AE11-880C4F23DE5B}" type="slidenum">
              <a:rPr lang="en-US" smtClean="0"/>
              <a:t>‹#›</a:t>
            </a:fld>
            <a:endParaRPr lang="en-US"/>
          </a:p>
        </p:txBody>
      </p:sp>
    </p:spTree>
    <p:extLst>
      <p:ext uri="{BB962C8B-B14F-4D97-AF65-F5344CB8AC3E}">
        <p14:creationId xmlns:p14="http://schemas.microsoft.com/office/powerpoint/2010/main" val="2277500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2.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player.vimeo.com/video/712976951?h=4ff85359bf&amp;app_id=122963" TargetMode="External"/><Relationship Id="rId5" Type="http://schemas.openxmlformats.org/officeDocument/2006/relationships/image" Target="../media/image2.pn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player.vimeo.com/video/250364992?h=e7f236693a&amp;app_id=122963" TargetMode="External"/><Relationship Id="rId5" Type="http://schemas.openxmlformats.org/officeDocument/2006/relationships/image" Target="../media/image22.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player.vimeo.com/video/712986013?h=42c190a713&amp;app_id=122963"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hyperlink" Target="http://www.sprc.org/" TargetMode="External"/><Relationship Id="rId3" Type="http://schemas.openxmlformats.org/officeDocument/2006/relationships/image" Target="../media/image19.png"/><Relationship Id="rId7" Type="http://schemas.openxmlformats.org/officeDocument/2006/relationships/hyperlink" Target="http://www.meansmatter.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livingworks.net/trainings" TargetMode="External"/><Relationship Id="rId5" Type="http://schemas.openxmlformats.org/officeDocument/2006/relationships/hyperlink" Target="http://www.afsp.org/" TargetMode="External"/><Relationship Id="rId4" Type="http://schemas.openxmlformats.org/officeDocument/2006/relationships/hyperlink" Target="http://www.suicidology.org/" TargetMode="External"/><Relationship Id="rId9" Type="http://schemas.openxmlformats.org/officeDocument/2006/relationships/hyperlink" Target="http://promoteacceptance.samhsa.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E2A9-5931-D712-8DB7-AEBC88CF5401}"/>
              </a:ext>
            </a:extLst>
          </p:cNvPr>
          <p:cNvSpPr>
            <a:spLocks noGrp="1" noRot="1" noMove="1" noResize="1" noEditPoints="1" noAdjustHandles="1" noChangeArrowheads="1" noChangeShapeType="1"/>
          </p:cNvSpPr>
          <p:nvPr>
            <p:ph type="ctrTitle"/>
          </p:nvPr>
        </p:nvSpPr>
        <p:spPr/>
        <p:txBody>
          <a:bodyPr/>
          <a:lstStyle/>
          <a:p>
            <a:endParaRPr lang="en-US"/>
          </a:p>
        </p:txBody>
      </p:sp>
      <p:sp>
        <p:nvSpPr>
          <p:cNvPr id="3" name="Subtitle 2">
            <a:extLst>
              <a:ext uri="{FF2B5EF4-FFF2-40B4-BE49-F238E27FC236}">
                <a16:creationId xmlns:a16="http://schemas.microsoft.com/office/drawing/2014/main" id="{F34F299C-7172-9DBD-9A10-19795CFDAA78}"/>
              </a:ext>
            </a:extLst>
          </p:cNvPr>
          <p:cNvSpPr>
            <a:spLocks noGrp="1" noRot="1" noMove="1" noResize="1" noEditPoints="1" noAdjustHandles="1" noChangeArrowheads="1" noChangeShapeType="1"/>
          </p:cNvSpPr>
          <p:nvPr>
            <p:ph type="subTitle" idx="1"/>
          </p:nvPr>
        </p:nvSpPr>
        <p:spPr/>
        <p:txBody>
          <a:bodyPr/>
          <a:lstStyle/>
          <a:p>
            <a:endParaRPr lang="en-US"/>
          </a:p>
        </p:txBody>
      </p:sp>
      <p:pic>
        <p:nvPicPr>
          <p:cNvPr id="6" name="Picture 5" descr="A picture containing person&#10;&#10;Description automatically generated">
            <a:extLst>
              <a:ext uri="{FF2B5EF4-FFF2-40B4-BE49-F238E27FC236}">
                <a16:creationId xmlns:a16="http://schemas.microsoft.com/office/drawing/2014/main" id="{3F197700-2201-2D80-6CFA-85BFD59E028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AF5C897-FDCC-95EE-7430-96352C4D8C29}"/>
              </a:ext>
            </a:extLst>
          </p:cNvPr>
          <p:cNvSpPr>
            <a:spLocks noGrp="1" noRot="1" noMove="1" noResize="1" noEditPoints="1" noAdjustHandles="1" noChangeArrowheads="1" noChangeShapeType="1"/>
          </p:cNvSpPr>
          <p:nvPr/>
        </p:nvSpPr>
        <p:spPr>
          <a:xfrm rot="18395346">
            <a:off x="4960620" y="-7511578"/>
            <a:ext cx="8381221" cy="13796145"/>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13;p41">
            <a:extLst>
              <a:ext uri="{FF2B5EF4-FFF2-40B4-BE49-F238E27FC236}">
                <a16:creationId xmlns:a16="http://schemas.microsoft.com/office/drawing/2014/main" id="{9E9F64B3-A382-854F-4462-61DE77B7F57F}"/>
              </a:ext>
            </a:extLst>
          </p:cNvPr>
          <p:cNvSpPr txBox="1">
            <a:spLocks noGrp="1" noRot="1" noMove="1" noResize="1" noEditPoints="1" noAdjustHandles="1" noChangeArrowheads="1" noChangeShapeType="1"/>
          </p:cNvSpPr>
          <p:nvPr/>
        </p:nvSpPr>
        <p:spPr>
          <a:xfrm>
            <a:off x="6771242" y="980733"/>
            <a:ext cx="4759976" cy="16557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r"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4800" b="0" kern="0" dirty="0">
                <a:solidFill>
                  <a:schemeClr val="bg1"/>
                </a:solidFill>
                <a:latin typeface="Oswald Light" panose="00000400000000000000" pitchFamily="2" charset="0"/>
              </a:rPr>
              <a:t>Conversations for Suicide Safer Homes</a:t>
            </a:r>
            <a:endParaRPr kumimoji="0" lang="en-US" sz="4800" b="0" i="0" u="none" strike="noStrike" kern="0" cap="none" spc="0" normalizeH="0" baseline="0" noProof="0" dirty="0">
              <a:ln>
                <a:noFill/>
              </a:ln>
              <a:solidFill>
                <a:schemeClr val="bg1"/>
              </a:solidFill>
              <a:effectLst/>
              <a:uLnTx/>
              <a:uFillTx/>
              <a:latin typeface="Oswald Light" panose="00000400000000000000" pitchFamily="2" charset="0"/>
              <a:sym typeface="Oswald SemiBold"/>
            </a:endParaRPr>
          </a:p>
        </p:txBody>
      </p:sp>
      <p:sp>
        <p:nvSpPr>
          <p:cNvPr id="9" name="Google Shape;313;p41">
            <a:extLst>
              <a:ext uri="{FF2B5EF4-FFF2-40B4-BE49-F238E27FC236}">
                <a16:creationId xmlns:a16="http://schemas.microsoft.com/office/drawing/2014/main" id="{5356FE42-C27C-2446-4168-82131A69CE6D}"/>
              </a:ext>
            </a:extLst>
          </p:cNvPr>
          <p:cNvSpPr txBox="1">
            <a:spLocks noGrp="1" noRot="1" noMove="1" noResize="1" noEditPoints="1" noAdjustHandles="1" noChangeArrowheads="1" noChangeShapeType="1"/>
          </p:cNvSpPr>
          <p:nvPr/>
        </p:nvSpPr>
        <p:spPr>
          <a:xfrm>
            <a:off x="6744441" y="2427738"/>
            <a:ext cx="4759976" cy="6016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r"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b="0" kern="0" dirty="0">
                <a:solidFill>
                  <a:srgbClr val="F36306"/>
                </a:solidFill>
                <a:latin typeface="Arial Narrow" panose="020B0606020202030204" pitchFamily="34" charset="0"/>
                <a:cs typeface="Arial" panose="020B0604020202020204" pitchFamily="34" charset="0"/>
              </a:rPr>
              <a:t>a CALM informed training</a:t>
            </a:r>
            <a:endParaRPr kumimoji="0" lang="en-US" b="1" i="0" u="none" strike="noStrike" kern="0" cap="none" spc="0" normalizeH="0" baseline="0" noProof="0" dirty="0">
              <a:ln>
                <a:noFill/>
              </a:ln>
              <a:solidFill>
                <a:srgbClr val="F36306"/>
              </a:solidFill>
              <a:effectLst/>
              <a:uLnTx/>
              <a:uFillTx/>
              <a:latin typeface="Arial Narrow" panose="020B0606020202030204" pitchFamily="34" charset="0"/>
              <a:cs typeface="Arial" panose="020B0604020202020204" pitchFamily="34" charset="0"/>
              <a:sym typeface="Oswald SemiBold"/>
            </a:endParaRPr>
          </a:p>
        </p:txBody>
      </p:sp>
      <p:pic>
        <p:nvPicPr>
          <p:cNvPr id="11" name="Picture 10" descr="Icon&#10;&#10;Description automatically generated">
            <a:extLst>
              <a:ext uri="{FF2B5EF4-FFF2-40B4-BE49-F238E27FC236}">
                <a16:creationId xmlns:a16="http://schemas.microsoft.com/office/drawing/2014/main" id="{0F133975-94AD-7FEE-A56E-21E00587B92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9094" y="3210249"/>
            <a:ext cx="2022515" cy="2022515"/>
          </a:xfrm>
          <a:prstGeom prst="rect">
            <a:avLst/>
          </a:prstGeom>
        </p:spPr>
      </p:pic>
      <p:sp>
        <p:nvSpPr>
          <p:cNvPr id="4" name="Rectangle 3">
            <a:extLst>
              <a:ext uri="{FF2B5EF4-FFF2-40B4-BE49-F238E27FC236}">
                <a16:creationId xmlns:a16="http://schemas.microsoft.com/office/drawing/2014/main" id="{E2B95013-3408-0949-F0BF-94BA5A7B7121}"/>
              </a:ext>
            </a:extLst>
          </p:cNvPr>
          <p:cNvSpPr/>
          <p:nvPr/>
        </p:nvSpPr>
        <p:spPr>
          <a:xfrm>
            <a:off x="0" y="-8090025"/>
            <a:ext cx="17281003" cy="80850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25BD7E-F7C7-849D-2110-49974BC653CB}"/>
              </a:ext>
            </a:extLst>
          </p:cNvPr>
          <p:cNvSpPr/>
          <p:nvPr/>
        </p:nvSpPr>
        <p:spPr>
          <a:xfrm>
            <a:off x="12192000" y="0"/>
            <a:ext cx="50226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950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603798" y="160915"/>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Observe warning signs </a:t>
            </a:r>
            <a:r>
              <a:rPr kumimoji="0" lang="en-US" sz="3600" b="0" i="1" u="none" strike="noStrike" kern="0" cap="all" spc="0" normalizeH="0" noProof="0" dirty="0">
                <a:ln>
                  <a:noFill/>
                </a:ln>
                <a:solidFill>
                  <a:srgbClr val="FFFF00"/>
                </a:solidFill>
                <a:effectLst/>
                <a:uLnTx/>
                <a:uFillTx/>
                <a:latin typeface="Oswald SemiBold"/>
                <a:sym typeface="Oswald SemiBold"/>
              </a:rPr>
              <a:t>–</a:t>
            </a:r>
            <a:r>
              <a:rPr kumimoji="0" lang="en-US" b="1" i="1" u="none" strike="noStrike" kern="0" cap="all" spc="0" normalizeH="0" noProof="0" dirty="0">
                <a:ln>
                  <a:noFill/>
                </a:ln>
                <a:solidFill>
                  <a:srgbClr val="FFFF00"/>
                </a:solidFill>
                <a:effectLst/>
                <a:uLnTx/>
                <a:uFillTx/>
                <a:latin typeface="Oswald SemiBold"/>
                <a:sym typeface="Oswald SemiBold"/>
              </a:rPr>
              <a:t> </a:t>
            </a:r>
            <a:r>
              <a:rPr kumimoji="0" lang="en-US" b="0" i="1" u="none" strike="noStrike" kern="0" spc="0" normalizeH="0" noProof="0" dirty="0">
                <a:ln>
                  <a:noFill/>
                </a:ln>
                <a:solidFill>
                  <a:srgbClr val="FFFF00"/>
                </a:solidFill>
                <a:effectLst/>
                <a:uLnTx/>
                <a:uFillTx/>
                <a:latin typeface="+mn-lt"/>
                <a:sym typeface="Oswald SemiBold"/>
              </a:rPr>
              <a:t>a change from what is typical or expected</a:t>
            </a:r>
            <a:r>
              <a:rPr kumimoji="0" lang="en-US" b="0" i="0" u="none" strike="noStrike" kern="0" cap="all" spc="0" normalizeH="0" noProof="0" dirty="0">
                <a:ln>
                  <a:noFill/>
                </a:ln>
                <a:solidFill>
                  <a:srgbClr val="FFFF00"/>
                </a:solidFill>
                <a:effectLst/>
                <a:uLnTx/>
                <a:uFillTx/>
                <a:latin typeface="+mn-lt"/>
                <a:sym typeface="Oswald SemiBold"/>
              </a:rPr>
              <a:t> </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dirty="0">
                <a:solidFill>
                  <a:schemeClr val="bg1"/>
                </a:solidFill>
                <a:effectLst/>
              </a:rPr>
              <a:t>CDC, 2021</a:t>
            </a:r>
          </a:p>
        </p:txBody>
      </p:sp>
      <p:sp>
        <p:nvSpPr>
          <p:cNvPr id="8" name="Google Shape;305;p40">
            <a:extLst>
              <a:ext uri="{FF2B5EF4-FFF2-40B4-BE49-F238E27FC236}">
                <a16:creationId xmlns:a16="http://schemas.microsoft.com/office/drawing/2014/main" id="{0968A33C-10ED-30F5-36EB-006C98AEAD37}"/>
              </a:ext>
            </a:extLst>
          </p:cNvPr>
          <p:cNvSpPr txBox="1">
            <a:spLocks/>
          </p:cNvSpPr>
          <p:nvPr/>
        </p:nvSpPr>
        <p:spPr>
          <a:xfrm>
            <a:off x="1214437" y="1529579"/>
            <a:ext cx="8637486" cy="46928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dirty="0">
              <a:solidFill>
                <a:schemeClr val="bg1"/>
              </a:solidFill>
              <a:latin typeface="Oswald Medium" panose="00000600000000000000" pitchFamily="2" charset="0"/>
            </a:endParaRPr>
          </a:p>
          <a:p>
            <a:pPr marL="342900" marR="0" lvl="0" indent="-342900" algn="l" defTabSz="914400" rtl="0" eaLnBrk="1" fontAlgn="auto" latinLnBrk="0" hangingPunct="1">
              <a:lnSpc>
                <a:spcPct val="100000"/>
              </a:lnSpc>
              <a:spcBef>
                <a:spcPts val="0"/>
              </a:spcBef>
              <a:spcAft>
                <a:spcPts val="0"/>
              </a:spcAft>
              <a:buClr>
                <a:srgbClr val="29ABE2"/>
              </a:buClr>
              <a:buSzPts val="2400"/>
              <a:buFont typeface="Wingdings" panose="05000000000000000000" pitchFamily="2" charset="2"/>
              <a:buChar char="ü"/>
              <a:tabLst/>
              <a:defRPr/>
            </a:pPr>
            <a:r>
              <a:rPr lang="en-US" sz="2400" kern="0" dirty="0">
                <a:solidFill>
                  <a:srgbClr val="29ABE2"/>
                </a:solidFill>
                <a:latin typeface="Oswald Medium" panose="00000600000000000000" pitchFamily="2" charset="0"/>
              </a:rPr>
              <a:t>Mood – </a:t>
            </a:r>
            <a:r>
              <a:rPr lang="en-US" sz="2400" i="1" kern="0" dirty="0">
                <a:solidFill>
                  <a:schemeClr val="bg1"/>
                </a:solidFill>
                <a:latin typeface="+mn-lt"/>
              </a:rPr>
              <a:t>depressed, angry, impulsive, lethargic</a:t>
            </a:r>
          </a:p>
          <a:p>
            <a:pPr marL="342900" marR="0" lvl="0" indent="-342900" algn="l" defTabSz="914400" rtl="0" eaLnBrk="1" fontAlgn="auto" latinLnBrk="0" hangingPunct="1">
              <a:lnSpc>
                <a:spcPct val="100000"/>
              </a:lnSpc>
              <a:spcBef>
                <a:spcPts val="0"/>
              </a:spcBef>
              <a:spcAft>
                <a:spcPts val="0"/>
              </a:spcAft>
              <a:buClr>
                <a:srgbClr val="29ABE2"/>
              </a:buClr>
              <a:buSzPts val="2400"/>
              <a:buFont typeface="Wingdings" panose="05000000000000000000" pitchFamily="2" charset="2"/>
              <a:buChar char="ü"/>
              <a:tabLst/>
              <a:defRPr/>
            </a:pPr>
            <a:r>
              <a:rPr lang="en-US" sz="2400" kern="0" dirty="0">
                <a:solidFill>
                  <a:srgbClr val="29ABE2"/>
                </a:solidFill>
                <a:latin typeface="Oswald Medium" panose="00000600000000000000" pitchFamily="2" charset="0"/>
              </a:rPr>
              <a:t>Major life change – </a:t>
            </a:r>
            <a:r>
              <a:rPr lang="en-US" sz="2400" i="1" kern="0" dirty="0">
                <a:solidFill>
                  <a:schemeClr val="bg1"/>
                </a:solidFill>
                <a:latin typeface="+mn-lt"/>
              </a:rPr>
              <a:t>facing a breakup, legal/money challenges,  or another personal setback that represents a loss</a:t>
            </a:r>
          </a:p>
          <a:p>
            <a:pPr marL="342900" lvl="0" indent="-342900">
              <a:buClr>
                <a:srgbClr val="29ABE2"/>
              </a:buClr>
              <a:buFont typeface="Wingdings" panose="05000000000000000000" pitchFamily="2" charset="2"/>
              <a:buChar char="ü"/>
              <a:defRPr/>
            </a:pPr>
            <a:r>
              <a:rPr lang="en-US" sz="2400" kern="0" dirty="0">
                <a:solidFill>
                  <a:srgbClr val="29ABE2"/>
                </a:solidFill>
                <a:latin typeface="Oswald Medium" panose="00000600000000000000" pitchFamily="2" charset="0"/>
              </a:rPr>
              <a:t>Substance use or misuse – </a:t>
            </a:r>
            <a:r>
              <a:rPr lang="en-US" sz="2400" i="1" kern="0" dirty="0">
                <a:solidFill>
                  <a:schemeClr val="bg1"/>
                </a:solidFill>
                <a:latin typeface="+mn-lt"/>
              </a:rPr>
              <a:t>increase in prescription or recreational drugs or alcohol</a:t>
            </a:r>
          </a:p>
          <a:p>
            <a:pPr marL="342900" lvl="0" indent="-342900">
              <a:buClr>
                <a:srgbClr val="29ABE2"/>
              </a:buClr>
              <a:buFont typeface="Wingdings" panose="05000000000000000000" pitchFamily="2" charset="2"/>
              <a:buChar char="ü"/>
              <a:defRPr/>
            </a:pPr>
            <a:r>
              <a:rPr lang="en-US" sz="2400" b="1" kern="0" dirty="0">
                <a:solidFill>
                  <a:srgbClr val="29ABE2"/>
                </a:solidFill>
                <a:latin typeface="Oswald" panose="00000500000000000000" pitchFamily="2" charset="0"/>
              </a:rPr>
              <a:t>Behaviors – </a:t>
            </a:r>
            <a:r>
              <a:rPr lang="en-US" sz="2400" i="1" kern="0" dirty="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buClr>
                <a:srgbClr val="29ABE2"/>
              </a:buClr>
              <a:buFont typeface="Wingdings" panose="05000000000000000000" pitchFamily="2" charset="2"/>
              <a:buChar char="ü"/>
              <a:defRPr/>
            </a:pPr>
            <a:r>
              <a:rPr lang="en-US" sz="2400" b="1" kern="0" dirty="0">
                <a:solidFill>
                  <a:srgbClr val="29ABE2"/>
                </a:solidFill>
                <a:latin typeface="Oswald" panose="00000500000000000000" pitchFamily="2" charset="0"/>
              </a:rPr>
              <a:t>Affect/Emotion – </a:t>
            </a:r>
            <a:r>
              <a:rPr lang="en-US" sz="2400" i="1" kern="0" dirty="0">
                <a:solidFill>
                  <a:schemeClr val="bg1"/>
                </a:solidFill>
                <a:latin typeface="+mn-lt"/>
              </a:rPr>
              <a:t>hopeless, sense of burden, trapped or stuck with no way out of the circumstances, unexplained euphoric shift like the weight has lifted off their shoulders</a:t>
            </a:r>
            <a:endParaRPr lang="en-US" sz="2400" b="1" kern="0" dirty="0">
              <a:solidFill>
                <a:srgbClr val="29ABE2"/>
              </a:solidFill>
              <a:latin typeface="Oswald" panose="00000500000000000000" pitchFamily="2" charset="0"/>
            </a:endParaRPr>
          </a:p>
        </p:txBody>
      </p:sp>
      <p:pic>
        <p:nvPicPr>
          <p:cNvPr id="9" name="Picture 8" descr="Icon&#10;&#10;Description automatically generated">
            <a:extLst>
              <a:ext uri="{FF2B5EF4-FFF2-40B4-BE49-F238E27FC236}">
                <a16:creationId xmlns:a16="http://schemas.microsoft.com/office/drawing/2014/main" id="{297AC8A3-A737-91F8-183F-C9E2C9BFD28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96690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6"/>
            <a:ext cx="5923256" cy="17250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REDUCING ACCESS TO LETHAL MEANS IS EFFECTIVE SUICIDE PREVENTION</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491248" y="2645037"/>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1</a:t>
            </a: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4162939" y="2661834"/>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2</a:t>
            </a: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7834630" y="2661835"/>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3</a:t>
            </a:r>
          </a:p>
        </p:txBody>
      </p:sp>
      <p:sp>
        <p:nvSpPr>
          <p:cNvPr id="17" name="TextBox 16">
            <a:extLst>
              <a:ext uri="{FF2B5EF4-FFF2-40B4-BE49-F238E27FC236}">
                <a16:creationId xmlns:a16="http://schemas.microsoft.com/office/drawing/2014/main" id="{BF5E4494-1ADF-8F9A-3F82-E1D720857A54}"/>
              </a:ext>
            </a:extLst>
          </p:cNvPr>
          <p:cNvSpPr txBox="1"/>
          <p:nvPr/>
        </p:nvSpPr>
        <p:spPr>
          <a:xfrm>
            <a:off x="491248" y="3361157"/>
            <a:ext cx="335280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Automobile Exhaust</a:t>
            </a:r>
          </a:p>
        </p:txBody>
      </p:sp>
      <p:pic>
        <p:nvPicPr>
          <p:cNvPr id="19" name="Picture 18" descr="A car on fire&#10;&#10;Description automatically generated with medium confidence">
            <a:extLst>
              <a:ext uri="{FF2B5EF4-FFF2-40B4-BE49-F238E27FC236}">
                <a16:creationId xmlns:a16="http://schemas.microsoft.com/office/drawing/2014/main" id="{D9C383BF-E7FE-A210-CD3A-53B90CB12D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1248" y="3845874"/>
            <a:ext cx="3406877" cy="2271251"/>
          </a:xfrm>
          <a:prstGeom prst="rect">
            <a:avLst/>
          </a:prstGeom>
        </p:spPr>
      </p:pic>
      <p:sp>
        <p:nvSpPr>
          <p:cNvPr id="20" name="TextBox 19">
            <a:extLst>
              <a:ext uri="{FF2B5EF4-FFF2-40B4-BE49-F238E27FC236}">
                <a16:creationId xmlns:a16="http://schemas.microsoft.com/office/drawing/2014/main" id="{27A05140-C21F-18D0-8C60-89247C344302}"/>
              </a:ext>
            </a:extLst>
          </p:cNvPr>
          <p:cNvSpPr txBox="1"/>
          <p:nvPr/>
        </p:nvSpPr>
        <p:spPr>
          <a:xfrm>
            <a:off x="4162939" y="3327096"/>
            <a:ext cx="335280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Heights</a:t>
            </a:r>
          </a:p>
        </p:txBody>
      </p:sp>
      <p:pic>
        <p:nvPicPr>
          <p:cNvPr id="22" name="Picture 21" descr="A large red bridge over a body of water&#10;&#10;Description automatically generated with medium confidence">
            <a:extLst>
              <a:ext uri="{FF2B5EF4-FFF2-40B4-BE49-F238E27FC236}">
                <a16:creationId xmlns:a16="http://schemas.microsoft.com/office/drawing/2014/main" id="{E08FF0D0-BCBA-74C3-0C9C-56E1F1444B4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1609"/>
          <a:stretch/>
        </p:blipFill>
        <p:spPr>
          <a:xfrm>
            <a:off x="4162939" y="3837254"/>
            <a:ext cx="3352800" cy="2279872"/>
          </a:xfrm>
          <a:prstGeom prst="rect">
            <a:avLst/>
          </a:prstGeom>
        </p:spPr>
      </p:pic>
      <p:pic>
        <p:nvPicPr>
          <p:cNvPr id="23" name="Picture 22">
            <a:extLst>
              <a:ext uri="{FF2B5EF4-FFF2-40B4-BE49-F238E27FC236}">
                <a16:creationId xmlns:a16="http://schemas.microsoft.com/office/drawing/2014/main" id="{3099C816-F61D-3F9F-1811-B917CB262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630" y="3837253"/>
            <a:ext cx="3352800" cy="227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lgn="ctr">
                <a:solidFill>
                  <a:schemeClr val="tx1"/>
                </a:solidFill>
                <a:miter lim="800000"/>
                <a:headEnd/>
                <a:tailEnd/>
              </a14:hiddenLine>
            </a:ext>
          </a:extLst>
        </p:spPr>
      </p:pic>
      <p:sp>
        <p:nvSpPr>
          <p:cNvPr id="24" name="TextBox 23">
            <a:extLst>
              <a:ext uri="{FF2B5EF4-FFF2-40B4-BE49-F238E27FC236}">
                <a16:creationId xmlns:a16="http://schemas.microsoft.com/office/drawing/2014/main" id="{5351A9F2-58D0-7796-34E2-5F659E375ED7}"/>
              </a:ext>
            </a:extLst>
          </p:cNvPr>
          <p:cNvSpPr txBox="1"/>
          <p:nvPr/>
        </p:nvSpPr>
        <p:spPr>
          <a:xfrm>
            <a:off x="7834630" y="3361157"/>
            <a:ext cx="335280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Firearms</a:t>
            </a:r>
          </a:p>
        </p:txBody>
      </p:sp>
    </p:spTree>
    <p:extLst>
      <p:ext uri="{BB962C8B-B14F-4D97-AF65-F5344CB8AC3E}">
        <p14:creationId xmlns:p14="http://schemas.microsoft.com/office/powerpoint/2010/main" val="32784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7" grpId="0"/>
      <p:bldP spid="2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9;p20">
            <a:extLst>
              <a:ext uri="{FF2B5EF4-FFF2-40B4-BE49-F238E27FC236}">
                <a16:creationId xmlns:a16="http://schemas.microsoft.com/office/drawing/2014/main" id="{807A3E55-6B13-BBA8-C787-FC331805EA87}"/>
              </a:ext>
            </a:extLst>
          </p:cNvPr>
          <p:cNvSpPr txBox="1"/>
          <p:nvPr/>
        </p:nvSpPr>
        <p:spPr>
          <a:xfrm>
            <a:off x="1229032" y="5646770"/>
            <a:ext cx="754583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bg1"/>
                </a:solidFill>
                <a:latin typeface="Arial"/>
                <a:ea typeface="Arial"/>
                <a:cs typeface="Arial"/>
                <a:sym typeface="Arial"/>
              </a:rPr>
              <a:t>Warning – viewers will hear two gunshots at the beginning of the video</a:t>
            </a:r>
            <a:endParaRPr dirty="0">
              <a:solidFill>
                <a:schemeClr val="bg1"/>
              </a:solidFill>
            </a:endParaRPr>
          </a:p>
        </p:txBody>
      </p:sp>
      <p:sp>
        <p:nvSpPr>
          <p:cNvPr id="4" name="Google Shape;247;p20">
            <a:extLst>
              <a:ext uri="{FF2B5EF4-FFF2-40B4-BE49-F238E27FC236}">
                <a16:creationId xmlns:a16="http://schemas.microsoft.com/office/drawing/2014/main" id="{91413B07-D585-D05E-5184-8F8562FFE04E}"/>
              </a:ext>
            </a:extLst>
          </p:cNvPr>
          <p:cNvSpPr txBox="1"/>
          <p:nvPr/>
        </p:nvSpPr>
        <p:spPr>
          <a:xfrm>
            <a:off x="221226" y="6451703"/>
            <a:ext cx="53340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bg1"/>
                </a:solidFill>
                <a:ea typeface="Arial"/>
                <a:cs typeface="Arial"/>
                <a:sym typeface="Arial"/>
              </a:rPr>
              <a:t>Courtesy - Utah Suicide Prevention Coalition</a:t>
            </a:r>
            <a:endParaRPr sz="1200" dirty="0">
              <a:solidFill>
                <a:schemeClr val="bg1"/>
              </a:solidFill>
            </a:endParaRPr>
          </a:p>
        </p:txBody>
      </p:sp>
      <p:pic>
        <p:nvPicPr>
          <p:cNvPr id="6" name="Online Media 5" title="UT Suicide Prevention- Gun Range -">
            <a:hlinkClick r:id="" action="ppaction://media"/>
            <a:extLst>
              <a:ext uri="{FF2B5EF4-FFF2-40B4-BE49-F238E27FC236}">
                <a16:creationId xmlns:a16="http://schemas.microsoft.com/office/drawing/2014/main" id="{E3BEABB2-889C-6DF5-19EB-95119C3E6A85}"/>
              </a:ext>
            </a:extLst>
          </p:cNvPr>
          <p:cNvPicPr>
            <a:picLocks noRot="1" noChangeAspect="1"/>
          </p:cNvPicPr>
          <p:nvPr>
            <a:videoFile r:link="rId1"/>
          </p:nvPr>
        </p:nvPicPr>
        <p:blipFill>
          <a:blip r:embed="rId4"/>
          <a:stretch>
            <a:fillRect/>
          </a:stretch>
        </p:blipFill>
        <p:spPr>
          <a:xfrm>
            <a:off x="1229032" y="691330"/>
            <a:ext cx="8691716" cy="4889091"/>
          </a:xfrm>
          <a:prstGeom prst="rect">
            <a:avLst/>
          </a:prstGeom>
        </p:spPr>
      </p:pic>
      <p:pic>
        <p:nvPicPr>
          <p:cNvPr id="7" name="Picture 6" descr="Icon&#10;&#10;Description automatically generated">
            <a:extLst>
              <a:ext uri="{FF2B5EF4-FFF2-40B4-BE49-F238E27FC236}">
                <a16:creationId xmlns:a16="http://schemas.microsoft.com/office/drawing/2014/main" id="{EB5FBB07-1697-5FDF-DA2F-659C47A133EB}"/>
              </a:ext>
            </a:extLst>
          </p:cNvPr>
          <p:cNvPicPr>
            <a:picLocks noChangeAspect="1"/>
          </p:cNvPicPr>
          <p:nvPr/>
        </p:nvPicPr>
        <p:blipFill>
          <a:blip r:embed="rId5"/>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48598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6"/>
            <a:ext cx="5923256" cy="17250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REDUCING ACCESS TO LETHAL MEANS IS EFFECTIVE SUICIDE PREVENTION</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1154521" y="2661835"/>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1</a:t>
            </a: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1154521" y="3637318"/>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2</a:t>
            </a: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1211201" y="4612802"/>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3</a:t>
            </a:r>
          </a:p>
        </p:txBody>
      </p:sp>
      <p:sp>
        <p:nvSpPr>
          <p:cNvPr id="17" name="TextBox 16">
            <a:extLst>
              <a:ext uri="{FF2B5EF4-FFF2-40B4-BE49-F238E27FC236}">
                <a16:creationId xmlns:a16="http://schemas.microsoft.com/office/drawing/2014/main" id="{BF5E4494-1ADF-8F9A-3F82-E1D720857A54}"/>
              </a:ext>
            </a:extLst>
          </p:cNvPr>
          <p:cNvSpPr txBox="1"/>
          <p:nvPr/>
        </p:nvSpPr>
        <p:spPr>
          <a:xfrm>
            <a:off x="1861094" y="2804077"/>
            <a:ext cx="9586268"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Ambivalence: </a:t>
            </a:r>
            <a:r>
              <a:rPr lang="en-US" i="1" kern="0" dirty="0">
                <a:solidFill>
                  <a:schemeClr val="bg1"/>
                </a:solidFill>
              </a:rPr>
              <a:t>most suicidal people are </a:t>
            </a:r>
            <a:r>
              <a:rPr lang="en-US" i="1" kern="0" dirty="0">
                <a:solidFill>
                  <a:srgbClr val="FFC000"/>
                </a:solidFill>
              </a:rPr>
              <a:t>unsure of living or wanting to die</a:t>
            </a:r>
            <a:r>
              <a:rPr lang="en-US" i="1" kern="0" dirty="0">
                <a:solidFill>
                  <a:schemeClr val="bg1"/>
                </a:solidFill>
              </a:rPr>
              <a:t>, they want to end their pain.</a:t>
            </a:r>
            <a:r>
              <a:rPr lang="en-US" kern="0" dirty="0">
                <a:solidFill>
                  <a:schemeClr val="bg1"/>
                </a:solidFill>
              </a:rPr>
              <a:t>	</a:t>
            </a:r>
          </a:p>
        </p:txBody>
      </p:sp>
      <p:sp>
        <p:nvSpPr>
          <p:cNvPr id="20" name="TextBox 19">
            <a:extLst>
              <a:ext uri="{FF2B5EF4-FFF2-40B4-BE49-F238E27FC236}">
                <a16:creationId xmlns:a16="http://schemas.microsoft.com/office/drawing/2014/main" id="{27A05140-C21F-18D0-8C60-89247C344302}"/>
              </a:ext>
            </a:extLst>
          </p:cNvPr>
          <p:cNvSpPr txBox="1"/>
          <p:nvPr/>
        </p:nvSpPr>
        <p:spPr>
          <a:xfrm>
            <a:off x="1861094" y="3753287"/>
            <a:ext cx="958626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Transient/Temporary: </a:t>
            </a:r>
            <a:r>
              <a:rPr lang="en-US" i="1" kern="0" dirty="0">
                <a:solidFill>
                  <a:schemeClr val="bg1"/>
                </a:solidFill>
              </a:rPr>
              <a:t>suicidal thoughts often </a:t>
            </a:r>
            <a:r>
              <a:rPr lang="en-US" i="1" kern="0" dirty="0">
                <a:solidFill>
                  <a:srgbClr val="FFC000"/>
                </a:solidFill>
              </a:rPr>
              <a:t>come and go;</a:t>
            </a:r>
            <a:r>
              <a:rPr lang="en-US" i="1" kern="0" dirty="0">
                <a:solidFill>
                  <a:schemeClr val="bg1"/>
                </a:solidFill>
              </a:rPr>
              <a:t> they are frequently momentary.</a:t>
            </a:r>
            <a:endParaRPr lang="en-US" kern="0" dirty="0">
              <a:solidFill>
                <a:schemeClr val="bg1"/>
              </a:solidFill>
              <a:latin typeface="Oswald Medium" panose="00000600000000000000" pitchFamily="2" charset="0"/>
            </a:endParaRPr>
          </a:p>
        </p:txBody>
      </p:sp>
      <p:sp>
        <p:nvSpPr>
          <p:cNvPr id="24" name="TextBox 23">
            <a:extLst>
              <a:ext uri="{FF2B5EF4-FFF2-40B4-BE49-F238E27FC236}">
                <a16:creationId xmlns:a16="http://schemas.microsoft.com/office/drawing/2014/main" id="{5351A9F2-58D0-7796-34E2-5F659E375ED7}"/>
              </a:ext>
            </a:extLst>
          </p:cNvPr>
          <p:cNvSpPr txBox="1"/>
          <p:nvPr/>
        </p:nvSpPr>
        <p:spPr>
          <a:xfrm>
            <a:off x="1861095" y="4728771"/>
            <a:ext cx="9586266"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Urgency: </a:t>
            </a:r>
            <a:r>
              <a:rPr lang="en-US" i="1" kern="0" dirty="0">
                <a:solidFill>
                  <a:schemeClr val="bg1"/>
                </a:solidFill>
              </a:rPr>
              <a:t>to </a:t>
            </a:r>
            <a:r>
              <a:rPr lang="en-US" i="1" kern="0" dirty="0">
                <a:solidFill>
                  <a:srgbClr val="FFC000"/>
                </a:solidFill>
              </a:rPr>
              <a:t>end despair or pain </a:t>
            </a:r>
            <a:r>
              <a:rPr lang="en-US" i="1" kern="0" dirty="0">
                <a:solidFill>
                  <a:schemeClr val="bg1"/>
                </a:solidFill>
              </a:rPr>
              <a:t>of suicidal thoughts is often reached very quickly – particularly among young people.</a:t>
            </a:r>
            <a:r>
              <a:rPr lang="en-US" kern="0" dirty="0">
                <a:solidFill>
                  <a:schemeClr val="bg1"/>
                </a:solidFill>
                <a:latin typeface="Oswald Medium" panose="00000600000000000000" pitchFamily="2" charset="0"/>
              </a:rPr>
              <a:t> </a:t>
            </a:r>
          </a:p>
        </p:txBody>
      </p:sp>
      <p:sp>
        <p:nvSpPr>
          <p:cNvPr id="13" name="Google Shape;321;p41">
            <a:extLst>
              <a:ext uri="{FF2B5EF4-FFF2-40B4-BE49-F238E27FC236}">
                <a16:creationId xmlns:a16="http://schemas.microsoft.com/office/drawing/2014/main" id="{025488E2-9B03-A40D-BCB3-F6D53C9EAC89}"/>
              </a:ext>
            </a:extLst>
          </p:cNvPr>
          <p:cNvSpPr txBox="1">
            <a:spLocks/>
          </p:cNvSpPr>
          <p:nvPr/>
        </p:nvSpPr>
        <p:spPr>
          <a:xfrm>
            <a:off x="1211201" y="5588285"/>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4</a:t>
            </a:r>
          </a:p>
        </p:txBody>
      </p:sp>
      <p:sp>
        <p:nvSpPr>
          <p:cNvPr id="14" name="TextBox 13">
            <a:extLst>
              <a:ext uri="{FF2B5EF4-FFF2-40B4-BE49-F238E27FC236}">
                <a16:creationId xmlns:a16="http://schemas.microsoft.com/office/drawing/2014/main" id="{9CA2A0CD-629C-089D-F961-8836CF43157A}"/>
              </a:ext>
            </a:extLst>
          </p:cNvPr>
          <p:cNvSpPr txBox="1"/>
          <p:nvPr/>
        </p:nvSpPr>
        <p:spPr>
          <a:xfrm>
            <a:off x="1861094" y="5704255"/>
            <a:ext cx="9586265"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Lethality: </a:t>
            </a:r>
            <a:r>
              <a:rPr lang="en-US" i="1" kern="0" dirty="0">
                <a:solidFill>
                  <a:schemeClr val="bg1"/>
                </a:solidFill>
              </a:rPr>
              <a:t>methods vary greatly in </a:t>
            </a:r>
            <a:r>
              <a:rPr lang="en-US" i="1" kern="0" dirty="0">
                <a:solidFill>
                  <a:srgbClr val="FFC000"/>
                </a:solidFill>
              </a:rPr>
              <a:t>lethality</a:t>
            </a:r>
            <a:r>
              <a:rPr lang="en-US" i="1" kern="0" dirty="0">
                <a:solidFill>
                  <a:schemeClr val="bg1"/>
                </a:solidFill>
              </a:rPr>
              <a:t>.</a:t>
            </a:r>
            <a:endParaRPr lang="en-US" kern="0" dirty="0">
              <a:solidFill>
                <a:schemeClr val="bg1"/>
              </a:solidFill>
              <a:latin typeface="Oswald Medium" panose="00000600000000000000" pitchFamily="2" charset="0"/>
            </a:endParaRPr>
          </a:p>
        </p:txBody>
      </p:sp>
      <p:pic>
        <p:nvPicPr>
          <p:cNvPr id="15" name="Picture 14" descr="Icon&#10;&#10;Description automatically generated">
            <a:extLst>
              <a:ext uri="{FF2B5EF4-FFF2-40B4-BE49-F238E27FC236}">
                <a16:creationId xmlns:a16="http://schemas.microsoft.com/office/drawing/2014/main" id="{D34CBEEC-E9F0-7C77-425F-89B2C4ADF86C}"/>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36848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0" grpId="0"/>
      <p:bldP spid="24"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923256" cy="8037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AMBIVALENCE</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pic>
        <p:nvPicPr>
          <p:cNvPr id="11" name="Picture 5">
            <a:extLst>
              <a:ext uri="{FF2B5EF4-FFF2-40B4-BE49-F238E27FC236}">
                <a16:creationId xmlns:a16="http://schemas.microsoft.com/office/drawing/2014/main" id="{D230DB74-6254-016F-2DD0-BD0C1AAE3AAD}"/>
              </a:ext>
            </a:extLst>
          </p:cNvPr>
          <p:cNvPicPr>
            <a:picLocks noChangeAspect="1" noChangeArrowheads="1"/>
          </p:cNvPicPr>
          <p:nvPr/>
        </p:nvPicPr>
        <p:blipFill>
          <a:blip r:embed="rId3"/>
          <a:srcRect/>
          <a:stretch>
            <a:fillRect/>
          </a:stretch>
        </p:blipFill>
        <p:spPr bwMode="auto">
          <a:xfrm>
            <a:off x="2286000" y="1354393"/>
            <a:ext cx="7620000" cy="4953000"/>
          </a:xfrm>
          <a:prstGeom prst="rect">
            <a:avLst/>
          </a:prstGeom>
          <a:noFill/>
          <a:ln>
            <a:noFill/>
          </a:ln>
          <a:effectLst>
            <a:glow rad="127000">
              <a:schemeClr val="bg1">
                <a:lumMod val="50000"/>
              </a:schemeClr>
            </a:glow>
          </a:effectLst>
        </p:spPr>
      </p:pic>
      <p:pic>
        <p:nvPicPr>
          <p:cNvPr id="3" name="Picture 2" descr="A couple of men standing in front of a red bridge&#10;&#10;Description automatically generated with low confidence">
            <a:extLst>
              <a:ext uri="{FF2B5EF4-FFF2-40B4-BE49-F238E27FC236}">
                <a16:creationId xmlns:a16="http://schemas.microsoft.com/office/drawing/2014/main" id="{BBF62E5D-70F4-9078-0600-318AF98E3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311" y="1575980"/>
            <a:ext cx="5943528" cy="4477580"/>
          </a:xfrm>
          <a:prstGeom prst="rect">
            <a:avLst/>
          </a:prstGeom>
          <a:ln>
            <a:noFill/>
          </a:ln>
          <a:effectLst>
            <a:softEdge rad="112500"/>
          </a:effectLst>
        </p:spPr>
      </p:pic>
      <p:pic>
        <p:nvPicPr>
          <p:cNvPr id="16" name="Picture 15" descr="Icon&#10;&#10;Description automatically generated">
            <a:extLst>
              <a:ext uri="{FF2B5EF4-FFF2-40B4-BE49-F238E27FC236}">
                <a16:creationId xmlns:a16="http://schemas.microsoft.com/office/drawing/2014/main" id="{E9412B8D-738F-13A3-999E-981F37F9C235}"/>
              </a:ext>
            </a:extLst>
          </p:cNvPr>
          <p:cNvPicPr>
            <a:picLocks noChangeAspect="1"/>
          </p:cNvPicPr>
          <p:nvPr/>
        </p:nvPicPr>
        <p:blipFill>
          <a:blip r:embed="rId5"/>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2064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651313" cy="17411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THOUGHTS</a:t>
            </a:r>
            <a:r>
              <a:rPr kumimoji="0" lang="en-US" sz="3600" b="0" i="0" u="none" strike="noStrike" kern="0" cap="none" spc="0" normalizeH="0" noProof="0" dirty="0">
                <a:ln>
                  <a:noFill/>
                </a:ln>
                <a:solidFill>
                  <a:srgbClr val="C6540D"/>
                </a:solidFill>
                <a:effectLst/>
                <a:uLnTx/>
                <a:uFillTx/>
                <a:latin typeface="Oswald SemiBold"/>
                <a:sym typeface="Oswald SemiBold"/>
              </a:rPr>
              <a:t> OF SUICIDE CAN BE TRANSIENT/TEMPORARY</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sp>
        <p:nvSpPr>
          <p:cNvPr id="6" name="Google Shape;321;p41">
            <a:extLst>
              <a:ext uri="{FF2B5EF4-FFF2-40B4-BE49-F238E27FC236}">
                <a16:creationId xmlns:a16="http://schemas.microsoft.com/office/drawing/2014/main" id="{EEB05FE7-B576-8773-7EEE-C77F4602A974}"/>
              </a:ext>
            </a:extLst>
          </p:cNvPr>
          <p:cNvSpPr txBox="1">
            <a:spLocks/>
          </p:cNvSpPr>
          <p:nvPr/>
        </p:nvSpPr>
        <p:spPr>
          <a:xfrm>
            <a:off x="782520" y="3429000"/>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75%</a:t>
            </a:r>
          </a:p>
        </p:txBody>
      </p:sp>
      <p:sp>
        <p:nvSpPr>
          <p:cNvPr id="7" name="Google Shape;321;p41">
            <a:extLst>
              <a:ext uri="{FF2B5EF4-FFF2-40B4-BE49-F238E27FC236}">
                <a16:creationId xmlns:a16="http://schemas.microsoft.com/office/drawing/2014/main" id="{79E64A8F-A01F-8419-62FB-59EEE7CF5BB5}"/>
              </a:ext>
            </a:extLst>
          </p:cNvPr>
          <p:cNvSpPr txBox="1">
            <a:spLocks/>
          </p:cNvSpPr>
          <p:nvPr/>
        </p:nvSpPr>
        <p:spPr>
          <a:xfrm>
            <a:off x="3216153" y="3429000"/>
            <a:ext cx="1200888"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lang="es" sz="3600" kern="0" dirty="0">
                <a:solidFill>
                  <a:srgbClr val="C6540D"/>
                </a:solidFill>
              </a:rPr>
              <a:t>4</a:t>
            </a:r>
            <a:r>
              <a:rPr kumimoji="0" lang="es" sz="3600" b="0" i="0" u="none" strike="noStrike" kern="0" cap="none" spc="0" normalizeH="0" baseline="0" noProof="0" dirty="0">
                <a:ln>
                  <a:noFill/>
                </a:ln>
                <a:solidFill>
                  <a:srgbClr val="C6540D"/>
                </a:solidFill>
                <a:effectLst/>
                <a:uLnTx/>
                <a:uFillTx/>
                <a:latin typeface="Oswald SemiBold"/>
                <a:sym typeface="Oswald SemiBold"/>
              </a:rPr>
              <a:t>5%</a:t>
            </a:r>
          </a:p>
        </p:txBody>
      </p:sp>
      <p:sp>
        <p:nvSpPr>
          <p:cNvPr id="8" name="Google Shape;321;p41">
            <a:extLst>
              <a:ext uri="{FF2B5EF4-FFF2-40B4-BE49-F238E27FC236}">
                <a16:creationId xmlns:a16="http://schemas.microsoft.com/office/drawing/2014/main" id="{A9D8D7E0-D5E4-8CA0-72B6-33C7CA1F86A9}"/>
              </a:ext>
            </a:extLst>
          </p:cNvPr>
          <p:cNvSpPr txBox="1">
            <a:spLocks/>
          </p:cNvSpPr>
          <p:nvPr/>
        </p:nvSpPr>
        <p:spPr>
          <a:xfrm>
            <a:off x="5771281" y="3523808"/>
            <a:ext cx="1129510"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25%</a:t>
            </a:r>
          </a:p>
        </p:txBody>
      </p:sp>
      <p:sp>
        <p:nvSpPr>
          <p:cNvPr id="9" name="Google Shape;321;p41">
            <a:extLst>
              <a:ext uri="{FF2B5EF4-FFF2-40B4-BE49-F238E27FC236}">
                <a16:creationId xmlns:a16="http://schemas.microsoft.com/office/drawing/2014/main" id="{47CAE73C-8DD9-E575-66D8-995AA5A41067}"/>
              </a:ext>
            </a:extLst>
          </p:cNvPr>
          <p:cNvSpPr txBox="1">
            <a:spLocks/>
          </p:cNvSpPr>
          <p:nvPr/>
        </p:nvSpPr>
        <p:spPr>
          <a:xfrm>
            <a:off x="8255031" y="3429000"/>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10%</a:t>
            </a:r>
          </a:p>
        </p:txBody>
      </p:sp>
      <p:sp>
        <p:nvSpPr>
          <p:cNvPr id="10" name="TextBox 9">
            <a:extLst>
              <a:ext uri="{FF2B5EF4-FFF2-40B4-BE49-F238E27FC236}">
                <a16:creationId xmlns:a16="http://schemas.microsoft.com/office/drawing/2014/main" id="{18885FA4-98BA-191C-73AE-ED93AD2E602C}"/>
              </a:ext>
            </a:extLst>
          </p:cNvPr>
          <p:cNvSpPr txBox="1"/>
          <p:nvPr/>
        </p:nvSpPr>
        <p:spPr>
          <a:xfrm>
            <a:off x="782520" y="2707742"/>
            <a:ext cx="8551904" cy="400110"/>
          </a:xfrm>
          <a:prstGeom prst="rect">
            <a:avLst/>
          </a:prstGeom>
          <a:noFill/>
        </p:spPr>
        <p:txBody>
          <a:bodyPr wrap="square">
            <a:spAutoFit/>
          </a:bodyPr>
          <a:lstStyle/>
          <a:p>
            <a:r>
              <a:rPr lang="en-US" sz="2000" kern="0" dirty="0">
                <a:solidFill>
                  <a:schemeClr val="bg1"/>
                </a:solidFill>
                <a:latin typeface="Oswald Medium" panose="00000600000000000000" pitchFamily="2" charset="0"/>
              </a:rPr>
              <a:t>What percent of people who attempt suicide eventually die by suicide?</a:t>
            </a:r>
            <a:endParaRPr lang="en-US" sz="2000" dirty="0"/>
          </a:p>
        </p:txBody>
      </p:sp>
      <p:sp>
        <p:nvSpPr>
          <p:cNvPr id="4" name="Oval 3">
            <a:extLst>
              <a:ext uri="{FF2B5EF4-FFF2-40B4-BE49-F238E27FC236}">
                <a16:creationId xmlns:a16="http://schemas.microsoft.com/office/drawing/2014/main" id="{B29E68D2-F12E-7774-247E-9E7880614A35}"/>
              </a:ext>
            </a:extLst>
          </p:cNvPr>
          <p:cNvSpPr/>
          <p:nvPr/>
        </p:nvSpPr>
        <p:spPr>
          <a:xfrm>
            <a:off x="7893934" y="3107852"/>
            <a:ext cx="1782501" cy="171879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4" name="Picture 13" descr="Icon&#10;&#10;Description automatically generated">
            <a:extLst>
              <a:ext uri="{FF2B5EF4-FFF2-40B4-BE49-F238E27FC236}">
                <a16:creationId xmlns:a16="http://schemas.microsoft.com/office/drawing/2014/main" id="{B44D0EEF-4546-6BA9-6AE0-0DBEFF34399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5513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65131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URGENCY</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sp>
        <p:nvSpPr>
          <p:cNvPr id="10" name="TextBox 9">
            <a:extLst>
              <a:ext uri="{FF2B5EF4-FFF2-40B4-BE49-F238E27FC236}">
                <a16:creationId xmlns:a16="http://schemas.microsoft.com/office/drawing/2014/main" id="{18885FA4-98BA-191C-73AE-ED93AD2E602C}"/>
              </a:ext>
            </a:extLst>
          </p:cNvPr>
          <p:cNvSpPr txBox="1"/>
          <p:nvPr/>
        </p:nvSpPr>
        <p:spPr>
          <a:xfrm>
            <a:off x="575867" y="1633512"/>
            <a:ext cx="10408508" cy="4708981"/>
          </a:xfrm>
          <a:prstGeom prst="rect">
            <a:avLst/>
          </a:prstGeom>
          <a:noFill/>
        </p:spPr>
        <p:txBody>
          <a:bodyPr wrap="square">
            <a:spAutoFit/>
          </a:bodyPr>
          <a:lstStyle/>
          <a:p>
            <a:r>
              <a:rPr lang="en-US" sz="2800" i="1" kern="0" dirty="0">
                <a:solidFill>
                  <a:schemeClr val="bg1"/>
                </a:solidFill>
              </a:rPr>
              <a:t>The time between suicide as an option and an attempt</a:t>
            </a:r>
          </a:p>
          <a:p>
            <a:endParaRPr lang="en-US" sz="2000" kern="0" dirty="0">
              <a:solidFill>
                <a:schemeClr val="bg1"/>
              </a:solidFill>
              <a:latin typeface="Oswald Medium" panose="00000600000000000000" pitchFamily="2" charset="0"/>
            </a:endParaRPr>
          </a:p>
          <a:p>
            <a:r>
              <a:rPr lang="en-US" sz="2000" kern="0" dirty="0">
                <a:solidFill>
                  <a:schemeClr val="bg1"/>
                </a:solidFill>
                <a:latin typeface="Oswald Medium" panose="00000600000000000000" pitchFamily="2" charset="0"/>
              </a:rPr>
              <a:t>	Among survivors of near-fatal suicides when asked about the length of time between their 	decision to end their life and the attempt:</a:t>
            </a:r>
          </a:p>
          <a:p>
            <a:endParaRPr lang="en-US" sz="2000" kern="0" dirty="0">
              <a:solidFill>
                <a:schemeClr val="bg1"/>
              </a:solidFill>
              <a:latin typeface="Oswald Medium" panose="00000600000000000000" pitchFamily="2" charset="0"/>
            </a:endParaRPr>
          </a:p>
          <a:p>
            <a:r>
              <a:rPr lang="en-US" sz="2000" kern="0" dirty="0">
                <a:solidFill>
                  <a:schemeClr val="bg1"/>
                </a:solidFill>
                <a:latin typeface="Oswald Medium" panose="00000600000000000000" pitchFamily="2" charset="0"/>
              </a:rPr>
              <a:t>			47% said an hour or less </a:t>
            </a:r>
          </a:p>
          <a:p>
            <a:endParaRPr lang="en-US" sz="2000" kern="0" dirty="0">
              <a:solidFill>
                <a:schemeClr val="bg1"/>
              </a:solidFill>
              <a:latin typeface="Oswald Medium" panose="00000600000000000000" pitchFamily="2" charset="0"/>
            </a:endParaRPr>
          </a:p>
          <a:p>
            <a:r>
              <a:rPr lang="en-US" sz="2000" kern="0" dirty="0">
                <a:solidFill>
                  <a:schemeClr val="bg1"/>
                </a:solidFill>
                <a:latin typeface="Oswald Medium" panose="00000600000000000000" pitchFamily="2" charset="0"/>
              </a:rPr>
              <a:t>			24% said less than 5 minutes</a:t>
            </a:r>
          </a:p>
          <a:p>
            <a:endParaRPr lang="en-US" sz="2000" kern="0" dirty="0">
              <a:solidFill>
                <a:schemeClr val="bg1"/>
              </a:solidFill>
              <a:latin typeface="Oswald Medium" panose="00000600000000000000" pitchFamily="2" charset="0"/>
            </a:endParaRPr>
          </a:p>
          <a:p>
            <a:endParaRPr lang="en-US" sz="2000" kern="0" dirty="0">
              <a:solidFill>
                <a:schemeClr val="bg1"/>
              </a:solidFill>
              <a:latin typeface="Oswald Medium" panose="00000600000000000000" pitchFamily="2" charset="0"/>
            </a:endParaRPr>
          </a:p>
          <a:p>
            <a:pPr algn="ctr"/>
            <a:r>
              <a:rPr lang="en-US" sz="3600" kern="0" dirty="0">
                <a:solidFill>
                  <a:srgbClr val="FFFF00"/>
                </a:solidFill>
                <a:latin typeface="Oswald Medium" panose="00000600000000000000" pitchFamily="2" charset="0"/>
              </a:rPr>
              <a:t>Putting time and distance between a suicidal person </a:t>
            </a:r>
          </a:p>
          <a:p>
            <a:pPr algn="ctr"/>
            <a:r>
              <a:rPr lang="en-US" sz="3600" kern="0" dirty="0">
                <a:solidFill>
                  <a:srgbClr val="FFFF00"/>
                </a:solidFill>
                <a:latin typeface="Oswald Medium" panose="00000600000000000000" pitchFamily="2" charset="0"/>
              </a:rPr>
              <a:t>and lethal means MAY save a life</a:t>
            </a:r>
          </a:p>
          <a:p>
            <a:endParaRPr lang="en-US" sz="2000" dirty="0"/>
          </a:p>
        </p:txBody>
      </p:sp>
      <p:sp>
        <p:nvSpPr>
          <p:cNvPr id="11" name="Arrow: Right 10">
            <a:extLst>
              <a:ext uri="{FF2B5EF4-FFF2-40B4-BE49-F238E27FC236}">
                <a16:creationId xmlns:a16="http://schemas.microsoft.com/office/drawing/2014/main" id="{B88FF51D-B3E0-06F2-3B57-CE21713EECCF}"/>
              </a:ext>
            </a:extLst>
          </p:cNvPr>
          <p:cNvSpPr/>
          <p:nvPr/>
        </p:nvSpPr>
        <p:spPr>
          <a:xfrm>
            <a:off x="2696901" y="3935939"/>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F75576EC-0326-E3B1-CAF0-70C51F86BA91}"/>
              </a:ext>
            </a:extLst>
          </p:cNvPr>
          <p:cNvSpPr/>
          <p:nvPr/>
        </p:nvSpPr>
        <p:spPr>
          <a:xfrm>
            <a:off x="2696901" y="3278529"/>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239030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98495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LEADING LETHAL MEANS OF SUICIDE IN MISSOURI</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19" name="Chart 18">
            <a:extLst>
              <a:ext uri="{FF2B5EF4-FFF2-40B4-BE49-F238E27FC236}">
                <a16:creationId xmlns:a16="http://schemas.microsoft.com/office/drawing/2014/main" id="{838FD073-8BDA-295C-DBB1-5D3E2597292E}"/>
              </a:ext>
            </a:extLst>
          </p:cNvPr>
          <p:cNvGraphicFramePr/>
          <p:nvPr>
            <p:extLst>
              <p:ext uri="{D42A27DB-BD31-4B8C-83A1-F6EECF244321}">
                <p14:modId xmlns:p14="http://schemas.microsoft.com/office/powerpoint/2010/main" val="2063860250"/>
              </p:ext>
            </p:extLst>
          </p:nvPr>
        </p:nvGraphicFramePr>
        <p:xfrm>
          <a:off x="2032000" y="1633512"/>
          <a:ext cx="8128000" cy="450482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4066232-D7FD-4F97-3AC5-3ADF2F9CD610}"/>
              </a:ext>
            </a:extLst>
          </p:cNvPr>
          <p:cNvSpPr txBox="1"/>
          <p:nvPr/>
        </p:nvSpPr>
        <p:spPr>
          <a:xfrm>
            <a:off x="504825" y="6222456"/>
            <a:ext cx="1624917" cy="276999"/>
          </a:xfrm>
          <a:prstGeom prst="rect">
            <a:avLst/>
          </a:prstGeom>
          <a:noFill/>
        </p:spPr>
        <p:txBody>
          <a:bodyPr wrap="square">
            <a:spAutoFit/>
          </a:bodyPr>
          <a:lstStyle/>
          <a:p>
            <a:r>
              <a:rPr lang="en-US" sz="1200" dirty="0">
                <a:solidFill>
                  <a:schemeClr val="bg1"/>
                </a:solidFill>
                <a:effectLst/>
              </a:rPr>
              <a:t>CDC WISQARS, 2021</a:t>
            </a:r>
          </a:p>
        </p:txBody>
      </p:sp>
      <p:sp>
        <p:nvSpPr>
          <p:cNvPr id="21" name="Rectangle 20">
            <a:extLst>
              <a:ext uri="{FF2B5EF4-FFF2-40B4-BE49-F238E27FC236}">
                <a16:creationId xmlns:a16="http://schemas.microsoft.com/office/drawing/2014/main" id="{5443BD62-3185-789F-75DB-F5DBA588A7E3}"/>
              </a:ext>
            </a:extLst>
          </p:cNvPr>
          <p:cNvSpPr/>
          <p:nvPr/>
        </p:nvSpPr>
        <p:spPr>
          <a:xfrm>
            <a:off x="3507130" y="2595449"/>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2" name="Rectangle 21">
            <a:extLst>
              <a:ext uri="{FF2B5EF4-FFF2-40B4-BE49-F238E27FC236}">
                <a16:creationId xmlns:a16="http://schemas.microsoft.com/office/drawing/2014/main" id="{3AC579A0-3714-59BF-5EBD-695D71BDC3F1}"/>
              </a:ext>
            </a:extLst>
          </p:cNvPr>
          <p:cNvSpPr/>
          <p:nvPr/>
        </p:nvSpPr>
        <p:spPr>
          <a:xfrm>
            <a:off x="3507129" y="3617870"/>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3" name="Rectangle 22">
            <a:extLst>
              <a:ext uri="{FF2B5EF4-FFF2-40B4-BE49-F238E27FC236}">
                <a16:creationId xmlns:a16="http://schemas.microsoft.com/office/drawing/2014/main" id="{2C0B2512-8679-9984-F7AA-03FFCDACF16E}"/>
              </a:ext>
            </a:extLst>
          </p:cNvPr>
          <p:cNvSpPr/>
          <p:nvPr/>
        </p:nvSpPr>
        <p:spPr>
          <a:xfrm>
            <a:off x="3522045" y="4640291"/>
            <a:ext cx="6261904"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35604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65131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LETHALITY</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pic>
        <p:nvPicPr>
          <p:cNvPr id="7" name="Google Shape;257;p38">
            <a:extLst>
              <a:ext uri="{FF2B5EF4-FFF2-40B4-BE49-F238E27FC236}">
                <a16:creationId xmlns:a16="http://schemas.microsoft.com/office/drawing/2014/main" id="{8A832109-67E2-B387-F021-9E354199B58F}"/>
              </a:ext>
            </a:extLst>
          </p:cNvPr>
          <p:cNvPicPr preferRelativeResize="0"/>
          <p:nvPr/>
        </p:nvPicPr>
        <p:blipFill rotWithShape="1">
          <a:blip r:embed="rId4">
            <a:alphaModFix/>
          </a:blip>
          <a:srcRect/>
          <a:stretch/>
        </p:blipFill>
        <p:spPr>
          <a:xfrm>
            <a:off x="2499730" y="1397000"/>
            <a:ext cx="7454900" cy="4064000"/>
          </a:xfrm>
          <a:prstGeom prst="rect">
            <a:avLst/>
          </a:prstGeom>
          <a:noFill/>
          <a:ln>
            <a:noFill/>
          </a:ln>
        </p:spPr>
      </p:pic>
      <p:sp>
        <p:nvSpPr>
          <p:cNvPr id="8" name="Google Shape;262;p38">
            <a:extLst>
              <a:ext uri="{FF2B5EF4-FFF2-40B4-BE49-F238E27FC236}">
                <a16:creationId xmlns:a16="http://schemas.microsoft.com/office/drawing/2014/main" id="{299F100C-B305-E5E6-4166-064323A06120}"/>
              </a:ext>
            </a:extLst>
          </p:cNvPr>
          <p:cNvSpPr txBox="1"/>
          <p:nvPr/>
        </p:nvSpPr>
        <p:spPr>
          <a:xfrm>
            <a:off x="2798226" y="1732867"/>
            <a:ext cx="1600200"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solidFill>
                  <a:schemeClr val="bg1"/>
                </a:solidFill>
                <a:latin typeface="Arial"/>
                <a:ea typeface="Arial"/>
                <a:cs typeface="Arial"/>
                <a:sym typeface="Arial"/>
              </a:rPr>
              <a:t>90% fatal</a:t>
            </a:r>
            <a:endParaRPr sz="2800" b="0" i="0" u="none" strike="noStrike" cap="none" dirty="0">
              <a:solidFill>
                <a:schemeClr val="bg1"/>
              </a:solidFill>
              <a:latin typeface="Arial"/>
              <a:ea typeface="Arial"/>
              <a:cs typeface="Arial"/>
              <a:sym typeface="Arial"/>
            </a:endParaRPr>
          </a:p>
        </p:txBody>
      </p:sp>
      <p:sp>
        <p:nvSpPr>
          <p:cNvPr id="13" name="TextBox 12">
            <a:extLst>
              <a:ext uri="{FF2B5EF4-FFF2-40B4-BE49-F238E27FC236}">
                <a16:creationId xmlns:a16="http://schemas.microsoft.com/office/drawing/2014/main" id="{AC8E1026-72E9-2CDA-E4EE-E79D5FAC049E}"/>
              </a:ext>
            </a:extLst>
          </p:cNvPr>
          <p:cNvSpPr txBox="1"/>
          <p:nvPr/>
        </p:nvSpPr>
        <p:spPr>
          <a:xfrm>
            <a:off x="3538196" y="5421149"/>
            <a:ext cx="1600199" cy="523220"/>
          </a:xfrm>
          <a:prstGeom prst="rect">
            <a:avLst/>
          </a:prstGeom>
          <a:noFill/>
        </p:spPr>
        <p:txBody>
          <a:bodyPr wrap="square">
            <a:spAutoFit/>
          </a:bodyPr>
          <a:lstStyle/>
          <a:p>
            <a:r>
              <a:rPr lang="en-US" sz="2800" b="0" i="0" u="none" strike="noStrike" cap="none" dirty="0">
                <a:solidFill>
                  <a:srgbClr val="FFC000"/>
                </a:solidFill>
                <a:latin typeface="Arial"/>
                <a:ea typeface="Arial"/>
                <a:cs typeface="Arial"/>
                <a:sym typeface="Arial"/>
              </a:rPr>
              <a:t>Firearms</a:t>
            </a:r>
            <a:endParaRPr lang="en-US" sz="2800" dirty="0">
              <a:solidFill>
                <a:srgbClr val="FFC000"/>
              </a:solidFill>
            </a:endParaRPr>
          </a:p>
        </p:txBody>
      </p:sp>
      <p:sp>
        <p:nvSpPr>
          <p:cNvPr id="14" name="Google Shape;261;p38">
            <a:extLst>
              <a:ext uri="{FF2B5EF4-FFF2-40B4-BE49-F238E27FC236}">
                <a16:creationId xmlns:a16="http://schemas.microsoft.com/office/drawing/2014/main" id="{070512FF-5C91-37C8-4DE7-89B48AF9AA38}"/>
              </a:ext>
            </a:extLst>
          </p:cNvPr>
          <p:cNvSpPr txBox="1"/>
          <p:nvPr/>
        </p:nvSpPr>
        <p:spPr>
          <a:xfrm>
            <a:off x="6100328" y="5413263"/>
            <a:ext cx="3390914" cy="461665"/>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rgbClr val="FFC000"/>
                </a:solidFill>
                <a:latin typeface="Arial"/>
                <a:ea typeface="Arial"/>
                <a:cs typeface="Arial"/>
                <a:sym typeface="Arial"/>
              </a:rPr>
              <a:t>Sharps &amp; Overdose</a:t>
            </a:r>
            <a:endParaRPr sz="2800" b="0" i="0" u="none" strike="noStrike" cap="none" dirty="0">
              <a:solidFill>
                <a:srgbClr val="FFC000"/>
              </a:solidFill>
              <a:latin typeface="Arial"/>
              <a:ea typeface="Arial"/>
              <a:cs typeface="Arial"/>
              <a:sym typeface="Arial"/>
            </a:endParaRPr>
          </a:p>
        </p:txBody>
      </p:sp>
      <p:sp>
        <p:nvSpPr>
          <p:cNvPr id="15" name="Google Shape;264;p38">
            <a:extLst>
              <a:ext uri="{FF2B5EF4-FFF2-40B4-BE49-F238E27FC236}">
                <a16:creationId xmlns:a16="http://schemas.microsoft.com/office/drawing/2014/main" id="{3DEE8656-CAB3-892B-A7E3-72516E96F919}"/>
              </a:ext>
            </a:extLst>
          </p:cNvPr>
          <p:cNvSpPr txBox="1"/>
          <p:nvPr/>
        </p:nvSpPr>
        <p:spPr>
          <a:xfrm>
            <a:off x="8168881" y="1732867"/>
            <a:ext cx="1224893"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solidFill>
                  <a:schemeClr val="bg1"/>
                </a:solidFill>
                <a:latin typeface="Arial"/>
                <a:ea typeface="Arial"/>
                <a:cs typeface="Arial"/>
                <a:sym typeface="Arial"/>
              </a:rPr>
              <a:t>1-2% fatal</a:t>
            </a:r>
            <a:endParaRPr sz="2800" b="0" i="0" u="none" strike="noStrike" cap="none" dirty="0">
              <a:solidFill>
                <a:schemeClr val="bg1"/>
              </a:solidFill>
              <a:latin typeface="Arial"/>
              <a:ea typeface="Arial"/>
              <a:cs typeface="Arial"/>
              <a:sym typeface="Arial"/>
            </a:endParaRPr>
          </a:p>
        </p:txBody>
      </p:sp>
      <p:sp>
        <p:nvSpPr>
          <p:cNvPr id="16" name="Oval 15">
            <a:extLst>
              <a:ext uri="{FF2B5EF4-FFF2-40B4-BE49-F238E27FC236}">
                <a16:creationId xmlns:a16="http://schemas.microsoft.com/office/drawing/2014/main" id="{14720789-ABF0-9049-18AB-D558D6EA7C3D}"/>
              </a:ext>
            </a:extLst>
          </p:cNvPr>
          <p:cNvSpPr/>
          <p:nvPr/>
        </p:nvSpPr>
        <p:spPr>
          <a:xfrm>
            <a:off x="7320133" y="1542776"/>
            <a:ext cx="770772" cy="7167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a:extLst>
              <a:ext uri="{FF2B5EF4-FFF2-40B4-BE49-F238E27FC236}">
                <a16:creationId xmlns:a16="http://schemas.microsoft.com/office/drawing/2014/main" id="{50CA196B-0DA6-FD88-0047-6CB0E199802C}"/>
              </a:ext>
            </a:extLst>
          </p:cNvPr>
          <p:cNvSpPr txBox="1"/>
          <p:nvPr/>
        </p:nvSpPr>
        <p:spPr>
          <a:xfrm>
            <a:off x="245963" y="6341656"/>
            <a:ext cx="6094070" cy="276999"/>
          </a:xfrm>
          <a:prstGeom prst="rect">
            <a:avLst/>
          </a:prstGeom>
          <a:noFill/>
        </p:spPr>
        <p:txBody>
          <a:bodyPr wrap="square">
            <a:spAutoFit/>
          </a:bodyPr>
          <a:lstStyle/>
          <a:p>
            <a:pPr eaLnBrk="1" fontAlgn="auto" hangingPunct="1">
              <a:spcBef>
                <a:spcPts val="0"/>
              </a:spcBef>
              <a:spcAft>
                <a:spcPts val="0"/>
              </a:spcAft>
              <a:defRPr/>
            </a:pPr>
            <a:r>
              <a:rPr lang="en-US" sz="1200" spc="-1" dirty="0">
                <a:solidFill>
                  <a:srgbClr val="FFFFFF"/>
                </a:solidFill>
                <a:latin typeface="Arial"/>
                <a:ea typeface="ＭＳ Ｐゴシック"/>
              </a:rPr>
              <a:t>Spicer &amp; Miller (2000)</a:t>
            </a:r>
            <a:endParaRPr lang="en-US" sz="1200" spc="-1" dirty="0">
              <a:latin typeface="Arial"/>
            </a:endParaRPr>
          </a:p>
        </p:txBody>
      </p:sp>
      <p:sp>
        <p:nvSpPr>
          <p:cNvPr id="2" name="Rectangle 1">
            <a:extLst>
              <a:ext uri="{FF2B5EF4-FFF2-40B4-BE49-F238E27FC236}">
                <a16:creationId xmlns:a16="http://schemas.microsoft.com/office/drawing/2014/main" id="{4FCFFD8A-C5CF-8AB3-69ED-1560641CEA3C}"/>
              </a:ext>
            </a:extLst>
          </p:cNvPr>
          <p:cNvSpPr/>
          <p:nvPr/>
        </p:nvSpPr>
        <p:spPr>
          <a:xfrm>
            <a:off x="6079393" y="1393855"/>
            <a:ext cx="3314381" cy="4749157"/>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8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WHY</a:t>
            </a:r>
            <a:r>
              <a:rPr kumimoji="0" lang="en-US" sz="3600" b="0" i="0" u="none" strike="noStrike" kern="0" cap="none" spc="0" normalizeH="0" noProof="0" dirty="0">
                <a:ln>
                  <a:noFill/>
                </a:ln>
                <a:solidFill>
                  <a:srgbClr val="C6540D"/>
                </a:solidFill>
                <a:effectLst/>
                <a:uLnTx/>
                <a:uFillTx/>
                <a:latin typeface="Oswald SemiBold"/>
                <a:sym typeface="Oswald SemiBold"/>
              </a:rPr>
              <a:t> FOCUS ON FIREARMS?</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8" name="TextBox 17">
            <a:extLst>
              <a:ext uri="{FF2B5EF4-FFF2-40B4-BE49-F238E27FC236}">
                <a16:creationId xmlns:a16="http://schemas.microsoft.com/office/drawing/2014/main" id="{923872DF-53C2-9AE1-1EF1-2389F5A68D45}"/>
              </a:ext>
            </a:extLst>
          </p:cNvPr>
          <p:cNvSpPr txBox="1"/>
          <p:nvPr/>
        </p:nvSpPr>
        <p:spPr>
          <a:xfrm>
            <a:off x="1861094" y="2804077"/>
            <a:ext cx="958626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000" kern="0" dirty="0">
                <a:solidFill>
                  <a:schemeClr val="bg1"/>
                </a:solidFill>
                <a:latin typeface="Oswald Medium" panose="00000600000000000000" pitchFamily="2" charset="0"/>
              </a:rPr>
              <a:t>Frequency: </a:t>
            </a:r>
            <a:r>
              <a:rPr lang="en-US" sz="2000" i="1" kern="0" dirty="0">
                <a:solidFill>
                  <a:schemeClr val="bg1"/>
                </a:solidFill>
              </a:rPr>
              <a:t>+60% of suicides in Missouri are with a firearm</a:t>
            </a:r>
            <a:r>
              <a:rPr lang="en-US" sz="2000" kern="0" dirty="0">
                <a:solidFill>
                  <a:schemeClr val="bg1"/>
                </a:solidFill>
              </a:rPr>
              <a:t>	</a:t>
            </a:r>
          </a:p>
        </p:txBody>
      </p:sp>
      <p:sp>
        <p:nvSpPr>
          <p:cNvPr id="19" name="TextBox 18">
            <a:extLst>
              <a:ext uri="{FF2B5EF4-FFF2-40B4-BE49-F238E27FC236}">
                <a16:creationId xmlns:a16="http://schemas.microsoft.com/office/drawing/2014/main" id="{75786442-45C7-0FB1-17CE-8B8E5387AF37}"/>
              </a:ext>
            </a:extLst>
          </p:cNvPr>
          <p:cNvSpPr txBox="1"/>
          <p:nvPr/>
        </p:nvSpPr>
        <p:spPr>
          <a:xfrm>
            <a:off x="1851949" y="3244334"/>
            <a:ext cx="9595413"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000" kern="0" dirty="0">
                <a:solidFill>
                  <a:schemeClr val="bg1"/>
                </a:solidFill>
                <a:latin typeface="Oswald Medium" panose="00000600000000000000" pitchFamily="2" charset="0"/>
              </a:rPr>
              <a:t>Lethality – </a:t>
            </a:r>
            <a:r>
              <a:rPr lang="en-US" sz="2000" i="1" kern="0" dirty="0">
                <a:solidFill>
                  <a:schemeClr val="bg1"/>
                </a:solidFill>
              </a:rPr>
              <a:t>almost always fatal  </a:t>
            </a:r>
          </a:p>
        </p:txBody>
      </p:sp>
      <p:sp>
        <p:nvSpPr>
          <p:cNvPr id="20" name="TextBox 19">
            <a:extLst>
              <a:ext uri="{FF2B5EF4-FFF2-40B4-BE49-F238E27FC236}">
                <a16:creationId xmlns:a16="http://schemas.microsoft.com/office/drawing/2014/main" id="{E7E3F1B9-7D3B-2392-80F3-DD82BFC4122F}"/>
              </a:ext>
            </a:extLst>
          </p:cNvPr>
          <p:cNvSpPr txBox="1"/>
          <p:nvPr/>
        </p:nvSpPr>
        <p:spPr>
          <a:xfrm>
            <a:off x="1861094" y="3683638"/>
            <a:ext cx="958626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000" kern="0" dirty="0">
                <a:solidFill>
                  <a:schemeClr val="bg1"/>
                </a:solidFill>
                <a:latin typeface="Oswald Medium" panose="00000600000000000000" pitchFamily="2" charset="0"/>
              </a:rPr>
              <a:t>Impulsivity – </a:t>
            </a:r>
            <a:r>
              <a:rPr lang="en-US" sz="2000" i="1" kern="0" dirty="0">
                <a:solidFill>
                  <a:schemeClr val="bg1"/>
                </a:solidFill>
              </a:rPr>
              <a:t>&lt;10 minutes between thoughts and action</a:t>
            </a:r>
          </a:p>
        </p:txBody>
      </p:sp>
      <p:sp>
        <p:nvSpPr>
          <p:cNvPr id="21" name="TextBox 20">
            <a:extLst>
              <a:ext uri="{FF2B5EF4-FFF2-40B4-BE49-F238E27FC236}">
                <a16:creationId xmlns:a16="http://schemas.microsoft.com/office/drawing/2014/main" id="{50AB516A-77FD-6CCE-8C76-3B94B612E640}"/>
              </a:ext>
            </a:extLst>
          </p:cNvPr>
          <p:cNvSpPr txBox="1"/>
          <p:nvPr/>
        </p:nvSpPr>
        <p:spPr>
          <a:xfrm>
            <a:off x="1861094" y="4122942"/>
            <a:ext cx="958626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000" kern="0" dirty="0">
                <a:solidFill>
                  <a:schemeClr val="bg1"/>
                </a:solidFill>
                <a:latin typeface="Oswald Medium" panose="00000600000000000000" pitchFamily="2" charset="0"/>
              </a:rPr>
              <a:t>Availability – </a:t>
            </a:r>
            <a:r>
              <a:rPr lang="en-US" sz="2000" i="1" kern="0" dirty="0">
                <a:solidFill>
                  <a:schemeClr val="bg1"/>
                </a:solidFill>
              </a:rPr>
              <a:t>46% of Missourians have access to a firearm in the home</a:t>
            </a:r>
          </a:p>
        </p:txBody>
      </p:sp>
      <p:sp>
        <p:nvSpPr>
          <p:cNvPr id="22" name="TextBox 21">
            <a:extLst>
              <a:ext uri="{FF2B5EF4-FFF2-40B4-BE49-F238E27FC236}">
                <a16:creationId xmlns:a16="http://schemas.microsoft.com/office/drawing/2014/main" id="{16C8FF7A-1B14-268E-2CD1-F9041431A971}"/>
              </a:ext>
            </a:extLst>
          </p:cNvPr>
          <p:cNvSpPr txBox="1"/>
          <p:nvPr/>
        </p:nvSpPr>
        <p:spPr>
          <a:xfrm>
            <a:off x="1861094" y="4562246"/>
            <a:ext cx="958626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000" kern="0" dirty="0">
                <a:solidFill>
                  <a:schemeClr val="bg1"/>
                </a:solidFill>
                <a:latin typeface="Oswald Medium" panose="00000600000000000000" pitchFamily="2" charset="0"/>
              </a:rPr>
              <a:t>Cultural Acceptability – </a:t>
            </a:r>
            <a:r>
              <a:rPr lang="en-US" sz="2000" i="1" kern="0" dirty="0">
                <a:solidFill>
                  <a:schemeClr val="bg1"/>
                </a:solidFill>
              </a:rPr>
              <a:t>‘shall issue/open carry’ state</a:t>
            </a:r>
          </a:p>
        </p:txBody>
      </p:sp>
    </p:spTree>
    <p:extLst>
      <p:ext uri="{BB962C8B-B14F-4D97-AF65-F5344CB8AC3E}">
        <p14:creationId xmlns:p14="http://schemas.microsoft.com/office/powerpoint/2010/main" val="2202764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0540E-197D-3773-4674-526582DAC249}"/>
              </a:ext>
            </a:extLst>
          </p:cNvPr>
          <p:cNvSpPr/>
          <p:nvPr/>
        </p:nvSpPr>
        <p:spPr>
          <a:xfrm>
            <a:off x="0" y="0"/>
            <a:ext cx="5657850" cy="6858000"/>
          </a:xfrm>
          <a:prstGeom prst="rect">
            <a:avLst/>
          </a:prstGeom>
          <a:solidFill>
            <a:srgbClr val="00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240;p34">
            <a:extLst>
              <a:ext uri="{FF2B5EF4-FFF2-40B4-BE49-F238E27FC236}">
                <a16:creationId xmlns:a16="http://schemas.microsoft.com/office/drawing/2014/main" id="{B8000239-F196-5B8E-EC03-6DADC2565129}"/>
              </a:ext>
            </a:extLst>
          </p:cNvPr>
          <p:cNvSpPr txBox="1">
            <a:spLocks/>
          </p:cNvSpPr>
          <p:nvPr/>
        </p:nvSpPr>
        <p:spPr>
          <a:xfrm>
            <a:off x="264135" y="1006568"/>
            <a:ext cx="7874400" cy="67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2pPr>
            <a:lvl3pPr marR="0" lvl="2"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3pPr>
            <a:lvl4pPr marR="0" lvl="3"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4pPr>
            <a:lvl5pPr marR="0" lvl="4"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5pPr>
            <a:lvl6pPr marR="0" lvl="5"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6pPr>
            <a:lvl7pPr marR="0" lvl="6"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7pPr>
            <a:lvl8pPr marR="0" lvl="7"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8pPr>
            <a:lvl9pPr marR="0" lvl="8"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F4EFEA"/>
              </a:buClr>
              <a:buSzPts val="2400"/>
              <a:buFont typeface="Oswald SemiBold"/>
              <a:buNone/>
              <a:tabLst/>
              <a:defRPr/>
            </a:pPr>
            <a:r>
              <a:rPr kumimoji="0" lang="en-US" sz="3600" b="1" i="0" u="none" strike="noStrike" kern="0" cap="none" spc="0" normalizeH="0" baseline="0" noProof="0" dirty="0">
                <a:ln>
                  <a:noFill/>
                </a:ln>
                <a:solidFill>
                  <a:srgbClr val="F4EFEA"/>
                </a:solidFill>
                <a:effectLst/>
                <a:uLnTx/>
                <a:uFillTx/>
                <a:latin typeface="Oswald SemiBold"/>
                <a:sym typeface="Oswald SemiBold"/>
              </a:rPr>
              <a:t>ACKNOWLEDGMENTS</a:t>
            </a:r>
          </a:p>
        </p:txBody>
      </p:sp>
      <p:sp>
        <p:nvSpPr>
          <p:cNvPr id="8" name="Google Shape;237;p34">
            <a:extLst>
              <a:ext uri="{FF2B5EF4-FFF2-40B4-BE49-F238E27FC236}">
                <a16:creationId xmlns:a16="http://schemas.microsoft.com/office/drawing/2014/main" id="{28FEDF74-741B-CABF-8024-20B3514A0FA4}"/>
              </a:ext>
            </a:extLst>
          </p:cNvPr>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43;p34">
            <a:extLst>
              <a:ext uri="{FF2B5EF4-FFF2-40B4-BE49-F238E27FC236}">
                <a16:creationId xmlns:a16="http://schemas.microsoft.com/office/drawing/2014/main" id="{5A04DD70-13E7-C77B-C031-37A63A31A342}"/>
              </a:ext>
            </a:extLst>
          </p:cNvPr>
          <p:cNvSpPr txBox="1">
            <a:spLocks/>
          </p:cNvSpPr>
          <p:nvPr/>
        </p:nvSpPr>
        <p:spPr>
          <a:xfrm>
            <a:off x="1160865" y="1803705"/>
            <a:ext cx="6068700" cy="34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000" b="0" i="0" u="none" strike="noStrike" kern="0" cap="none" spc="0" normalizeH="0" baseline="0" noProof="0" dirty="0">
                <a:ln>
                  <a:noFill/>
                </a:ln>
                <a:solidFill>
                  <a:srgbClr val="C6540D"/>
                </a:solidFill>
                <a:effectLst/>
                <a:uLnTx/>
                <a:uFillTx/>
                <a:latin typeface="Oswald SemiBold"/>
                <a:sym typeface="Oswald SemiBold"/>
              </a:rPr>
              <a:t>CALM Developers</a:t>
            </a:r>
          </a:p>
        </p:txBody>
      </p:sp>
      <p:sp>
        <p:nvSpPr>
          <p:cNvPr id="10" name="Google Shape;244;p34">
            <a:extLst>
              <a:ext uri="{FF2B5EF4-FFF2-40B4-BE49-F238E27FC236}">
                <a16:creationId xmlns:a16="http://schemas.microsoft.com/office/drawing/2014/main" id="{26EBB0C2-39D8-0D30-A7CA-357D786A577D}"/>
              </a:ext>
            </a:extLst>
          </p:cNvPr>
          <p:cNvSpPr txBox="1">
            <a:spLocks/>
          </p:cNvSpPr>
          <p:nvPr/>
        </p:nvSpPr>
        <p:spPr>
          <a:xfrm>
            <a:off x="1160865" y="2153860"/>
            <a:ext cx="2891100" cy="721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Elaine Frank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Cathy Barber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Mark Ciocca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dirty="0">
              <a:ln>
                <a:noFill/>
              </a:ln>
              <a:solidFill>
                <a:srgbClr val="FFFFFF"/>
              </a:solidFill>
              <a:effectLst/>
              <a:uLnTx/>
              <a:uFillTx/>
              <a:latin typeface="Ubuntu Ligh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FFFFFF"/>
              </a:solidFill>
              <a:effectLst/>
              <a:uLnTx/>
              <a:uFillTx/>
              <a:latin typeface="Ubuntu Light"/>
              <a:sym typeface="Ubuntu Light"/>
            </a:endParaRPr>
          </a:p>
        </p:txBody>
      </p:sp>
      <p:sp>
        <p:nvSpPr>
          <p:cNvPr id="11" name="Google Shape;245;p34">
            <a:extLst>
              <a:ext uri="{FF2B5EF4-FFF2-40B4-BE49-F238E27FC236}">
                <a16:creationId xmlns:a16="http://schemas.microsoft.com/office/drawing/2014/main" id="{F61CB260-843E-029F-6CD4-FB9FB278AC14}"/>
              </a:ext>
            </a:extLst>
          </p:cNvPr>
          <p:cNvSpPr txBox="1">
            <a:spLocks/>
          </p:cNvSpPr>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dirty="0">
                <a:ln>
                  <a:noFill/>
                </a:ln>
                <a:solidFill>
                  <a:srgbClr val="FFFFFF"/>
                </a:solidFill>
                <a:effectLst/>
                <a:uLnTx/>
                <a:uFillTx/>
                <a:latin typeface="Oswald SemiBold"/>
                <a:sym typeface="Oswald SemiBold"/>
              </a:rPr>
              <a:t>1</a:t>
            </a:r>
          </a:p>
        </p:txBody>
      </p:sp>
      <p:sp>
        <p:nvSpPr>
          <p:cNvPr id="12" name="Google Shape;238;p34">
            <a:extLst>
              <a:ext uri="{FF2B5EF4-FFF2-40B4-BE49-F238E27FC236}">
                <a16:creationId xmlns:a16="http://schemas.microsoft.com/office/drawing/2014/main" id="{D6557F6D-6CBA-F334-EE2D-00B80F8DCF22}"/>
              </a:ext>
            </a:extLst>
          </p:cNvPr>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246;p34">
            <a:extLst>
              <a:ext uri="{FF2B5EF4-FFF2-40B4-BE49-F238E27FC236}">
                <a16:creationId xmlns:a16="http://schemas.microsoft.com/office/drawing/2014/main" id="{C5DC575C-E78C-3397-4B7D-AA6B0CDF745E}"/>
              </a:ext>
            </a:extLst>
          </p:cNvPr>
          <p:cNvSpPr txBox="1">
            <a:spLocks/>
          </p:cNvSpPr>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dirty="0">
                <a:ln>
                  <a:noFill/>
                </a:ln>
                <a:solidFill>
                  <a:srgbClr val="FFFFFF"/>
                </a:solidFill>
                <a:effectLst/>
                <a:uLnTx/>
                <a:uFillTx/>
                <a:latin typeface="Oswald SemiBold"/>
                <a:sym typeface="Oswald SemiBold"/>
              </a:rPr>
              <a:t>2</a:t>
            </a:r>
          </a:p>
        </p:txBody>
      </p:sp>
      <p:sp>
        <p:nvSpPr>
          <p:cNvPr id="14" name="Google Shape;239;p34">
            <a:extLst>
              <a:ext uri="{FF2B5EF4-FFF2-40B4-BE49-F238E27FC236}">
                <a16:creationId xmlns:a16="http://schemas.microsoft.com/office/drawing/2014/main" id="{F140F4BE-57F5-DF7A-0475-E693F29AB0DA}"/>
              </a:ext>
            </a:extLst>
          </p:cNvPr>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5" name="Google Shape;247;p34">
            <a:extLst>
              <a:ext uri="{FF2B5EF4-FFF2-40B4-BE49-F238E27FC236}">
                <a16:creationId xmlns:a16="http://schemas.microsoft.com/office/drawing/2014/main" id="{3AC36BB1-F02A-1CB6-855B-9FF16B18D496}"/>
              </a:ext>
            </a:extLst>
          </p:cNvPr>
          <p:cNvSpPr txBox="1">
            <a:spLocks/>
          </p:cNvSpPr>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dirty="0">
                <a:ln>
                  <a:noFill/>
                </a:ln>
                <a:solidFill>
                  <a:srgbClr val="FFFFFF"/>
                </a:solidFill>
                <a:effectLst/>
                <a:uLnTx/>
                <a:uFillTx/>
                <a:latin typeface="Oswald SemiBold"/>
                <a:sym typeface="Oswald SemiBold"/>
              </a:rPr>
              <a:t>3</a:t>
            </a:r>
          </a:p>
        </p:txBody>
      </p:sp>
      <p:sp>
        <p:nvSpPr>
          <p:cNvPr id="16" name="Google Shape;248;p34">
            <a:extLst>
              <a:ext uri="{FF2B5EF4-FFF2-40B4-BE49-F238E27FC236}">
                <a16:creationId xmlns:a16="http://schemas.microsoft.com/office/drawing/2014/main" id="{152F7BD0-1AED-7772-3DFA-01042F162074}"/>
              </a:ext>
            </a:extLst>
          </p:cNvPr>
          <p:cNvSpPr txBox="1">
            <a:spLocks/>
          </p:cNvSpPr>
          <p:nvPr/>
        </p:nvSpPr>
        <p:spPr>
          <a:xfrm>
            <a:off x="1160865" y="3174832"/>
            <a:ext cx="6068700" cy="34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000" b="0" i="0" u="none" strike="noStrike" kern="0" cap="none" spc="0" normalizeH="0" baseline="0" noProof="0" dirty="0">
                <a:ln>
                  <a:noFill/>
                </a:ln>
                <a:solidFill>
                  <a:srgbClr val="C6540D"/>
                </a:solidFill>
                <a:effectLst/>
                <a:uLnTx/>
                <a:uFillTx/>
                <a:latin typeface="Oswald SemiBold"/>
                <a:sym typeface="Oswald SemiBold"/>
              </a:rPr>
              <a:t>Safer Homes Collaborative</a:t>
            </a:r>
          </a:p>
        </p:txBody>
      </p:sp>
      <p:sp>
        <p:nvSpPr>
          <p:cNvPr id="17" name="Google Shape;249;p34">
            <a:extLst>
              <a:ext uri="{FF2B5EF4-FFF2-40B4-BE49-F238E27FC236}">
                <a16:creationId xmlns:a16="http://schemas.microsoft.com/office/drawing/2014/main" id="{0F246A38-8BD7-E0FA-3308-7E82357CF233}"/>
              </a:ext>
            </a:extLst>
          </p:cNvPr>
          <p:cNvSpPr txBox="1">
            <a:spLocks/>
          </p:cNvSpPr>
          <p:nvPr/>
        </p:nvSpPr>
        <p:spPr>
          <a:xfrm>
            <a:off x="1160885" y="3537659"/>
            <a:ext cx="3040450" cy="42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Elizabeth Makulec</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Rick Strait</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Dr. Elizabeth Sale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Katie Ellison</a:t>
            </a:r>
          </a:p>
        </p:txBody>
      </p:sp>
      <p:sp>
        <p:nvSpPr>
          <p:cNvPr id="18" name="Google Shape;252;p34">
            <a:extLst>
              <a:ext uri="{FF2B5EF4-FFF2-40B4-BE49-F238E27FC236}">
                <a16:creationId xmlns:a16="http://schemas.microsoft.com/office/drawing/2014/main" id="{A8EE21DA-588D-E175-5499-4A886C4B7E31}"/>
              </a:ext>
            </a:extLst>
          </p:cNvPr>
          <p:cNvSpPr txBox="1">
            <a:spLocks/>
          </p:cNvSpPr>
          <p:nvPr/>
        </p:nvSpPr>
        <p:spPr>
          <a:xfrm>
            <a:off x="1160865" y="4875662"/>
            <a:ext cx="2741284" cy="36557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4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r>
              <a:rPr lang="en-US" sz="2000" kern="0" dirty="0">
                <a:solidFill>
                  <a:srgbClr val="C6540D"/>
                </a:solidFill>
                <a:latin typeface="Oswald SemiBold" panose="00000700000000000000" pitchFamily="2" charset="0"/>
              </a:rPr>
              <a:t>With Special Thanks to</a:t>
            </a:r>
          </a:p>
        </p:txBody>
      </p:sp>
      <p:sp>
        <p:nvSpPr>
          <p:cNvPr id="19" name="Google Shape;251;p34">
            <a:extLst>
              <a:ext uri="{FF2B5EF4-FFF2-40B4-BE49-F238E27FC236}">
                <a16:creationId xmlns:a16="http://schemas.microsoft.com/office/drawing/2014/main" id="{96756842-8D4C-7483-3E06-327199907235}"/>
              </a:ext>
            </a:extLst>
          </p:cNvPr>
          <p:cNvSpPr txBox="1">
            <a:spLocks/>
          </p:cNvSpPr>
          <p:nvPr/>
        </p:nvSpPr>
        <p:spPr>
          <a:xfrm>
            <a:off x="1201150" y="5242921"/>
            <a:ext cx="2891100" cy="42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ts val="1500"/>
              </a:lnSpc>
              <a:spcBef>
                <a:spcPts val="0"/>
              </a:spcBef>
              <a:spcAft>
                <a:spcPts val="0"/>
              </a:spcAft>
              <a:buClr>
                <a:srgbClr val="2D2929"/>
              </a:buClr>
              <a:buSzPts val="1300"/>
              <a:buFont typeface="Ubuntu Light"/>
              <a:buNone/>
              <a:tabLst/>
              <a:defRPr/>
            </a:pPr>
            <a:r>
              <a:rPr kumimoji="0" lang="e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Dartmouth Injury P</a:t>
            </a:r>
            <a:r>
              <a:rPr kumimoji="0" lang="en-U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re</a:t>
            </a:r>
            <a:r>
              <a:rPr kumimoji="0" lang="e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vention Center, </a:t>
            </a:r>
          </a:p>
          <a:p>
            <a:pPr marL="0" marR="0" lvl="0" indent="0" algn="l" defTabSz="914400" rtl="0" eaLnBrk="1" fontAlgn="auto" latinLnBrk="0" hangingPunct="1">
              <a:lnSpc>
                <a:spcPts val="1500"/>
              </a:lnSpc>
              <a:spcBef>
                <a:spcPts val="0"/>
              </a:spcBef>
              <a:spcAft>
                <a:spcPts val="0"/>
              </a:spcAft>
              <a:buClr>
                <a:srgbClr val="2D2929"/>
              </a:buClr>
              <a:buSzPts val="1300"/>
              <a:buFont typeface="Ubuntu Light"/>
              <a:buNone/>
              <a:tabLst/>
              <a:defRPr/>
            </a:pPr>
            <a:r>
              <a:rPr kumimoji="0" lang="es" sz="12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Harvard Injury Control Research Center, and our partners and colleagues working in firearm suicide prevention</a:t>
            </a:r>
          </a:p>
        </p:txBody>
      </p:sp>
      <p:pic>
        <p:nvPicPr>
          <p:cNvPr id="21" name="Picture 20">
            <a:extLst>
              <a:ext uri="{FF2B5EF4-FFF2-40B4-BE49-F238E27FC236}">
                <a16:creationId xmlns:a16="http://schemas.microsoft.com/office/drawing/2014/main" id="{BB61C166-AAE5-32E5-D0EB-CEC29C026451}"/>
              </a:ext>
            </a:extLst>
          </p:cNvPr>
          <p:cNvPicPr>
            <a:picLocks noChangeAspect="1"/>
          </p:cNvPicPr>
          <p:nvPr/>
        </p:nvPicPr>
        <p:blipFill>
          <a:blip r:embed="rId3"/>
          <a:stretch>
            <a:fillRect/>
          </a:stretch>
        </p:blipFill>
        <p:spPr>
          <a:xfrm>
            <a:off x="5464009" y="0"/>
            <a:ext cx="6727991" cy="6858000"/>
          </a:xfrm>
          <a:prstGeom prst="rect">
            <a:avLst/>
          </a:prstGeom>
        </p:spPr>
      </p:pic>
    </p:spTree>
    <p:extLst>
      <p:ext uri="{BB962C8B-B14F-4D97-AF65-F5344CB8AC3E}">
        <p14:creationId xmlns:p14="http://schemas.microsoft.com/office/powerpoint/2010/main" val="418834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12781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ACCESS TO FIREARMS INCREASES SUICIDE RISK</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0" name="TextBox 9">
            <a:extLst>
              <a:ext uri="{FF2B5EF4-FFF2-40B4-BE49-F238E27FC236}">
                <a16:creationId xmlns:a16="http://schemas.microsoft.com/office/drawing/2014/main" id="{4BFAF8D4-1BDA-947C-09B6-25BB56259F53}"/>
              </a:ext>
            </a:extLst>
          </p:cNvPr>
          <p:cNvSpPr txBox="1"/>
          <p:nvPr/>
        </p:nvSpPr>
        <p:spPr>
          <a:xfrm>
            <a:off x="1114062" y="2304058"/>
            <a:ext cx="9661968" cy="3785652"/>
          </a:xfrm>
          <a:prstGeom prst="rect">
            <a:avLst/>
          </a:prstGeom>
          <a:noFill/>
        </p:spPr>
        <p:txBody>
          <a:bodyPr wrap="square">
            <a:spAutoFit/>
          </a:bodyPr>
          <a:lstStyle/>
          <a:p>
            <a:pPr marL="336550" indent="-331788" eaLnBrk="1" hangingPunct="1">
              <a:spcBef>
                <a:spcPts val="600"/>
              </a:spcBef>
              <a:spcAft>
                <a:spcPts val="1200"/>
              </a:spcAft>
              <a:buClr>
                <a:schemeClr val="bg1"/>
              </a:buClr>
              <a:buSzPct val="100000"/>
              <a:buFont typeface="Wingdings" panose="05000000000000000000" pitchFamily="2" charset="2"/>
              <a:buChar char=""/>
              <a:defRPr/>
            </a:pPr>
            <a:r>
              <a:rPr lang="en-US" altLang="en-US" sz="2000" i="1" dirty="0">
                <a:solidFill>
                  <a:schemeClr val="bg1"/>
                </a:solidFill>
              </a:rPr>
              <a:t>Suicide rates vary with rates of firearm ownership</a:t>
            </a:r>
            <a:r>
              <a:rPr lang="en-US" altLang="en-US" sz="2000" i="1" baseline="30000" dirty="0">
                <a:solidFill>
                  <a:schemeClr val="bg1"/>
                </a:solidFill>
              </a:rPr>
              <a:t>1</a:t>
            </a:r>
            <a:r>
              <a:rPr lang="en-US" altLang="en-US" sz="2000" i="1" dirty="0">
                <a:solidFill>
                  <a:schemeClr val="bg1"/>
                </a:solidFill>
              </a:rPr>
              <a:t>.</a:t>
            </a:r>
            <a:endParaRPr lang="en-US" altLang="en-US" sz="2000" i="1" baseline="30000" dirty="0">
              <a:solidFill>
                <a:schemeClr val="bg1"/>
              </a:solidFill>
            </a:endParaRPr>
          </a:p>
          <a:p>
            <a:pPr marL="336550" indent="-331788" eaLnBrk="1" hangingPunct="1">
              <a:spcBef>
                <a:spcPts val="600"/>
              </a:spcBef>
              <a:spcAft>
                <a:spcPts val="1200"/>
              </a:spcAft>
              <a:buClr>
                <a:schemeClr val="bg1"/>
              </a:buClr>
              <a:buSzPct val="100000"/>
              <a:buFont typeface="Wingdings" panose="05000000000000000000" pitchFamily="2" charset="2"/>
              <a:buChar char=""/>
              <a:defRPr/>
            </a:pPr>
            <a:r>
              <a:rPr lang="en-US" altLang="en-US" sz="2000" i="1" dirty="0">
                <a:solidFill>
                  <a:schemeClr val="bg1"/>
                </a:solidFill>
              </a:rPr>
              <a:t>82% of youth who die by suicide used a firearm owned by a family member, usually a parent</a:t>
            </a:r>
            <a:r>
              <a:rPr lang="en-US" altLang="en-US" sz="2000" i="1" baseline="30000" dirty="0">
                <a:solidFill>
                  <a:schemeClr val="bg1"/>
                </a:solidFill>
              </a:rPr>
              <a:t>2</a:t>
            </a:r>
            <a:r>
              <a:rPr lang="en-US" altLang="en-US" sz="2000" i="1" dirty="0">
                <a:solidFill>
                  <a:schemeClr val="bg1"/>
                </a:solidFill>
              </a:rPr>
              <a:t>.</a:t>
            </a:r>
            <a:endParaRPr lang="en-US" altLang="en-US" sz="2000" i="1" baseline="30000" dirty="0">
              <a:solidFill>
                <a:schemeClr val="bg1"/>
              </a:solidFill>
            </a:endParaRPr>
          </a:p>
          <a:p>
            <a:pPr marL="336550" indent="-331788" eaLnBrk="1" hangingPunct="1">
              <a:spcBef>
                <a:spcPts val="600"/>
              </a:spcBef>
              <a:spcAft>
                <a:spcPts val="1200"/>
              </a:spcAft>
              <a:buClr>
                <a:schemeClr val="bg1"/>
              </a:buClr>
              <a:buSzPct val="100000"/>
              <a:buFont typeface="Wingdings" panose="05000000000000000000" pitchFamily="2" charset="2"/>
              <a:buChar char=""/>
              <a:defRPr/>
            </a:pPr>
            <a:r>
              <a:rPr lang="en-US" altLang="en-US" sz="2000" i="1" dirty="0">
                <a:solidFill>
                  <a:schemeClr val="bg1"/>
                </a:solidFill>
              </a:rPr>
              <a:t>Parents underestimate the likelihood that their children have or could obtain their firearms.</a:t>
            </a:r>
          </a:p>
          <a:p>
            <a:pPr marL="336550" indent="-331788" eaLnBrk="1" hangingPunct="1">
              <a:spcBef>
                <a:spcPts val="600"/>
              </a:spcBef>
              <a:spcAft>
                <a:spcPts val="1200"/>
              </a:spcAft>
              <a:buClr>
                <a:schemeClr val="bg1"/>
              </a:buClr>
              <a:buSzPct val="100000"/>
              <a:buFont typeface="Wingdings" panose="05000000000000000000" pitchFamily="2" charset="2"/>
              <a:buChar char=""/>
              <a:defRPr/>
            </a:pPr>
            <a:r>
              <a:rPr lang="en-US" sz="2000" b="0" i="1" dirty="0">
                <a:solidFill>
                  <a:schemeClr val="bg1"/>
                </a:solidFill>
                <a:effectLst/>
              </a:rPr>
              <a:t>Men who own handguns are eight times more likely to die of gun suicides than men who don’t own handguns, and women who own handguns are 35 times more likely than women who don’t</a:t>
            </a:r>
            <a:r>
              <a:rPr lang="en-US" sz="2000" b="0" i="1" baseline="30000" dirty="0">
                <a:solidFill>
                  <a:schemeClr val="bg1"/>
                </a:solidFill>
                <a:effectLst/>
              </a:rPr>
              <a:t>3</a:t>
            </a:r>
            <a:r>
              <a:rPr lang="en-US" sz="2000" b="0" i="1" dirty="0">
                <a:solidFill>
                  <a:schemeClr val="bg1"/>
                </a:solidFill>
                <a:effectLst/>
              </a:rPr>
              <a:t>.</a:t>
            </a:r>
          </a:p>
          <a:p>
            <a:pPr marL="336550" indent="-331788" eaLnBrk="1" hangingPunct="1">
              <a:spcBef>
                <a:spcPts val="600"/>
              </a:spcBef>
              <a:spcAft>
                <a:spcPts val="1200"/>
              </a:spcAft>
              <a:buClr>
                <a:schemeClr val="bg1"/>
              </a:buClr>
              <a:buSzPct val="100000"/>
              <a:buFont typeface="Wingdings" panose="05000000000000000000" pitchFamily="2" charset="2"/>
              <a:buChar char=""/>
              <a:defRPr/>
            </a:pPr>
            <a:r>
              <a:rPr lang="en-US" altLang="en-US" sz="2000" i="1" dirty="0">
                <a:solidFill>
                  <a:schemeClr val="bg1"/>
                </a:solidFill>
              </a:rPr>
              <a:t>Two out of three firearm-related deaths in the U.S. are a suicide.</a:t>
            </a:r>
          </a:p>
        </p:txBody>
      </p:sp>
    </p:spTree>
    <p:extLst>
      <p:ext uri="{BB962C8B-B14F-4D97-AF65-F5344CB8AC3E}">
        <p14:creationId xmlns:p14="http://schemas.microsoft.com/office/powerpoint/2010/main" val="155614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12781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rgbClr val="C6540D"/>
                </a:solidFill>
                <a:effectLst/>
                <a:uLnTx/>
                <a:uFillTx/>
                <a:latin typeface="Oswald SemiBold"/>
                <a:sym typeface="Oswald SemiBold"/>
              </a:rPr>
              <a:t>MAYBE IT’S NOT THE GUNS</a:t>
            </a:r>
            <a:endParaRPr kumimoji="0" lang="en-US" sz="3600" b="1" i="0" u="none" strike="noStrike" kern="0" cap="none" spc="0" normalizeH="0" baseline="0" noProof="0" dirty="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3" name="Table 3">
            <a:extLst>
              <a:ext uri="{FF2B5EF4-FFF2-40B4-BE49-F238E27FC236}">
                <a16:creationId xmlns:a16="http://schemas.microsoft.com/office/drawing/2014/main" id="{169B1E79-3B0F-2FB7-78E4-C5310DA52F8C}"/>
              </a:ext>
            </a:extLst>
          </p:cNvPr>
          <p:cNvGraphicFramePr>
            <a:graphicFrameLocks noGrp="1"/>
          </p:cNvGraphicFramePr>
          <p:nvPr>
            <p:extLst>
              <p:ext uri="{D42A27DB-BD31-4B8C-83A1-F6EECF244321}">
                <p14:modId xmlns:p14="http://schemas.microsoft.com/office/powerpoint/2010/main" val="465080922"/>
              </p:ext>
            </p:extLst>
          </p:nvPr>
        </p:nvGraphicFramePr>
        <p:xfrm>
          <a:off x="1088020" y="2500239"/>
          <a:ext cx="9225023" cy="2072640"/>
        </p:xfrm>
        <a:graphic>
          <a:graphicData uri="http://schemas.openxmlformats.org/drawingml/2006/table">
            <a:tbl>
              <a:tblPr firstRow="1" bandRow="1">
                <a:tableStyleId>{5C22544A-7EE6-4342-B048-85BDC9FD1C3A}</a:tableStyleId>
              </a:tblPr>
              <a:tblGrid>
                <a:gridCol w="5994883">
                  <a:extLst>
                    <a:ext uri="{9D8B030D-6E8A-4147-A177-3AD203B41FA5}">
                      <a16:colId xmlns:a16="http://schemas.microsoft.com/office/drawing/2014/main" val="1373452206"/>
                    </a:ext>
                  </a:extLst>
                </a:gridCol>
                <a:gridCol w="1649248">
                  <a:extLst>
                    <a:ext uri="{9D8B030D-6E8A-4147-A177-3AD203B41FA5}">
                      <a16:colId xmlns:a16="http://schemas.microsoft.com/office/drawing/2014/main" val="22369299"/>
                    </a:ext>
                  </a:extLst>
                </a:gridCol>
                <a:gridCol w="1580892">
                  <a:extLst>
                    <a:ext uri="{9D8B030D-6E8A-4147-A177-3AD203B41FA5}">
                      <a16:colId xmlns:a16="http://schemas.microsoft.com/office/drawing/2014/main" val="1787064334"/>
                    </a:ext>
                  </a:extLst>
                </a:gridCol>
              </a:tblGrid>
              <a:tr h="370840">
                <a:tc gridSpan="3">
                  <a:txBody>
                    <a:bodyPr/>
                    <a:lstStyle/>
                    <a:p>
                      <a:r>
                        <a:rPr lang="en-US" sz="2800" dirty="0"/>
                        <a:t>Are people who live in homes with guns more likely to have…</a:t>
                      </a:r>
                    </a:p>
                  </a:txBody>
                  <a:tcPr>
                    <a:solidFill>
                      <a:srgbClr val="29ABE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407496581"/>
                  </a:ext>
                </a:extLst>
              </a:tr>
              <a:tr h="370840">
                <a:tc>
                  <a:txBody>
                    <a:bodyPr/>
                    <a:lstStyle/>
                    <a:p>
                      <a:r>
                        <a:rPr lang="en-US" sz="2800" dirty="0"/>
                        <a:t>… a mental health problem?</a:t>
                      </a:r>
                    </a:p>
                  </a:txBody>
                  <a:tcPr>
                    <a:solidFill>
                      <a:schemeClr val="bg1">
                        <a:lumMod val="85000"/>
                      </a:schemeClr>
                    </a:solidFill>
                  </a:tcPr>
                </a:tc>
                <a:tc>
                  <a:txBody>
                    <a:bodyPr/>
                    <a:lstStyle/>
                    <a:p>
                      <a:r>
                        <a:rPr lang="en-US" sz="2800" dirty="0"/>
                        <a:t>Yes</a:t>
                      </a:r>
                    </a:p>
                  </a:txBody>
                  <a:tcPr>
                    <a:solidFill>
                      <a:schemeClr val="bg1">
                        <a:lumMod val="85000"/>
                      </a:schemeClr>
                    </a:solidFill>
                  </a:tcPr>
                </a:tc>
                <a:tc>
                  <a:txBody>
                    <a:bodyPr/>
                    <a:lstStyle/>
                    <a:p>
                      <a:r>
                        <a:rPr lang="en-US" sz="2800" dirty="0"/>
                        <a:t>No</a:t>
                      </a:r>
                    </a:p>
                  </a:txBody>
                  <a:tcPr>
                    <a:solidFill>
                      <a:schemeClr val="bg1">
                        <a:lumMod val="85000"/>
                      </a:schemeClr>
                    </a:solidFill>
                  </a:tcPr>
                </a:tc>
                <a:extLst>
                  <a:ext uri="{0D108BD9-81ED-4DB2-BD59-A6C34878D82A}">
                    <a16:rowId xmlns:a16="http://schemas.microsoft.com/office/drawing/2014/main" val="943829870"/>
                  </a:ext>
                </a:extLst>
              </a:tr>
              <a:tr h="370840">
                <a:tc>
                  <a:txBody>
                    <a:bodyPr/>
                    <a:lstStyle/>
                    <a:p>
                      <a:r>
                        <a:rPr lang="en-US" sz="2800" dirty="0"/>
                        <a:t>… seriously consider suicide?</a:t>
                      </a:r>
                    </a:p>
                  </a:txBody>
                  <a:tcPr>
                    <a:solidFill>
                      <a:srgbClr val="E1F4FB"/>
                    </a:solidFill>
                  </a:tcPr>
                </a:tc>
                <a:tc>
                  <a:txBody>
                    <a:bodyPr/>
                    <a:lstStyle/>
                    <a:p>
                      <a:r>
                        <a:rPr lang="en-US" sz="2800" dirty="0"/>
                        <a:t>Yes</a:t>
                      </a:r>
                    </a:p>
                  </a:txBody>
                  <a:tcPr>
                    <a:solidFill>
                      <a:srgbClr val="E1F4FB"/>
                    </a:solidFill>
                  </a:tcPr>
                </a:tc>
                <a:tc>
                  <a:txBody>
                    <a:bodyPr/>
                    <a:lstStyle/>
                    <a:p>
                      <a:r>
                        <a:rPr lang="en-US" sz="2800" dirty="0"/>
                        <a:t>No</a:t>
                      </a:r>
                    </a:p>
                  </a:txBody>
                  <a:tcPr>
                    <a:solidFill>
                      <a:srgbClr val="E1F4FB"/>
                    </a:solidFill>
                  </a:tcPr>
                </a:tc>
                <a:extLst>
                  <a:ext uri="{0D108BD9-81ED-4DB2-BD59-A6C34878D82A}">
                    <a16:rowId xmlns:a16="http://schemas.microsoft.com/office/drawing/2014/main" val="1613849028"/>
                  </a:ext>
                </a:extLst>
              </a:tr>
              <a:tr h="370840">
                <a:tc>
                  <a:txBody>
                    <a:bodyPr/>
                    <a:lstStyle/>
                    <a:p>
                      <a:r>
                        <a:rPr lang="en-US" sz="2800" dirty="0"/>
                        <a:t>… attempt suicide?</a:t>
                      </a:r>
                    </a:p>
                  </a:txBody>
                  <a:tcPr>
                    <a:solidFill>
                      <a:schemeClr val="bg1">
                        <a:lumMod val="85000"/>
                      </a:schemeClr>
                    </a:solidFill>
                  </a:tcPr>
                </a:tc>
                <a:tc>
                  <a:txBody>
                    <a:bodyPr/>
                    <a:lstStyle/>
                    <a:p>
                      <a:r>
                        <a:rPr lang="en-US" sz="2800" dirty="0"/>
                        <a:t>Yes</a:t>
                      </a:r>
                    </a:p>
                  </a:txBody>
                  <a:tcPr>
                    <a:solidFill>
                      <a:schemeClr val="bg1">
                        <a:lumMod val="85000"/>
                      </a:schemeClr>
                    </a:solidFill>
                  </a:tcPr>
                </a:tc>
                <a:tc>
                  <a:txBody>
                    <a:bodyPr/>
                    <a:lstStyle/>
                    <a:p>
                      <a:r>
                        <a:rPr lang="en-US" sz="2800" dirty="0"/>
                        <a:t>No</a:t>
                      </a:r>
                    </a:p>
                  </a:txBody>
                  <a:tcPr>
                    <a:solidFill>
                      <a:schemeClr val="bg1">
                        <a:lumMod val="85000"/>
                      </a:schemeClr>
                    </a:solidFill>
                  </a:tcPr>
                </a:tc>
                <a:extLst>
                  <a:ext uri="{0D108BD9-81ED-4DB2-BD59-A6C34878D82A}">
                    <a16:rowId xmlns:a16="http://schemas.microsoft.com/office/drawing/2014/main" val="374645657"/>
                  </a:ext>
                </a:extLst>
              </a:tr>
            </a:tbl>
          </a:graphicData>
        </a:graphic>
      </p:graphicFrame>
      <p:sp>
        <p:nvSpPr>
          <p:cNvPr id="14" name="Oval 13">
            <a:extLst>
              <a:ext uri="{FF2B5EF4-FFF2-40B4-BE49-F238E27FC236}">
                <a16:creationId xmlns:a16="http://schemas.microsoft.com/office/drawing/2014/main" id="{F040A8BD-7B14-B40E-9BFF-5A8DE830C1A6}"/>
              </a:ext>
            </a:extLst>
          </p:cNvPr>
          <p:cNvSpPr/>
          <p:nvPr/>
        </p:nvSpPr>
        <p:spPr>
          <a:xfrm>
            <a:off x="8715736" y="4041215"/>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3994F-6451-9F63-E7C2-DDDC6C9DD98B}"/>
              </a:ext>
            </a:extLst>
          </p:cNvPr>
          <p:cNvSpPr txBox="1"/>
          <p:nvPr/>
        </p:nvSpPr>
        <p:spPr>
          <a:xfrm>
            <a:off x="2477626" y="5119309"/>
            <a:ext cx="7522257" cy="1077218"/>
          </a:xfrm>
          <a:prstGeom prst="rect">
            <a:avLst/>
          </a:prstGeom>
          <a:noFill/>
        </p:spPr>
        <p:txBody>
          <a:bodyPr wrap="square">
            <a:spAutoFit/>
          </a:bodyPr>
          <a:lstStyle/>
          <a:p>
            <a:r>
              <a:rPr lang="en-US" sz="3200" kern="0" dirty="0">
                <a:solidFill>
                  <a:schemeClr val="bg1"/>
                </a:solidFill>
                <a:latin typeface="Oswald Medium" panose="00000600000000000000" pitchFamily="2" charset="0"/>
              </a:rPr>
              <a:t>Gun owners aren’t likely to be more suicidal, </a:t>
            </a:r>
          </a:p>
          <a:p>
            <a:r>
              <a:rPr lang="en-US" sz="3200" kern="0" dirty="0">
                <a:solidFill>
                  <a:schemeClr val="bg1"/>
                </a:solidFill>
                <a:latin typeface="Oswald Medium" panose="00000600000000000000" pitchFamily="2" charset="0"/>
              </a:rPr>
              <a:t>just </a:t>
            </a:r>
            <a:r>
              <a:rPr lang="en-US" sz="3200" kern="0" dirty="0">
                <a:solidFill>
                  <a:srgbClr val="FFC000"/>
                </a:solidFill>
                <a:latin typeface="Oswald Medium" panose="00000600000000000000" pitchFamily="2" charset="0"/>
              </a:rPr>
              <a:t>more likely to die </a:t>
            </a:r>
            <a:r>
              <a:rPr lang="en-US" sz="3200" kern="0" dirty="0">
                <a:solidFill>
                  <a:schemeClr val="bg1"/>
                </a:solidFill>
                <a:latin typeface="Oswald Medium" panose="00000600000000000000" pitchFamily="2" charset="0"/>
              </a:rPr>
              <a:t>if they man an attempt.</a:t>
            </a:r>
            <a:endParaRPr lang="en-US" sz="3200" dirty="0"/>
          </a:p>
        </p:txBody>
      </p:sp>
      <p:sp>
        <p:nvSpPr>
          <p:cNvPr id="17" name="Oval 16">
            <a:extLst>
              <a:ext uri="{FF2B5EF4-FFF2-40B4-BE49-F238E27FC236}">
                <a16:creationId xmlns:a16="http://schemas.microsoft.com/office/drawing/2014/main" id="{07B0ED65-426C-A84F-2D9F-D65C53677FEF}"/>
              </a:ext>
            </a:extLst>
          </p:cNvPr>
          <p:cNvSpPr/>
          <p:nvPr/>
        </p:nvSpPr>
        <p:spPr>
          <a:xfrm>
            <a:off x="8715736" y="355668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A695BE-65E0-F115-54AE-20B024D04297}"/>
              </a:ext>
            </a:extLst>
          </p:cNvPr>
          <p:cNvSpPr/>
          <p:nvPr/>
        </p:nvSpPr>
        <p:spPr>
          <a:xfrm>
            <a:off x="8715736" y="301025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22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indoor&#10;&#10;Description automatically generated">
            <a:extLst>
              <a:ext uri="{FF2B5EF4-FFF2-40B4-BE49-F238E27FC236}">
                <a16:creationId xmlns:a16="http://schemas.microsoft.com/office/drawing/2014/main" id="{80021387-3952-A75A-07EC-26AE299BE7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905337" cy="6858000"/>
          </a:xfrm>
          <a:prstGeom prst="rect">
            <a:avLst/>
          </a:prstGeom>
        </p:spPr>
      </p:pic>
      <p:pic>
        <p:nvPicPr>
          <p:cNvPr id="9" name="Picture 8" descr="Icon&#10;&#10;Description automatically generated">
            <a:extLst>
              <a:ext uri="{FF2B5EF4-FFF2-40B4-BE49-F238E27FC236}">
                <a16:creationId xmlns:a16="http://schemas.microsoft.com/office/drawing/2014/main" id="{78B05DA0-51EC-512F-CA51-7FEDACAD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685" y="310627"/>
            <a:ext cx="4761905" cy="4761905"/>
          </a:xfrm>
          <a:prstGeom prst="rect">
            <a:avLst/>
          </a:prstGeom>
        </p:spPr>
      </p:pic>
      <p:sp>
        <p:nvSpPr>
          <p:cNvPr id="11" name="TextBox 10">
            <a:extLst>
              <a:ext uri="{FF2B5EF4-FFF2-40B4-BE49-F238E27FC236}">
                <a16:creationId xmlns:a16="http://schemas.microsoft.com/office/drawing/2014/main" id="{8BA58339-C2F5-CA62-877F-AF32D87FDE19}"/>
              </a:ext>
            </a:extLst>
          </p:cNvPr>
          <p:cNvSpPr txBox="1"/>
          <p:nvPr/>
        </p:nvSpPr>
        <p:spPr>
          <a:xfrm>
            <a:off x="6905337" y="5072532"/>
            <a:ext cx="4875254" cy="1200329"/>
          </a:xfrm>
          <a:prstGeom prst="rect">
            <a:avLst/>
          </a:prstGeom>
          <a:noFill/>
        </p:spPr>
        <p:txBody>
          <a:bodyPr wrap="square">
            <a:spAutoFit/>
          </a:bodyPr>
          <a:lstStyle/>
          <a:p>
            <a:pPr marL="0" indent="0" algn="ctr" eaLnBrk="1" hangingPunct="1">
              <a:buFont typeface="Arial" panose="020B0604020202020204" pitchFamily="34" charset="0"/>
              <a:buNone/>
              <a:defRPr/>
            </a:pPr>
            <a:r>
              <a:rPr lang="en-US" altLang="en-US" i="1" dirty="0">
                <a:solidFill>
                  <a:schemeClr val="bg1"/>
                </a:solidFill>
                <a:cs typeface="Arial" panose="020B0604020202020204" pitchFamily="34" charset="0"/>
              </a:rPr>
              <a:t>Encourage putting time and distance between </a:t>
            </a:r>
          </a:p>
          <a:p>
            <a:pPr marL="0" indent="0" algn="ctr" eaLnBrk="1" hangingPunct="1">
              <a:buFont typeface="Arial" panose="020B0604020202020204" pitchFamily="34" charset="0"/>
              <a:buNone/>
              <a:defRPr/>
            </a:pPr>
            <a:r>
              <a:rPr lang="en-US" altLang="en-US" i="1" dirty="0">
                <a:solidFill>
                  <a:schemeClr val="bg1"/>
                </a:solidFill>
                <a:cs typeface="Arial" panose="020B0604020202020204" pitchFamily="34" charset="0"/>
              </a:rPr>
              <a:t>a person in emotional crisis and access </a:t>
            </a:r>
          </a:p>
          <a:p>
            <a:pPr marL="0" indent="0" algn="ctr" eaLnBrk="1" hangingPunct="1">
              <a:buFont typeface="Arial" panose="020B0604020202020204" pitchFamily="34" charset="0"/>
              <a:buNone/>
              <a:defRPr/>
            </a:pPr>
            <a:r>
              <a:rPr lang="en-US" altLang="en-US" b="1" i="1" dirty="0">
                <a:solidFill>
                  <a:srgbClr val="F36306"/>
                </a:solidFill>
                <a:cs typeface="Arial" panose="020B0604020202020204" pitchFamily="34" charset="0"/>
              </a:rPr>
              <a:t>ALL/ANY lethal means </a:t>
            </a:r>
          </a:p>
          <a:p>
            <a:pPr marL="0" indent="0" algn="ctr" eaLnBrk="1" hangingPunct="1">
              <a:buFont typeface="Arial" panose="020B0604020202020204" pitchFamily="34" charset="0"/>
              <a:buNone/>
              <a:defRPr/>
            </a:pPr>
            <a:r>
              <a:rPr lang="en-US" altLang="en-US" i="1" dirty="0">
                <a:solidFill>
                  <a:schemeClr val="bg1"/>
                </a:solidFill>
                <a:cs typeface="Arial" panose="020B0604020202020204" pitchFamily="34" charset="0"/>
              </a:rPr>
              <a:t>to POTENTIALLY save a life</a:t>
            </a:r>
          </a:p>
        </p:txBody>
      </p:sp>
    </p:spTree>
    <p:extLst>
      <p:ext uri="{BB962C8B-B14F-4D97-AF65-F5344CB8AC3E}">
        <p14:creationId xmlns:p14="http://schemas.microsoft.com/office/powerpoint/2010/main" val="302739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8902" y="77033"/>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sym typeface="Oswald SemiBold"/>
              </a:rPr>
              <a:t>Why have the Conversation?</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8183" y="179084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87526" y="1939658"/>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You recognize the warning signs or have a gut feeling </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677" y="1897637"/>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 name="Google Shape;305;p40">
            <a:extLst>
              <a:ext uri="{FF2B5EF4-FFF2-40B4-BE49-F238E27FC236}">
                <a16:creationId xmlns:a16="http://schemas.microsoft.com/office/drawing/2014/main" id="{C694DD3B-5E2E-E680-3F13-E7E852BF7C9F}"/>
              </a:ext>
            </a:extLst>
          </p:cNvPr>
          <p:cNvSpPr txBox="1">
            <a:spLocks/>
          </p:cNvSpPr>
          <p:nvPr/>
        </p:nvSpPr>
        <p:spPr>
          <a:xfrm>
            <a:off x="2052447" y="2404130"/>
            <a:ext cx="7746624" cy="39687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342900" marR="0" lvl="0" indent="-34290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000" kern="0" dirty="0">
                <a:solidFill>
                  <a:srgbClr val="29ABE2"/>
                </a:solidFill>
                <a:latin typeface="Oswald Medium" panose="00000600000000000000" pitchFamily="2" charset="0"/>
              </a:rPr>
              <a:t>Mood – </a:t>
            </a:r>
            <a:r>
              <a:rPr lang="en-US" sz="2000" i="1" kern="0" dirty="0">
                <a:solidFill>
                  <a:schemeClr val="bg1"/>
                </a:solidFill>
                <a:latin typeface="+mn-lt"/>
              </a:rPr>
              <a:t>depressed, angry, impulsive, lethargic</a:t>
            </a:r>
          </a:p>
          <a:p>
            <a:pPr marL="342900" marR="0" lvl="0" indent="-34290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000" kern="0" dirty="0">
                <a:solidFill>
                  <a:srgbClr val="29ABE2"/>
                </a:solidFill>
                <a:latin typeface="Oswald Medium" panose="00000600000000000000" pitchFamily="2" charset="0"/>
              </a:rPr>
              <a:t>Major life change – </a:t>
            </a:r>
            <a:r>
              <a:rPr lang="en-US" sz="2000" i="1" kern="0" dirty="0">
                <a:solidFill>
                  <a:schemeClr val="bg1"/>
                </a:solidFill>
                <a:latin typeface="+mn-lt"/>
              </a:rPr>
              <a:t>facing a breakup, legal/money challenges,  or another personal setback that represents a loss</a:t>
            </a:r>
          </a:p>
          <a:p>
            <a:pPr marL="342900" lvl="0" indent="-342900">
              <a:buClr>
                <a:srgbClr val="29ABE2"/>
              </a:buClr>
              <a:buSzPct val="100000"/>
              <a:buFont typeface="Wingdings" panose="05000000000000000000" pitchFamily="2" charset="2"/>
              <a:buChar char="ü"/>
              <a:defRPr/>
            </a:pPr>
            <a:r>
              <a:rPr lang="en-US" sz="2000" kern="0" dirty="0">
                <a:solidFill>
                  <a:srgbClr val="29ABE2"/>
                </a:solidFill>
                <a:latin typeface="Oswald Medium" panose="00000600000000000000" pitchFamily="2" charset="0"/>
              </a:rPr>
              <a:t>Substance use or misuse – </a:t>
            </a:r>
            <a:r>
              <a:rPr lang="en-US" sz="2000" i="1" kern="0" dirty="0">
                <a:solidFill>
                  <a:schemeClr val="bg1"/>
                </a:solidFill>
                <a:latin typeface="+mn-lt"/>
              </a:rPr>
              <a:t>increase in prescription or recreational drugs or alcohol</a:t>
            </a:r>
          </a:p>
          <a:p>
            <a:pPr marL="342900" lvl="0" indent="-342900">
              <a:buClr>
                <a:srgbClr val="29ABE2"/>
              </a:buClr>
              <a:buSzPct val="100000"/>
              <a:buFont typeface="Wingdings" panose="05000000000000000000" pitchFamily="2" charset="2"/>
              <a:buChar char="ü"/>
              <a:defRPr/>
            </a:pPr>
            <a:r>
              <a:rPr lang="en-US" sz="2000" b="1" kern="0" dirty="0">
                <a:solidFill>
                  <a:srgbClr val="29ABE2"/>
                </a:solidFill>
                <a:latin typeface="Oswald" panose="00000500000000000000" pitchFamily="2" charset="0"/>
              </a:rPr>
              <a:t>Behaviors – </a:t>
            </a:r>
            <a:r>
              <a:rPr lang="en-US" sz="2000" i="1" kern="0" dirty="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buClr>
                <a:srgbClr val="29ABE2"/>
              </a:buClr>
              <a:buSzPct val="100000"/>
              <a:buFont typeface="Wingdings" panose="05000000000000000000" pitchFamily="2" charset="2"/>
              <a:buChar char="ü"/>
              <a:defRPr/>
            </a:pPr>
            <a:r>
              <a:rPr lang="en-US" sz="2000" b="1" kern="0" dirty="0">
                <a:solidFill>
                  <a:srgbClr val="29ABE2"/>
                </a:solidFill>
                <a:latin typeface="Oswald" panose="00000500000000000000" pitchFamily="2" charset="0"/>
              </a:rPr>
              <a:t>Affect/Emotion – </a:t>
            </a:r>
            <a:r>
              <a:rPr lang="en-US" sz="2000" i="1" kern="0" dirty="0">
                <a:solidFill>
                  <a:schemeClr val="bg1"/>
                </a:solidFill>
                <a:latin typeface="+mn-lt"/>
              </a:rPr>
              <a:t>hopeless, sense of burden, trapped or stuck with no way out of the circumstances, unexplained euphoric shift like the weight has lifted off their shoulders</a:t>
            </a:r>
            <a:endParaRPr lang="en-US" sz="2000" b="1" kern="0" dirty="0">
              <a:solidFill>
                <a:srgbClr val="29ABE2"/>
              </a:solidFill>
              <a:latin typeface="Oswald" panose="00000500000000000000" pitchFamily="2" charset="0"/>
            </a:endParaRPr>
          </a:p>
        </p:txBody>
      </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69614" y="5365153"/>
            <a:ext cx="1115665" cy="1115665"/>
          </a:xfrm>
          <a:prstGeom prst="rect">
            <a:avLst/>
          </a:prstGeom>
        </p:spPr>
      </p:pic>
    </p:spTree>
    <p:extLst>
      <p:ext uri="{BB962C8B-B14F-4D97-AF65-F5344CB8AC3E}">
        <p14:creationId xmlns:p14="http://schemas.microsoft.com/office/powerpoint/2010/main" val="28134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27785" y="55320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When &amp; Where to have the Conversation?</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695706" y="2183682"/>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ASAP – life vs death</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947784" y="2163674"/>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81189" y="5330429"/>
            <a:ext cx="1115665" cy="1115665"/>
          </a:xfrm>
          <a:prstGeom prst="rect">
            <a:avLst/>
          </a:prstGeom>
        </p:spPr>
      </p:pic>
      <p:grpSp>
        <p:nvGrpSpPr>
          <p:cNvPr id="18" name="Google Shape;8749;p78">
            <a:extLst>
              <a:ext uri="{FF2B5EF4-FFF2-40B4-BE49-F238E27FC236}">
                <a16:creationId xmlns:a16="http://schemas.microsoft.com/office/drawing/2014/main" id="{2681F5AA-8BA6-29E6-0530-AF31E2AEDED5}"/>
              </a:ext>
            </a:extLst>
          </p:cNvPr>
          <p:cNvGrpSpPr/>
          <p:nvPr/>
        </p:nvGrpSpPr>
        <p:grpSpPr>
          <a:xfrm>
            <a:off x="947784" y="3237691"/>
            <a:ext cx="471094" cy="507607"/>
            <a:chOff x="685475" y="2318350"/>
            <a:chExt cx="297750" cy="296200"/>
          </a:xfrm>
        </p:grpSpPr>
        <p:sp>
          <p:nvSpPr>
            <p:cNvPr id="19" name="Google Shape;8750;p78">
              <a:extLst>
                <a:ext uri="{FF2B5EF4-FFF2-40B4-BE49-F238E27FC236}">
                  <a16:creationId xmlns:a16="http://schemas.microsoft.com/office/drawing/2014/main" id="{DB888FD4-6FEF-B15A-FB98-C3E75DE54A5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1;p78">
              <a:extLst>
                <a:ext uri="{FF2B5EF4-FFF2-40B4-BE49-F238E27FC236}">
                  <a16:creationId xmlns:a16="http://schemas.microsoft.com/office/drawing/2014/main" id="{A203D114-6026-8C53-B1E0-FA1D281F8C7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37675065-143D-C83C-52BC-DA22429A2ED1}"/>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 name="Google Shape;237;p34">
            <a:extLst>
              <a:ext uri="{FF2B5EF4-FFF2-40B4-BE49-F238E27FC236}">
                <a16:creationId xmlns:a16="http://schemas.microsoft.com/office/drawing/2014/main" id="{C4B9C39C-1292-102C-D624-F811F6F84CA6}"/>
              </a:ext>
            </a:extLst>
          </p:cNvPr>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315;p41">
            <a:extLst>
              <a:ext uri="{FF2B5EF4-FFF2-40B4-BE49-F238E27FC236}">
                <a16:creationId xmlns:a16="http://schemas.microsoft.com/office/drawing/2014/main" id="{BDC6F383-FF1D-E794-F975-0F2049ACF828}"/>
              </a:ext>
            </a:extLst>
          </p:cNvPr>
          <p:cNvSpPr txBox="1">
            <a:spLocks/>
          </p:cNvSpPr>
          <p:nvPr/>
        </p:nvSpPr>
        <p:spPr>
          <a:xfrm>
            <a:off x="1695706" y="3248162"/>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Stress </a:t>
            </a:r>
            <a:r>
              <a:rPr lang="en-US" sz="2400" kern="0" dirty="0">
                <a:solidFill>
                  <a:srgbClr val="C6540D"/>
                </a:solidFill>
              </a:rPr>
              <a:t>c</a:t>
            </a:r>
            <a:r>
              <a:rPr kumimoji="0" lang="en-US" sz="2400" b="0" i="0" u="none" strike="noStrike" kern="0" cap="none" spc="0" normalizeH="0" baseline="0" noProof="0" dirty="0" err="1">
                <a:ln>
                  <a:noFill/>
                </a:ln>
                <a:solidFill>
                  <a:srgbClr val="C6540D"/>
                </a:solidFill>
                <a:effectLst/>
                <a:uLnTx/>
                <a:uFillTx/>
                <a:latin typeface="Oswald SemiBold"/>
                <a:sym typeface="Oswald SemiBold"/>
              </a:rPr>
              <a:t>oncern</a:t>
            </a:r>
            <a:r>
              <a:rPr kumimoji="0" lang="en-US" sz="2400" b="0" i="0" u="none" strike="noStrike" kern="0" cap="none" spc="0" normalizeH="0" baseline="0" noProof="0" dirty="0">
                <a:ln>
                  <a:noFill/>
                </a:ln>
                <a:solidFill>
                  <a:srgbClr val="C6540D"/>
                </a:solidFill>
                <a:effectLst/>
                <a:uLnTx/>
                <a:uFillTx/>
                <a:latin typeface="Oswald SemiBold"/>
                <a:sym typeface="Oswald SemiBold"/>
              </a:rPr>
              <a:t> for safety</a:t>
            </a:r>
          </a:p>
        </p:txBody>
      </p:sp>
      <p:sp>
        <p:nvSpPr>
          <p:cNvPr id="32" name="Google Shape;237;p34">
            <a:extLst>
              <a:ext uri="{FF2B5EF4-FFF2-40B4-BE49-F238E27FC236}">
                <a16:creationId xmlns:a16="http://schemas.microsoft.com/office/drawing/2014/main" id="{0AA4E0A0-F5B2-D9D3-761A-9669428018B8}"/>
              </a:ext>
            </a:extLst>
          </p:cNvPr>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4" name="Google Shape;8749;p78">
            <a:extLst>
              <a:ext uri="{FF2B5EF4-FFF2-40B4-BE49-F238E27FC236}">
                <a16:creationId xmlns:a16="http://schemas.microsoft.com/office/drawing/2014/main" id="{E9C1A958-596D-F507-29E1-7E2A136C3382}"/>
              </a:ext>
            </a:extLst>
          </p:cNvPr>
          <p:cNvGrpSpPr/>
          <p:nvPr/>
        </p:nvGrpSpPr>
        <p:grpSpPr>
          <a:xfrm>
            <a:off x="956486" y="4297493"/>
            <a:ext cx="471094" cy="507607"/>
            <a:chOff x="685475" y="2318350"/>
            <a:chExt cx="297750" cy="296200"/>
          </a:xfrm>
        </p:grpSpPr>
        <p:sp>
          <p:nvSpPr>
            <p:cNvPr id="35" name="Google Shape;8750;p78">
              <a:extLst>
                <a:ext uri="{FF2B5EF4-FFF2-40B4-BE49-F238E27FC236}">
                  <a16:creationId xmlns:a16="http://schemas.microsoft.com/office/drawing/2014/main" id="{0B3A7FD5-8FFD-853A-042D-309B074A66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51;p78">
              <a:extLst>
                <a:ext uri="{FF2B5EF4-FFF2-40B4-BE49-F238E27FC236}">
                  <a16:creationId xmlns:a16="http://schemas.microsoft.com/office/drawing/2014/main" id="{2FB19823-775C-DC98-E6E3-23EA08872DE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52;p78">
              <a:extLst>
                <a:ext uri="{FF2B5EF4-FFF2-40B4-BE49-F238E27FC236}">
                  <a16:creationId xmlns:a16="http://schemas.microsoft.com/office/drawing/2014/main" id="{E0763E94-B80E-BB10-1DB3-D0D9A4A2D8D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8" name="Google Shape;315;p41">
            <a:extLst>
              <a:ext uri="{FF2B5EF4-FFF2-40B4-BE49-F238E27FC236}">
                <a16:creationId xmlns:a16="http://schemas.microsoft.com/office/drawing/2014/main" id="{6B8EC78A-3664-6189-B0DC-830764F82205}"/>
              </a:ext>
            </a:extLst>
          </p:cNvPr>
          <p:cNvSpPr txBox="1">
            <a:spLocks/>
          </p:cNvSpPr>
          <p:nvPr/>
        </p:nvSpPr>
        <p:spPr>
          <a:xfrm>
            <a:off x="1704408" y="4387528"/>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Where it’s convenient, familiar, private, and safe</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301585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dirty="0">
                <a:ln>
                  <a:noFill/>
                </a:ln>
                <a:solidFill>
                  <a:srgbClr val="FFFF00"/>
                </a:solidFill>
                <a:effectLst/>
                <a:uLnTx/>
                <a:uFillTx/>
                <a:latin typeface="Oswald SemiBold"/>
                <a:sym typeface="Oswald SemiBold"/>
              </a:rPr>
              <a:t>– </a:t>
            </a:r>
            <a:r>
              <a:rPr kumimoji="0" lang="en-US" sz="3600" b="0" i="1" u="none" strike="noStrike" kern="0" spc="0" normalizeH="0" noProof="0" dirty="0">
                <a:ln>
                  <a:noFill/>
                </a:ln>
                <a:solidFill>
                  <a:srgbClr val="FFFF00"/>
                </a:solidFill>
                <a:effectLst/>
                <a:uLnTx/>
                <a:uFillTx/>
                <a:latin typeface="+mn-lt"/>
                <a:sym typeface="Oswald SemiBold"/>
              </a:rPr>
              <a:t>ask about suicide</a:t>
            </a:r>
            <a:r>
              <a:rPr kumimoji="0" lang="en-US" sz="3600" b="0" i="1" u="none" strike="noStrike" kern="0" spc="0" normalizeH="0" noProof="0" dirty="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881181" y="1811163"/>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Express care and concern for their well-being</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81181" y="2249543"/>
            <a:ext cx="7396981" cy="86553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“Because of X, Y, Z, I am worried about you.”</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“I have noticed lately you’ve been X, Y, and Z. Are you okay?”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1034181" y="33124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181" y="3312400"/>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Ask directly about suicide</a:t>
            </a:r>
          </a:p>
        </p:txBody>
      </p:sp>
      <p:sp>
        <p:nvSpPr>
          <p:cNvPr id="15" name="Google Shape;314;p41">
            <a:extLst>
              <a:ext uri="{FF2B5EF4-FFF2-40B4-BE49-F238E27FC236}">
                <a16:creationId xmlns:a16="http://schemas.microsoft.com/office/drawing/2014/main" id="{E9691113-019D-97FB-C684-F587CC4CC0E1}"/>
              </a:ext>
            </a:extLst>
          </p:cNvPr>
          <p:cNvSpPr txBox="1">
            <a:spLocks/>
          </p:cNvSpPr>
          <p:nvPr/>
        </p:nvSpPr>
        <p:spPr>
          <a:xfrm>
            <a:off x="1881181" y="3716017"/>
            <a:ext cx="9045349" cy="161022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“Are you thinking about suicide?”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“Are you thinking about killing yourself?”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“It’s not uncommon for people to think about suicide when they are going through a hard time like you are. I’m wondering if you have thought about ending your life.”</a:t>
            </a: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158771" y="3429000"/>
            <a:ext cx="435655" cy="507607"/>
            <a:chOff x="707874" y="2318350"/>
            <a:chExt cx="275351"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 name="Google Shape;8749;p78">
            <a:extLst>
              <a:ext uri="{FF2B5EF4-FFF2-40B4-BE49-F238E27FC236}">
                <a16:creationId xmlns:a16="http://schemas.microsoft.com/office/drawing/2014/main" id="{CBD60D70-6838-463D-70E0-EDAF48AB651F}"/>
              </a:ext>
            </a:extLst>
          </p:cNvPr>
          <p:cNvGrpSpPr/>
          <p:nvPr/>
        </p:nvGrpSpPr>
        <p:grpSpPr>
          <a:xfrm>
            <a:off x="1056381" y="5706183"/>
            <a:ext cx="471094" cy="507607"/>
            <a:chOff x="685475" y="2318350"/>
            <a:chExt cx="297750" cy="296200"/>
          </a:xfrm>
        </p:grpSpPr>
        <p:sp>
          <p:nvSpPr>
            <p:cNvPr id="24" name="Google Shape;8750;p78">
              <a:extLst>
                <a:ext uri="{FF2B5EF4-FFF2-40B4-BE49-F238E27FC236}">
                  <a16:creationId xmlns:a16="http://schemas.microsoft.com/office/drawing/2014/main" id="{3CBDD2D4-AFD7-04D4-31F4-344AA0819E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51;p78">
              <a:extLst>
                <a:ext uri="{FF2B5EF4-FFF2-40B4-BE49-F238E27FC236}">
                  <a16:creationId xmlns:a16="http://schemas.microsoft.com/office/drawing/2014/main" id="{7785F7FC-BAD0-DCD4-4BDE-3F3C07276A38}"/>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2;p78">
              <a:extLst>
                <a:ext uri="{FF2B5EF4-FFF2-40B4-BE49-F238E27FC236}">
                  <a16:creationId xmlns:a16="http://schemas.microsoft.com/office/drawing/2014/main" id="{274EA95C-6BE5-9D6E-BB83-D5833301C49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 name="Google Shape;237;p34">
            <a:extLst>
              <a:ext uri="{FF2B5EF4-FFF2-40B4-BE49-F238E27FC236}">
                <a16:creationId xmlns:a16="http://schemas.microsoft.com/office/drawing/2014/main" id="{B9C3B809-0701-27A0-124A-CE8BD80795CF}"/>
              </a:ext>
            </a:extLst>
          </p:cNvPr>
          <p:cNvSpPr/>
          <p:nvPr/>
        </p:nvSpPr>
        <p:spPr>
          <a:xfrm>
            <a:off x="956854" y="55394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885052" y="552668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Practice asking the question</a:t>
            </a:r>
          </a:p>
        </p:txBody>
      </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4" name="TextBox 33">
            <a:extLst>
              <a:ext uri="{FF2B5EF4-FFF2-40B4-BE49-F238E27FC236}">
                <a16:creationId xmlns:a16="http://schemas.microsoft.com/office/drawing/2014/main" id="{0F37D907-3B53-9DF0-654D-8F8224BC8E15}"/>
              </a:ext>
            </a:extLst>
          </p:cNvPr>
          <p:cNvSpPr txBox="1"/>
          <p:nvPr/>
        </p:nvSpPr>
        <p:spPr>
          <a:xfrm>
            <a:off x="1910230" y="5875929"/>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“Are you thinking about suicide?”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“Are you thinking about killing yourself?” </a:t>
            </a:r>
          </a:p>
        </p:txBody>
      </p:sp>
    </p:spTree>
    <p:extLst>
      <p:ext uri="{BB962C8B-B14F-4D97-AF65-F5344CB8AC3E}">
        <p14:creationId xmlns:p14="http://schemas.microsoft.com/office/powerpoint/2010/main" val="10877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15" grpId="0" animBg="1"/>
      <p:bldP spid="22" grpId="0"/>
      <p:bldP spid="31" grpId="0" animBg="1"/>
      <p:bldP spid="32"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1171" y="180719"/>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dirty="0">
                <a:ln>
                  <a:noFill/>
                </a:ln>
                <a:solidFill>
                  <a:srgbClr val="FFFF00"/>
                </a:solidFill>
                <a:effectLst/>
                <a:uLnTx/>
                <a:uFillTx/>
                <a:latin typeface="Oswald SemiBold"/>
                <a:sym typeface="Oswald SemiBold"/>
              </a:rPr>
              <a:t>–</a:t>
            </a:r>
            <a:r>
              <a:rPr kumimoji="0" lang="en-US" sz="3600" b="1" i="0" u="none" strike="noStrike" kern="0" cap="all" spc="0" normalizeH="0" noProof="0" dirty="0">
                <a:ln>
                  <a:noFill/>
                </a:ln>
                <a:solidFill>
                  <a:srgbClr val="EE7A30"/>
                </a:solidFill>
                <a:effectLst/>
                <a:uLnTx/>
                <a:uFillTx/>
                <a:latin typeface="Oswald SemiBold"/>
                <a:sym typeface="Oswald SemiBold"/>
              </a:rPr>
              <a:t> </a:t>
            </a:r>
            <a:r>
              <a:rPr kumimoji="0" lang="en-US" sz="3600" b="0" i="1" u="none" strike="noStrike" kern="0" spc="0" normalizeH="0" noProof="0" dirty="0">
                <a:ln>
                  <a:noFill/>
                </a:ln>
                <a:solidFill>
                  <a:srgbClr val="FFFF00"/>
                </a:solidFill>
                <a:effectLst/>
                <a:uLnTx/>
                <a:uFillTx/>
                <a:latin typeface="+mj-lt"/>
                <a:sym typeface="Oswald SemiBold"/>
              </a:rPr>
              <a:t>when the answer is </a:t>
            </a:r>
            <a:r>
              <a:rPr kumimoji="0" lang="en-US" sz="3600" b="0" i="1" u="none" strike="noStrike" kern="0" spc="0" normalizeH="0" noProof="0" dirty="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36698" y="1871032"/>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Reinforce your care and concern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36698" y="2367054"/>
            <a:ext cx="7706715" cy="1572026"/>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“I’m glad to hear that you’re not thinking about suicide, now.”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“I want you to know that I care about you.”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a:t>
            </a:r>
            <a:r>
              <a:rPr kumimoji="0" lang="en-US" sz="1800" b="0" i="1" u="none" strike="noStrike" kern="0" cap="none" spc="0" normalizeH="0" baseline="0" noProof="0" dirty="0">
                <a:ln>
                  <a:noFill/>
                </a:ln>
                <a:solidFill>
                  <a:schemeClr val="bg1"/>
                </a:solidFill>
                <a:effectLst/>
                <a:uLnTx/>
                <a:uFillTx/>
                <a:latin typeface="+mn-lt"/>
                <a:sym typeface="Ubuntu Light"/>
              </a:rPr>
              <a:t>I want you to know I am here for you if you ever do start to think about suicide.”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“If that should ever change, free and confidential help is available.”</a:t>
            </a: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889477" y="430024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36698" y="4432234"/>
            <a:ext cx="7776780"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When</a:t>
            </a:r>
            <a:r>
              <a:rPr kumimoji="0" lang="en-US" sz="2400" b="0" i="0" u="none" strike="noStrike" kern="0" cap="none" spc="0" normalizeH="0" baseline="0" noProof="0" dirty="0">
                <a:ln>
                  <a:noFill/>
                </a:ln>
                <a:solidFill>
                  <a:srgbClr val="C6540D"/>
                </a:solidFill>
                <a:effectLst/>
                <a:uLnTx/>
                <a:uFillTx/>
                <a:latin typeface="Oswald SemiBold"/>
                <a:sym typeface="Oswald SemiBold"/>
              </a:rPr>
              <a:t> you know there is access to lethal means in the home</a:t>
            </a: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36698" y="4841550"/>
            <a:ext cx="6707859" cy="173244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“When someone is going through a rough time, like you are, thoughts of suicide are not uncommon.  I know you have firearms in the home. I care about you. Can we work together to make sure your firearms are stored safely and responsibly, or even temporarily remove them from the home until things get better?”</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grpSp>
        <p:nvGrpSpPr>
          <p:cNvPr id="15" name="Google Shape;8749;p78">
            <a:extLst>
              <a:ext uri="{FF2B5EF4-FFF2-40B4-BE49-F238E27FC236}">
                <a16:creationId xmlns:a16="http://schemas.microsoft.com/office/drawing/2014/main" id="{4A016479-C758-CFF5-9C4B-1DD3551B272F}"/>
              </a:ext>
            </a:extLst>
          </p:cNvPr>
          <p:cNvGrpSpPr/>
          <p:nvPr/>
        </p:nvGrpSpPr>
        <p:grpSpPr>
          <a:xfrm>
            <a:off x="965261" y="4407037"/>
            <a:ext cx="471094" cy="507607"/>
            <a:chOff x="685475" y="2318350"/>
            <a:chExt cx="297750" cy="296200"/>
          </a:xfrm>
        </p:grpSpPr>
        <p:sp>
          <p:nvSpPr>
            <p:cNvPr id="16" name="Google Shape;8750;p78">
              <a:extLst>
                <a:ext uri="{FF2B5EF4-FFF2-40B4-BE49-F238E27FC236}">
                  <a16:creationId xmlns:a16="http://schemas.microsoft.com/office/drawing/2014/main" id="{C311EF14-68A7-DF63-3CEE-2CF1CFA56CEF}"/>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8751;p78">
              <a:extLst>
                <a:ext uri="{FF2B5EF4-FFF2-40B4-BE49-F238E27FC236}">
                  <a16:creationId xmlns:a16="http://schemas.microsoft.com/office/drawing/2014/main" id="{DF9DBC1C-BA6F-BC57-6114-63F1552BDCE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752;p78">
              <a:extLst>
                <a:ext uri="{FF2B5EF4-FFF2-40B4-BE49-F238E27FC236}">
                  <a16:creationId xmlns:a16="http://schemas.microsoft.com/office/drawing/2014/main" id="{597AE92F-2E09-917E-C670-59440A3221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12" descr="A picture containing text, sign&#10;&#10;Description automatically generated">
            <a:extLst>
              <a:ext uri="{FF2B5EF4-FFF2-40B4-BE49-F238E27FC236}">
                <a16:creationId xmlns:a16="http://schemas.microsoft.com/office/drawing/2014/main" id="{9B87F1FF-E2E9-198A-AE54-E956D8DCA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40587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83802" y="53993"/>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dirty="0">
                <a:ln>
                  <a:noFill/>
                </a:ln>
                <a:solidFill>
                  <a:srgbClr val="C6540D"/>
                </a:solidFill>
                <a:effectLst/>
                <a:uLnTx/>
                <a:uFillTx/>
                <a:latin typeface="Oswald SemiBold"/>
                <a:sym typeface="Oswald SemiBold"/>
              </a:rPr>
              <a:t>–</a:t>
            </a:r>
            <a:r>
              <a:rPr kumimoji="0" lang="en-US" sz="3600" b="1" i="0" u="none" strike="noStrike" kern="0" cap="all" spc="0" normalizeH="0" noProof="0" dirty="0">
                <a:ln>
                  <a:noFill/>
                </a:ln>
                <a:solidFill>
                  <a:srgbClr val="C6540D"/>
                </a:solidFill>
                <a:effectLst/>
                <a:uLnTx/>
                <a:uFillTx/>
                <a:latin typeface="Oswald SemiBold"/>
                <a:sym typeface="Oswald SemiBold"/>
              </a:rPr>
              <a:t> </a:t>
            </a:r>
            <a:r>
              <a:rPr kumimoji="0" lang="en-US" sz="3600" b="0" i="1" u="none" strike="noStrike" kern="0" spc="0" normalizeH="0" noProof="0" dirty="0">
                <a:ln>
                  <a:noFill/>
                </a:ln>
                <a:solidFill>
                  <a:srgbClr val="FFFF00"/>
                </a:solidFill>
                <a:effectLst/>
                <a:uLnTx/>
                <a:uFillTx/>
                <a:latin typeface="+mj-lt"/>
                <a:sym typeface="Oswald SemiBold"/>
              </a:rPr>
              <a:t>when the answer is </a:t>
            </a:r>
            <a:r>
              <a:rPr kumimoji="0" lang="en-US" sz="3600" b="0" i="1" u="none" strike="noStrike" kern="0" spc="0" normalizeH="0" noProof="0" dirty="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76322" y="1731219"/>
            <a:ext cx="8753623" cy="5976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Thank them for being vulnerable, and express concern for their safety</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54745" y="2335444"/>
            <a:ext cx="7706715" cy="1492250"/>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dirty="0">
                <a:ln>
                  <a:noFill/>
                </a:ln>
                <a:solidFill>
                  <a:schemeClr val="bg1"/>
                </a:solidFill>
                <a:effectLst/>
                <a:uLnTx/>
                <a:uFillTx/>
                <a:latin typeface="+mn-lt"/>
                <a:sym typeface="Ubuntu Light"/>
              </a:rPr>
              <a:t>“Thank you for trusting me with that. How can I help you?”</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“You must be feeling really stuck, without options.”</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“I’m really worried about you.  How long have you been feeling this way?”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“I’m glad you shared it with me. You’re not alone. I want to help keep you safe.”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896718" y="44010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76322" y="4401072"/>
            <a:ext cx="7776780"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Explore access to lethal means</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54744" y="4823129"/>
            <a:ext cx="7798357" cy="1870279"/>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“Have you thought about how you would kill yourself?”</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“Do you have access to the (insert method) you would use to end your life?” – helps determine the immediacy of risk</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“How quickly could you have access to (insert method) you would use to end your life?” – establishes a potential timeline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5F3202D4-2764-A0AC-4ED1-870378937D1B}"/>
              </a:ext>
            </a:extLst>
          </p:cNvPr>
          <p:cNvGrpSpPr/>
          <p:nvPr/>
        </p:nvGrpSpPr>
        <p:grpSpPr>
          <a:xfrm>
            <a:off x="955903" y="4503873"/>
            <a:ext cx="471094" cy="507607"/>
            <a:chOff x="685475" y="2318350"/>
            <a:chExt cx="297750" cy="296200"/>
          </a:xfrm>
        </p:grpSpPr>
        <p:sp>
          <p:nvSpPr>
            <p:cNvPr id="21" name="Google Shape;8750;p78">
              <a:extLst>
                <a:ext uri="{FF2B5EF4-FFF2-40B4-BE49-F238E27FC236}">
                  <a16:creationId xmlns:a16="http://schemas.microsoft.com/office/drawing/2014/main" id="{FF9A7038-7DCC-609B-2B55-525F6D0E22CE}"/>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86B66C48-3EBB-2C3F-4237-5C3B858BE53B}"/>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3C03ADB0-C1F6-AA58-B07D-972957A58828}"/>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24262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dirty="0">
                <a:ln>
                  <a:noFill/>
                </a:ln>
                <a:solidFill>
                  <a:srgbClr val="FFFF00"/>
                </a:solidFill>
                <a:effectLst/>
                <a:uLnTx/>
                <a:uFillTx/>
                <a:latin typeface="Oswald SemiBold"/>
                <a:sym typeface="Oswald SemiBold"/>
              </a:rPr>
              <a:t>–</a:t>
            </a:r>
            <a:r>
              <a:rPr kumimoji="0" lang="en-US" sz="3600" b="1" i="0" u="none" strike="noStrike" kern="0" cap="all" spc="0" normalizeH="0" noProof="0" dirty="0">
                <a:ln>
                  <a:noFill/>
                </a:ln>
                <a:solidFill>
                  <a:srgbClr val="EE7A30"/>
                </a:solidFill>
                <a:effectLst/>
                <a:uLnTx/>
                <a:uFillTx/>
                <a:latin typeface="Oswald SemiBold"/>
                <a:sym typeface="Oswald SemiBold"/>
              </a:rPr>
              <a:t> </a:t>
            </a:r>
            <a:r>
              <a:rPr kumimoji="0" lang="en-US" sz="3600" b="0" i="1" u="none" strike="noStrike" kern="0" spc="0" normalizeH="0" noProof="0" dirty="0">
                <a:ln>
                  <a:noFill/>
                </a:ln>
                <a:solidFill>
                  <a:srgbClr val="FFFF00"/>
                </a:solidFill>
                <a:effectLst/>
                <a:uLnTx/>
                <a:uFillTx/>
                <a:latin typeface="+mn-lt"/>
                <a:sym typeface="Oswald SemiBold"/>
              </a:rPr>
              <a:t>follow up questions</a:t>
            </a:r>
          </a:p>
        </p:txBody>
      </p:sp>
      <p:sp>
        <p:nvSpPr>
          <p:cNvPr id="9" name="Google Shape;237;p34">
            <a:extLst>
              <a:ext uri="{FF2B5EF4-FFF2-40B4-BE49-F238E27FC236}">
                <a16:creationId xmlns:a16="http://schemas.microsoft.com/office/drawing/2014/main" id="{5CAD4468-0822-8237-A24B-3D398EF5499F}"/>
              </a:ext>
            </a:extLst>
          </p:cNvPr>
          <p:cNvSpPr/>
          <p:nvPr/>
        </p:nvSpPr>
        <p:spPr>
          <a:xfrm>
            <a:off x="967197" y="21643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What changes could we make to reduce access to lethal methods?</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68611" y="2587929"/>
            <a:ext cx="7966588" cy="127463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Shift thinking toward safety</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endParaRPr lang="en-US" sz="800" i="1" kern="0" dirty="0">
              <a:solidFill>
                <a:schemeClr val="bg1"/>
              </a:solidFill>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Consider removing ammunition from the home, in-home or out-of-home safe storage options, or rendering lethal methods inoperable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sp>
        <p:nvSpPr>
          <p:cNvPr id="17" name="Google Shape;237;p34">
            <a:extLst>
              <a:ext uri="{FF2B5EF4-FFF2-40B4-BE49-F238E27FC236}">
                <a16:creationId xmlns:a16="http://schemas.microsoft.com/office/drawing/2014/main" id="{E21C8A03-A562-0CB6-6948-DED0B257F68D}"/>
              </a:ext>
            </a:extLst>
          </p:cNvPr>
          <p:cNvSpPr/>
          <p:nvPr/>
        </p:nvSpPr>
        <p:spPr>
          <a:xfrm>
            <a:off x="952376" y="418599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315;p41">
            <a:extLst>
              <a:ext uri="{FF2B5EF4-FFF2-40B4-BE49-F238E27FC236}">
                <a16:creationId xmlns:a16="http://schemas.microsoft.com/office/drawing/2014/main" id="{79A5947C-CA88-E8D2-C7E2-D297C20B3898}"/>
              </a:ext>
            </a:extLst>
          </p:cNvPr>
          <p:cNvSpPr txBox="1">
            <a:spLocks/>
          </p:cNvSpPr>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Tell them that time &amp; distance can REDUCE the risk of death</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9" name="Google Shape;314;p41">
            <a:extLst>
              <a:ext uri="{FF2B5EF4-FFF2-40B4-BE49-F238E27FC236}">
                <a16:creationId xmlns:a16="http://schemas.microsoft.com/office/drawing/2014/main" id="{7A7BCAD4-8810-C8F6-91AB-1CB5A882BFFC}"/>
              </a:ext>
            </a:extLst>
          </p:cNvPr>
          <p:cNvSpPr txBox="1">
            <a:spLocks/>
          </p:cNvSpPr>
          <p:nvPr/>
        </p:nvSpPr>
        <p:spPr>
          <a:xfrm>
            <a:off x="1822162" y="4575118"/>
            <a:ext cx="7244432" cy="4960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1800" i="1" kern="0" dirty="0">
                <a:solidFill>
                  <a:schemeClr val="bg1"/>
                </a:solidFill>
                <a:latin typeface="+mn-lt"/>
              </a:rPr>
              <a:t>“What can we do to put space between you and the (insert method)?”</a:t>
            </a:r>
          </a:p>
        </p:txBody>
      </p:sp>
      <p:grpSp>
        <p:nvGrpSpPr>
          <p:cNvPr id="24" name="Google Shape;8749;p78">
            <a:extLst>
              <a:ext uri="{FF2B5EF4-FFF2-40B4-BE49-F238E27FC236}">
                <a16:creationId xmlns:a16="http://schemas.microsoft.com/office/drawing/2014/main" id="{0EE7CE9E-7BA3-54F6-3C6B-EBA37C22ED3F}"/>
              </a:ext>
            </a:extLst>
          </p:cNvPr>
          <p:cNvGrpSpPr/>
          <p:nvPr/>
        </p:nvGrpSpPr>
        <p:grpSpPr>
          <a:xfrm>
            <a:off x="1063196" y="222575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 name="Google Shape;8749;p78">
            <a:extLst>
              <a:ext uri="{FF2B5EF4-FFF2-40B4-BE49-F238E27FC236}">
                <a16:creationId xmlns:a16="http://schemas.microsoft.com/office/drawing/2014/main" id="{67364C52-41A7-0BC9-3807-E265E13A70D7}"/>
              </a:ext>
            </a:extLst>
          </p:cNvPr>
          <p:cNvGrpSpPr/>
          <p:nvPr/>
        </p:nvGrpSpPr>
        <p:grpSpPr>
          <a:xfrm>
            <a:off x="1031557" y="4247445"/>
            <a:ext cx="471094" cy="507607"/>
            <a:chOff x="685475" y="2318350"/>
            <a:chExt cx="297750" cy="296200"/>
          </a:xfrm>
        </p:grpSpPr>
        <p:sp>
          <p:nvSpPr>
            <p:cNvPr id="29" name="Google Shape;8750;p78">
              <a:extLst>
                <a:ext uri="{FF2B5EF4-FFF2-40B4-BE49-F238E27FC236}">
                  <a16:creationId xmlns:a16="http://schemas.microsoft.com/office/drawing/2014/main" id="{1D290FDF-9202-A54F-D296-7BFEE9EB9AF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1;p78">
              <a:extLst>
                <a:ext uri="{FF2B5EF4-FFF2-40B4-BE49-F238E27FC236}">
                  <a16:creationId xmlns:a16="http://schemas.microsoft.com/office/drawing/2014/main" id="{17EE3895-A153-6107-49DF-48C038D4B692}"/>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2;p78">
              <a:extLst>
                <a:ext uri="{FF2B5EF4-FFF2-40B4-BE49-F238E27FC236}">
                  <a16:creationId xmlns:a16="http://schemas.microsoft.com/office/drawing/2014/main" id="{41A9E237-751E-C245-FDC8-0BE121411C8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2" name="Picture 31" descr="A picture containing text, sign&#10;&#10;Description automatically generated">
            <a:extLst>
              <a:ext uri="{FF2B5EF4-FFF2-40B4-BE49-F238E27FC236}">
                <a16:creationId xmlns:a16="http://schemas.microsoft.com/office/drawing/2014/main" id="{F084F652-0765-F4D8-EAD2-5A111785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36629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7" grpId="0" animBg="1"/>
      <p:bldP spid="18"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What else can be done</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03478" y="18319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02886" y="1937085"/>
            <a:ext cx="7966588"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Work together to create a plan to keep them as safe as possible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72951" y="2343085"/>
            <a:ext cx="7896523" cy="9970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Who else can be included in the plan to keep them safer?</a:t>
            </a:r>
          </a:p>
          <a:p>
            <a:pPr marL="285750" marR="0" lvl="0" indent="-285750" algn="l" defTabSz="914400" rtl="0" eaLnBrk="1" fontAlgn="auto" latinLnBrk="0" hangingPunct="1">
              <a:lnSpc>
                <a:spcPct val="100000"/>
              </a:lnSpc>
              <a:spcBef>
                <a:spcPts val="0"/>
              </a:spcBef>
              <a:spcAft>
                <a:spcPts val="0"/>
              </a:spcAft>
              <a:buClr>
                <a:srgbClr val="29ABE2"/>
              </a:buClr>
              <a:buSzPts val="1300"/>
              <a:buFont typeface="Wingdings" panose="05000000000000000000" pitchFamily="2" charset="2"/>
              <a:buChar char="ü"/>
              <a:tabLst/>
              <a:defRPr/>
            </a:pPr>
            <a:endParaRPr lang="en-US" sz="800" i="1" kern="0" dirty="0">
              <a:solidFill>
                <a:schemeClr val="bg1"/>
              </a:solidFill>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The goal is to keep them safer until they get to help, or help is brought to them.</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3478" y="330589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02886" y="3396923"/>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Don’t leave them alone until you trust they can be safe</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91420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5827" y="340403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 name="Google Shape;314;p41">
            <a:extLst>
              <a:ext uri="{FF2B5EF4-FFF2-40B4-BE49-F238E27FC236}">
                <a16:creationId xmlns:a16="http://schemas.microsoft.com/office/drawing/2014/main" id="{075AC432-7AD6-3F64-A75B-9B80E0229C72}"/>
              </a:ext>
            </a:extLst>
          </p:cNvPr>
          <p:cNvSpPr txBox="1">
            <a:spLocks/>
          </p:cNvSpPr>
          <p:nvPr/>
        </p:nvSpPr>
        <p:spPr>
          <a:xfrm>
            <a:off x="2727801" y="4932101"/>
            <a:ext cx="5916758" cy="1591138"/>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800" b="0" i="1" u="none" strike="noStrike" kern="0" cap="none" spc="0" normalizeH="0" baseline="0" noProof="0" dirty="0">
                <a:ln>
                  <a:noFill/>
                </a:ln>
                <a:solidFill>
                  <a:srgbClr val="FFFF00"/>
                </a:solidFill>
                <a:effectLst/>
                <a:uLnTx/>
                <a:uFillTx/>
                <a:latin typeface="+mn-lt"/>
                <a:sym typeface="Ubuntu Light"/>
              </a:rPr>
              <a:t>Putting time and distance between a suicidal person and highly lethal means MAY save a life</a:t>
            </a:r>
          </a:p>
        </p:txBody>
      </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867701" y="3826107"/>
            <a:ext cx="7896523" cy="721200"/>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Provide them with resources to access help for themselves in the event they need help in the future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pic>
        <p:nvPicPr>
          <p:cNvPr id="34" name="Picture 33" descr="A picture containing text, sign&#10;&#10;Description automatically generated">
            <a:extLst>
              <a:ext uri="{FF2B5EF4-FFF2-40B4-BE49-F238E27FC236}">
                <a16:creationId xmlns:a16="http://schemas.microsoft.com/office/drawing/2014/main" id="{38081CA2-54C8-5102-A6C8-8E6CDD4D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6957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16874" y="277337"/>
            <a:ext cx="4759976" cy="13133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b="0" i="0" u="none" strike="noStrike" kern="0" cap="none" spc="0" normalizeH="0" baseline="0" noProof="0" dirty="0">
                <a:ln>
                  <a:noFill/>
                </a:ln>
                <a:solidFill>
                  <a:schemeClr val="bg1"/>
                </a:solidFill>
                <a:effectLst/>
                <a:uLnTx/>
                <a:uFillTx/>
                <a:latin typeface="Oswald SemiBold"/>
                <a:sym typeface="Oswald SemiBold"/>
              </a:rPr>
              <a:t>ABOUT THIS WORKSHOP</a:t>
            </a:r>
            <a:endParaRPr kumimoji="0" lang="en-US" sz="3600" b="1" i="0" u="none" strike="noStrike" kern="0" cap="none" spc="0" normalizeH="0" baseline="0" noProof="0" dirty="0">
              <a:ln>
                <a:noFill/>
              </a:ln>
              <a:solidFill>
                <a:schemeClr val="bg1"/>
              </a:solidFill>
              <a:effectLst/>
              <a:uLnTx/>
              <a:uFillTx/>
              <a:latin typeface="Oswald SemiBold"/>
              <a:sym typeface="Oswald SemiBold"/>
            </a:endParaRP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686736" y="1858346"/>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1</a:t>
            </a:r>
          </a:p>
        </p:txBody>
      </p:sp>
      <p:sp>
        <p:nvSpPr>
          <p:cNvPr id="7" name="Google Shape;315;p41">
            <a:extLst>
              <a:ext uri="{FF2B5EF4-FFF2-40B4-BE49-F238E27FC236}">
                <a16:creationId xmlns:a16="http://schemas.microsoft.com/office/drawing/2014/main" id="{C5E9814D-F0F5-DCAF-8525-0DE0B38E18AD}"/>
              </a:ext>
            </a:extLst>
          </p:cNvPr>
          <p:cNvSpPr txBox="1">
            <a:spLocks/>
          </p:cNvSpPr>
          <p:nvPr/>
        </p:nvSpPr>
        <p:spPr>
          <a:xfrm>
            <a:off x="633293" y="2727289"/>
            <a:ext cx="3642899" cy="78935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BASED ON COUNSELING ON ACCESS TO LETHAL MEANS</a:t>
            </a:r>
          </a:p>
        </p:txBody>
      </p:sp>
      <p:sp>
        <p:nvSpPr>
          <p:cNvPr id="8" name="Google Shape;314;p41">
            <a:extLst>
              <a:ext uri="{FF2B5EF4-FFF2-40B4-BE49-F238E27FC236}">
                <a16:creationId xmlns:a16="http://schemas.microsoft.com/office/drawing/2014/main" id="{7CFE5C84-E1D4-5193-7F10-A5791D1E3FC1}"/>
              </a:ext>
            </a:extLst>
          </p:cNvPr>
          <p:cNvSpPr txBox="1">
            <a:spLocks/>
          </p:cNvSpPr>
          <p:nvPr/>
        </p:nvSpPr>
        <p:spPr>
          <a:xfrm>
            <a:off x="724335" y="3585216"/>
            <a:ext cx="2723214" cy="3154718"/>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CALM is an evidence-based </a:t>
            </a:r>
            <a:r>
              <a:rPr lang="en-US" sz="1800" kern="0" dirty="0">
                <a:solidFill>
                  <a:srgbClr val="FFFFFF"/>
                </a:solidFill>
                <a:latin typeface="Oswald Light" panose="00000400000000000000" pitchFamily="2" charset="0"/>
              </a:rPr>
              <a:t>prevention resource </a:t>
            </a: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by the Suicide Resource Center (SPRC)</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Developed in 2006 in partnership with Dartmouth Injury Prevention Center</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4329635" y="1850183"/>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2</a:t>
            </a:r>
          </a:p>
        </p:txBody>
      </p:sp>
      <p:sp>
        <p:nvSpPr>
          <p:cNvPr id="10" name="Google Shape;316;p41">
            <a:extLst>
              <a:ext uri="{FF2B5EF4-FFF2-40B4-BE49-F238E27FC236}">
                <a16:creationId xmlns:a16="http://schemas.microsoft.com/office/drawing/2014/main" id="{ABB7E57E-F81B-EFAE-A4A7-456303EE9990}"/>
              </a:ext>
            </a:extLst>
          </p:cNvPr>
          <p:cNvSpPr txBox="1">
            <a:spLocks/>
          </p:cNvSpPr>
          <p:nvPr/>
        </p:nvSpPr>
        <p:spPr>
          <a:xfrm>
            <a:off x="4329635" y="2712249"/>
            <a:ext cx="2987211" cy="78935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ONE PART OF SUICIDE PREVENTION</a:t>
            </a:r>
          </a:p>
        </p:txBody>
      </p:sp>
      <p:sp>
        <p:nvSpPr>
          <p:cNvPr id="11" name="Google Shape;318;p41">
            <a:extLst>
              <a:ext uri="{FF2B5EF4-FFF2-40B4-BE49-F238E27FC236}">
                <a16:creationId xmlns:a16="http://schemas.microsoft.com/office/drawing/2014/main" id="{EFD433BA-3C2D-67B8-791E-09E2AB83A714}"/>
              </a:ext>
            </a:extLst>
          </p:cNvPr>
          <p:cNvSpPr txBox="1">
            <a:spLocks/>
          </p:cNvSpPr>
          <p:nvPr/>
        </p:nvSpPr>
        <p:spPr>
          <a:xfrm>
            <a:off x="4329635" y="3585216"/>
            <a:ext cx="2644311" cy="3223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Not </a:t>
            </a:r>
            <a:r>
              <a:rPr kumimoji="0" lang="en-US" sz="1800" b="1" i="0" u="none" strike="noStrike" kern="0" cap="none" spc="0" normalizeH="0" baseline="0" noProof="0" dirty="0">
                <a:ln>
                  <a:noFill/>
                </a:ln>
                <a:solidFill>
                  <a:srgbClr val="FFFFFF"/>
                </a:solidFill>
                <a:effectLst/>
                <a:uLnTx/>
                <a:uFillTx/>
                <a:latin typeface="Oswald Light" panose="00000400000000000000" pitchFamily="2" charset="0"/>
                <a:sym typeface="Ubuntu Light"/>
              </a:rPr>
              <a:t>THE</a:t>
            </a: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 answer but should always be included</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Anyone can do it – not just clinicians/ professionals</a:t>
            </a: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7736308" y="1818208"/>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dirty="0">
                <a:ln>
                  <a:noFill/>
                </a:ln>
                <a:solidFill>
                  <a:srgbClr val="C6540D"/>
                </a:solidFill>
                <a:effectLst/>
                <a:uLnTx/>
                <a:uFillTx/>
                <a:latin typeface="Oswald SemiBold"/>
                <a:sym typeface="Oswald SemiBold"/>
              </a:rPr>
              <a:t>3</a:t>
            </a:r>
          </a:p>
        </p:txBody>
      </p:sp>
      <p:sp>
        <p:nvSpPr>
          <p:cNvPr id="13" name="Google Shape;317;p41">
            <a:extLst>
              <a:ext uri="{FF2B5EF4-FFF2-40B4-BE49-F238E27FC236}">
                <a16:creationId xmlns:a16="http://schemas.microsoft.com/office/drawing/2014/main" id="{7DCD354B-2DA4-22DE-B1B1-46D83A7595A3}"/>
              </a:ext>
            </a:extLst>
          </p:cNvPr>
          <p:cNvSpPr txBox="1">
            <a:spLocks/>
          </p:cNvSpPr>
          <p:nvPr/>
        </p:nvSpPr>
        <p:spPr>
          <a:xfrm>
            <a:off x="7660108" y="2554498"/>
            <a:ext cx="3751985" cy="8993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FOCUS ON CREATING SUICIDE SAFER ENVIRONMENTS</a:t>
            </a:r>
          </a:p>
        </p:txBody>
      </p:sp>
      <p:sp>
        <p:nvSpPr>
          <p:cNvPr id="14" name="Google Shape;319;p41">
            <a:extLst>
              <a:ext uri="{FF2B5EF4-FFF2-40B4-BE49-F238E27FC236}">
                <a16:creationId xmlns:a16="http://schemas.microsoft.com/office/drawing/2014/main" id="{9F2D99A1-04FB-9C22-1824-60C9B1B3CEDA}"/>
              </a:ext>
            </a:extLst>
          </p:cNvPr>
          <p:cNvSpPr txBox="1">
            <a:spLocks/>
          </p:cNvSpPr>
          <p:nvPr/>
        </p:nvSpPr>
        <p:spPr>
          <a:xfrm>
            <a:off x="7660108" y="3585216"/>
            <a:ext cx="2472988" cy="3356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Anti-suicide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Not anti-gun, not even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anti-drugs. </a:t>
            </a:r>
          </a:p>
        </p:txBody>
      </p:sp>
      <p:pic>
        <p:nvPicPr>
          <p:cNvPr id="15" name="Picture 14" descr="Icon&#10;&#10;Description automatically generated">
            <a:extLst>
              <a:ext uri="{FF2B5EF4-FFF2-40B4-BE49-F238E27FC236}">
                <a16:creationId xmlns:a16="http://schemas.microsoft.com/office/drawing/2014/main" id="{85F5A812-9654-E26D-DE29-1BEFF8DD5EAA}"/>
              </a:ext>
            </a:extLst>
          </p:cNvPr>
          <p:cNvPicPr>
            <a:picLocks noChangeAspect="1"/>
          </p:cNvPicPr>
          <p:nvPr/>
        </p:nvPicPr>
        <p:blipFill>
          <a:blip r:embed="rId2"/>
          <a:stretch>
            <a:fillRect/>
          </a:stretch>
        </p:blipFill>
        <p:spPr>
          <a:xfrm>
            <a:off x="10133096" y="4843304"/>
            <a:ext cx="1471466" cy="1471466"/>
          </a:xfrm>
          <a:prstGeom prst="rect">
            <a:avLst/>
          </a:prstGeom>
        </p:spPr>
      </p:pic>
    </p:spTree>
    <p:extLst>
      <p:ext uri="{BB962C8B-B14F-4D97-AF65-F5344CB8AC3E}">
        <p14:creationId xmlns:p14="http://schemas.microsoft.com/office/powerpoint/2010/main" val="2982013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HFSC.org Final-compressed.mov">
            <a:hlinkClick r:id="" action="ppaction://media"/>
            <a:extLst>
              <a:ext uri="{FF2B5EF4-FFF2-40B4-BE49-F238E27FC236}">
                <a16:creationId xmlns:a16="http://schemas.microsoft.com/office/drawing/2014/main" id="{32B9E6BE-907F-9EE9-0658-9FFC016A57E4}"/>
              </a:ext>
            </a:extLst>
          </p:cNvPr>
          <p:cNvPicPr>
            <a:picLocks noRot="1" noChangeAspect="1"/>
          </p:cNvPicPr>
          <p:nvPr>
            <a:videoFile r:link="rId1"/>
          </p:nvPr>
        </p:nvPicPr>
        <p:blipFill>
          <a:blip r:embed="rId4"/>
          <a:stretch>
            <a:fillRect/>
          </a:stretch>
        </p:blipFill>
        <p:spPr>
          <a:xfrm>
            <a:off x="977458" y="652536"/>
            <a:ext cx="9155370" cy="5157955"/>
          </a:xfrm>
          <a:prstGeom prst="rect">
            <a:avLst/>
          </a:prstGeom>
        </p:spPr>
      </p:pic>
      <p:pic>
        <p:nvPicPr>
          <p:cNvPr id="8" name="Picture 7" descr="Icon&#10;&#10;Description automatically generated">
            <a:extLst>
              <a:ext uri="{FF2B5EF4-FFF2-40B4-BE49-F238E27FC236}">
                <a16:creationId xmlns:a16="http://schemas.microsoft.com/office/drawing/2014/main" id="{4E3CD86D-5C5A-1578-F2F3-D919B144BC24}"/>
              </a:ext>
            </a:extLst>
          </p:cNvPr>
          <p:cNvPicPr>
            <a:picLocks noChangeAspect="1"/>
          </p:cNvPicPr>
          <p:nvPr/>
        </p:nvPicPr>
        <p:blipFill>
          <a:blip r:embed="rId5"/>
          <a:stretch>
            <a:fillRect/>
          </a:stretch>
        </p:blipFill>
        <p:spPr>
          <a:xfrm>
            <a:off x="10472074" y="5223535"/>
            <a:ext cx="1118121" cy="1118121"/>
          </a:xfrm>
          <a:prstGeom prst="rect">
            <a:avLst/>
          </a:prstGeom>
        </p:spPr>
      </p:pic>
      <p:sp>
        <p:nvSpPr>
          <p:cNvPr id="9" name="TextBox 8">
            <a:extLst>
              <a:ext uri="{FF2B5EF4-FFF2-40B4-BE49-F238E27FC236}">
                <a16:creationId xmlns:a16="http://schemas.microsoft.com/office/drawing/2014/main" id="{2B13CDBB-F407-2E5E-9A06-69A7B78683C3}"/>
              </a:ext>
            </a:extLst>
          </p:cNvPr>
          <p:cNvSpPr txBox="1"/>
          <p:nvPr/>
        </p:nvSpPr>
        <p:spPr>
          <a:xfrm>
            <a:off x="312516" y="6341656"/>
            <a:ext cx="3993266" cy="276999"/>
          </a:xfrm>
          <a:prstGeom prst="rect">
            <a:avLst/>
          </a:prstGeom>
          <a:noFill/>
        </p:spPr>
        <p:txBody>
          <a:bodyPr wrap="square" rtlCol="0">
            <a:spAutoFit/>
          </a:bodyPr>
          <a:lstStyle/>
          <a:p>
            <a:r>
              <a:rPr lang="en-US" sz="1200" dirty="0">
                <a:solidFill>
                  <a:schemeClr val="bg1"/>
                </a:solidFill>
              </a:rPr>
              <a:t>Courtesy of the New Hampshire Firearm Safety Coalition</a:t>
            </a:r>
          </a:p>
        </p:txBody>
      </p:sp>
    </p:spTree>
    <p:extLst>
      <p:ext uri="{BB962C8B-B14F-4D97-AF65-F5344CB8AC3E}">
        <p14:creationId xmlns:p14="http://schemas.microsoft.com/office/powerpoint/2010/main" val="241810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210259" y="84409"/>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endParaRPr kumimoji="0" lang="en-US" sz="3600" b="0" i="0" u="none" strike="noStrike" kern="0" cap="all" spc="0" normalizeH="0" noProof="0" dirty="0">
              <a:ln>
                <a:noFill/>
              </a:ln>
              <a:solidFill>
                <a:srgbClr val="EE7A30"/>
              </a:solidFill>
              <a:effectLst/>
              <a:uLnTx/>
              <a:uFillTx/>
              <a:latin typeface="+mn-lt"/>
              <a:sym typeface="Oswald SemiBold"/>
            </a:endParaRPr>
          </a:p>
        </p:txBody>
      </p:sp>
      <p:pic>
        <p:nvPicPr>
          <p:cNvPr id="9" name="Picture 8" descr="Icon&#10;&#10;Description automatically generated">
            <a:extLst>
              <a:ext uri="{FF2B5EF4-FFF2-40B4-BE49-F238E27FC236}">
                <a16:creationId xmlns:a16="http://schemas.microsoft.com/office/drawing/2014/main" id="{297AC8A3-A737-91F8-183F-C9E2C9BFD28F}"/>
              </a:ext>
            </a:extLst>
          </p:cNvPr>
          <p:cNvPicPr>
            <a:picLocks noChangeAspect="1"/>
          </p:cNvPicPr>
          <p:nvPr/>
        </p:nvPicPr>
        <p:blipFill>
          <a:blip r:embed="rId4"/>
          <a:stretch>
            <a:fillRect/>
          </a:stretch>
        </p:blipFill>
        <p:spPr>
          <a:xfrm>
            <a:off x="10472074" y="5223535"/>
            <a:ext cx="1118121" cy="1118121"/>
          </a:xfrm>
          <a:prstGeom prst="rect">
            <a:avLst/>
          </a:prstGeom>
        </p:spPr>
      </p:pic>
      <p:pic>
        <p:nvPicPr>
          <p:cNvPr id="2" name="Online Media 1" title="Firearm Dealers Role Play">
            <a:hlinkClick r:id="" action="ppaction://media"/>
            <a:extLst>
              <a:ext uri="{FF2B5EF4-FFF2-40B4-BE49-F238E27FC236}">
                <a16:creationId xmlns:a16="http://schemas.microsoft.com/office/drawing/2014/main" id="{06159DF2-2A97-A7A6-B16A-63D7B3A24E5A}"/>
              </a:ext>
            </a:extLst>
          </p:cNvPr>
          <p:cNvPicPr>
            <a:picLocks noRot="1" noChangeAspect="1"/>
          </p:cNvPicPr>
          <p:nvPr>
            <a:videoFile r:link="rId1"/>
          </p:nvPr>
        </p:nvPicPr>
        <p:blipFill>
          <a:blip r:embed="rId5"/>
          <a:stretch>
            <a:fillRect/>
          </a:stretch>
        </p:blipFill>
        <p:spPr>
          <a:xfrm>
            <a:off x="847506" y="891251"/>
            <a:ext cx="9419220" cy="5298311"/>
          </a:xfrm>
          <a:prstGeom prst="rect">
            <a:avLst/>
          </a:prstGeom>
        </p:spPr>
      </p:pic>
      <p:sp>
        <p:nvSpPr>
          <p:cNvPr id="6" name="TextBox 5">
            <a:extLst>
              <a:ext uri="{FF2B5EF4-FFF2-40B4-BE49-F238E27FC236}">
                <a16:creationId xmlns:a16="http://schemas.microsoft.com/office/drawing/2014/main" id="{8B525C53-4EB5-7451-4A4C-2F24AC0EDD38}"/>
              </a:ext>
            </a:extLst>
          </p:cNvPr>
          <p:cNvSpPr txBox="1"/>
          <p:nvPr/>
        </p:nvSpPr>
        <p:spPr>
          <a:xfrm>
            <a:off x="312516" y="6341656"/>
            <a:ext cx="3993266" cy="276999"/>
          </a:xfrm>
          <a:prstGeom prst="rect">
            <a:avLst/>
          </a:prstGeom>
          <a:noFill/>
        </p:spPr>
        <p:txBody>
          <a:bodyPr wrap="square" rtlCol="0">
            <a:spAutoFit/>
          </a:bodyPr>
          <a:lstStyle/>
          <a:p>
            <a:r>
              <a:rPr lang="en-US" sz="1200" dirty="0">
                <a:solidFill>
                  <a:schemeClr val="bg1"/>
                </a:solidFill>
              </a:rPr>
              <a:t>Courtesy of the Forefront </a:t>
            </a:r>
          </a:p>
        </p:txBody>
      </p:sp>
    </p:spTree>
    <p:extLst>
      <p:ext uri="{BB962C8B-B14F-4D97-AF65-F5344CB8AC3E}">
        <p14:creationId xmlns:p14="http://schemas.microsoft.com/office/powerpoint/2010/main" val="3777611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829A1B5-EDA6-C603-1305-DC09C0300BEB}"/>
              </a:ext>
            </a:extLst>
          </p:cNvPr>
          <p:cNvPicPr>
            <a:picLocks noChangeAspect="1"/>
          </p:cNvPicPr>
          <p:nvPr/>
        </p:nvPicPr>
        <p:blipFill>
          <a:blip r:embed="rId4"/>
          <a:stretch>
            <a:fillRect/>
          </a:stretch>
        </p:blipFill>
        <p:spPr>
          <a:xfrm>
            <a:off x="10472074" y="5223535"/>
            <a:ext cx="1118121" cy="1118121"/>
          </a:xfrm>
          <a:prstGeom prst="rect">
            <a:avLst/>
          </a:prstGeom>
        </p:spPr>
      </p:pic>
      <p:sp>
        <p:nvSpPr>
          <p:cNvPr id="6" name="TextBox 5">
            <a:extLst>
              <a:ext uri="{FF2B5EF4-FFF2-40B4-BE49-F238E27FC236}">
                <a16:creationId xmlns:a16="http://schemas.microsoft.com/office/drawing/2014/main" id="{ABDD4302-7A0A-2849-B4CB-787DC3B34DCD}"/>
              </a:ext>
            </a:extLst>
          </p:cNvPr>
          <p:cNvSpPr txBox="1"/>
          <p:nvPr/>
        </p:nvSpPr>
        <p:spPr>
          <a:xfrm>
            <a:off x="312516" y="6341656"/>
            <a:ext cx="3993266" cy="276999"/>
          </a:xfrm>
          <a:prstGeom prst="rect">
            <a:avLst/>
          </a:prstGeom>
          <a:noFill/>
        </p:spPr>
        <p:txBody>
          <a:bodyPr wrap="square" rtlCol="0">
            <a:spAutoFit/>
          </a:bodyPr>
          <a:lstStyle/>
          <a:p>
            <a:r>
              <a:rPr lang="en-US" sz="1200" dirty="0">
                <a:solidFill>
                  <a:schemeClr val="bg1"/>
                </a:solidFill>
              </a:rPr>
              <a:t>Courtesy of the New Hampshire Firearm Safety Coalition</a:t>
            </a:r>
          </a:p>
        </p:txBody>
      </p:sp>
      <p:pic>
        <p:nvPicPr>
          <p:cNvPr id="7" name="Online Media 6" title="Youth Video.mp4">
            <a:hlinkClick r:id="" action="ppaction://media"/>
            <a:extLst>
              <a:ext uri="{FF2B5EF4-FFF2-40B4-BE49-F238E27FC236}">
                <a16:creationId xmlns:a16="http://schemas.microsoft.com/office/drawing/2014/main" id="{E8CC9D98-2DD0-F7B6-7AD1-FD6E573741F7}"/>
              </a:ext>
            </a:extLst>
          </p:cNvPr>
          <p:cNvPicPr>
            <a:picLocks noRot="1" noChangeAspect="1"/>
          </p:cNvPicPr>
          <p:nvPr>
            <a:videoFile r:link="rId1"/>
          </p:nvPr>
        </p:nvPicPr>
        <p:blipFill>
          <a:blip r:embed="rId5"/>
          <a:stretch>
            <a:fillRect/>
          </a:stretch>
        </p:blipFill>
        <p:spPr>
          <a:xfrm>
            <a:off x="1086694" y="785231"/>
            <a:ext cx="9385380" cy="5287538"/>
          </a:xfrm>
          <a:prstGeom prst="rect">
            <a:avLst/>
          </a:prstGeom>
        </p:spPr>
      </p:pic>
    </p:spTree>
    <p:extLst>
      <p:ext uri="{BB962C8B-B14F-4D97-AF65-F5344CB8AC3E}">
        <p14:creationId xmlns:p14="http://schemas.microsoft.com/office/powerpoint/2010/main" val="3450055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Keep the Conversation Going</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03478" y="18319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3" y="1693649"/>
            <a:ext cx="7966588"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Identify people who could help</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72949" y="2121157"/>
            <a:ext cx="7896523" cy="4960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9ABE2"/>
              </a:buClr>
              <a:buSzPct val="100000"/>
              <a:tabLst/>
              <a:defRPr/>
            </a:pPr>
            <a:r>
              <a:rPr lang="en-US" sz="1800" i="1" kern="0" dirty="0">
                <a:solidFill>
                  <a:schemeClr val="bg1"/>
                </a:solidFill>
                <a:latin typeface="+mn-lt"/>
              </a:rPr>
              <a:t>“Who do you trust to hold on to your firearms while you/your loved one is at risk?”</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14362" y="298243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01146" y="2913957"/>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Explore concerns about temporary removal of lethal means</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91420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77125" y="3100729"/>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766112" y="3268387"/>
            <a:ext cx="7896523" cy="49602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9ABE2"/>
              </a:buClr>
              <a:buSzPct val="100000"/>
              <a:tabLst/>
              <a:defRPr/>
            </a:pPr>
            <a:r>
              <a:rPr kumimoji="0" lang="en-US" sz="1800" b="0" i="1" u="none" strike="noStrike" kern="0" cap="none" spc="0" normalizeH="0" baseline="0" noProof="0" dirty="0">
                <a:ln>
                  <a:noFill/>
                </a:ln>
                <a:solidFill>
                  <a:schemeClr val="bg1"/>
                </a:solidFill>
                <a:effectLst/>
                <a:uLnTx/>
                <a:uFillTx/>
                <a:latin typeface="+mn-lt"/>
                <a:sym typeface="Ubuntu Light"/>
              </a:rPr>
              <a:t>“What are the roadblocks to temporarily removing or increasing the safe storage of firearms in your home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28" name="Google Shape;237;p34">
            <a:extLst>
              <a:ext uri="{FF2B5EF4-FFF2-40B4-BE49-F238E27FC236}">
                <a16:creationId xmlns:a16="http://schemas.microsoft.com/office/drawing/2014/main" id="{055B6FD7-DCF8-15A1-3EC1-CA32E55A5336}"/>
              </a:ext>
            </a:extLst>
          </p:cNvPr>
          <p:cNvSpPr/>
          <p:nvPr/>
        </p:nvSpPr>
        <p:spPr>
          <a:xfrm>
            <a:off x="920394" y="413293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95312" y="4250428"/>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72949" y="4040081"/>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Explore safe storage strategies to store firearms safely in the home</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1857CBA9-0C27-3F39-98DF-9B3C97C1B491}"/>
              </a:ext>
            </a:extLst>
          </p:cNvPr>
          <p:cNvSpPr txBox="1">
            <a:spLocks/>
          </p:cNvSpPr>
          <p:nvPr/>
        </p:nvSpPr>
        <p:spPr>
          <a:xfrm>
            <a:off x="1801146" y="4467588"/>
            <a:ext cx="7896523" cy="75289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9ABE2"/>
              </a:buClr>
              <a:buSzPct val="100000"/>
              <a:tabLst/>
              <a:defRPr/>
            </a:pPr>
            <a:r>
              <a:rPr kumimoji="0" lang="en-US" sz="1800" b="0" i="1" u="none" strike="noStrike" kern="0" cap="none" spc="0" normalizeH="0" baseline="0" noProof="0" dirty="0">
                <a:ln>
                  <a:noFill/>
                </a:ln>
                <a:solidFill>
                  <a:schemeClr val="bg1"/>
                </a:solidFill>
                <a:effectLst/>
                <a:uLnTx/>
                <a:uFillTx/>
                <a:latin typeface="+mn-lt"/>
                <a:sym typeface="Ubuntu Light"/>
              </a:rPr>
              <a:t>“What are some things that would increase firearm safety in the home?</a:t>
            </a:r>
          </a:p>
          <a:p>
            <a:pPr marL="0" marR="0" lvl="0" indent="0" algn="l" defTabSz="914400" rtl="0" eaLnBrk="1" fontAlgn="auto" latinLnBrk="0" hangingPunct="1">
              <a:lnSpc>
                <a:spcPct val="100000"/>
              </a:lnSpc>
              <a:spcBef>
                <a:spcPts val="0"/>
              </a:spcBef>
              <a:spcAft>
                <a:spcPts val="0"/>
              </a:spcAft>
              <a:buClr>
                <a:srgbClr val="29ABE2"/>
              </a:buClr>
              <a:buSzPct val="100000"/>
              <a:tabLst/>
              <a:defRPr/>
            </a:pPr>
            <a:r>
              <a:rPr lang="en-US" sz="1800" i="1" kern="0" dirty="0">
                <a:solidFill>
                  <a:schemeClr val="bg1"/>
                </a:solidFill>
                <a:latin typeface="+mn-lt"/>
              </a:rPr>
              <a:t>“What would feel comfortable doing to increase the safe storage of your firearms?</a:t>
            </a: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grpSp>
        <p:nvGrpSpPr>
          <p:cNvPr id="38" name="Google Shape;8749;p78">
            <a:extLst>
              <a:ext uri="{FF2B5EF4-FFF2-40B4-BE49-F238E27FC236}">
                <a16:creationId xmlns:a16="http://schemas.microsoft.com/office/drawing/2014/main" id="{59BC1C14-43DF-1C85-F6E3-53E54C883D67}"/>
              </a:ext>
            </a:extLst>
          </p:cNvPr>
          <p:cNvGrpSpPr/>
          <p:nvPr/>
        </p:nvGrpSpPr>
        <p:grpSpPr>
          <a:xfrm>
            <a:off x="963325" y="5616115"/>
            <a:ext cx="471094" cy="507607"/>
            <a:chOff x="685475" y="2318350"/>
            <a:chExt cx="297750" cy="296200"/>
          </a:xfrm>
        </p:grpSpPr>
        <p:sp>
          <p:nvSpPr>
            <p:cNvPr id="39" name="Google Shape;8750;p78">
              <a:extLst>
                <a:ext uri="{FF2B5EF4-FFF2-40B4-BE49-F238E27FC236}">
                  <a16:creationId xmlns:a16="http://schemas.microsoft.com/office/drawing/2014/main" id="{9AF5D064-D1E3-83AB-E706-324CF4C5E84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751;p78">
              <a:extLst>
                <a:ext uri="{FF2B5EF4-FFF2-40B4-BE49-F238E27FC236}">
                  <a16:creationId xmlns:a16="http://schemas.microsoft.com/office/drawing/2014/main" id="{2466BF27-815D-0590-C9DA-EA6581F9BDFE}"/>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752;p78">
              <a:extLst>
                <a:ext uri="{FF2B5EF4-FFF2-40B4-BE49-F238E27FC236}">
                  <a16:creationId xmlns:a16="http://schemas.microsoft.com/office/drawing/2014/main" id="{063706C6-8ADB-F50F-9515-D036F1697D68}"/>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 name="Google Shape;237;p34">
            <a:extLst>
              <a:ext uri="{FF2B5EF4-FFF2-40B4-BE49-F238E27FC236}">
                <a16:creationId xmlns:a16="http://schemas.microsoft.com/office/drawing/2014/main" id="{F8839533-51D2-A3C5-E1D5-F0C8F5C254C0}"/>
              </a:ext>
            </a:extLst>
          </p:cNvPr>
          <p:cNvSpPr/>
          <p:nvPr/>
        </p:nvSpPr>
        <p:spPr>
          <a:xfrm>
            <a:off x="895371" y="549093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 name="Google Shape;315;p41">
            <a:extLst>
              <a:ext uri="{FF2B5EF4-FFF2-40B4-BE49-F238E27FC236}">
                <a16:creationId xmlns:a16="http://schemas.microsoft.com/office/drawing/2014/main" id="{CA0ABF28-6C17-9911-CD8C-43EA3A10FA66}"/>
              </a:ext>
            </a:extLst>
          </p:cNvPr>
          <p:cNvSpPr txBox="1">
            <a:spLocks/>
          </p:cNvSpPr>
          <p:nvPr/>
        </p:nvSpPr>
        <p:spPr>
          <a:xfrm>
            <a:off x="1843007" y="5460783"/>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Make a specific plan and follow up</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48" name="Google Shape;314;p41">
            <a:extLst>
              <a:ext uri="{FF2B5EF4-FFF2-40B4-BE49-F238E27FC236}">
                <a16:creationId xmlns:a16="http://schemas.microsoft.com/office/drawing/2014/main" id="{2FF9EFA6-2929-6C64-68F9-A3093CB7E134}"/>
              </a:ext>
            </a:extLst>
          </p:cNvPr>
          <p:cNvSpPr txBox="1">
            <a:spLocks/>
          </p:cNvSpPr>
          <p:nvPr/>
        </p:nvSpPr>
        <p:spPr>
          <a:xfrm>
            <a:off x="1801146" y="5869919"/>
            <a:ext cx="7896523" cy="75289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9ABE2"/>
              </a:buClr>
              <a:buSzPct val="100000"/>
              <a:tabLst/>
              <a:defRPr/>
            </a:pPr>
            <a:r>
              <a:rPr kumimoji="0" lang="en-US" sz="1800" b="0" i="1" u="none" strike="noStrike" kern="0" cap="none" spc="0" normalizeH="0" baseline="0" noProof="0" dirty="0">
                <a:ln>
                  <a:noFill/>
                </a:ln>
                <a:solidFill>
                  <a:schemeClr val="bg1"/>
                </a:solidFill>
                <a:effectLst/>
                <a:uLnTx/>
                <a:uFillTx/>
                <a:latin typeface="+mn-lt"/>
                <a:sym typeface="Ubuntu Light"/>
              </a:rPr>
              <a:t>“We agree that in order to keep you/your loved one safe we need to…”</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8013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33" grpId="0" animBg="1"/>
      <p:bldP spid="28" grpId="0" animBg="1"/>
      <p:bldP spid="36" grpId="0"/>
      <p:bldP spid="37" grpId="0" animBg="1"/>
      <p:bldP spid="46" grpId="0" animBg="1"/>
      <p:bldP spid="47" grpId="0"/>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On-site storage of firearms</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9069" y="133921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72952" y="1308889"/>
            <a:ext cx="8505984"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Lock all guns unloaded in a gun safe or lock box</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72951" y="1737079"/>
            <a:ext cx="8652934" cy="357199"/>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Remove ammunition from the home or lock it in a separate location</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16001" y="234632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18197" y="2278492"/>
            <a:ext cx="8232762" cy="8766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Change the combination or key location in the event the person at risk for suicide knows them</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98322" y="1397304"/>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73354" y="2417398"/>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 name="Google Shape;237;p34">
            <a:extLst>
              <a:ext uri="{FF2B5EF4-FFF2-40B4-BE49-F238E27FC236}">
                <a16:creationId xmlns:a16="http://schemas.microsoft.com/office/drawing/2014/main" id="{055B6FD7-DCF8-15A1-3EC1-CA32E55A5336}"/>
              </a:ext>
            </a:extLst>
          </p:cNvPr>
          <p:cNvSpPr/>
          <p:nvPr/>
        </p:nvSpPr>
        <p:spPr>
          <a:xfrm>
            <a:off x="925350" y="50827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1001954" y="5182014"/>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72951" y="4873908"/>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Consider distraction techniques</a:t>
            </a:r>
            <a:endParaRPr kumimoji="0" lang="en-US" sz="2400" b="0" i="0" u="none" strike="noStrike" kern="0" cap="none" spc="0" normalizeH="0" baseline="30000" noProof="0" dirty="0">
              <a:ln>
                <a:noFill/>
              </a:ln>
              <a:solidFill>
                <a:srgbClr val="C6540D"/>
              </a:solidFill>
              <a:effectLst/>
              <a:uLnTx/>
              <a:uFillTx/>
              <a:latin typeface="Oswald SemiBold"/>
              <a:sym typeface="Oswald SemiBold"/>
            </a:endParaRPr>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50" name="Google Shape;314;p41">
            <a:extLst>
              <a:ext uri="{FF2B5EF4-FFF2-40B4-BE49-F238E27FC236}">
                <a16:creationId xmlns:a16="http://schemas.microsoft.com/office/drawing/2014/main" id="{9CD22819-2DD3-276A-6E78-9A88BE939256}"/>
              </a:ext>
            </a:extLst>
          </p:cNvPr>
          <p:cNvSpPr txBox="1">
            <a:spLocks/>
          </p:cNvSpPr>
          <p:nvPr/>
        </p:nvSpPr>
        <p:spPr>
          <a:xfrm>
            <a:off x="1819140" y="5237051"/>
            <a:ext cx="8652934" cy="15039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Adhere a National Suicide Prevention Lifeline magnet to the gun safe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Leave photos of loved ones or reasons for living in the safe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Freeze keys to the safe in ice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Surrender safe keys to a trusted friend </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Store keys in a safety deposit box at the local bank</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52" name="Google Shape;237;p34">
            <a:extLst>
              <a:ext uri="{FF2B5EF4-FFF2-40B4-BE49-F238E27FC236}">
                <a16:creationId xmlns:a16="http://schemas.microsoft.com/office/drawing/2014/main" id="{CECE764B-013E-5406-CC51-271876D163B9}"/>
              </a:ext>
            </a:extLst>
          </p:cNvPr>
          <p:cNvSpPr/>
          <p:nvPr/>
        </p:nvSpPr>
        <p:spPr>
          <a:xfrm>
            <a:off x="919638" y="328432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53" name="Google Shape;8749;p78">
            <a:extLst>
              <a:ext uri="{FF2B5EF4-FFF2-40B4-BE49-F238E27FC236}">
                <a16:creationId xmlns:a16="http://schemas.microsoft.com/office/drawing/2014/main" id="{FC1C1F04-CD10-0130-FF41-97DDAF7492E6}"/>
              </a:ext>
            </a:extLst>
          </p:cNvPr>
          <p:cNvGrpSpPr/>
          <p:nvPr/>
        </p:nvGrpSpPr>
        <p:grpSpPr>
          <a:xfrm>
            <a:off x="985254" y="3362607"/>
            <a:ext cx="471094" cy="507607"/>
            <a:chOff x="685475" y="2318350"/>
            <a:chExt cx="297750" cy="296200"/>
          </a:xfrm>
        </p:grpSpPr>
        <p:sp>
          <p:nvSpPr>
            <p:cNvPr id="54" name="Google Shape;8750;p78">
              <a:extLst>
                <a:ext uri="{FF2B5EF4-FFF2-40B4-BE49-F238E27FC236}">
                  <a16:creationId xmlns:a16="http://schemas.microsoft.com/office/drawing/2014/main" id="{AB19F908-7230-8312-313E-524B71821EAA}"/>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51;p78">
              <a:extLst>
                <a:ext uri="{FF2B5EF4-FFF2-40B4-BE49-F238E27FC236}">
                  <a16:creationId xmlns:a16="http://schemas.microsoft.com/office/drawing/2014/main" id="{5D46F95C-3EF1-D9AE-5054-522DAA9A0759}"/>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8752;p78">
              <a:extLst>
                <a:ext uri="{FF2B5EF4-FFF2-40B4-BE49-F238E27FC236}">
                  <a16:creationId xmlns:a16="http://schemas.microsoft.com/office/drawing/2014/main" id="{3F14833E-F90E-EBBE-DB9F-75B6776FBE8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7" name="Google Shape;315;p41">
            <a:extLst>
              <a:ext uri="{FF2B5EF4-FFF2-40B4-BE49-F238E27FC236}">
                <a16:creationId xmlns:a16="http://schemas.microsoft.com/office/drawing/2014/main" id="{2E0D0409-6A71-B074-2A98-417DD54622F3}"/>
              </a:ext>
            </a:extLst>
          </p:cNvPr>
          <p:cNvSpPr txBox="1">
            <a:spLocks/>
          </p:cNvSpPr>
          <p:nvPr/>
        </p:nvSpPr>
        <p:spPr>
          <a:xfrm>
            <a:off x="1766213" y="3413749"/>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Layer safety with a trigger, cable, or clamshell lock</a:t>
            </a:r>
            <a:endParaRPr kumimoji="0" lang="en-US" sz="2400" b="0" i="0" u="none" strike="noStrike" kern="0" cap="none" spc="0" normalizeH="0" baseline="30000" noProof="0" dirty="0">
              <a:ln>
                <a:noFill/>
              </a:ln>
              <a:solidFill>
                <a:srgbClr val="C6540D"/>
              </a:solidFill>
              <a:effectLst/>
              <a:uLnTx/>
              <a:uFillTx/>
              <a:latin typeface="Oswald SemiBold"/>
              <a:sym typeface="Oswald SemiBold"/>
            </a:endParaRPr>
          </a:p>
        </p:txBody>
      </p:sp>
      <p:grpSp>
        <p:nvGrpSpPr>
          <p:cNvPr id="58" name="Google Shape;8749;p78">
            <a:extLst>
              <a:ext uri="{FF2B5EF4-FFF2-40B4-BE49-F238E27FC236}">
                <a16:creationId xmlns:a16="http://schemas.microsoft.com/office/drawing/2014/main" id="{29426B2E-1FCA-51E8-9643-68146AD1329E}"/>
              </a:ext>
            </a:extLst>
          </p:cNvPr>
          <p:cNvGrpSpPr/>
          <p:nvPr/>
        </p:nvGrpSpPr>
        <p:grpSpPr>
          <a:xfrm>
            <a:off x="972841" y="4263103"/>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02975" y="418278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772950" y="4195162"/>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Remove a key component of the firearm like the firing pin</a:t>
            </a:r>
            <a:endParaRPr kumimoji="0" lang="en-US" sz="2400" b="0" i="0" u="none" strike="noStrike" kern="0" cap="none" spc="0" normalizeH="0" baseline="30000" noProof="0" dirty="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16925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28" grpId="0" animBg="1"/>
      <p:bldP spid="36" grpId="0"/>
      <p:bldP spid="50" grpId="0" animBg="1"/>
      <p:bldP spid="52" grpId="0" animBg="1"/>
      <p:bldP spid="57" grpId="0"/>
      <p:bldP spid="62" grpId="0" animBg="1"/>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Personal Protection Firearms</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3245" y="197666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911941"/>
            <a:ext cx="8699122"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In the immediate future, suicide is a greater risk than home invasion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85337" y="2269631"/>
            <a:ext cx="8652934" cy="711596"/>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2 out of 3 firearm deaths in the U.S. are suicide.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The most common type of violence present in burglaries is simple assault.</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14543" y="323866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38258" y="3295719"/>
            <a:ext cx="8232762" cy="5456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Consider other means of self</a:t>
            </a:r>
            <a:r>
              <a:rPr lang="en-US" sz="2400" kern="0" dirty="0">
                <a:solidFill>
                  <a:srgbClr val="C6540D"/>
                </a:solidFill>
              </a:rPr>
              <a:t>-defense</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2083464"/>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93111" y="331385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1007625" y="4676600"/>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28344" y="4531150"/>
            <a:ext cx="8505985" cy="8546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If self-defense is essential, urge someone else, not the person at risk keeps the firearm either </a:t>
            </a:r>
            <a:endParaRPr kumimoji="0" lang="en-US" sz="2400" b="0" i="0" u="none" strike="noStrike" kern="0" cap="none" spc="0" normalizeH="0" baseline="30000" noProof="0" dirty="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831525" y="3721645"/>
            <a:ext cx="8652934" cy="357199"/>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Baseball bat, mace or pepper spray, or a home security system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265515"/>
            <a:ext cx="8652934" cy="102494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In a quick-access or biometric gun safe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Holstered and on their person at all times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Stored in a gun safe when not physically in their control</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195130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62" grpId="0" animBg="1"/>
      <p:bldP spid="64" grpId="0"/>
      <p:bldP spid="37"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Shift towards safety</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3245" y="197666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911941"/>
            <a:ext cx="8699122"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An unloaded and locked firearm poses a lower risk for suicide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85337" y="2269631"/>
            <a:ext cx="8652934" cy="711596"/>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Store ammunition separately or outside the home</a:t>
            </a: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14543" y="323866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38258" y="3247905"/>
            <a:ext cx="8232762" cy="5456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Hiding guns is usually not effective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2083464"/>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93111" y="331385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1007625" y="4676600"/>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28344" y="4531150"/>
            <a:ext cx="8643730" cy="6238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Those familiar with firearms may be at higher risk for firearm suicide</a:t>
            </a:r>
            <a:endParaRPr kumimoji="0" lang="en-US" sz="2400" b="0" i="0" u="none" strike="noStrike" kern="0" cap="none" spc="0" normalizeH="0" baseline="30000" noProof="0" dirty="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831525" y="3721645"/>
            <a:ext cx="8652934" cy="357199"/>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Family members usually know our hiding places</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94862"/>
            <a:ext cx="8652934" cy="53390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Hunter safety education is not a protective factor for firearm suicide</a:t>
            </a: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28532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62" grpId="0" animBg="1"/>
      <p:bldP spid="64" grpId="0"/>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03478" y="18319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562199"/>
            <a:ext cx="7966588" cy="8585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Dispose of out-of-date, unused, or excess medications and over the counter remedies</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72951" y="2343084"/>
            <a:ext cx="8536466" cy="76800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Do not flush or pour down the sink</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Purchase drug deactivation kits at local pharmacies or local public health departments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Law enforcement medication drop boxes</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4434" y="332590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03432" y="4182487"/>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Reduce quantities of prescription and OTC medications</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dirty="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91420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7742" y="3421213"/>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803432" y="4549995"/>
            <a:ext cx="8232762" cy="49602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Especially medications used to control pain (opioids) or other misused medications</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28" name="Google Shape;237;p34">
            <a:extLst>
              <a:ext uri="{FF2B5EF4-FFF2-40B4-BE49-F238E27FC236}">
                <a16:creationId xmlns:a16="http://schemas.microsoft.com/office/drawing/2014/main" id="{055B6FD7-DCF8-15A1-3EC1-CA32E55A5336}"/>
              </a:ext>
            </a:extLst>
          </p:cNvPr>
          <p:cNvSpPr/>
          <p:nvPr/>
        </p:nvSpPr>
        <p:spPr>
          <a:xfrm>
            <a:off x="910466" y="42911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83002" y="4330588"/>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803432" y="5235399"/>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The person at risk should not control lethal quantities of medication</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1857CBA9-0C27-3F39-98DF-9B3C97C1B491}"/>
              </a:ext>
            </a:extLst>
          </p:cNvPr>
          <p:cNvSpPr txBox="1">
            <a:spLocks/>
          </p:cNvSpPr>
          <p:nvPr/>
        </p:nvSpPr>
        <p:spPr>
          <a:xfrm>
            <a:off x="1803432" y="5644027"/>
            <a:ext cx="8745991" cy="856417"/>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Talk to the pharmacist about dispensing safer quantities, switch to blister packs, or dispense in pill organizers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grpSp>
        <p:nvGrpSpPr>
          <p:cNvPr id="38" name="Google Shape;8749;p78">
            <a:extLst>
              <a:ext uri="{FF2B5EF4-FFF2-40B4-BE49-F238E27FC236}">
                <a16:creationId xmlns:a16="http://schemas.microsoft.com/office/drawing/2014/main" id="{59BC1C14-43DF-1C85-F6E3-53E54C883D67}"/>
              </a:ext>
            </a:extLst>
          </p:cNvPr>
          <p:cNvGrpSpPr/>
          <p:nvPr/>
        </p:nvGrpSpPr>
        <p:grpSpPr>
          <a:xfrm>
            <a:off x="983615" y="5370748"/>
            <a:ext cx="471094" cy="507607"/>
            <a:chOff x="685475" y="2318350"/>
            <a:chExt cx="297750" cy="296200"/>
          </a:xfrm>
        </p:grpSpPr>
        <p:sp>
          <p:nvSpPr>
            <p:cNvPr id="39" name="Google Shape;8750;p78">
              <a:extLst>
                <a:ext uri="{FF2B5EF4-FFF2-40B4-BE49-F238E27FC236}">
                  <a16:creationId xmlns:a16="http://schemas.microsoft.com/office/drawing/2014/main" id="{9AF5D064-D1E3-83AB-E706-324CF4C5E84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751;p78">
              <a:extLst>
                <a:ext uri="{FF2B5EF4-FFF2-40B4-BE49-F238E27FC236}">
                  <a16:creationId xmlns:a16="http://schemas.microsoft.com/office/drawing/2014/main" id="{2466BF27-815D-0590-C9DA-EA6581F9BDFE}"/>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8752;p78">
              <a:extLst>
                <a:ext uri="{FF2B5EF4-FFF2-40B4-BE49-F238E27FC236}">
                  <a16:creationId xmlns:a16="http://schemas.microsoft.com/office/drawing/2014/main" id="{063706C6-8ADB-F50F-9515-D036F1697D68}"/>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 name="Google Shape;237;p34">
            <a:extLst>
              <a:ext uri="{FF2B5EF4-FFF2-40B4-BE49-F238E27FC236}">
                <a16:creationId xmlns:a16="http://schemas.microsoft.com/office/drawing/2014/main" id="{F8839533-51D2-A3C5-E1D5-F0C8F5C254C0}"/>
              </a:ext>
            </a:extLst>
          </p:cNvPr>
          <p:cNvSpPr/>
          <p:nvPr/>
        </p:nvSpPr>
        <p:spPr>
          <a:xfrm>
            <a:off x="907259" y="528342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4" name="Google Shape;315;p41">
            <a:extLst>
              <a:ext uri="{FF2B5EF4-FFF2-40B4-BE49-F238E27FC236}">
                <a16:creationId xmlns:a16="http://schemas.microsoft.com/office/drawing/2014/main" id="{58E56A73-B7E2-67A0-D016-FF0566A08F13}"/>
              </a:ext>
            </a:extLst>
          </p:cNvPr>
          <p:cNvSpPr txBox="1">
            <a:spLocks/>
          </p:cNvSpPr>
          <p:nvPr/>
        </p:nvSpPr>
        <p:spPr>
          <a:xfrm>
            <a:off x="1735664" y="3344731"/>
            <a:ext cx="8991505" cy="6744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kern="0" dirty="0">
                <a:solidFill>
                  <a:srgbClr val="C6540D"/>
                </a:solidFill>
              </a:rPr>
              <a:t>Store large quantities and unused medications in a pill safe or lock box</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214260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33" grpId="0" animBg="1"/>
      <p:bldP spid="28" grpId="0" animBg="1"/>
      <p:bldP spid="36" grpId="0"/>
      <p:bldP spid="37" grpId="0" animBg="1"/>
      <p:bldP spid="46" grpId="0" animBg="1"/>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03478" y="18319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831935"/>
            <a:ext cx="7966588" cy="5887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Consider </a:t>
            </a:r>
            <a:r>
              <a:rPr kumimoji="0" lang="en-US" sz="2400" b="0" i="0" u="none" strike="noStrike" kern="0" cap="none" spc="0" normalizeH="0" baseline="0" noProof="0" dirty="0" err="1">
                <a:ln>
                  <a:noFill/>
                </a:ln>
                <a:solidFill>
                  <a:srgbClr val="C6540D"/>
                </a:solidFill>
                <a:effectLst/>
                <a:uLnTx/>
                <a:uFillTx/>
                <a:latin typeface="Oswald SemiBold"/>
                <a:sym typeface="Oswald SemiBold"/>
              </a:rPr>
              <a:t>imple</a:t>
            </a:r>
            <a:r>
              <a:rPr lang="en-US" sz="2400" kern="0" dirty="0" err="1">
                <a:solidFill>
                  <a:srgbClr val="C6540D"/>
                </a:solidFill>
              </a:rPr>
              <a:t>ments</a:t>
            </a:r>
            <a:r>
              <a:rPr lang="en-US" sz="2400" kern="0" dirty="0">
                <a:solidFill>
                  <a:srgbClr val="C6540D"/>
                </a:solidFill>
              </a:rPr>
              <a:t> for suffocation or hanging</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03432" y="4091738"/>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Other metho</a:t>
            </a:r>
            <a:r>
              <a:rPr lang="en-US" sz="2400" kern="0" dirty="0">
                <a:solidFill>
                  <a:srgbClr val="C6540D"/>
                </a:solidFill>
              </a:rPr>
              <a:t>ds (e.g., sharps, heights, drowning</a:t>
            </a:r>
            <a:endParaRPr kumimoji="0" lang="en-US" sz="2400" b="0" i="0" u="none" strike="noStrike" kern="0" cap="none" spc="0" normalizeH="0" baseline="0" noProof="0" dirty="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91420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803432" y="4549994"/>
            <a:ext cx="8232762" cy="124892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Reduce access whenever possible – remove, limit, disable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Maintain physical and emotional contact – “eyes on”</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Focus on other ways of increasing safety </a:t>
            </a:r>
            <a:endParaRPr kumimoji="0" lang="en-US" sz="1800" b="0" i="1" u="none" strike="noStrike" kern="0" cap="none" spc="0" normalizeH="0" baseline="0" noProof="0" dirty="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28" name="Google Shape;237;p34">
            <a:extLst>
              <a:ext uri="{FF2B5EF4-FFF2-40B4-BE49-F238E27FC236}">
                <a16:creationId xmlns:a16="http://schemas.microsoft.com/office/drawing/2014/main" id="{055B6FD7-DCF8-15A1-3EC1-CA32E55A5336}"/>
              </a:ext>
            </a:extLst>
          </p:cNvPr>
          <p:cNvSpPr/>
          <p:nvPr/>
        </p:nvSpPr>
        <p:spPr>
          <a:xfrm>
            <a:off x="889024" y="392634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73687" y="4013663"/>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2" name="Google Shape;314;p41">
            <a:extLst>
              <a:ext uri="{FF2B5EF4-FFF2-40B4-BE49-F238E27FC236}">
                <a16:creationId xmlns:a16="http://schemas.microsoft.com/office/drawing/2014/main" id="{6A260F88-9EC3-C34D-03B3-2394A1BBAD64}"/>
              </a:ext>
            </a:extLst>
          </p:cNvPr>
          <p:cNvSpPr txBox="1">
            <a:spLocks/>
          </p:cNvSpPr>
          <p:nvPr/>
        </p:nvSpPr>
        <p:spPr>
          <a:xfrm>
            <a:off x="1766115" y="2351541"/>
            <a:ext cx="8232762" cy="122503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Almost impossible to remove all means, but consider shoelaces, blinds cord, trashcan liners, belts, and ropes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1800" i="1" kern="0" dirty="0">
                <a:solidFill>
                  <a:schemeClr val="bg1"/>
                </a:solidFill>
                <a:latin typeface="+mn-lt"/>
              </a:rPr>
              <a:t>Maintain physical and emotional contact – “eyes on”</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Keep bedroom door open to maintain eyes and ears on them</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dirty="0">
              <a:ln>
                <a:noFill/>
              </a:ln>
              <a:solidFill>
                <a:srgbClr val="2D2929"/>
              </a:solidFill>
              <a:effectLst/>
              <a:uLnTx/>
              <a:uFillTx/>
              <a:latin typeface="Ubuntu Light"/>
              <a:sym typeface="Ubuntu Light"/>
            </a:endParaRPr>
          </a:p>
        </p:txBody>
      </p:sp>
      <p:sp>
        <p:nvSpPr>
          <p:cNvPr id="42" name="TextBox 41">
            <a:extLst>
              <a:ext uri="{FF2B5EF4-FFF2-40B4-BE49-F238E27FC236}">
                <a16:creationId xmlns:a16="http://schemas.microsoft.com/office/drawing/2014/main" id="{D100D487-8CE3-67DC-58B5-CDA03D2940C4}"/>
              </a:ext>
            </a:extLst>
          </p:cNvPr>
          <p:cNvSpPr txBox="1"/>
          <p:nvPr/>
        </p:nvSpPr>
        <p:spPr>
          <a:xfrm>
            <a:off x="1608218" y="5752173"/>
            <a:ext cx="8232762" cy="707886"/>
          </a:xfrm>
          <a:prstGeom prst="rect">
            <a:avLst/>
          </a:prstGeom>
          <a:noFill/>
        </p:spPr>
        <p:txBody>
          <a:bodyPr wrap="square">
            <a:spAutoFit/>
          </a:bodyPr>
          <a:lstStyle/>
          <a:p>
            <a:pPr marL="266700" lvl="1" indent="0" algn="ctr" eaLnBrk="1" hangingPunct="1">
              <a:spcBef>
                <a:spcPts val="563"/>
              </a:spcBef>
              <a:buClr>
                <a:schemeClr val="accent2"/>
              </a:buClr>
              <a:buFont typeface="Arial" panose="020B0604020202020204" pitchFamily="34" charset="0"/>
              <a:buNone/>
              <a:defRPr/>
            </a:pPr>
            <a:r>
              <a:rPr lang="en-US" altLang="en-US" sz="2000" dirty="0">
                <a:solidFill>
                  <a:srgbClr val="FFFF00"/>
                </a:solidFill>
                <a:cs typeface="Arial" panose="020B0604020202020204" pitchFamily="34" charset="0"/>
                <a:sym typeface="Arial" panose="020B0604020202020204" pitchFamily="34" charset="0"/>
              </a:rPr>
              <a:t>Reducing access to lethal means is only one part of preventing suicide. Always seek help from a professional when someone is at risk for suicide. </a:t>
            </a:r>
          </a:p>
        </p:txBody>
      </p:sp>
    </p:spTree>
    <p:extLst>
      <p:ext uri="{BB962C8B-B14F-4D97-AF65-F5344CB8AC3E}">
        <p14:creationId xmlns:p14="http://schemas.microsoft.com/office/powerpoint/2010/main" val="41799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33" grpId="0" animBg="1"/>
      <p:bldP spid="28"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Remember</a:t>
            </a:r>
            <a:endParaRPr kumimoji="0" lang="en-US" sz="3600" b="0" i="1" u="none" strike="noStrike" kern="0" spc="0" normalizeH="0" noProof="0" dirty="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81410" y="160621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51525" y="1667964"/>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Begin with concern and empathy</a:t>
            </a:r>
          </a:p>
        </p:txBody>
      </p:sp>
      <p:sp>
        <p:nvSpPr>
          <p:cNvPr id="9" name="Google Shape;237;p34">
            <a:extLst>
              <a:ext uri="{FF2B5EF4-FFF2-40B4-BE49-F238E27FC236}">
                <a16:creationId xmlns:a16="http://schemas.microsoft.com/office/drawing/2014/main" id="{5CAD4468-0822-8237-A24B-3D398EF5499F}"/>
              </a:ext>
            </a:extLst>
          </p:cNvPr>
          <p:cNvSpPr/>
          <p:nvPr/>
        </p:nvSpPr>
        <p:spPr>
          <a:xfrm>
            <a:off x="1038815" y="294631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942674" y="2932978"/>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Ask directly about suicide</a:t>
            </a: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5972" y="3029776"/>
            <a:ext cx="471094" cy="507607"/>
            <a:chOff x="685475" y="2318350"/>
            <a:chExt cx="297750"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41961" y="1723516"/>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 name="Google Shape;8749;p78">
            <a:extLst>
              <a:ext uri="{FF2B5EF4-FFF2-40B4-BE49-F238E27FC236}">
                <a16:creationId xmlns:a16="http://schemas.microsoft.com/office/drawing/2014/main" id="{CBD60D70-6838-463D-70E0-EDAF48AB651F}"/>
              </a:ext>
            </a:extLst>
          </p:cNvPr>
          <p:cNvGrpSpPr/>
          <p:nvPr/>
        </p:nvGrpSpPr>
        <p:grpSpPr>
          <a:xfrm>
            <a:off x="1141961" y="5569343"/>
            <a:ext cx="471094" cy="507607"/>
            <a:chOff x="685475" y="2318350"/>
            <a:chExt cx="297750" cy="296200"/>
          </a:xfrm>
        </p:grpSpPr>
        <p:sp>
          <p:nvSpPr>
            <p:cNvPr id="24" name="Google Shape;8750;p78">
              <a:extLst>
                <a:ext uri="{FF2B5EF4-FFF2-40B4-BE49-F238E27FC236}">
                  <a16:creationId xmlns:a16="http://schemas.microsoft.com/office/drawing/2014/main" id="{3CBDD2D4-AFD7-04D4-31F4-344AA0819E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51;p78">
              <a:extLst>
                <a:ext uri="{FF2B5EF4-FFF2-40B4-BE49-F238E27FC236}">
                  <a16:creationId xmlns:a16="http://schemas.microsoft.com/office/drawing/2014/main" id="{7785F7FC-BAD0-DCD4-4BDE-3F3C07276A38}"/>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2;p78">
              <a:extLst>
                <a:ext uri="{FF2B5EF4-FFF2-40B4-BE49-F238E27FC236}">
                  <a16:creationId xmlns:a16="http://schemas.microsoft.com/office/drawing/2014/main" id="{274EA95C-6BE5-9D6E-BB83-D5833301C49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 name="Google Shape;237;p34">
            <a:extLst>
              <a:ext uri="{FF2B5EF4-FFF2-40B4-BE49-F238E27FC236}">
                <a16:creationId xmlns:a16="http://schemas.microsoft.com/office/drawing/2014/main" id="{B9C3B809-0701-27A0-124A-CE8BD80795CF}"/>
              </a:ext>
            </a:extLst>
          </p:cNvPr>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881179" y="549834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Involve others in preventing suicide</a:t>
            </a:r>
          </a:p>
        </p:txBody>
      </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5" name="Google Shape;237;p34">
            <a:extLst>
              <a:ext uri="{FF2B5EF4-FFF2-40B4-BE49-F238E27FC236}">
                <a16:creationId xmlns:a16="http://schemas.microsoft.com/office/drawing/2014/main" id="{4F51772C-FFD9-278B-050C-8EBD76EED55B}"/>
              </a:ext>
            </a:extLst>
          </p:cNvPr>
          <p:cNvSpPr/>
          <p:nvPr/>
        </p:nvSpPr>
        <p:spPr>
          <a:xfrm>
            <a:off x="1029500" y="42162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6" name="Google Shape;8749;p78">
            <a:extLst>
              <a:ext uri="{FF2B5EF4-FFF2-40B4-BE49-F238E27FC236}">
                <a16:creationId xmlns:a16="http://schemas.microsoft.com/office/drawing/2014/main" id="{46551A2C-4802-CD00-64A4-3AB853037E4A}"/>
              </a:ext>
            </a:extLst>
          </p:cNvPr>
          <p:cNvGrpSpPr/>
          <p:nvPr/>
        </p:nvGrpSpPr>
        <p:grpSpPr>
          <a:xfrm>
            <a:off x="1108681" y="4319014"/>
            <a:ext cx="471094" cy="507607"/>
            <a:chOff x="685475" y="2318350"/>
            <a:chExt cx="297750" cy="296200"/>
          </a:xfrm>
        </p:grpSpPr>
        <p:sp>
          <p:nvSpPr>
            <p:cNvPr id="37" name="Google Shape;8750;p78">
              <a:extLst>
                <a:ext uri="{FF2B5EF4-FFF2-40B4-BE49-F238E27FC236}">
                  <a16:creationId xmlns:a16="http://schemas.microsoft.com/office/drawing/2014/main" id="{2688F143-297C-F6EF-D97A-775EA2E0EF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51;p78">
              <a:extLst>
                <a:ext uri="{FF2B5EF4-FFF2-40B4-BE49-F238E27FC236}">
                  <a16:creationId xmlns:a16="http://schemas.microsoft.com/office/drawing/2014/main" id="{2117F304-9586-FB80-95D2-2AFD5968AEE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52;p78">
              <a:extLst>
                <a:ext uri="{FF2B5EF4-FFF2-40B4-BE49-F238E27FC236}">
                  <a16:creationId xmlns:a16="http://schemas.microsoft.com/office/drawing/2014/main" id="{56AB13F8-3080-48C5-9ECB-CDA9C3B07559}"/>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 name="Google Shape;315;p41">
            <a:extLst>
              <a:ext uri="{FF2B5EF4-FFF2-40B4-BE49-F238E27FC236}">
                <a16:creationId xmlns:a16="http://schemas.microsoft.com/office/drawing/2014/main" id="{32139740-7A46-0F78-1633-C10399AED934}"/>
              </a:ext>
            </a:extLst>
          </p:cNvPr>
          <p:cNvSpPr txBox="1">
            <a:spLocks/>
          </p:cNvSpPr>
          <p:nvPr/>
        </p:nvSpPr>
        <p:spPr>
          <a:xfrm>
            <a:off x="1953827" y="4161038"/>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0" i="0" u="none" strike="noStrike" kern="0" cap="none" spc="0" normalizeH="0" baseline="0" noProof="0" dirty="0">
                <a:ln>
                  <a:noFill/>
                </a:ln>
                <a:solidFill>
                  <a:srgbClr val="C6540D"/>
                </a:solidFill>
                <a:effectLst/>
                <a:uLnTx/>
                <a:uFillTx/>
                <a:latin typeface="Oswald SemiBold"/>
                <a:sym typeface="Oswald SemiBold"/>
              </a:rPr>
              <a:t>Focus on increasing safety</a:t>
            </a:r>
          </a:p>
        </p:txBody>
      </p:sp>
      <p:sp>
        <p:nvSpPr>
          <p:cNvPr id="41" name="TextBox 40">
            <a:extLst>
              <a:ext uri="{FF2B5EF4-FFF2-40B4-BE49-F238E27FC236}">
                <a16:creationId xmlns:a16="http://schemas.microsoft.com/office/drawing/2014/main" id="{D0E130C6-1AF2-2B82-B896-A17D54675322}"/>
              </a:ext>
            </a:extLst>
          </p:cNvPr>
          <p:cNvSpPr txBox="1"/>
          <p:nvPr/>
        </p:nvSpPr>
        <p:spPr>
          <a:xfrm>
            <a:off x="1881179" y="2073828"/>
            <a:ext cx="860001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“I care about you and want you to be safe.”</a:t>
            </a:r>
          </a:p>
        </p:txBody>
      </p:sp>
      <p:sp>
        <p:nvSpPr>
          <p:cNvPr id="42" name="TextBox 41">
            <a:extLst>
              <a:ext uri="{FF2B5EF4-FFF2-40B4-BE49-F238E27FC236}">
                <a16:creationId xmlns:a16="http://schemas.microsoft.com/office/drawing/2014/main" id="{75B7B3D0-CACA-05A2-A523-6CFAE54EF912}"/>
              </a:ext>
            </a:extLst>
          </p:cNvPr>
          <p:cNvSpPr txBox="1"/>
          <p:nvPr/>
        </p:nvSpPr>
        <p:spPr>
          <a:xfrm>
            <a:off x="1903205" y="3373896"/>
            <a:ext cx="860001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“Are you thinking about suicide?”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i="1" kern="0" dirty="0">
                <a:solidFill>
                  <a:schemeClr val="bg1"/>
                </a:solidFill>
                <a:sym typeface="Ubuntu Light"/>
              </a:rPr>
              <a:t>“Are you thinking about killing yourself?”</a:t>
            </a:r>
            <a:endParaRPr kumimoji="0" lang="en-US" sz="1800" b="0" i="1" u="none" strike="noStrike" kern="0" cap="none" spc="0" normalizeH="0" baseline="0" noProof="0" dirty="0">
              <a:ln>
                <a:noFill/>
              </a:ln>
              <a:solidFill>
                <a:schemeClr val="bg1"/>
              </a:solidFill>
              <a:effectLst/>
              <a:uLnTx/>
              <a:uFillTx/>
              <a:latin typeface="+mn-lt"/>
              <a:sym typeface="Ubuntu Light"/>
            </a:endParaRPr>
          </a:p>
        </p:txBody>
      </p:sp>
      <p:sp>
        <p:nvSpPr>
          <p:cNvPr id="43" name="TextBox 42">
            <a:extLst>
              <a:ext uri="{FF2B5EF4-FFF2-40B4-BE49-F238E27FC236}">
                <a16:creationId xmlns:a16="http://schemas.microsoft.com/office/drawing/2014/main" id="{4D165B5F-B106-A1F3-039E-1B964EE43E58}"/>
              </a:ext>
            </a:extLst>
          </p:cNvPr>
          <p:cNvSpPr txBox="1"/>
          <p:nvPr/>
        </p:nvSpPr>
        <p:spPr>
          <a:xfrm>
            <a:off x="1903205" y="4630532"/>
            <a:ext cx="860001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Discuss the temporary nature of both </a:t>
            </a:r>
            <a:r>
              <a:rPr lang="en-US" i="1" kern="0" dirty="0">
                <a:solidFill>
                  <a:schemeClr val="bg1"/>
                </a:solidFill>
                <a:sym typeface="Ubuntu Light"/>
              </a:rPr>
              <a:t>suicidality and limited access to lethal means.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Familiarity with medications or firearms may increase rather than decrease risk</a:t>
            </a:r>
          </a:p>
        </p:txBody>
      </p:sp>
      <p:sp>
        <p:nvSpPr>
          <p:cNvPr id="44" name="TextBox 43">
            <a:extLst>
              <a:ext uri="{FF2B5EF4-FFF2-40B4-BE49-F238E27FC236}">
                <a16:creationId xmlns:a16="http://schemas.microsoft.com/office/drawing/2014/main" id="{5B1B0DAF-9D68-D828-D3C0-5274ADF0500B}"/>
              </a:ext>
            </a:extLst>
          </p:cNvPr>
          <p:cNvSpPr txBox="1"/>
          <p:nvPr/>
        </p:nvSpPr>
        <p:spPr>
          <a:xfrm>
            <a:off x="1903205" y="5860581"/>
            <a:ext cx="860001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1800" b="0" i="1" u="none" strike="noStrike" kern="0" cap="none" spc="0" normalizeH="0" baseline="0" noProof="0" dirty="0">
                <a:ln>
                  <a:noFill/>
                </a:ln>
                <a:solidFill>
                  <a:schemeClr val="bg1"/>
                </a:solidFill>
                <a:effectLst/>
                <a:uLnTx/>
                <a:uFillTx/>
                <a:latin typeface="+mn-lt"/>
                <a:sym typeface="Ubuntu Light"/>
              </a:rPr>
              <a:t>Call the Suicide and Crisis Lifeline by calling 988</a:t>
            </a:r>
          </a:p>
        </p:txBody>
      </p:sp>
    </p:spTree>
    <p:extLst>
      <p:ext uri="{BB962C8B-B14F-4D97-AF65-F5344CB8AC3E}">
        <p14:creationId xmlns:p14="http://schemas.microsoft.com/office/powerpoint/2010/main" val="67395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1" grpId="0"/>
      <p:bldP spid="31" grpId="0" animBg="1"/>
      <p:bldP spid="32" grpId="0"/>
      <p:bldP spid="35" grpId="0" animBg="1"/>
      <p:bldP spid="40" grpId="0"/>
      <p:bldP spid="41" grpId="0"/>
      <p:bldP spid="42"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797491"/>
            <a:ext cx="429000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Standard Home </a:t>
            </a:r>
          </a:p>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Safety Practices</a:t>
            </a:r>
          </a:p>
        </p:txBody>
      </p:sp>
      <p:sp>
        <p:nvSpPr>
          <p:cNvPr id="5" name="Google Shape;275;p36">
            <a:extLst>
              <a:ext uri="{FF2B5EF4-FFF2-40B4-BE49-F238E27FC236}">
                <a16:creationId xmlns:a16="http://schemas.microsoft.com/office/drawing/2014/main" id="{37E0D62B-05A6-9630-5E17-08C34B475EF2}"/>
              </a:ext>
            </a:extLst>
          </p:cNvPr>
          <p:cNvSpPr txBox="1">
            <a:spLocks/>
          </p:cNvSpPr>
          <p:nvPr/>
        </p:nvSpPr>
        <p:spPr>
          <a:xfrm>
            <a:off x="490232" y="2242661"/>
            <a:ext cx="3406975" cy="423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C69C6D"/>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C69C6D"/>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C69C6D"/>
                </a:solidFill>
                <a:latin typeface="Ubuntu Light"/>
                <a:ea typeface="Ubuntu Light"/>
                <a:cs typeface="Ubuntu Light"/>
                <a:sym typeface="Ubuntu Light"/>
              </a:defRPr>
            </a:lvl9pPr>
          </a:lstStyle>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Install safety gates &amp; window guards</a:t>
            </a: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Keep an eye on children around water</a:t>
            </a: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Develop &amp; practice a fire escape plan</a:t>
            </a: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Smoke alarms and carbon monoxide detectors</a:t>
            </a: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Keep floor surfaces free of trip hazards</a:t>
            </a: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Store medications safely</a:t>
            </a: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Safe storage of household cleaners/toxic products</a:t>
            </a: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Secure TVs, dressers, &amp; appliances to the wall to prevent tipping hazard</a:t>
            </a:r>
          </a:p>
          <a:p>
            <a:pPr marL="0" marR="0" lvl="0" indent="0" algn="l" defTabSz="914400" rtl="0" eaLnBrk="1" fontAlgn="auto" latinLnBrk="0" hangingPunct="1">
              <a:lnSpc>
                <a:spcPct val="100000"/>
              </a:lnSpc>
              <a:spcBef>
                <a:spcPts val="0"/>
              </a:spcBef>
              <a:spcAft>
                <a:spcPts val="0"/>
              </a:spcAft>
              <a:buClr>
                <a:srgbClr val="EE7A30"/>
              </a:buClr>
              <a:buSzPts val="1300"/>
              <a:buFont typeface="Ubuntu Light"/>
              <a:buNone/>
              <a:tabLst/>
              <a:defRPr/>
            </a:pPr>
            <a:endParaRPr kumimoji="0" lang="en-US" sz="1200" b="0" i="0" u="none" strike="noStrike" kern="0" cap="none" spc="0" normalizeH="0" baseline="0" noProof="0" dirty="0">
              <a:ln>
                <a:noFill/>
              </a:ln>
              <a:solidFill>
                <a:srgbClr val="C69C6D"/>
              </a:solidFill>
              <a:effectLst/>
              <a:uLnTx/>
              <a:uFillTx/>
              <a:latin typeface="Ubuntu Light"/>
              <a:sym typeface="Ubuntu Light"/>
            </a:endParaRPr>
          </a:p>
        </p:txBody>
      </p:sp>
      <p:pic>
        <p:nvPicPr>
          <p:cNvPr id="7" name="Picture 6" descr="A picture containing indoor, orange, person&#10;&#10;Description automatically generated">
            <a:extLst>
              <a:ext uri="{FF2B5EF4-FFF2-40B4-BE49-F238E27FC236}">
                <a16:creationId xmlns:a16="http://schemas.microsoft.com/office/drawing/2014/main" id="{22754CFD-835C-D824-77E7-FFA48812F762}"/>
              </a:ext>
            </a:extLst>
          </p:cNvPr>
          <p:cNvPicPr>
            <a:picLocks noChangeAspect="1"/>
          </p:cNvPicPr>
          <p:nvPr/>
        </p:nvPicPr>
        <p:blipFill rotWithShape="1">
          <a:blip r:embed="rId3"/>
          <a:srcRect r="26761"/>
          <a:stretch/>
        </p:blipFill>
        <p:spPr>
          <a:xfrm>
            <a:off x="5600698" y="1325812"/>
            <a:ext cx="2781300" cy="2531728"/>
          </a:xfrm>
          <a:prstGeom prst="rect">
            <a:avLst/>
          </a:prstGeom>
          <a:ln w="38100">
            <a:solidFill>
              <a:srgbClr val="29ABE2"/>
            </a:solidFill>
          </a:ln>
        </p:spPr>
      </p:pic>
      <p:pic>
        <p:nvPicPr>
          <p:cNvPr id="8" name="Picture 7" descr="Two girls in swimsuits sitting in a pool&#10;&#10;Description automatically generated with low confidence">
            <a:extLst>
              <a:ext uri="{FF2B5EF4-FFF2-40B4-BE49-F238E27FC236}">
                <a16:creationId xmlns:a16="http://schemas.microsoft.com/office/drawing/2014/main" id="{E4BA84F1-CAAA-467A-AE48-7F8A3DF8BAF0}"/>
              </a:ext>
            </a:extLst>
          </p:cNvPr>
          <p:cNvPicPr>
            <a:picLocks noChangeAspect="1"/>
          </p:cNvPicPr>
          <p:nvPr/>
        </p:nvPicPr>
        <p:blipFill rotWithShape="1">
          <a:blip r:embed="rId4"/>
          <a:srcRect l="5353" t="-360" r="23675" b="360"/>
          <a:stretch/>
        </p:blipFill>
        <p:spPr>
          <a:xfrm>
            <a:off x="8381999" y="1325812"/>
            <a:ext cx="2651907" cy="2531728"/>
          </a:xfrm>
          <a:prstGeom prst="rect">
            <a:avLst/>
          </a:prstGeom>
          <a:ln w="38100">
            <a:solidFill>
              <a:srgbClr val="29ABE2"/>
            </a:solidFill>
          </a:ln>
        </p:spPr>
      </p:pic>
      <p:pic>
        <p:nvPicPr>
          <p:cNvPr id="9" name="Picture 8" descr="A picture containing green&#10;&#10;Description automatically generated">
            <a:extLst>
              <a:ext uri="{FF2B5EF4-FFF2-40B4-BE49-F238E27FC236}">
                <a16:creationId xmlns:a16="http://schemas.microsoft.com/office/drawing/2014/main" id="{451BB42F-AC9B-AE86-39DA-6B71F7A42A32}"/>
              </a:ext>
            </a:extLst>
          </p:cNvPr>
          <p:cNvPicPr>
            <a:picLocks noChangeAspect="1"/>
          </p:cNvPicPr>
          <p:nvPr/>
        </p:nvPicPr>
        <p:blipFill rotWithShape="1">
          <a:blip r:embed="rId5"/>
          <a:srcRect t="9712" b="13133"/>
          <a:stretch/>
        </p:blipFill>
        <p:spPr>
          <a:xfrm>
            <a:off x="5600701" y="3857539"/>
            <a:ext cx="2781300" cy="2476585"/>
          </a:xfrm>
          <a:prstGeom prst="rect">
            <a:avLst/>
          </a:prstGeom>
          <a:ln w="38100">
            <a:solidFill>
              <a:srgbClr val="29ABE2"/>
            </a:solidFill>
          </a:ln>
        </p:spPr>
      </p:pic>
      <p:pic>
        <p:nvPicPr>
          <p:cNvPr id="10" name="Picture 9" descr="A picture containing person, indoor&#10;&#10;Description automatically generated">
            <a:extLst>
              <a:ext uri="{FF2B5EF4-FFF2-40B4-BE49-F238E27FC236}">
                <a16:creationId xmlns:a16="http://schemas.microsoft.com/office/drawing/2014/main" id="{C173680C-A620-554B-033E-05107A9AF81D}"/>
              </a:ext>
            </a:extLst>
          </p:cNvPr>
          <p:cNvPicPr>
            <a:picLocks noChangeAspect="1"/>
          </p:cNvPicPr>
          <p:nvPr/>
        </p:nvPicPr>
        <p:blipFill rotWithShape="1">
          <a:blip r:embed="rId6"/>
          <a:srcRect l="4292" r="24244"/>
          <a:stretch/>
        </p:blipFill>
        <p:spPr>
          <a:xfrm>
            <a:off x="8382000" y="3857539"/>
            <a:ext cx="2651907" cy="2476585"/>
          </a:xfrm>
          <a:prstGeom prst="rect">
            <a:avLst/>
          </a:prstGeom>
          <a:ln w="38100">
            <a:solidFill>
              <a:srgbClr val="29ABE2"/>
            </a:solidFill>
          </a:ln>
        </p:spPr>
      </p:pic>
    </p:spTree>
    <p:extLst>
      <p:ext uri="{BB962C8B-B14F-4D97-AF65-F5344CB8AC3E}">
        <p14:creationId xmlns:p14="http://schemas.microsoft.com/office/powerpoint/2010/main" val="17302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5EBAFA-0499-D4C0-5F31-B29FB7DA7A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4" t="-1885" r="12616" b="1885"/>
          <a:stretch/>
        </p:blipFill>
        <p:spPr>
          <a:xfrm>
            <a:off x="1959541" y="974808"/>
            <a:ext cx="8272917" cy="4913453"/>
          </a:xfrm>
          <a:prstGeom prst="rect">
            <a:avLst/>
          </a:prstGeom>
        </p:spPr>
      </p:pic>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4"/>
          <a:stretch>
            <a:fillRect/>
          </a:stretch>
        </p:blipFill>
        <p:spPr>
          <a:xfrm>
            <a:off x="10481189" y="5330429"/>
            <a:ext cx="1115665" cy="1115665"/>
          </a:xfrm>
          <a:prstGeom prst="rect">
            <a:avLst/>
          </a:prstGeom>
        </p:spPr>
      </p:pic>
    </p:spTree>
    <p:extLst>
      <p:ext uri="{BB962C8B-B14F-4D97-AF65-F5344CB8AC3E}">
        <p14:creationId xmlns:p14="http://schemas.microsoft.com/office/powerpoint/2010/main" val="1009662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4" name="Content Placeholder 1">
            <a:extLst>
              <a:ext uri="{FF2B5EF4-FFF2-40B4-BE49-F238E27FC236}">
                <a16:creationId xmlns:a16="http://schemas.microsoft.com/office/drawing/2014/main" id="{C49FEE16-B4EC-9956-C4DB-76722E28A6CE}"/>
              </a:ext>
            </a:extLst>
          </p:cNvPr>
          <p:cNvSpPr>
            <a:spLocks noGrp="1"/>
          </p:cNvSpPr>
          <p:nvPr>
            <p:ph idx="1"/>
          </p:nvPr>
        </p:nvSpPr>
        <p:spPr>
          <a:xfrm>
            <a:off x="1603094" y="1081483"/>
            <a:ext cx="8229600" cy="5776517"/>
          </a:xfrm>
        </p:spPr>
        <p:txBody>
          <a:bodyPr>
            <a:normAutofit lnSpcReduction="10000"/>
          </a:bodyPr>
          <a:lstStyle/>
          <a:p>
            <a:pPr marL="242714" indent="-242714" eaLnBrk="1" hangingPunct="1">
              <a:defRPr/>
            </a:pPr>
            <a:r>
              <a:rPr lang="en-US" altLang="en-US" sz="2667" dirty="0">
                <a:solidFill>
                  <a:schemeClr val="bg1"/>
                </a:solidFill>
              </a:rPr>
              <a:t>American Association of Suicidology </a:t>
            </a:r>
            <a:r>
              <a:rPr lang="en-US" altLang="en-US" sz="2489" dirty="0">
                <a:solidFill>
                  <a:schemeClr val="bg1"/>
                </a:solidFill>
              </a:rPr>
              <a:t>	  	</a:t>
            </a:r>
            <a:r>
              <a:rPr lang="en-US" altLang="en-US" sz="2489" dirty="0">
                <a:solidFill>
                  <a:schemeClr val="bg1"/>
                </a:solidFill>
                <a:hlinkClick r:id="rId4">
                  <a:extLst>
                    <a:ext uri="{A12FA001-AC4F-418D-AE19-62706E023703}">
                      <ahyp:hlinkClr xmlns:ahyp="http://schemas.microsoft.com/office/drawing/2018/hyperlinkcolor" xmlns="" val="tx"/>
                    </a:ext>
                  </a:extLst>
                </a:hlinkClick>
              </a:rPr>
              <a:t>www.suicidology.org</a:t>
            </a:r>
            <a:endParaRPr lang="en-US" altLang="en-US" sz="2489" dirty="0">
              <a:solidFill>
                <a:schemeClr val="bg1"/>
              </a:solidFill>
            </a:endParaRPr>
          </a:p>
          <a:p>
            <a:pPr marL="242714" indent="-242714" eaLnBrk="1" hangingPunct="1">
              <a:defRPr/>
            </a:pPr>
            <a:endParaRPr lang="en-US" altLang="en-US" sz="800" dirty="0">
              <a:solidFill>
                <a:schemeClr val="bg1"/>
              </a:solidFill>
            </a:endParaRPr>
          </a:p>
          <a:p>
            <a:pPr marL="242714" indent="-242714" eaLnBrk="1" hangingPunct="1">
              <a:defRPr/>
            </a:pPr>
            <a:r>
              <a:rPr lang="en-US" altLang="en-US" sz="2667" dirty="0">
                <a:solidFill>
                  <a:schemeClr val="bg1"/>
                </a:solidFill>
              </a:rPr>
              <a:t>American Foundation for Suicide Prevention 	 	</a:t>
            </a:r>
            <a:r>
              <a:rPr lang="en-US" altLang="en-US" sz="2489" dirty="0">
                <a:solidFill>
                  <a:schemeClr val="bg1"/>
                </a:solidFill>
                <a:hlinkClick r:id="rId5">
                  <a:extLst>
                    <a:ext uri="{A12FA001-AC4F-418D-AE19-62706E023703}">
                      <ahyp:hlinkClr xmlns:ahyp="http://schemas.microsoft.com/office/drawing/2018/hyperlinkcolor" xmlns="" val="tx"/>
                    </a:ext>
                  </a:extLst>
                </a:hlinkClick>
              </a:rPr>
              <a:t>www.afsp.org</a:t>
            </a:r>
            <a:endParaRPr lang="en-US" altLang="en-US" sz="2489" dirty="0">
              <a:solidFill>
                <a:schemeClr val="bg1"/>
              </a:solidFill>
            </a:endParaRPr>
          </a:p>
          <a:p>
            <a:pPr marL="242714" indent="-242714" eaLnBrk="1" hangingPunct="1">
              <a:defRPr/>
            </a:pPr>
            <a:endParaRPr lang="en-US" altLang="en-US" sz="900" dirty="0">
              <a:solidFill>
                <a:schemeClr val="bg1"/>
              </a:solidFill>
            </a:endParaRPr>
          </a:p>
          <a:p>
            <a:pPr marL="242714" lvl="1" indent="-242714" eaLnBrk="1" hangingPunct="1">
              <a:defRPr/>
            </a:pPr>
            <a:r>
              <a:rPr lang="en-US" altLang="en-US" dirty="0">
                <a:solidFill>
                  <a:schemeClr val="bg1"/>
                </a:solidFill>
              </a:rPr>
              <a:t>LivingWorks &amp; safeTALK Suicide Prevention Program</a:t>
            </a:r>
          </a:p>
          <a:p>
            <a:pPr marL="1371600" lvl="3" indent="-457200" eaLnBrk="1" hangingPunct="1">
              <a:buFont typeface="Arial" panose="020B0604020202020204" pitchFamily="34" charset="0"/>
              <a:buNone/>
              <a:defRPr/>
            </a:pPr>
            <a:r>
              <a:rPr lang="en-US" sz="2490" dirty="0">
                <a:solidFill>
                  <a:schemeClr val="bg1"/>
                </a:solidFill>
                <a:hlinkClick r:id="rId6">
                  <a:extLst>
                    <a:ext uri="{A12FA001-AC4F-418D-AE19-62706E023703}">
                      <ahyp:hlinkClr xmlns:ahyp="http://schemas.microsoft.com/office/drawing/2018/hyperlinkcolor" xmlns="" val="tx"/>
                    </a:ext>
                  </a:extLst>
                </a:hlinkClick>
              </a:rPr>
              <a:t>www.livingworks.net/trainings</a:t>
            </a:r>
            <a:endParaRPr lang="en-US" sz="2490" dirty="0">
              <a:solidFill>
                <a:schemeClr val="bg1"/>
              </a:solidFill>
            </a:endParaRPr>
          </a:p>
          <a:p>
            <a:pPr marL="1371600" lvl="3" indent="-457200" eaLnBrk="1" hangingPunct="1">
              <a:buFont typeface="Arial" panose="020B0604020202020204" pitchFamily="34" charset="0"/>
              <a:buNone/>
              <a:defRPr/>
            </a:pPr>
            <a:endParaRPr lang="en-US" altLang="en-US" sz="900" dirty="0">
              <a:solidFill>
                <a:schemeClr val="bg1"/>
              </a:solidFill>
            </a:endParaRPr>
          </a:p>
          <a:p>
            <a:pPr marL="242714" lvl="1" indent="-242714" eaLnBrk="1" hangingPunct="1">
              <a:defRPr/>
            </a:pPr>
            <a:r>
              <a:rPr lang="en-US" altLang="en-US" dirty="0">
                <a:solidFill>
                  <a:schemeClr val="bg1"/>
                </a:solidFill>
              </a:rPr>
              <a:t>Means Matter, Harvard Injury Control Research Center   	</a:t>
            </a:r>
            <a:r>
              <a:rPr lang="en-US" altLang="en-US" dirty="0">
                <a:solidFill>
                  <a:schemeClr val="bg1"/>
                </a:solidFill>
                <a:hlinkClick r:id="rId7">
                  <a:extLst>
                    <a:ext uri="{A12FA001-AC4F-418D-AE19-62706E023703}">
                      <ahyp:hlinkClr xmlns:ahyp="http://schemas.microsoft.com/office/drawing/2018/hyperlinkcolor" xmlns="" val="tx"/>
                    </a:ext>
                  </a:extLst>
                </a:hlinkClick>
              </a:rPr>
              <a:t>www.MeansMatter.org</a:t>
            </a:r>
            <a:r>
              <a:rPr lang="en-US" altLang="en-US" dirty="0">
                <a:solidFill>
                  <a:schemeClr val="bg1"/>
                </a:solidFill>
              </a:rPr>
              <a:t> </a:t>
            </a:r>
          </a:p>
          <a:p>
            <a:pPr marL="242714" lvl="1" indent="-242714" eaLnBrk="1" hangingPunct="1">
              <a:defRPr/>
            </a:pPr>
            <a:endParaRPr lang="en-US" altLang="en-US" sz="900" dirty="0">
              <a:solidFill>
                <a:schemeClr val="bg1"/>
              </a:solidFill>
            </a:endParaRPr>
          </a:p>
          <a:p>
            <a:pPr marL="242714" indent="-242714" eaLnBrk="1" hangingPunct="1">
              <a:defRPr/>
            </a:pPr>
            <a:r>
              <a:rPr lang="en-US" altLang="en-US" sz="2667" dirty="0">
                <a:solidFill>
                  <a:schemeClr val="bg1"/>
                </a:solidFill>
              </a:rPr>
              <a:t>Suicide Prevention Resource Center 	</a:t>
            </a:r>
            <a:r>
              <a:rPr lang="en-US" altLang="en-US" sz="2489" dirty="0">
                <a:solidFill>
                  <a:schemeClr val="bg1"/>
                </a:solidFill>
              </a:rPr>
              <a:t>		</a:t>
            </a:r>
            <a:r>
              <a:rPr lang="en-US" altLang="en-US" sz="2489" dirty="0">
                <a:solidFill>
                  <a:schemeClr val="bg1"/>
                </a:solidFill>
                <a:hlinkClick r:id="rId8">
                  <a:extLst>
                    <a:ext uri="{A12FA001-AC4F-418D-AE19-62706E023703}">
                      <ahyp:hlinkClr xmlns:ahyp="http://schemas.microsoft.com/office/drawing/2018/hyperlinkcolor" xmlns="" val="tx"/>
                    </a:ext>
                  </a:extLst>
                </a:hlinkClick>
              </a:rPr>
              <a:t>www.sprc.org</a:t>
            </a:r>
            <a:endParaRPr lang="en-US" altLang="en-US" sz="2489" dirty="0">
              <a:solidFill>
                <a:schemeClr val="bg1"/>
              </a:solidFill>
            </a:endParaRPr>
          </a:p>
          <a:p>
            <a:pPr marL="242714" indent="-242714" eaLnBrk="1" hangingPunct="1">
              <a:defRPr/>
            </a:pPr>
            <a:endParaRPr lang="en-US" altLang="en-US" sz="900" dirty="0">
              <a:solidFill>
                <a:schemeClr val="bg1"/>
              </a:solidFill>
            </a:endParaRPr>
          </a:p>
          <a:p>
            <a:pPr marL="242714" indent="-242714" eaLnBrk="1" hangingPunct="1">
              <a:spcBef>
                <a:spcPct val="0"/>
              </a:spcBef>
              <a:defRPr/>
            </a:pPr>
            <a:r>
              <a:rPr lang="en-US" altLang="en-US" sz="2489" dirty="0">
                <a:solidFill>
                  <a:schemeClr val="bg1"/>
                </a:solidFill>
              </a:rPr>
              <a:t>SAMHSA's </a:t>
            </a:r>
            <a:r>
              <a:rPr lang="en-US" altLang="en-US" sz="2311" dirty="0">
                <a:solidFill>
                  <a:schemeClr val="bg1"/>
                </a:solidFill>
              </a:rPr>
              <a:t>Resource Center to Promote </a:t>
            </a:r>
            <a:r>
              <a:rPr lang="en-US" altLang="en-US" sz="2311" u="sng" dirty="0">
                <a:solidFill>
                  <a:schemeClr val="bg1"/>
                </a:solidFill>
              </a:rPr>
              <a:t>A</a:t>
            </a:r>
            <a:r>
              <a:rPr lang="en-US" altLang="en-US" sz="2311" dirty="0">
                <a:solidFill>
                  <a:schemeClr val="bg1"/>
                </a:solidFill>
              </a:rPr>
              <a:t>cceptance, </a:t>
            </a:r>
            <a:r>
              <a:rPr lang="en-US" altLang="en-US" sz="2311" u="sng" dirty="0">
                <a:solidFill>
                  <a:schemeClr val="bg1"/>
                </a:solidFill>
              </a:rPr>
              <a:t>D</a:t>
            </a:r>
            <a:r>
              <a:rPr lang="en-US" altLang="en-US" sz="2311" dirty="0">
                <a:solidFill>
                  <a:schemeClr val="bg1"/>
                </a:solidFill>
              </a:rPr>
              <a:t>ignity, and </a:t>
            </a:r>
            <a:r>
              <a:rPr lang="en-US" altLang="en-US" sz="2311" u="sng" dirty="0">
                <a:solidFill>
                  <a:schemeClr val="bg1"/>
                </a:solidFill>
              </a:rPr>
              <a:t>S</a:t>
            </a:r>
            <a:r>
              <a:rPr lang="en-US" altLang="en-US" sz="2311" dirty="0">
                <a:solidFill>
                  <a:schemeClr val="bg1"/>
                </a:solidFill>
              </a:rPr>
              <a:t>ocial Inclusion Associated with Mental Health (ADS Center) </a:t>
            </a:r>
            <a:r>
              <a:rPr lang="en-US" altLang="en-US" sz="2667" dirty="0">
                <a:solidFill>
                  <a:schemeClr val="bg1"/>
                </a:solidFill>
              </a:rPr>
              <a:t>	</a:t>
            </a:r>
            <a:r>
              <a:rPr lang="en-US" altLang="en-US" sz="2489" dirty="0">
                <a:solidFill>
                  <a:schemeClr val="bg1"/>
                </a:solidFill>
                <a:hlinkClick r:id="rId9">
                  <a:extLst>
                    <a:ext uri="{A12FA001-AC4F-418D-AE19-62706E023703}">
                      <ahyp:hlinkClr xmlns:ahyp="http://schemas.microsoft.com/office/drawing/2018/hyperlinkcolor" xmlns="" val="tx"/>
                    </a:ext>
                  </a:extLst>
                </a:hlinkClick>
              </a:rPr>
              <a:t>http://promoteacceptance.samhsa.gov</a:t>
            </a:r>
            <a:endParaRPr lang="en-US" altLang="en-US" sz="2667" dirty="0"/>
          </a:p>
        </p:txBody>
      </p:sp>
      <p:sp>
        <p:nvSpPr>
          <p:cNvPr id="7" name="TextBox 6">
            <a:extLst>
              <a:ext uri="{FF2B5EF4-FFF2-40B4-BE49-F238E27FC236}">
                <a16:creationId xmlns:a16="http://schemas.microsoft.com/office/drawing/2014/main" id="{07C2B01F-CDFD-E4DC-29B9-F3490AD64AA0}"/>
              </a:ext>
            </a:extLst>
          </p:cNvPr>
          <p:cNvSpPr txBox="1"/>
          <p:nvPr/>
        </p:nvSpPr>
        <p:spPr>
          <a:xfrm>
            <a:off x="616353" y="373597"/>
            <a:ext cx="6094070" cy="707886"/>
          </a:xfrm>
          <a:prstGeom prst="rect">
            <a:avLst/>
          </a:prstGeom>
          <a:noFill/>
        </p:spPr>
        <p:txBody>
          <a:bodyPr wrap="square">
            <a:spAutoFit/>
          </a:bodyPr>
          <a:lstStyle/>
          <a:p>
            <a:r>
              <a:rPr lang="en-US" sz="4000" b="1" dirty="0">
                <a:solidFill>
                  <a:srgbClr val="C6540D"/>
                </a:solidFill>
                <a:effectLst>
                  <a:outerShdw blurRad="38100" dist="38100" dir="2700000" algn="tl">
                    <a:srgbClr val="000000">
                      <a:alpha val="43137"/>
                    </a:srgbClr>
                  </a:outerShdw>
                </a:effectLst>
              </a:rPr>
              <a:t>National Resources</a:t>
            </a:r>
            <a:endParaRPr lang="en-US" sz="4000" dirty="0">
              <a:solidFill>
                <a:srgbClr val="C6540D"/>
              </a:solidFill>
            </a:endParaRPr>
          </a:p>
        </p:txBody>
      </p:sp>
    </p:spTree>
    <p:extLst>
      <p:ext uri="{BB962C8B-B14F-4D97-AF65-F5344CB8AC3E}">
        <p14:creationId xmlns:p14="http://schemas.microsoft.com/office/powerpoint/2010/main" val="991867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 name="Content Placeholder 2">
            <a:extLst>
              <a:ext uri="{FF2B5EF4-FFF2-40B4-BE49-F238E27FC236}">
                <a16:creationId xmlns:a16="http://schemas.microsoft.com/office/drawing/2014/main" id="{9434BDE3-E2E8-6A34-74D6-C578BA54222D}"/>
              </a:ext>
            </a:extLst>
          </p:cNvPr>
          <p:cNvSpPr>
            <a:spLocks noGrp="1"/>
          </p:cNvSpPr>
          <p:nvPr>
            <p:ph idx="1"/>
          </p:nvPr>
        </p:nvSpPr>
        <p:spPr>
          <a:xfrm>
            <a:off x="838200" y="1041722"/>
            <a:ext cx="10515600" cy="5608879"/>
          </a:xfrm>
        </p:spPr>
        <p:txBody>
          <a:bodyPr>
            <a:normAutofit fontScale="92500" lnSpcReduction="10000"/>
          </a:bodyPr>
          <a:lstStyle/>
          <a:p>
            <a:pPr>
              <a:buClr>
                <a:schemeClr val="bg1"/>
              </a:buClr>
            </a:pPr>
            <a:r>
              <a:rPr lang="en-US" dirty="0">
                <a:solidFill>
                  <a:schemeClr val="bg1"/>
                </a:solidFill>
              </a:rPr>
              <a:t>National Suicide Prevention Lifeline: </a:t>
            </a:r>
          </a:p>
          <a:p>
            <a:pPr marL="0" indent="0">
              <a:buClr>
                <a:schemeClr val="bg1"/>
              </a:buClr>
              <a:buNone/>
            </a:pPr>
            <a:r>
              <a:rPr lang="en-US" dirty="0">
                <a:solidFill>
                  <a:schemeClr val="bg1"/>
                </a:solidFill>
              </a:rPr>
              <a:t>			call: 1-800-273-8255</a:t>
            </a:r>
          </a:p>
          <a:p>
            <a:pPr marL="0" indent="0">
              <a:buClr>
                <a:schemeClr val="bg1"/>
              </a:buClr>
              <a:buNone/>
            </a:pPr>
            <a:r>
              <a:rPr lang="en-US" dirty="0">
                <a:solidFill>
                  <a:schemeClr val="bg1"/>
                </a:solidFill>
              </a:rPr>
              <a:t>			chat online: suicidepreventionlifeline.org/chat/</a:t>
            </a:r>
          </a:p>
          <a:p>
            <a:pPr marL="0" indent="0">
              <a:buClr>
                <a:schemeClr val="bg1"/>
              </a:buClr>
              <a:buNone/>
            </a:pPr>
            <a:endParaRPr lang="en-US" sz="800" dirty="0">
              <a:solidFill>
                <a:schemeClr val="bg1"/>
              </a:solidFill>
            </a:endParaRPr>
          </a:p>
          <a:p>
            <a:pPr>
              <a:buClr>
                <a:schemeClr val="bg1"/>
              </a:buClr>
            </a:pPr>
            <a:r>
              <a:rPr lang="en-US" dirty="0">
                <a:solidFill>
                  <a:schemeClr val="bg1"/>
                </a:solidFill>
              </a:rPr>
              <a:t>Veterans Crisis Line: 1-800-273-8255 #1</a:t>
            </a:r>
          </a:p>
          <a:p>
            <a:pPr>
              <a:buClr>
                <a:schemeClr val="bg1"/>
              </a:buClr>
            </a:pPr>
            <a:endParaRPr lang="en-US" sz="800" dirty="0">
              <a:solidFill>
                <a:schemeClr val="bg1"/>
              </a:solidFill>
            </a:endParaRPr>
          </a:p>
          <a:p>
            <a:pPr>
              <a:buClr>
                <a:schemeClr val="bg1"/>
              </a:buClr>
            </a:pPr>
            <a:r>
              <a:rPr lang="en-US" dirty="0">
                <a:solidFill>
                  <a:schemeClr val="bg1"/>
                </a:solidFill>
              </a:rPr>
              <a:t>Suicide &amp; Crisis Lifeline: 988 (July 2022)</a:t>
            </a:r>
          </a:p>
          <a:p>
            <a:pPr>
              <a:buClr>
                <a:schemeClr val="bg1"/>
              </a:buClr>
            </a:pPr>
            <a:endParaRPr lang="en-US" sz="800" dirty="0">
              <a:solidFill>
                <a:schemeClr val="bg1"/>
              </a:solidFill>
            </a:endParaRPr>
          </a:p>
          <a:p>
            <a:pPr>
              <a:buClr>
                <a:schemeClr val="bg1"/>
              </a:buClr>
            </a:pPr>
            <a:r>
              <a:rPr lang="en-US" dirty="0">
                <a:solidFill>
                  <a:schemeClr val="bg1"/>
                </a:solidFill>
              </a:rPr>
              <a:t>Crisis Text Line: 741-741</a:t>
            </a:r>
          </a:p>
          <a:p>
            <a:pPr>
              <a:buClr>
                <a:schemeClr val="bg1"/>
              </a:buClr>
            </a:pPr>
            <a:endParaRPr lang="en-US" sz="800" dirty="0">
              <a:solidFill>
                <a:schemeClr val="bg1"/>
              </a:solidFill>
            </a:endParaRPr>
          </a:p>
          <a:p>
            <a:pPr>
              <a:buClr>
                <a:schemeClr val="bg1"/>
              </a:buClr>
            </a:pPr>
            <a:r>
              <a:rPr lang="en-US" dirty="0">
                <a:solidFill>
                  <a:schemeClr val="bg1"/>
                </a:solidFill>
              </a:rPr>
              <a:t>Trevor Project: 	call: 1-866-488-7386</a:t>
            </a:r>
          </a:p>
          <a:p>
            <a:pPr marL="0" indent="0">
              <a:buClr>
                <a:schemeClr val="bg1"/>
              </a:buClr>
              <a:buNone/>
            </a:pPr>
            <a:r>
              <a:rPr lang="en-US" dirty="0">
                <a:solidFill>
                  <a:schemeClr val="bg1"/>
                </a:solidFill>
              </a:rPr>
              <a:t>			text: 678-678 </a:t>
            </a:r>
          </a:p>
          <a:p>
            <a:pPr marL="0" indent="0">
              <a:buClr>
                <a:schemeClr val="bg1"/>
              </a:buClr>
              <a:buNone/>
            </a:pPr>
            <a:endParaRPr lang="en-US" sz="800" dirty="0">
              <a:solidFill>
                <a:schemeClr val="bg1"/>
              </a:solidFill>
            </a:endParaRPr>
          </a:p>
          <a:p>
            <a:pPr>
              <a:buClr>
                <a:schemeClr val="bg1"/>
              </a:buClr>
            </a:pPr>
            <a:r>
              <a:rPr lang="en-US" dirty="0">
                <a:solidFill>
                  <a:schemeClr val="bg1"/>
                </a:solidFill>
              </a:rPr>
              <a:t>TTY: u</a:t>
            </a:r>
            <a:r>
              <a:rPr lang="en-US" b="0" i="0" dirty="0">
                <a:solidFill>
                  <a:srgbClr val="FFFFFF"/>
                </a:solidFill>
                <a:effectLst/>
                <a:latin typeface="catamaran"/>
              </a:rPr>
              <a:t>se your preferred relay service or dial 711 then 1-800-273-8255.</a:t>
            </a:r>
            <a:endParaRPr lang="en-US" dirty="0">
              <a:solidFill>
                <a:schemeClr val="bg1"/>
              </a:solidFill>
            </a:endParaRPr>
          </a:p>
          <a:p>
            <a:pPr marL="914400" lvl="2" indent="0">
              <a:buClr>
                <a:schemeClr val="bg1"/>
              </a:buClr>
              <a:buNone/>
            </a:pPr>
            <a:r>
              <a:rPr lang="en-US" dirty="0">
                <a:solidFill>
                  <a:schemeClr val="bg1"/>
                </a:solidFill>
              </a:rPr>
              <a:t>		</a:t>
            </a:r>
          </a:p>
        </p:txBody>
      </p:sp>
      <p:sp>
        <p:nvSpPr>
          <p:cNvPr id="7" name="TextBox 6">
            <a:extLst>
              <a:ext uri="{FF2B5EF4-FFF2-40B4-BE49-F238E27FC236}">
                <a16:creationId xmlns:a16="http://schemas.microsoft.com/office/drawing/2014/main" id="{30636EA3-80D3-EB28-57CB-B41C2BC33893}"/>
              </a:ext>
            </a:extLst>
          </p:cNvPr>
          <p:cNvSpPr txBox="1"/>
          <p:nvPr/>
        </p:nvSpPr>
        <p:spPr>
          <a:xfrm>
            <a:off x="616353" y="373597"/>
            <a:ext cx="6094070" cy="707886"/>
          </a:xfrm>
          <a:prstGeom prst="rect">
            <a:avLst/>
          </a:prstGeom>
          <a:noFill/>
        </p:spPr>
        <p:txBody>
          <a:bodyPr wrap="square">
            <a:spAutoFit/>
          </a:bodyPr>
          <a:lstStyle/>
          <a:p>
            <a:r>
              <a:rPr lang="en-US" sz="4000" b="1" dirty="0">
                <a:solidFill>
                  <a:srgbClr val="C6540D"/>
                </a:solidFill>
                <a:effectLst>
                  <a:outerShdw blurRad="38100" dist="38100" dir="2700000" algn="tl">
                    <a:srgbClr val="000000">
                      <a:alpha val="43137"/>
                    </a:srgbClr>
                  </a:outerShdw>
                </a:effectLst>
              </a:rPr>
              <a:t>National Resources</a:t>
            </a:r>
            <a:endParaRPr lang="en-US" sz="4000" dirty="0">
              <a:solidFill>
                <a:srgbClr val="C6540D"/>
              </a:solidFill>
            </a:endParaRPr>
          </a:p>
        </p:txBody>
      </p:sp>
    </p:spTree>
    <p:extLst>
      <p:ext uri="{BB962C8B-B14F-4D97-AF65-F5344CB8AC3E}">
        <p14:creationId xmlns:p14="http://schemas.microsoft.com/office/powerpoint/2010/main" val="3558810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5DB63-99F1-B499-23D9-94F564058403}"/>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5" name="Content Placeholder 2">
            <a:extLst>
              <a:ext uri="{FF2B5EF4-FFF2-40B4-BE49-F238E27FC236}">
                <a16:creationId xmlns:a16="http://schemas.microsoft.com/office/drawing/2014/main" id="{A219A5D0-A5DE-E04F-CDE1-2A0F19D8D193}"/>
              </a:ext>
            </a:extLst>
          </p:cNvPr>
          <p:cNvSpPr>
            <a:spLocks noGrp="1" noChangeArrowheads="1"/>
          </p:cNvSpPr>
          <p:nvPr>
            <p:ph idx="1"/>
          </p:nvPr>
        </p:nvSpPr>
        <p:spPr>
          <a:xfrm>
            <a:off x="1479630" y="1493133"/>
            <a:ext cx="8153400" cy="4621937"/>
          </a:xfrm>
        </p:spPr>
        <p:txBody>
          <a:bodyPr/>
          <a:lstStyle/>
          <a:p>
            <a:pPr marL="347663" indent="-347663">
              <a:spcBef>
                <a:spcPts val="600"/>
              </a:spcBef>
              <a:spcAft>
                <a:spcPts val="1200"/>
              </a:spcAft>
              <a:buFont typeface="Wingdings" panose="05000000000000000000" pitchFamily="2" charset="2"/>
              <a:buChar char="ü"/>
              <a:defRPr/>
            </a:pPr>
            <a:r>
              <a:rPr lang="en-US" altLang="en-US" dirty="0">
                <a:solidFill>
                  <a:schemeClr val="bg1"/>
                </a:solidFill>
              </a:rPr>
              <a:t> </a:t>
            </a:r>
            <a:r>
              <a:rPr lang="en-US" altLang="en-US" dirty="0">
                <a:solidFill>
                  <a:schemeClr val="bg1"/>
                </a:solidFill>
                <a:effectLst>
                  <a:outerShdw blurRad="38100" dist="38100" dir="2700000" algn="tl">
                    <a:srgbClr val="000000">
                      <a:alpha val="43137"/>
                    </a:srgbClr>
                  </a:outerShdw>
                </a:effectLst>
              </a:rPr>
              <a:t>Adopt the 11th Commandment </a:t>
            </a:r>
            <a:r>
              <a:rPr lang="en-US" altLang="en-US" dirty="0">
                <a:solidFill>
                  <a:schemeClr val="bg1"/>
                </a:solidFill>
              </a:rPr>
              <a:t>of Firearm Safety </a:t>
            </a:r>
            <a:r>
              <a:rPr lang="en-US" altLang="en-US" sz="2600" i="1" dirty="0">
                <a:solidFill>
                  <a:srgbClr val="FFFF00"/>
                </a:solidFill>
              </a:rPr>
              <a:t>Consider temporary off-site storage if you or a family member may be suicidal or going through a rough time.</a:t>
            </a:r>
          </a:p>
          <a:p>
            <a:pPr marL="347663" lvl="1" indent="-347663">
              <a:spcBef>
                <a:spcPts val="600"/>
              </a:spcBef>
              <a:spcAft>
                <a:spcPts val="1200"/>
              </a:spcAft>
              <a:buFont typeface="Wingdings" panose="05000000000000000000" pitchFamily="2" charset="2"/>
              <a:buChar char="ü"/>
              <a:defRPr/>
            </a:pPr>
            <a:r>
              <a:rPr lang="en-US" altLang="en-US" sz="2800" dirty="0">
                <a:solidFill>
                  <a:schemeClr val="bg1"/>
                </a:solidFill>
                <a:effectLst>
                  <a:outerShdw blurRad="38100" dist="38100" dir="2700000" algn="tl">
                    <a:srgbClr val="000000">
                      <a:alpha val="43137"/>
                    </a:srgbClr>
                  </a:outerShdw>
                </a:effectLst>
              </a:rPr>
              <a:t>Talk to your family </a:t>
            </a:r>
            <a:r>
              <a:rPr lang="en-US" altLang="en-US" sz="2800" dirty="0">
                <a:solidFill>
                  <a:schemeClr val="bg1"/>
                </a:solidFill>
              </a:rPr>
              <a:t>about this training and reducing access to lethal means at home</a:t>
            </a:r>
          </a:p>
          <a:p>
            <a:pPr marL="347663" indent="-347663">
              <a:spcBef>
                <a:spcPts val="600"/>
              </a:spcBef>
              <a:spcAft>
                <a:spcPts val="1200"/>
              </a:spcAft>
              <a:buFont typeface="Wingdings" panose="05000000000000000000" pitchFamily="2" charset="2"/>
              <a:buChar char="ü"/>
              <a:defRPr/>
            </a:pPr>
            <a:r>
              <a:rPr lang="en-US" altLang="en-US" dirty="0">
                <a:solidFill>
                  <a:schemeClr val="bg1"/>
                </a:solidFill>
                <a:effectLst>
                  <a:outerShdw blurRad="38100" dist="38100" dir="2700000" algn="tl">
                    <a:srgbClr val="000000">
                      <a:alpha val="43137"/>
                    </a:srgbClr>
                  </a:outerShdw>
                </a:effectLst>
              </a:rPr>
              <a:t>Share this training </a:t>
            </a:r>
            <a:r>
              <a:rPr lang="en-US" altLang="en-US" dirty="0">
                <a:solidFill>
                  <a:schemeClr val="bg1"/>
                </a:solidFill>
              </a:rPr>
              <a:t>with gun owning friends and encourage them to take it</a:t>
            </a:r>
          </a:p>
          <a:p>
            <a:pPr marL="347663" indent="-347663">
              <a:spcBef>
                <a:spcPts val="600"/>
              </a:spcBef>
              <a:spcAft>
                <a:spcPts val="1200"/>
              </a:spcAft>
              <a:buFont typeface="Wingdings" panose="05000000000000000000" pitchFamily="2" charset="2"/>
              <a:buChar char="ü"/>
              <a:defRPr/>
            </a:pPr>
            <a:r>
              <a:rPr lang="en-US" altLang="en-US" dirty="0">
                <a:solidFill>
                  <a:schemeClr val="bg1"/>
                </a:solidFill>
              </a:rPr>
              <a:t> Ask your organization to host this training for staff and colleagues.</a:t>
            </a:r>
          </a:p>
        </p:txBody>
      </p:sp>
      <p:sp>
        <p:nvSpPr>
          <p:cNvPr id="7" name="TextBox 6">
            <a:extLst>
              <a:ext uri="{FF2B5EF4-FFF2-40B4-BE49-F238E27FC236}">
                <a16:creationId xmlns:a16="http://schemas.microsoft.com/office/drawing/2014/main" id="{19C27958-A948-6E16-0CBE-FB75F9DEE936}"/>
              </a:ext>
            </a:extLst>
          </p:cNvPr>
          <p:cNvSpPr txBox="1"/>
          <p:nvPr/>
        </p:nvSpPr>
        <p:spPr>
          <a:xfrm>
            <a:off x="616353" y="373597"/>
            <a:ext cx="6094070" cy="707886"/>
          </a:xfrm>
          <a:prstGeom prst="rect">
            <a:avLst/>
          </a:prstGeom>
          <a:noFill/>
        </p:spPr>
        <p:txBody>
          <a:bodyPr wrap="square">
            <a:spAutoFit/>
          </a:bodyPr>
          <a:lstStyle/>
          <a:p>
            <a:r>
              <a:rPr lang="en-US" sz="4000" b="1" dirty="0">
                <a:solidFill>
                  <a:srgbClr val="C4520E"/>
                </a:solidFill>
                <a:effectLst>
                  <a:outerShdw blurRad="38100" dist="38100" dir="2700000" algn="tl">
                    <a:srgbClr val="000000">
                      <a:alpha val="43137"/>
                    </a:srgbClr>
                  </a:outerShdw>
                </a:effectLst>
              </a:rPr>
              <a:t>Call to Action</a:t>
            </a:r>
            <a:endParaRPr lang="en-US" sz="4000" dirty="0">
              <a:solidFill>
                <a:srgbClr val="C4520E"/>
              </a:solidFill>
            </a:endParaRPr>
          </a:p>
        </p:txBody>
      </p:sp>
    </p:spTree>
    <p:extLst>
      <p:ext uri="{BB962C8B-B14F-4D97-AF65-F5344CB8AC3E}">
        <p14:creationId xmlns:p14="http://schemas.microsoft.com/office/powerpoint/2010/main" val="385789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1C863-543D-1A20-3522-AC70BAF1996A}"/>
              </a:ext>
            </a:extLst>
          </p:cNvPr>
          <p:cNvPicPr>
            <a:picLocks noChangeAspect="1"/>
          </p:cNvPicPr>
          <p:nvPr/>
        </p:nvPicPr>
        <p:blipFill>
          <a:blip r:embed="rId3"/>
          <a:stretch>
            <a:fillRect/>
          </a:stretch>
        </p:blipFill>
        <p:spPr>
          <a:xfrm>
            <a:off x="506386" y="1401849"/>
            <a:ext cx="6172657" cy="4115105"/>
          </a:xfrm>
          <a:prstGeom prst="rect">
            <a:avLst/>
          </a:prstGeom>
        </p:spPr>
      </p:pic>
      <p:sp>
        <p:nvSpPr>
          <p:cNvPr id="5" name="Google Shape;295;p39">
            <a:extLst>
              <a:ext uri="{FF2B5EF4-FFF2-40B4-BE49-F238E27FC236}">
                <a16:creationId xmlns:a16="http://schemas.microsoft.com/office/drawing/2014/main" id="{2A84473F-3FE3-18DE-2CAB-B0C6E6FD87BD}"/>
              </a:ext>
            </a:extLst>
          </p:cNvPr>
          <p:cNvSpPr txBox="1">
            <a:spLocks/>
          </p:cNvSpPr>
          <p:nvPr/>
        </p:nvSpPr>
        <p:spPr>
          <a:xfrm>
            <a:off x="6860017" y="1401849"/>
            <a:ext cx="4484257" cy="26150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2pPr>
            <a:lvl3pPr marR="0" lvl="2"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3pPr>
            <a:lvl4pPr marR="0" lvl="3"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4pPr>
            <a:lvl5pPr marR="0" lvl="4"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5pPr>
            <a:lvl6pPr marR="0" lvl="5"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6pPr>
            <a:lvl7pPr marR="0" lvl="6"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7pPr>
            <a:lvl8pPr marR="0" lvl="7"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8pPr>
            <a:lvl9pPr marR="0" lvl="8"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9pPr>
          </a:lstStyle>
          <a:p>
            <a:pPr marL="76200" marR="0" lvl="0" indent="0" algn="l" defTabSz="914400" rtl="0" eaLnBrk="1" fontAlgn="auto" latinLnBrk="0" hangingPunct="1">
              <a:lnSpc>
                <a:spcPct val="115000"/>
              </a:lnSpc>
              <a:spcBef>
                <a:spcPts val="0"/>
              </a:spcBef>
              <a:spcAft>
                <a:spcPts val="0"/>
              </a:spcAft>
              <a:buClr>
                <a:srgbClr val="FFFFFF"/>
              </a:buClr>
              <a:buSzPts val="2400"/>
              <a:buFont typeface="Oswald SemiBold"/>
              <a:buNone/>
              <a:tabLst/>
              <a:defRPr/>
            </a:pPr>
            <a:r>
              <a:rPr kumimoji="0" lang="en-US" sz="3600" b="1" i="0" u="none" strike="noStrike" kern="0" spc="0" normalizeH="0" noProof="0" dirty="0">
                <a:ln>
                  <a:noFill/>
                </a:ln>
                <a:solidFill>
                  <a:srgbClr val="FFFF00"/>
                </a:solidFill>
                <a:effectLst/>
                <a:uLnTx/>
                <a:uFillTx/>
                <a:latin typeface="Oswald SemiBold"/>
                <a:sym typeface="Oswald SemiBold"/>
              </a:rPr>
              <a:t>Consider temporary off-site storage or safe storage strategies</a:t>
            </a:r>
          </a:p>
        </p:txBody>
      </p:sp>
      <p:sp>
        <p:nvSpPr>
          <p:cNvPr id="6" name="Google Shape;298;p39">
            <a:extLst>
              <a:ext uri="{FF2B5EF4-FFF2-40B4-BE49-F238E27FC236}">
                <a16:creationId xmlns:a16="http://schemas.microsoft.com/office/drawing/2014/main" id="{35572571-31FD-5468-DC0C-438114F70C8D}"/>
              </a:ext>
            </a:extLst>
          </p:cNvPr>
          <p:cNvSpPr txBox="1">
            <a:spLocks/>
          </p:cNvSpPr>
          <p:nvPr/>
        </p:nvSpPr>
        <p:spPr>
          <a:xfrm>
            <a:off x="6959581" y="3960461"/>
            <a:ext cx="4384693" cy="15564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FFFFFF"/>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for firearms and any other lethal methods if you or a family member may be going through a rough time or having suicidal thoughts and feelings</a:t>
            </a:r>
          </a:p>
        </p:txBody>
      </p:sp>
      <p:pic>
        <p:nvPicPr>
          <p:cNvPr id="7" name="Picture 6" descr="Icon&#10;&#10;Description automatically generated">
            <a:extLst>
              <a:ext uri="{FF2B5EF4-FFF2-40B4-BE49-F238E27FC236}">
                <a16:creationId xmlns:a16="http://schemas.microsoft.com/office/drawing/2014/main" id="{1DBE81E5-3FAE-9631-7ABC-DF8F3D02D7C0}"/>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401112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1146506"/>
            <a:ext cx="5710541"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Why should we talk about firearms and suicide?</a:t>
            </a:r>
          </a:p>
        </p:txBody>
      </p:sp>
      <p:sp>
        <p:nvSpPr>
          <p:cNvPr id="11" name="Google Shape;305;p40">
            <a:extLst>
              <a:ext uri="{FF2B5EF4-FFF2-40B4-BE49-F238E27FC236}">
                <a16:creationId xmlns:a16="http://schemas.microsoft.com/office/drawing/2014/main" id="{322A48BC-1316-C822-53E9-9A23742044CF}"/>
              </a:ext>
            </a:extLst>
          </p:cNvPr>
          <p:cNvSpPr txBox="1">
            <a:spLocks/>
          </p:cNvSpPr>
          <p:nvPr/>
        </p:nvSpPr>
        <p:spPr>
          <a:xfrm>
            <a:off x="490233" y="2591676"/>
            <a:ext cx="8504376" cy="27864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kumimoji="0" lang="en-US" b="0" i="0" u="none" strike="noStrike" kern="0" cap="none" spc="0" normalizeH="0" baseline="0" noProof="0" dirty="0">
                <a:ln>
                  <a:noFill/>
                </a:ln>
                <a:solidFill>
                  <a:srgbClr val="FFFF00"/>
                </a:solidFill>
                <a:effectLst/>
                <a:uLnTx/>
                <a:uFillTx/>
                <a:sym typeface="Oswald SemiBold"/>
              </a:rPr>
              <a:t>Suicide is a leading cause of death.</a:t>
            </a: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kern="0" dirty="0">
              <a:solidFill>
                <a:srgbClr val="FFFF00"/>
              </a:solidFill>
            </a:endParaRPr>
          </a:p>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lang="en-US" kern="0" dirty="0">
                <a:solidFill>
                  <a:srgbClr val="FFFF00"/>
                </a:solidFill>
              </a:rPr>
              <a:t>Home is the primary setting where young people obtain firearms used in suicide.</a:t>
            </a: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kumimoji="0" lang="en-US" b="0" i="0" u="none" strike="noStrike" kern="0" cap="none" spc="0" normalizeH="0" baseline="0" noProof="0" dirty="0">
              <a:ln>
                <a:noFill/>
              </a:ln>
              <a:solidFill>
                <a:srgbClr val="FFFF00"/>
              </a:solidFill>
              <a:effectLst/>
              <a:uLnTx/>
              <a:uFillTx/>
              <a:sym typeface="Oswald SemiBold"/>
            </a:endParaRPr>
          </a:p>
          <a:p>
            <a:pPr marL="285750" indent="-285750">
              <a:buClr>
                <a:srgbClr val="FFFF00"/>
              </a:buClr>
              <a:buFont typeface="Arial" panose="020B0604020202020204" pitchFamily="34" charset="0"/>
              <a:buChar char="•"/>
            </a:pPr>
            <a:r>
              <a:rPr lang="en-US" kern="0" dirty="0">
                <a:solidFill>
                  <a:srgbClr val="FFFF00"/>
                </a:solidFill>
              </a:rPr>
              <a:t>Talking about suicide is a research-informed best practice for preventing suicide. </a:t>
            </a:r>
          </a:p>
          <a:p>
            <a:pPr marL="171450" indent="-171450">
              <a:buClr>
                <a:srgbClr val="FFFF00"/>
              </a:buClr>
              <a:buFont typeface="Arial" panose="020B0604020202020204" pitchFamily="34" charset="0"/>
              <a:buChar char="•"/>
            </a:pPr>
            <a:endParaRPr lang="en-US" kern="0" dirty="0">
              <a:solidFill>
                <a:srgbClr val="FFFF00"/>
              </a:solidFill>
            </a:endParaRPr>
          </a:p>
          <a:p>
            <a:pPr marL="285750" indent="-285750">
              <a:buClr>
                <a:srgbClr val="FFFF00"/>
              </a:buClr>
              <a:buFont typeface="Arial" panose="020B0604020202020204" pitchFamily="34" charset="0"/>
              <a:buChar char="•"/>
            </a:pPr>
            <a:r>
              <a:rPr lang="en-US" kern="0" dirty="0">
                <a:solidFill>
                  <a:srgbClr val="FFFF00"/>
                </a:solidFill>
              </a:rPr>
              <a:t>Gun owners have a role in preventing firearm suicide.</a:t>
            </a:r>
          </a:p>
          <a:p>
            <a:pPr marL="171450" indent="-171450">
              <a:buClr>
                <a:srgbClr val="FFFF00"/>
              </a:buClr>
              <a:buFont typeface="Arial" panose="020B0604020202020204" pitchFamily="34" charset="0"/>
              <a:buChar char="•"/>
            </a:pPr>
            <a:endParaRPr lang="en-US" kern="0" dirty="0">
              <a:solidFill>
                <a:srgbClr val="FFFF00"/>
              </a:solidFill>
            </a:endParaRPr>
          </a:p>
          <a:p>
            <a:pPr marL="285750" indent="-285750">
              <a:buClr>
                <a:srgbClr val="FFFF00"/>
              </a:buClr>
              <a:buFont typeface="Arial" panose="020B0604020202020204" pitchFamily="34" charset="0"/>
              <a:buChar char="•"/>
            </a:pPr>
            <a:r>
              <a:rPr lang="en-US" kern="0" dirty="0">
                <a:solidFill>
                  <a:srgbClr val="FFFF00"/>
                </a:solidFill>
              </a:rPr>
              <a:t>Suicide is generally preventable</a:t>
            </a:r>
            <a:endParaRPr kumimoji="0" lang="en-US" b="0" i="0" u="none" strike="noStrike" kern="0" cap="none" spc="0" normalizeH="0" baseline="0" noProof="0" dirty="0">
              <a:ln>
                <a:noFill/>
              </a:ln>
              <a:solidFill>
                <a:srgbClr val="FFFF00"/>
              </a:solidFill>
              <a:effectLst/>
              <a:uLnTx/>
              <a:uFillTx/>
              <a:sym typeface="Oswald SemiBold"/>
            </a:endParaRPr>
          </a:p>
        </p:txBody>
      </p:sp>
      <p:sp>
        <p:nvSpPr>
          <p:cNvPr id="15" name="Google Shape;307;p40">
            <a:extLst>
              <a:ext uri="{FF2B5EF4-FFF2-40B4-BE49-F238E27FC236}">
                <a16:creationId xmlns:a16="http://schemas.microsoft.com/office/drawing/2014/main" id="{8DCDC1FE-ECEE-82FC-E557-A50B895D0333}"/>
              </a:ext>
            </a:extLst>
          </p:cNvPr>
          <p:cNvSpPr txBox="1">
            <a:spLocks/>
          </p:cNvSpPr>
          <p:nvPr/>
        </p:nvSpPr>
        <p:spPr>
          <a:xfrm>
            <a:off x="5135787" y="4223527"/>
            <a:ext cx="4132037" cy="7503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endParaRPr kumimoji="0" lang="en-US" sz="1800" b="0" i="0" u="none" strike="noStrike" kern="0" cap="none" spc="0" normalizeH="0" baseline="0" noProof="0" dirty="0">
              <a:ln>
                <a:noFill/>
              </a:ln>
              <a:solidFill>
                <a:srgbClr val="FFFF00"/>
              </a:solidFill>
              <a:effectLst/>
              <a:uLnTx/>
              <a:uFillTx/>
              <a:latin typeface="Oswald SemiBold"/>
              <a:sym typeface="Oswald SemiBold"/>
            </a:endParaRPr>
          </a:p>
        </p:txBody>
      </p:sp>
      <p:pic>
        <p:nvPicPr>
          <p:cNvPr id="16" name="Picture 15" descr="Icon&#10;&#10;Description automatically generated">
            <a:extLst>
              <a:ext uri="{FF2B5EF4-FFF2-40B4-BE49-F238E27FC236}">
                <a16:creationId xmlns:a16="http://schemas.microsoft.com/office/drawing/2014/main" id="{71F98C14-4A06-A51E-C71F-7CD653C7BC56}"/>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38031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1146506"/>
            <a:ext cx="6243942"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Why should Veterans talk about firearms and suicide?</a:t>
            </a:r>
          </a:p>
        </p:txBody>
      </p:sp>
      <p:sp>
        <p:nvSpPr>
          <p:cNvPr id="11" name="Google Shape;305;p40">
            <a:extLst>
              <a:ext uri="{FF2B5EF4-FFF2-40B4-BE49-F238E27FC236}">
                <a16:creationId xmlns:a16="http://schemas.microsoft.com/office/drawing/2014/main" id="{322A48BC-1316-C822-53E9-9A23742044CF}"/>
              </a:ext>
            </a:extLst>
          </p:cNvPr>
          <p:cNvSpPr txBox="1">
            <a:spLocks/>
          </p:cNvSpPr>
          <p:nvPr/>
        </p:nvSpPr>
        <p:spPr>
          <a:xfrm>
            <a:off x="490232" y="2895600"/>
            <a:ext cx="10101567" cy="34460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285750" lvl="0" indent="-285750">
              <a:buClr>
                <a:srgbClr val="FFFF00"/>
              </a:buClr>
              <a:buFont typeface="Arial" panose="020B0604020202020204" pitchFamily="34" charset="0"/>
              <a:buChar char="•"/>
              <a:defRPr/>
            </a:pPr>
            <a:r>
              <a:rPr lang="en-US" kern="0" dirty="0">
                <a:solidFill>
                  <a:srgbClr val="FFFF00"/>
                </a:solidFill>
              </a:rPr>
              <a:t>In 2019, the Missouri veteran suicide rate was 43.4 per 100,000 compared to the National Veteran suicide rate of 31.6 per 100,000, and the National rate of 18.1 per 100,000.</a:t>
            </a:r>
          </a:p>
          <a:p>
            <a:pPr lvl="0">
              <a:buClr>
                <a:srgbClr val="FFFF00"/>
              </a:buClr>
              <a:defRPr/>
            </a:pPr>
            <a:endParaRPr lang="en-US" kern="0" dirty="0">
              <a:solidFill>
                <a:srgbClr val="FFFF00"/>
              </a:solidFill>
            </a:endParaRPr>
          </a:p>
          <a:p>
            <a:pPr marL="285750" lvl="0" indent="-285750">
              <a:buClr>
                <a:srgbClr val="FFFF00"/>
              </a:buClr>
              <a:buFont typeface="Arial" panose="020B0604020202020204" pitchFamily="34" charset="0"/>
              <a:buChar char="•"/>
              <a:defRPr/>
            </a:pPr>
            <a:r>
              <a:rPr lang="en-US" kern="0" dirty="0">
                <a:solidFill>
                  <a:srgbClr val="FFFF00"/>
                </a:solidFill>
              </a:rPr>
              <a:t>69.1% of Missouri Veteran suicide deaths were due to a self-inflicted firearm injury, while 59.7% of total Missouri suicides resulted from firearm injuries. </a:t>
            </a:r>
          </a:p>
          <a:p>
            <a:pPr marL="285750" lvl="0" indent="-285750">
              <a:buClr>
                <a:srgbClr val="FFFF00"/>
              </a:buClr>
              <a:buFont typeface="Arial" panose="020B0604020202020204" pitchFamily="34" charset="0"/>
              <a:buChar char="•"/>
              <a:defRPr/>
            </a:pPr>
            <a:endParaRPr kumimoji="0" lang="en-US" b="0" i="0" u="none" strike="noStrike" kern="0" cap="none" spc="0" normalizeH="0" baseline="0" noProof="0" dirty="0">
              <a:ln>
                <a:noFill/>
              </a:ln>
              <a:solidFill>
                <a:srgbClr val="FFFF00"/>
              </a:solidFill>
              <a:effectLst/>
              <a:uLnTx/>
              <a:uFillTx/>
              <a:sym typeface="Oswald SemiBold"/>
            </a:endParaRPr>
          </a:p>
          <a:p>
            <a:pPr marL="285750" indent="-285750">
              <a:buClr>
                <a:srgbClr val="FFFF00"/>
              </a:buClr>
              <a:buFont typeface="Arial" panose="020B0604020202020204" pitchFamily="34" charset="0"/>
              <a:buChar char="•"/>
            </a:pPr>
            <a:r>
              <a:rPr lang="en-US" kern="0" dirty="0">
                <a:solidFill>
                  <a:srgbClr val="FFFF00"/>
                </a:solidFill>
              </a:rPr>
              <a:t>Talking about suicide is a research-informed best practice for preventing suicide. </a:t>
            </a:r>
          </a:p>
          <a:p>
            <a:pPr marL="171450" indent="-171450">
              <a:buClr>
                <a:srgbClr val="FFFF00"/>
              </a:buClr>
              <a:buFont typeface="Arial" panose="020B0604020202020204" pitchFamily="34" charset="0"/>
              <a:buChar char="•"/>
            </a:pPr>
            <a:endParaRPr lang="en-US" kern="0" dirty="0">
              <a:solidFill>
                <a:srgbClr val="FFFF00"/>
              </a:solidFill>
            </a:endParaRPr>
          </a:p>
          <a:p>
            <a:pPr marL="285750" indent="-285750">
              <a:buClr>
                <a:srgbClr val="FFFF00"/>
              </a:buClr>
              <a:buFont typeface="Arial" panose="020B0604020202020204" pitchFamily="34" charset="0"/>
              <a:buChar char="•"/>
            </a:pPr>
            <a:r>
              <a:rPr lang="en-US" kern="0" dirty="0">
                <a:solidFill>
                  <a:srgbClr val="FFFF00"/>
                </a:solidFill>
              </a:rPr>
              <a:t>Nearly half of all veterans own one or more firearms.</a:t>
            </a:r>
          </a:p>
          <a:p>
            <a:pPr marL="171450" indent="-171450">
              <a:buClr>
                <a:srgbClr val="FFFF00"/>
              </a:buClr>
              <a:buFont typeface="Arial" panose="020B0604020202020204" pitchFamily="34" charset="0"/>
              <a:buChar char="•"/>
            </a:pPr>
            <a:endParaRPr lang="en-US" kern="0" dirty="0">
              <a:solidFill>
                <a:srgbClr val="FFFF00"/>
              </a:solidFill>
            </a:endParaRPr>
          </a:p>
          <a:p>
            <a:pPr marL="285750" indent="-285750">
              <a:buClr>
                <a:srgbClr val="FFFF00"/>
              </a:buClr>
              <a:buFont typeface="Arial" panose="020B0604020202020204" pitchFamily="34" charset="0"/>
              <a:buChar char="•"/>
            </a:pPr>
            <a:r>
              <a:rPr lang="en-US" kern="0" dirty="0">
                <a:solidFill>
                  <a:srgbClr val="FFFF00"/>
                </a:solidFill>
              </a:rPr>
              <a:t>Suicide is generally preventable</a:t>
            </a:r>
            <a:endParaRPr kumimoji="0" lang="en-US" b="0" i="0" u="none" strike="noStrike" kern="0" cap="none" spc="0" normalizeH="0" baseline="0" noProof="0" dirty="0">
              <a:ln>
                <a:noFill/>
              </a:ln>
              <a:solidFill>
                <a:srgbClr val="FFFF00"/>
              </a:solidFill>
              <a:effectLst/>
              <a:uLnTx/>
              <a:uFillTx/>
              <a:sym typeface="Oswald SemiBold"/>
            </a:endParaRPr>
          </a:p>
        </p:txBody>
      </p:sp>
      <p:sp>
        <p:nvSpPr>
          <p:cNvPr id="15" name="Google Shape;307;p40">
            <a:extLst>
              <a:ext uri="{FF2B5EF4-FFF2-40B4-BE49-F238E27FC236}">
                <a16:creationId xmlns:a16="http://schemas.microsoft.com/office/drawing/2014/main" id="{8DCDC1FE-ECEE-82FC-E557-A50B895D0333}"/>
              </a:ext>
            </a:extLst>
          </p:cNvPr>
          <p:cNvSpPr txBox="1">
            <a:spLocks/>
          </p:cNvSpPr>
          <p:nvPr/>
        </p:nvSpPr>
        <p:spPr>
          <a:xfrm>
            <a:off x="5135787" y="4223527"/>
            <a:ext cx="4132037" cy="7503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endParaRPr kumimoji="0" lang="en-US" sz="1800" b="0" i="0" u="none" strike="noStrike" kern="0" cap="none" spc="0" normalizeH="0" baseline="0" noProof="0" dirty="0">
              <a:ln>
                <a:noFill/>
              </a:ln>
              <a:solidFill>
                <a:srgbClr val="FFFF00"/>
              </a:solidFill>
              <a:effectLst/>
              <a:uLnTx/>
              <a:uFillTx/>
              <a:latin typeface="Oswald SemiBold"/>
              <a:sym typeface="Oswald SemiBold"/>
            </a:endParaRPr>
          </a:p>
        </p:txBody>
      </p:sp>
      <p:pic>
        <p:nvPicPr>
          <p:cNvPr id="16" name="Picture 15" descr="Icon&#10;&#10;Description automatically generated">
            <a:extLst>
              <a:ext uri="{FF2B5EF4-FFF2-40B4-BE49-F238E27FC236}">
                <a16:creationId xmlns:a16="http://schemas.microsoft.com/office/drawing/2014/main" id="{71F98C14-4A06-A51E-C71F-7CD653C7BC56}"/>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013190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4" y="869780"/>
            <a:ext cx="5241972"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Commandments of firearm safety</a:t>
            </a:r>
          </a:p>
        </p:txBody>
      </p:sp>
      <p:pic>
        <p:nvPicPr>
          <p:cNvPr id="11" name="Google Shape;135;p6">
            <a:extLst>
              <a:ext uri="{FF2B5EF4-FFF2-40B4-BE49-F238E27FC236}">
                <a16:creationId xmlns:a16="http://schemas.microsoft.com/office/drawing/2014/main" id="{A1C42BAF-0D7E-7D07-0DA7-2B5453DECC1A}"/>
              </a:ext>
            </a:extLst>
          </p:cNvPr>
          <p:cNvPicPr preferRelativeResize="0"/>
          <p:nvPr/>
        </p:nvPicPr>
        <p:blipFill rotWithShape="1">
          <a:blip r:embed="rId3">
            <a:alphaModFix/>
          </a:blip>
          <a:srcRect/>
          <a:stretch/>
        </p:blipFill>
        <p:spPr>
          <a:xfrm>
            <a:off x="601805" y="2332378"/>
            <a:ext cx="2359586" cy="4009278"/>
          </a:xfrm>
          <a:prstGeom prst="rect">
            <a:avLst/>
          </a:prstGeom>
          <a:noFill/>
          <a:ln>
            <a:noFill/>
          </a:ln>
        </p:spPr>
      </p:pic>
      <p:sp>
        <p:nvSpPr>
          <p:cNvPr id="12" name="Google Shape;136;p6">
            <a:extLst>
              <a:ext uri="{FF2B5EF4-FFF2-40B4-BE49-F238E27FC236}">
                <a16:creationId xmlns:a16="http://schemas.microsoft.com/office/drawing/2014/main" id="{B5953CF1-D107-D160-18FA-E08F71F0613F}"/>
              </a:ext>
            </a:extLst>
          </p:cNvPr>
          <p:cNvSpPr txBox="1">
            <a:spLocks/>
          </p:cNvSpPr>
          <p:nvPr/>
        </p:nvSpPr>
        <p:spPr>
          <a:xfrm>
            <a:off x="3379070" y="2320771"/>
            <a:ext cx="2716930" cy="3755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228600" marR="0" lvl="0" indent="-228600" algn="l" defTabSz="914400" rtl="0" eaLnBrk="1" fontAlgn="auto" latinLnBrk="0" hangingPunct="1">
              <a:lnSpc>
                <a:spcPct val="90000"/>
              </a:lnSpc>
              <a:spcBef>
                <a:spcPts val="0"/>
              </a:spcBef>
              <a:spcAft>
                <a:spcPts val="0"/>
              </a:spcAft>
              <a:buClr>
                <a:srgbClr val="FAE809"/>
              </a:buClr>
              <a:buSzPct val="100000"/>
              <a:buFont typeface="Calibri"/>
              <a:buAutoNum type="arabicPeriod"/>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Treat every firearm as if it were loaded.</a:t>
            </a: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Always point the muzzle in the safest direction.</a:t>
            </a: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Keep your finger off the trigger until you are ready to shoot</a:t>
            </a: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Be sure of your target – and what’s beyond.</a:t>
            </a: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Know how to safely operate and maintain your firearm before shooting.</a:t>
            </a: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Be sure that your firearm is safe to operate.</a:t>
            </a:r>
          </a:p>
          <a:p>
            <a:pPr marL="457200" marR="0" lvl="0" indent="-304800" algn="l" defTabSz="914400" rtl="0" eaLnBrk="1" fontAlgn="auto" latinLnBrk="0" hangingPunct="1">
              <a:lnSpc>
                <a:spcPct val="90000"/>
              </a:lnSpc>
              <a:spcBef>
                <a:spcPts val="1000"/>
              </a:spcBef>
              <a:spcAft>
                <a:spcPts val="0"/>
              </a:spcAft>
              <a:buClr>
                <a:srgbClr val="47702E"/>
              </a:buClr>
              <a:buSzPts val="2400"/>
              <a:buFont typeface="Calibri"/>
              <a:buNone/>
              <a:tabLst/>
              <a:defRPr/>
            </a:pPr>
            <a:endParaRPr kumimoji="0" lang="en-US" sz="1000" b="0" i="0" u="none" strike="noStrike" kern="0" cap="none" spc="0" normalizeH="0" baseline="0" noProof="0" dirty="0">
              <a:ln>
                <a:noFill/>
              </a:ln>
              <a:solidFill>
                <a:srgbClr val="FFFFFF"/>
              </a:solidFill>
              <a:effectLst/>
              <a:uLnTx/>
              <a:uFillTx/>
              <a:latin typeface="Ubuntu Light"/>
              <a:sym typeface="Ubuntu Light"/>
            </a:endParaRP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endParaRPr kumimoji="0" lang="en-US" sz="1300" b="0" i="0" u="none" strike="noStrike" kern="0" cap="none" spc="0" normalizeH="0" baseline="0" noProof="0" dirty="0">
              <a:ln>
                <a:noFill/>
              </a:ln>
              <a:solidFill>
                <a:srgbClr val="2D2929"/>
              </a:solidFill>
              <a:effectLst/>
              <a:uLnTx/>
              <a:uFillTx/>
              <a:latin typeface="Ubuntu Light"/>
              <a:sym typeface="Ubuntu Light"/>
            </a:endParaRPr>
          </a:p>
        </p:txBody>
      </p:sp>
      <p:sp>
        <p:nvSpPr>
          <p:cNvPr id="13" name="Google Shape;144;p7">
            <a:extLst>
              <a:ext uri="{FF2B5EF4-FFF2-40B4-BE49-F238E27FC236}">
                <a16:creationId xmlns:a16="http://schemas.microsoft.com/office/drawing/2014/main" id="{E05098E3-EBE0-4855-050A-0A3049F36942}"/>
              </a:ext>
            </a:extLst>
          </p:cNvPr>
          <p:cNvSpPr txBox="1">
            <a:spLocks/>
          </p:cNvSpPr>
          <p:nvPr/>
        </p:nvSpPr>
        <p:spPr>
          <a:xfrm>
            <a:off x="6513679" y="2332378"/>
            <a:ext cx="3098544" cy="3755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346075" marR="0" lvl="0" indent="-346075" algn="l" defTabSz="914400" rtl="0" eaLnBrk="1" fontAlgn="auto" latinLnBrk="0" hangingPunct="1">
              <a:lnSpc>
                <a:spcPct val="90000"/>
              </a:lnSpc>
              <a:spcBef>
                <a:spcPts val="0"/>
              </a:spcBef>
              <a:spcAft>
                <a:spcPts val="0"/>
              </a:spcAft>
              <a:buClr>
                <a:srgbClr val="FFFF00"/>
              </a:buClr>
              <a:buSzPct val="100000"/>
              <a:buFont typeface="Calibri"/>
              <a:buAutoNum type="arabicPeriod" startAt="7"/>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Be sure your firearm and ammunition are compatible.</a:t>
            </a: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Wear eye and ear protection when shooting.</a:t>
            </a: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Never use alcohol or other drugs when operating or cleaning firearms.</a:t>
            </a: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1800" b="0" i="0" u="none" strike="noStrike" kern="0" cap="none" spc="0" normalizeH="0" baseline="0" noProof="0" dirty="0">
                <a:ln>
                  <a:noFill/>
                </a:ln>
                <a:solidFill>
                  <a:srgbClr val="FFFFFF"/>
                </a:solidFill>
                <a:effectLst/>
                <a:uLnTx/>
                <a:uFillTx/>
                <a:latin typeface="Oswald Light" panose="00000400000000000000" pitchFamily="2" charset="0"/>
                <a:sym typeface="Ubuntu Light"/>
              </a:rPr>
              <a:t>Safely store all guns to prevent theft and unauthorized access.</a:t>
            </a: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1800" b="1" i="0" u="none" strike="noStrike" kern="0" cap="none" spc="0" normalizeH="0" baseline="0" noProof="0" dirty="0">
                <a:ln>
                  <a:noFill/>
                </a:ln>
                <a:solidFill>
                  <a:srgbClr val="29ABE2"/>
                </a:solidFill>
                <a:effectLst/>
                <a:uLnTx/>
                <a:uFillTx/>
                <a:latin typeface="Oswald Light" panose="00000400000000000000" pitchFamily="2" charset="0"/>
                <a:sym typeface="Ubuntu Light"/>
              </a:rPr>
              <a:t>Consider temporary off-site storage or layer safe storage strategies if someone in the home</a:t>
            </a:r>
            <a:r>
              <a:rPr kumimoji="0" lang="en-US" sz="1800" b="1" i="0" u="none" strike="noStrike" kern="0" cap="none" spc="0" normalizeH="0" noProof="0" dirty="0">
                <a:ln>
                  <a:noFill/>
                </a:ln>
                <a:solidFill>
                  <a:srgbClr val="29ABE2"/>
                </a:solidFill>
                <a:effectLst/>
                <a:uLnTx/>
                <a:uFillTx/>
                <a:latin typeface="Oswald Light" panose="00000400000000000000" pitchFamily="2" charset="0"/>
                <a:sym typeface="Ubuntu Light"/>
              </a:rPr>
              <a:t> may be suicidal </a:t>
            </a:r>
            <a:r>
              <a:rPr kumimoji="0" lang="en-US" sz="1800" b="1" i="0" u="none" strike="noStrike" kern="0" cap="none" spc="0" normalizeH="0" baseline="0" noProof="0" dirty="0">
                <a:ln>
                  <a:noFill/>
                </a:ln>
                <a:solidFill>
                  <a:srgbClr val="29ABE2"/>
                </a:solidFill>
                <a:effectLst/>
                <a:uLnTx/>
                <a:uFillTx/>
                <a:latin typeface="Oswald Light" panose="00000400000000000000" pitchFamily="2" charset="0"/>
                <a:sym typeface="Ubuntu Light"/>
              </a:rPr>
              <a:t>or is going through a rough time.</a:t>
            </a:r>
          </a:p>
        </p:txBody>
      </p:sp>
      <p:pic>
        <p:nvPicPr>
          <p:cNvPr id="14" name="Picture 13" descr="Icon&#10;&#10;Description automatically generated">
            <a:extLst>
              <a:ext uri="{FF2B5EF4-FFF2-40B4-BE49-F238E27FC236}">
                <a16:creationId xmlns:a16="http://schemas.microsoft.com/office/drawing/2014/main" id="{90F944C4-6EFE-24BD-20EA-57AE1824B22A}"/>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1486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590550" y="84409"/>
            <a:ext cx="429000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Risks for suicide</a:t>
            </a:r>
          </a:p>
        </p:txBody>
      </p:sp>
      <p:sp>
        <p:nvSpPr>
          <p:cNvPr id="7" name="Google Shape;305;p40">
            <a:extLst>
              <a:ext uri="{FF2B5EF4-FFF2-40B4-BE49-F238E27FC236}">
                <a16:creationId xmlns:a16="http://schemas.microsoft.com/office/drawing/2014/main" id="{AD2E8CB4-8A2D-5C34-D5DC-B87FCBA6B901}"/>
              </a:ext>
            </a:extLst>
          </p:cNvPr>
          <p:cNvSpPr txBox="1">
            <a:spLocks/>
          </p:cNvSpPr>
          <p:nvPr/>
        </p:nvSpPr>
        <p:spPr>
          <a:xfrm>
            <a:off x="590550" y="1659981"/>
            <a:ext cx="3566810" cy="3238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dirty="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INDIVIDUAL RISKS: </a:t>
            </a: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dirty="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Mental health challenges such as depression</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Social isolation</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Criminal or legal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Financial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Impulsive or aggressive tendencies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Job problems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Serious illness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Substance use disorder</a:t>
            </a:r>
          </a:p>
        </p:txBody>
      </p:sp>
      <p:pic>
        <p:nvPicPr>
          <p:cNvPr id="30" name="Picture 29" descr="A red and white sign&#10;&#10;Description automatically generated with medium confidence">
            <a:extLst>
              <a:ext uri="{FF2B5EF4-FFF2-40B4-BE49-F238E27FC236}">
                <a16:creationId xmlns:a16="http://schemas.microsoft.com/office/drawing/2014/main" id="{745C05F8-B139-7AE0-AB3B-0F7BA0F5065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998" t="10799" r="6799" b="12399"/>
          <a:stretch/>
        </p:blipFill>
        <p:spPr>
          <a:xfrm>
            <a:off x="4500260" y="4584638"/>
            <a:ext cx="2291778" cy="2065828"/>
          </a:xfrm>
          <a:prstGeom prst="rect">
            <a:avLst/>
          </a:prstGeom>
        </p:spPr>
      </p:pic>
      <p:sp>
        <p:nvSpPr>
          <p:cNvPr id="31" name="Google Shape;305;p40">
            <a:extLst>
              <a:ext uri="{FF2B5EF4-FFF2-40B4-BE49-F238E27FC236}">
                <a16:creationId xmlns:a16="http://schemas.microsoft.com/office/drawing/2014/main" id="{B1030A30-021D-9B83-184F-0E476FF6B2A8}"/>
              </a:ext>
            </a:extLst>
          </p:cNvPr>
          <p:cNvSpPr txBox="1">
            <a:spLocks/>
          </p:cNvSpPr>
          <p:nvPr/>
        </p:nvSpPr>
        <p:spPr>
          <a:xfrm>
            <a:off x="4157360" y="1659981"/>
            <a:ext cx="3744640" cy="3238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dirty="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RELATIONSHIP RISKS: </a:t>
            </a: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dirty="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Childhood abuse and neglect</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Bullying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Family history of suicide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Relationship problems – break-up, violence,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Sexual violence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endParaRPr lang="en-US" kern="0" dirty="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endParaRPr lang="en-US" kern="0" dirty="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endParaRPr lang="en-US" kern="0" dirty="0">
              <a:solidFill>
                <a:schemeClr val="bg1"/>
              </a:solidFill>
              <a:latin typeface="Oswald Medium" panose="00000600000000000000" pitchFamily="2" charset="0"/>
            </a:endParaRPr>
          </a:p>
        </p:txBody>
      </p:sp>
      <p:sp>
        <p:nvSpPr>
          <p:cNvPr id="32" name="Google Shape;305;p40">
            <a:extLst>
              <a:ext uri="{FF2B5EF4-FFF2-40B4-BE49-F238E27FC236}">
                <a16:creationId xmlns:a16="http://schemas.microsoft.com/office/drawing/2014/main" id="{270F5F54-9BA8-B2F4-6896-5C93597BCD7D}"/>
              </a:ext>
            </a:extLst>
          </p:cNvPr>
          <p:cNvSpPr txBox="1">
            <a:spLocks/>
          </p:cNvSpPr>
          <p:nvPr/>
        </p:nvSpPr>
        <p:spPr>
          <a:xfrm>
            <a:off x="7439419" y="1659981"/>
            <a:ext cx="3594675" cy="3238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dirty="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r>
              <a:rPr lang="en-US" kern="0" dirty="0">
                <a:solidFill>
                  <a:schemeClr val="bg1"/>
                </a:solidFill>
                <a:latin typeface="Oswald Medium" panose="00000600000000000000" pitchFamily="2" charset="0"/>
              </a:rPr>
              <a:t>COMMUNITY &amp; SOCIETAL RISK</a:t>
            </a: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dirty="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Barriers to health care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Cultural and religious beliefs that suicide is noble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Suicide cluster in the community</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Stigma associated with mental illness or help-seeking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Easy access to lethal means among people at risk</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kern="0" dirty="0">
                <a:solidFill>
                  <a:schemeClr val="bg1"/>
                </a:solidFill>
                <a:latin typeface="Oswald Light" panose="00000400000000000000" pitchFamily="2" charset="0"/>
              </a:rPr>
              <a:t>Unsafe media portrayals of suicide</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dirty="0">
                <a:solidFill>
                  <a:schemeClr val="bg1"/>
                </a:solidFill>
                <a:effectLst/>
              </a:rPr>
              <a:t>CDC, 2021</a:t>
            </a:r>
          </a:p>
        </p:txBody>
      </p:sp>
      <p:pic>
        <p:nvPicPr>
          <p:cNvPr id="8" name="Picture 7" descr="Icon&#10;&#10;Description automatically generated">
            <a:extLst>
              <a:ext uri="{FF2B5EF4-FFF2-40B4-BE49-F238E27FC236}">
                <a16:creationId xmlns:a16="http://schemas.microsoft.com/office/drawing/2014/main" id="{78D842DF-F904-2911-73F7-FCF24ADBA69F}"/>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4651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58129F6FA714EB84E4ED29B60A26F" ma:contentTypeVersion="17" ma:contentTypeDescription="Create a new document." ma:contentTypeScope="" ma:versionID="043958188f8e88e1ee2d7587075489c6">
  <xsd:schema xmlns:xsd="http://www.w3.org/2001/XMLSchema" xmlns:xs="http://www.w3.org/2001/XMLSchema" xmlns:p="http://schemas.microsoft.com/office/2006/metadata/properties" xmlns:ns1="http://schemas.microsoft.com/sharepoint/v3" xmlns:ns2="240465a0-056d-4c7b-b71f-f9a97d4b51fd" xmlns:ns3="0798b4f6-19bc-4a72-ada9-e26dbd0cb288" targetNamespace="http://schemas.microsoft.com/office/2006/metadata/properties" ma:root="true" ma:fieldsID="69a9033d019beab353d5a0cfa815b333" ns1:_="" ns2:_="" ns3:_="">
    <xsd:import namespace="http://schemas.microsoft.com/sharepoint/v3"/>
    <xsd:import namespace="240465a0-056d-4c7b-b71f-f9a97d4b51fd"/>
    <xsd:import namespace="0798b4f6-19bc-4a72-ada9-e26dbd0cb2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0465a0-056d-4c7b-b71f-f9a97d4b5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98b4f6-19bc-4a72-ada9-e26dbd0cb28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7facdc7-4005-41e7-8eda-79f576bba5e7}" ma:internalName="TaxCatchAll" ma:showField="CatchAllData" ma:web="0798b4f6-19bc-4a72-ada9-e26dbd0cb2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40465a0-056d-4c7b-b71f-f9a97d4b51fd">
      <Terms xmlns="http://schemas.microsoft.com/office/infopath/2007/PartnerControls"/>
    </lcf76f155ced4ddcb4097134ff3c332f>
    <TaxCatchAll xmlns="0798b4f6-19bc-4a72-ada9-e26dbd0cb288" xsi:nil="true"/>
  </documentManagement>
</p:properties>
</file>

<file path=customXml/itemProps1.xml><?xml version="1.0" encoding="utf-8"?>
<ds:datastoreItem xmlns:ds="http://schemas.openxmlformats.org/officeDocument/2006/customXml" ds:itemID="{F7A929A3-AB87-4C9B-9CAB-6F4352784896}"/>
</file>

<file path=customXml/itemProps2.xml><?xml version="1.0" encoding="utf-8"?>
<ds:datastoreItem xmlns:ds="http://schemas.openxmlformats.org/officeDocument/2006/customXml" ds:itemID="{E1D64D09-37C4-4CFE-BAB5-27DCC0EF5B3E}"/>
</file>

<file path=customXml/itemProps3.xml><?xml version="1.0" encoding="utf-8"?>
<ds:datastoreItem xmlns:ds="http://schemas.openxmlformats.org/officeDocument/2006/customXml" ds:itemID="{91A47D86-A125-4E2C-A77D-68DDFFBC6752}"/>
</file>

<file path=docProps/app.xml><?xml version="1.0" encoding="utf-8"?>
<Properties xmlns="http://schemas.openxmlformats.org/officeDocument/2006/extended-properties" xmlns:vt="http://schemas.openxmlformats.org/officeDocument/2006/docPropsVTypes">
  <TotalTime>11684</TotalTime>
  <Words>9196</Words>
  <Application>Microsoft Office PowerPoint</Application>
  <PresentationFormat>Widescreen</PresentationFormat>
  <Paragraphs>649</Paragraphs>
  <Slides>43</Slides>
  <Notes>42</Notes>
  <HiddenSlides>6</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43</vt:i4>
      </vt:variant>
    </vt:vector>
  </HeadingPairs>
  <TitlesOfParts>
    <vt:vector size="60" baseType="lpstr">
      <vt:lpstr>Microsoft YaHei</vt:lpstr>
      <vt:lpstr>ＭＳ Ｐゴシック</vt:lpstr>
      <vt:lpstr>Arial</vt:lpstr>
      <vt:lpstr>Arial Narrow</vt:lpstr>
      <vt:lpstr>Calibri</vt:lpstr>
      <vt:lpstr>Calibri Light</vt:lpstr>
      <vt:lpstr>catamaran</vt:lpstr>
      <vt:lpstr>Merriweather</vt:lpstr>
      <vt:lpstr>Oswald</vt:lpstr>
      <vt:lpstr>Oswald Light</vt:lpstr>
      <vt:lpstr>Oswald Medium</vt:lpstr>
      <vt:lpstr>Oswald SemiBold</vt:lpstr>
      <vt:lpstr>Roboto</vt:lpstr>
      <vt:lpstr>Times New Roman</vt:lpstr>
      <vt:lpstr>Ubuntu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lastModifiedBy>Rhodes, Karen</cp:lastModifiedBy>
  <cp:revision>11</cp:revision>
  <dcterms:created xsi:type="dcterms:W3CDTF">2022-05-13T12:59:09Z</dcterms:created>
  <dcterms:modified xsi:type="dcterms:W3CDTF">2022-06-01T16:04:23Z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0x01010050058129F6FA714EB84E4ED29B60A26F</vt:lpwstr>
  </property>
</Properties>
</file>