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57" r:id="rId6"/>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BFF2"/>
    <a:srgbClr val="1AB3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2" d="100"/>
          <a:sy n="82" d="100"/>
        </p:scale>
        <p:origin x="2028"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95109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02065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3396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19775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63674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91445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dirty="0"/>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53333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3063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5769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166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84883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7/19/2023</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394184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2F0965-43B5-559E-4A39-D00A08863506}"/>
              </a:ext>
            </a:extLst>
          </p:cNvPr>
          <p:cNvSpPr txBox="1"/>
          <p:nvPr/>
        </p:nvSpPr>
        <p:spPr>
          <a:xfrm>
            <a:off x="271556" y="2129699"/>
            <a:ext cx="6352651" cy="44088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spcAft>
                <a:spcPts val="600"/>
              </a:spcAft>
            </a:pPr>
            <a:r>
              <a:rPr lang="en-US" sz="1400" dirty="0"/>
              <a:t>Most people attempt suicide in the U.S. by overdosing on medications.  But more people die when they attempt suicide with a firearm. Reducing access to lethal means such as firearms and medications can determine whether a person at risk for suicide lives or dies.</a:t>
            </a:r>
            <a:endParaRPr lang="en-US" sz="1400" dirty="0">
              <a:cs typeface="Calibri"/>
            </a:endParaRPr>
          </a:p>
          <a:p>
            <a:pPr>
              <a:spcAft>
                <a:spcPts val="600"/>
              </a:spcAft>
            </a:pPr>
            <a:r>
              <a:rPr lang="en-US" sz="1400" dirty="0">
                <a:cs typeface="Calibri"/>
              </a:rPr>
              <a:t>Conversations for Suicide Safer Homes: a CALM-informed training focuses on creating suicide-safer environments for Veterans who are experiencing thoughts of suicide. Upon completing this training, participants will experience increased comfort, confidence, and willingness to have the conversation when they recognize the warning signs and risk factors.</a:t>
            </a:r>
          </a:p>
          <a:p>
            <a:pPr>
              <a:spcAft>
                <a:spcPts val="600"/>
              </a:spcAft>
            </a:pPr>
            <a:r>
              <a:rPr lang="en-US" sz="1400" dirty="0">
                <a:cs typeface="Calibri"/>
              </a:rPr>
              <a:t>Participants will learn the following:</a:t>
            </a:r>
          </a:p>
          <a:p>
            <a:pPr marL="471170">
              <a:spcAft>
                <a:spcPts val="600"/>
              </a:spcAft>
              <a:buFont typeface="Arial"/>
              <a:buChar char="•"/>
            </a:pPr>
            <a:r>
              <a:rPr lang="en-US" sz="1400" dirty="0">
                <a:cs typeface="Calibri"/>
              </a:rPr>
              <a:t>Identify risk factors &amp; warning signs for suicide for Veterans.</a:t>
            </a:r>
          </a:p>
          <a:p>
            <a:pPr marL="471170">
              <a:spcAft>
                <a:spcPts val="600"/>
              </a:spcAft>
              <a:buFont typeface="Arial"/>
              <a:buChar char="•"/>
            </a:pPr>
            <a:r>
              <a:rPr lang="en-US" sz="1400" dirty="0">
                <a:cs typeface="Calibri"/>
              </a:rPr>
              <a:t>How to ask Veterans directly about suicide when risk when warning signs and risk factors are observed.</a:t>
            </a:r>
          </a:p>
          <a:p>
            <a:pPr marL="471170">
              <a:spcAft>
                <a:spcPts val="600"/>
              </a:spcAft>
              <a:buFont typeface="Arial"/>
              <a:buChar char="•"/>
            </a:pPr>
            <a:r>
              <a:rPr lang="en-US" sz="1400" dirty="0">
                <a:cs typeface="Calibri"/>
              </a:rPr>
              <a:t>Explain why putting time &amp; distance between a person at risk for suicide &amp; lethal means creates a suicide-safer home. </a:t>
            </a:r>
          </a:p>
          <a:p>
            <a:pPr marL="471170">
              <a:spcAft>
                <a:spcPts val="600"/>
              </a:spcAft>
              <a:buFont typeface="Arial"/>
              <a:buChar char="•"/>
            </a:pPr>
            <a:r>
              <a:rPr lang="en-US" sz="1400" dirty="0">
                <a:cs typeface="Calibri"/>
              </a:rPr>
              <a:t>Identify off-site and in-home safer storage options for firearms and dangerous medications, increasing the time &amp; distance between the most lethal and commonly used methods in a suicide attempt. </a:t>
            </a:r>
          </a:p>
        </p:txBody>
      </p:sp>
      <p:pic>
        <p:nvPicPr>
          <p:cNvPr id="12" name="Picture 12" descr="SHC-logo-clear copy.png">
            <a:extLst>
              <a:ext uri="{FF2B5EF4-FFF2-40B4-BE49-F238E27FC236}">
                <a16:creationId xmlns:a16="http://schemas.microsoft.com/office/drawing/2014/main" id="{025D9EF2-D4B6-CA64-C117-70373C86EB0E}"/>
              </a:ext>
            </a:extLst>
          </p:cNvPr>
          <p:cNvPicPr>
            <a:picLocks noChangeAspect="1"/>
          </p:cNvPicPr>
          <p:nvPr/>
        </p:nvPicPr>
        <p:blipFill>
          <a:blip r:embed="rId2"/>
          <a:stretch>
            <a:fillRect/>
          </a:stretch>
        </p:blipFill>
        <p:spPr>
          <a:xfrm>
            <a:off x="273441" y="7384067"/>
            <a:ext cx="2270944" cy="1345200"/>
          </a:xfrm>
          <a:prstGeom prst="rect">
            <a:avLst/>
          </a:prstGeom>
        </p:spPr>
      </p:pic>
      <p:sp>
        <p:nvSpPr>
          <p:cNvPr id="7" name="TextBox 6">
            <a:extLst>
              <a:ext uri="{FF2B5EF4-FFF2-40B4-BE49-F238E27FC236}">
                <a16:creationId xmlns:a16="http://schemas.microsoft.com/office/drawing/2014/main" id="{4B3E0C12-E375-DC78-A871-6D8D143140D6}"/>
              </a:ext>
            </a:extLst>
          </p:cNvPr>
          <p:cNvSpPr txBox="1"/>
          <p:nvPr/>
        </p:nvSpPr>
        <p:spPr>
          <a:xfrm>
            <a:off x="1149" y="6629400"/>
            <a:ext cx="685570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dirty="0">
                <a:cs typeface="Calibri"/>
              </a:rPr>
              <a:t>This training is offered in partnership with the Safer Homes Collaborative and </a:t>
            </a:r>
          </a:p>
          <a:p>
            <a:pPr algn="ctr"/>
            <a:r>
              <a:rPr lang="en-US" sz="1300" dirty="0">
                <a:cs typeface="Calibri"/>
              </a:rPr>
              <a:t>[Insert Organization]</a:t>
            </a:r>
            <a:endParaRPr lang="en-US" dirty="0"/>
          </a:p>
        </p:txBody>
      </p:sp>
      <p:sp>
        <p:nvSpPr>
          <p:cNvPr id="13" name="TextBox 12">
            <a:extLst>
              <a:ext uri="{FF2B5EF4-FFF2-40B4-BE49-F238E27FC236}">
                <a16:creationId xmlns:a16="http://schemas.microsoft.com/office/drawing/2014/main" id="{B3C0519C-0967-197C-8635-B15409D2BC0A}"/>
              </a:ext>
            </a:extLst>
          </p:cNvPr>
          <p:cNvSpPr txBox="1"/>
          <p:nvPr/>
        </p:nvSpPr>
        <p:spPr>
          <a:xfrm>
            <a:off x="1987327" y="7110723"/>
            <a:ext cx="2676572"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dirty="0">
                <a:cs typeface="Calibri"/>
              </a:rPr>
              <a:t>For more information about these projects visit</a:t>
            </a:r>
          </a:p>
          <a:p>
            <a:pPr algn="ctr"/>
            <a:r>
              <a:rPr lang="en-US" sz="1300" dirty="0">
                <a:cs typeface="Calibri"/>
              </a:rPr>
              <a:t>SaferHomesCollaborative.org </a:t>
            </a:r>
          </a:p>
          <a:p>
            <a:pPr algn="ctr"/>
            <a:r>
              <a:rPr lang="en-US" sz="1300" dirty="0">
                <a:cs typeface="Calibri"/>
              </a:rPr>
              <a:t>Or</a:t>
            </a:r>
            <a:endParaRPr lang="en-US" sz="1300" dirty="0" err="1">
              <a:cs typeface="Calibri"/>
            </a:endParaRPr>
          </a:p>
          <a:p>
            <a:pPr algn="ctr"/>
            <a:r>
              <a:rPr lang="en-US" sz="1300" dirty="0">
                <a:cs typeface="Calibri"/>
              </a:rPr>
              <a:t>[Insert Organization URL]</a:t>
            </a:r>
          </a:p>
          <a:p>
            <a:pPr algn="ctr"/>
            <a:endParaRPr lang="en-US" sz="1300" dirty="0">
              <a:cs typeface="Calibri"/>
            </a:endParaRPr>
          </a:p>
        </p:txBody>
      </p:sp>
      <p:sp>
        <p:nvSpPr>
          <p:cNvPr id="2" name="TextBox 1">
            <a:extLst>
              <a:ext uri="{FF2B5EF4-FFF2-40B4-BE49-F238E27FC236}">
                <a16:creationId xmlns:a16="http://schemas.microsoft.com/office/drawing/2014/main" id="{0D422963-58B3-93AC-7E91-30EB3704A4F5}"/>
              </a:ext>
            </a:extLst>
          </p:cNvPr>
          <p:cNvSpPr txBox="1"/>
          <p:nvPr/>
        </p:nvSpPr>
        <p:spPr>
          <a:xfrm>
            <a:off x="4704907" y="7203558"/>
            <a:ext cx="1913859" cy="1477328"/>
          </a:xfrm>
          <a:prstGeom prst="rect">
            <a:avLst/>
          </a:prstGeom>
          <a:noFill/>
          <a:ln>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dirty="0">
              <a:cs typeface="Calibri"/>
            </a:endParaRPr>
          </a:p>
          <a:p>
            <a:pPr algn="ctr"/>
            <a:r>
              <a:rPr lang="en-US" dirty="0">
                <a:cs typeface="Calibri"/>
              </a:rPr>
              <a:t>[Insert Organization Logo]</a:t>
            </a:r>
          </a:p>
          <a:p>
            <a:endParaRPr lang="en-US" dirty="0">
              <a:cs typeface="Calibri"/>
            </a:endParaRPr>
          </a:p>
        </p:txBody>
      </p:sp>
      <p:pic>
        <p:nvPicPr>
          <p:cNvPr id="6" name="Picture 5" descr="A person touching a person's back&#10;&#10;Description automatically generated">
            <a:extLst>
              <a:ext uri="{FF2B5EF4-FFF2-40B4-BE49-F238E27FC236}">
                <a16:creationId xmlns:a16="http://schemas.microsoft.com/office/drawing/2014/main" id="{23C4603E-6E16-4879-B203-AB4460703AF1}"/>
              </a:ext>
            </a:extLst>
          </p:cNvPr>
          <p:cNvPicPr>
            <a:picLocks noChangeAspect="1"/>
          </p:cNvPicPr>
          <p:nvPr/>
        </p:nvPicPr>
        <p:blipFill rotWithShape="1">
          <a:blip r:embed="rId3">
            <a:extLst>
              <a:ext uri="{28A0092B-C50C-407E-A947-70E740481C1C}">
                <a14:useLocalDpi xmlns:a14="http://schemas.microsoft.com/office/drawing/2010/main" val="0"/>
              </a:ext>
            </a:extLst>
          </a:blip>
          <a:srcRect t="7928" b="26220"/>
          <a:stretch/>
        </p:blipFill>
        <p:spPr>
          <a:xfrm>
            <a:off x="271556" y="72299"/>
            <a:ext cx="6347210" cy="20574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4062D8B-F9C0-CF93-0965-87ABFB4CFEFB}"/>
              </a:ext>
            </a:extLst>
          </p:cNvPr>
          <p:cNvSpPr txBox="1"/>
          <p:nvPr/>
        </p:nvSpPr>
        <p:spPr>
          <a:xfrm>
            <a:off x="342899" y="2243470"/>
            <a:ext cx="3443655"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Calibri"/>
              </a:rPr>
              <a:t>Conversations for Suicide Safer Homes for Veterans &amp; military communities focuses on creating suicide-safer environments when Veterans experience thoughts of suicide. </a:t>
            </a:r>
            <a:endParaRPr lang="en-US" dirty="0">
              <a:cs typeface="Calibri"/>
            </a:endParaRPr>
          </a:p>
          <a:p>
            <a:endParaRPr lang="en-US" sz="1400" dirty="0">
              <a:cs typeface="Calibri"/>
            </a:endParaRPr>
          </a:p>
          <a:p>
            <a:r>
              <a:rPr lang="en-US" sz="1400" dirty="0">
                <a:cs typeface="Calibri"/>
              </a:rPr>
              <a:t>Participants increase their comfort, confidence, and willingness to have conversations about reducing access to the most common and lethal means, particularly firearms and medications. </a:t>
            </a:r>
            <a:endParaRPr lang="en-US" dirty="0"/>
          </a:p>
          <a:p>
            <a:endParaRPr lang="en-US" sz="1400" dirty="0">
              <a:cs typeface="Calibri"/>
            </a:endParaRPr>
          </a:p>
          <a:p>
            <a:r>
              <a:rPr lang="en-US" sz="1400" dirty="0">
                <a:cs typeface="Calibri"/>
              </a:rPr>
              <a:t>Participants learn the following:</a:t>
            </a:r>
            <a:endParaRPr lang="en-US" dirty="0"/>
          </a:p>
          <a:p>
            <a:pPr marL="285750" indent="-285750">
              <a:buFont typeface="Arial"/>
              <a:buChar char="•"/>
            </a:pPr>
            <a:r>
              <a:rPr lang="en-US" sz="1400" dirty="0">
                <a:cs typeface="Calibri"/>
              </a:rPr>
              <a:t>Risk factors and warning signs for suicide for Veterans.</a:t>
            </a:r>
            <a:endParaRPr lang="en-US" dirty="0">
              <a:cs typeface="Calibri"/>
            </a:endParaRPr>
          </a:p>
          <a:p>
            <a:pPr marL="285750" indent="-285750">
              <a:buFont typeface="Arial"/>
              <a:buChar char="•"/>
            </a:pPr>
            <a:r>
              <a:rPr lang="en-US" sz="1400" dirty="0">
                <a:cs typeface="Calibri"/>
              </a:rPr>
              <a:t>How to ask Veterans directly about suicide.</a:t>
            </a:r>
            <a:endParaRPr lang="en-US" dirty="0">
              <a:cs typeface="Calibri"/>
            </a:endParaRPr>
          </a:p>
          <a:p>
            <a:pPr marL="285750" indent="-285750">
              <a:buFont typeface="Arial"/>
              <a:buChar char="•"/>
            </a:pPr>
            <a:r>
              <a:rPr lang="en-US" sz="1400" dirty="0">
                <a:cs typeface="Calibri"/>
              </a:rPr>
              <a:t>Effective ways of reducing access to lethal means, including understanding why and how safe storage of firearms and dangerous medications is a lifesaving  action </a:t>
            </a:r>
            <a:endParaRPr lang="en-US" dirty="0">
              <a:cs typeface="Calibri"/>
            </a:endParaRPr>
          </a:p>
        </p:txBody>
      </p:sp>
      <p:sp>
        <p:nvSpPr>
          <p:cNvPr id="10" name="TextBox 9">
            <a:extLst>
              <a:ext uri="{FF2B5EF4-FFF2-40B4-BE49-F238E27FC236}">
                <a16:creationId xmlns:a16="http://schemas.microsoft.com/office/drawing/2014/main" id="{159FB4D1-9AA7-C3D2-0165-1621B901D4C8}"/>
              </a:ext>
            </a:extLst>
          </p:cNvPr>
          <p:cNvSpPr txBox="1"/>
          <p:nvPr/>
        </p:nvSpPr>
        <p:spPr>
          <a:xfrm>
            <a:off x="422644" y="6908505"/>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5B9BD5"/>
                </a:solidFill>
              </a:rPr>
              <a:t>This training is provided by: </a:t>
            </a:r>
            <a:endParaRPr lang="en-US" sz="1400" b="1" dirty="0">
              <a:solidFill>
                <a:srgbClr val="5B9BD5"/>
              </a:solidFill>
              <a:cs typeface="Calibri"/>
            </a:endParaRPr>
          </a:p>
          <a:p>
            <a:endParaRPr lang="en-US"/>
          </a:p>
        </p:txBody>
      </p:sp>
      <p:sp>
        <p:nvSpPr>
          <p:cNvPr id="14" name="TextBox 13">
            <a:extLst>
              <a:ext uri="{FF2B5EF4-FFF2-40B4-BE49-F238E27FC236}">
                <a16:creationId xmlns:a16="http://schemas.microsoft.com/office/drawing/2014/main" id="{28F06CDC-A0DE-A02F-B9E5-4EEE3E0A8417}"/>
              </a:ext>
            </a:extLst>
          </p:cNvPr>
          <p:cNvSpPr txBox="1"/>
          <p:nvPr/>
        </p:nvSpPr>
        <p:spPr>
          <a:xfrm>
            <a:off x="3641651" y="2631558"/>
            <a:ext cx="296382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5B9BD5"/>
                </a:solidFill>
                <a:cs typeface="Calibri"/>
              </a:rPr>
              <a:t>Event Date:</a:t>
            </a:r>
            <a:endParaRPr lang="en-US" dirty="0"/>
          </a:p>
          <a:p>
            <a:endParaRPr lang="en-US" sz="1400" b="1" dirty="0">
              <a:solidFill>
                <a:srgbClr val="5B9BD5"/>
              </a:solidFill>
              <a:cs typeface="Calibri"/>
            </a:endParaRPr>
          </a:p>
          <a:p>
            <a:endParaRPr lang="en-US">
              <a:solidFill>
                <a:srgbClr val="000000"/>
              </a:solidFill>
              <a:cs typeface="Calibri"/>
            </a:endParaRPr>
          </a:p>
          <a:p>
            <a:r>
              <a:rPr lang="en-US" sz="1400" b="1" dirty="0">
                <a:solidFill>
                  <a:srgbClr val="5B9BD5"/>
                </a:solidFill>
                <a:cs typeface="Calibri"/>
              </a:rPr>
              <a:t>Event Address:</a:t>
            </a:r>
            <a:endParaRPr lang="en-US" dirty="0"/>
          </a:p>
          <a:p>
            <a:endParaRPr lang="en-US"/>
          </a:p>
          <a:p>
            <a:pPr algn="l"/>
            <a:endParaRPr lang="en-US" dirty="0">
              <a:cs typeface="Calibri"/>
            </a:endParaRPr>
          </a:p>
        </p:txBody>
      </p:sp>
      <p:sp>
        <p:nvSpPr>
          <p:cNvPr id="21" name="TextBox 20">
            <a:extLst>
              <a:ext uri="{FF2B5EF4-FFF2-40B4-BE49-F238E27FC236}">
                <a16:creationId xmlns:a16="http://schemas.microsoft.com/office/drawing/2014/main" id="{8715822F-4381-8A0F-202A-39518E357A11}"/>
              </a:ext>
            </a:extLst>
          </p:cNvPr>
          <p:cNvSpPr txBox="1"/>
          <p:nvPr/>
        </p:nvSpPr>
        <p:spPr>
          <a:xfrm>
            <a:off x="3641652" y="5435894"/>
            <a:ext cx="2963824"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5B9BD5"/>
                </a:solidFill>
                <a:cs typeface="Calibri"/>
              </a:rPr>
              <a:t>Event Details:</a:t>
            </a:r>
            <a:endParaRPr lang="en-US" dirty="0"/>
          </a:p>
          <a:p>
            <a:endParaRPr lang="en-US" dirty="0"/>
          </a:p>
          <a:p>
            <a:pPr algn="l"/>
            <a:endParaRPr lang="en-US" dirty="0">
              <a:cs typeface="Calibri"/>
            </a:endParaRPr>
          </a:p>
        </p:txBody>
      </p:sp>
      <p:pic>
        <p:nvPicPr>
          <p:cNvPr id="3" name="Picture 12" descr="SHC-logo-clear copy.png">
            <a:extLst>
              <a:ext uri="{FF2B5EF4-FFF2-40B4-BE49-F238E27FC236}">
                <a16:creationId xmlns:a16="http://schemas.microsoft.com/office/drawing/2014/main" id="{31A5C506-AF64-5F28-2526-2AC67A3C3B72}"/>
              </a:ext>
            </a:extLst>
          </p:cNvPr>
          <p:cNvPicPr>
            <a:picLocks noChangeAspect="1"/>
          </p:cNvPicPr>
          <p:nvPr/>
        </p:nvPicPr>
        <p:blipFill>
          <a:blip r:embed="rId2"/>
          <a:stretch>
            <a:fillRect/>
          </a:stretch>
        </p:blipFill>
        <p:spPr>
          <a:xfrm>
            <a:off x="339894" y="7277741"/>
            <a:ext cx="2749409" cy="1624304"/>
          </a:xfrm>
          <a:prstGeom prst="rect">
            <a:avLst/>
          </a:prstGeom>
        </p:spPr>
      </p:pic>
      <p:sp>
        <p:nvSpPr>
          <p:cNvPr id="5" name="TextBox 4">
            <a:extLst>
              <a:ext uri="{FF2B5EF4-FFF2-40B4-BE49-F238E27FC236}">
                <a16:creationId xmlns:a16="http://schemas.microsoft.com/office/drawing/2014/main" id="{D1D0B5AE-E8F0-7711-F61F-F1115CF77388}"/>
              </a:ext>
            </a:extLst>
          </p:cNvPr>
          <p:cNvSpPr txBox="1"/>
          <p:nvPr/>
        </p:nvSpPr>
        <p:spPr>
          <a:xfrm>
            <a:off x="4159988" y="7203558"/>
            <a:ext cx="1913859" cy="1477328"/>
          </a:xfrm>
          <a:prstGeom prst="rect">
            <a:avLst/>
          </a:prstGeom>
          <a:noFill/>
          <a:ln>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dirty="0">
              <a:cs typeface="Calibri"/>
            </a:endParaRPr>
          </a:p>
          <a:p>
            <a:pPr algn="ctr"/>
            <a:r>
              <a:rPr lang="en-US" dirty="0">
                <a:cs typeface="Calibri"/>
              </a:rPr>
              <a:t>[Insert Organization Info or Logo]</a:t>
            </a:r>
          </a:p>
          <a:p>
            <a:endParaRPr lang="en-US" dirty="0">
              <a:cs typeface="Calibri"/>
            </a:endParaRPr>
          </a:p>
        </p:txBody>
      </p:sp>
      <p:pic>
        <p:nvPicPr>
          <p:cNvPr id="2" name="Picture 1">
            <a:extLst>
              <a:ext uri="{FF2B5EF4-FFF2-40B4-BE49-F238E27FC236}">
                <a16:creationId xmlns:a16="http://schemas.microsoft.com/office/drawing/2014/main" id="{F782C561-0240-4BF7-B9D3-9423B8BDEEE6}"/>
              </a:ext>
            </a:extLst>
          </p:cNvPr>
          <p:cNvPicPr>
            <a:picLocks noChangeAspect="1"/>
          </p:cNvPicPr>
          <p:nvPr/>
        </p:nvPicPr>
        <p:blipFill>
          <a:blip r:embed="rId3"/>
          <a:stretch>
            <a:fillRect/>
          </a:stretch>
        </p:blipFill>
        <p:spPr>
          <a:xfrm>
            <a:off x="339894" y="188101"/>
            <a:ext cx="6265581" cy="2054530"/>
          </a:xfrm>
          <a:prstGeom prst="rect">
            <a:avLst/>
          </a:prstGeom>
        </p:spPr>
      </p:pic>
    </p:spTree>
    <p:extLst>
      <p:ext uri="{BB962C8B-B14F-4D97-AF65-F5344CB8AC3E}">
        <p14:creationId xmlns:p14="http://schemas.microsoft.com/office/powerpoint/2010/main" val="25043909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58129F6FA714EB84E4ED29B60A26F" ma:contentTypeVersion="19" ma:contentTypeDescription="Create a new document." ma:contentTypeScope="" ma:versionID="b72cc240ba647f596ccc1b8aa2ec687c">
  <xsd:schema xmlns:xsd="http://www.w3.org/2001/XMLSchema" xmlns:xs="http://www.w3.org/2001/XMLSchema" xmlns:p="http://schemas.microsoft.com/office/2006/metadata/properties" xmlns:ns1="http://schemas.microsoft.com/sharepoint/v3" xmlns:ns2="240465a0-056d-4c7b-b71f-f9a97d4b51fd" xmlns:ns3="0798b4f6-19bc-4a72-ada9-e26dbd0cb288" targetNamespace="http://schemas.microsoft.com/office/2006/metadata/properties" ma:root="true" ma:fieldsID="32e4ee183a771e7fc763c7b3ef34de8c" ns1:_="" ns2:_="" ns3:_="">
    <xsd:import namespace="http://schemas.microsoft.com/sharepoint/v3"/>
    <xsd:import namespace="240465a0-056d-4c7b-b71f-f9a97d4b51fd"/>
    <xsd:import namespace="0798b4f6-19bc-4a72-ada9-e26dbd0cb28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1:_ip_UnifiedCompliancePolicyProperties" minOccurs="0"/>
                <xsd:element ref="ns1:_ip_UnifiedCompliancePolicyUIAction"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0465a0-056d-4c7b-b71f-f9a97d4b51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e20e570-3a27-4eff-9ea0-d3488a33fbf1"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98b4f6-19bc-4a72-ada9-e26dbd0cb288"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7facdc7-4005-41e7-8eda-79f576bba5e7}" ma:internalName="TaxCatchAll" ma:showField="CatchAllData" ma:web="0798b4f6-19bc-4a72-ada9-e26dbd0cb2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240465a0-056d-4c7b-b71f-f9a97d4b51fd">
      <Terms xmlns="http://schemas.microsoft.com/office/infopath/2007/PartnerControls"/>
    </lcf76f155ced4ddcb4097134ff3c332f>
    <TaxCatchAll xmlns="0798b4f6-19bc-4a72-ada9-e26dbd0cb28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CC3EBC-F6F3-47BB-BE58-EC9E55FD5C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40465a0-056d-4c7b-b71f-f9a97d4b51fd"/>
    <ds:schemaRef ds:uri="0798b4f6-19bc-4a72-ada9-e26dbd0cb2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631890-B0AF-4471-8FA9-AC16DA459E6B}">
  <ds:schemaRefs>
    <ds:schemaRef ds:uri="http://schemas.microsoft.com/office/2006/metadata/properties"/>
    <ds:schemaRef ds:uri="http://schemas.microsoft.com/office/infopath/2007/PartnerControls"/>
    <ds:schemaRef ds:uri="http://schemas.microsoft.com/sharepoint/v3"/>
    <ds:schemaRef ds:uri="07998b99-5b4b-4554-9c28-a216b5d9eda6"/>
    <ds:schemaRef ds:uri="240465a0-056d-4c7b-b71f-f9a97d4b51fd"/>
    <ds:schemaRef ds:uri="0798b4f6-19bc-4a72-ada9-e26dbd0cb288"/>
  </ds:schemaRefs>
</ds:datastoreItem>
</file>

<file path=customXml/itemProps3.xml><?xml version="1.0" encoding="utf-8"?>
<ds:datastoreItem xmlns:ds="http://schemas.openxmlformats.org/officeDocument/2006/customXml" ds:itemID="{99A8FB64-0871-43FA-A948-DC0B511D79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TotalTime>
  <Words>346</Words>
  <Application>Microsoft Office PowerPoint</Application>
  <PresentationFormat>Letter Paper (8.5x11 in)</PresentationFormat>
  <Paragraphs>31</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Ellison, Katie</cp:lastModifiedBy>
  <cp:revision>258</cp:revision>
  <dcterms:created xsi:type="dcterms:W3CDTF">2023-05-02T20:55:42Z</dcterms:created>
  <dcterms:modified xsi:type="dcterms:W3CDTF">2023-07-19T14:48:53Z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0x01010050058129F6FA714EB84E4ED29B60A26F</vt:lpwstr>
  </property>
</Properties>
</file>