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Lst>
  <p:notesMasterIdLst>
    <p:notesMasterId r:id="rId58"/>
  </p:notesMasterIdLst>
  <p:sldIdLst>
    <p:sldId id="318" r:id="rId7"/>
    <p:sldId id="257" r:id="rId8"/>
    <p:sldId id="258" r:id="rId9"/>
    <p:sldId id="259" r:id="rId10"/>
    <p:sldId id="263" r:id="rId11"/>
    <p:sldId id="261" r:id="rId12"/>
    <p:sldId id="271" r:id="rId13"/>
    <p:sldId id="260" r:id="rId14"/>
    <p:sldId id="265" r:id="rId15"/>
    <p:sldId id="268" r:id="rId16"/>
    <p:sldId id="320" r:id="rId17"/>
    <p:sldId id="278" r:id="rId18"/>
    <p:sldId id="279" r:id="rId19"/>
    <p:sldId id="280" r:id="rId20"/>
    <p:sldId id="281" r:id="rId21"/>
    <p:sldId id="282" r:id="rId22"/>
    <p:sldId id="283" r:id="rId23"/>
    <p:sldId id="284" r:id="rId24"/>
    <p:sldId id="286" r:id="rId25"/>
    <p:sldId id="285" r:id="rId26"/>
    <p:sldId id="267" r:id="rId27"/>
    <p:sldId id="273" r:id="rId28"/>
    <p:sldId id="302" r:id="rId29"/>
    <p:sldId id="288" r:id="rId30"/>
    <p:sldId id="298" r:id="rId31"/>
    <p:sldId id="303" r:id="rId32"/>
    <p:sldId id="275" r:id="rId33"/>
    <p:sldId id="304" r:id="rId34"/>
    <p:sldId id="307" r:id="rId35"/>
    <p:sldId id="305" r:id="rId36"/>
    <p:sldId id="276" r:id="rId37"/>
    <p:sldId id="308" r:id="rId38"/>
    <p:sldId id="309" r:id="rId39"/>
    <p:sldId id="289" r:id="rId40"/>
    <p:sldId id="310" r:id="rId41"/>
    <p:sldId id="311" r:id="rId42"/>
    <p:sldId id="290" r:id="rId43"/>
    <p:sldId id="313" r:id="rId44"/>
    <p:sldId id="312" r:id="rId45"/>
    <p:sldId id="292" r:id="rId46"/>
    <p:sldId id="294" r:id="rId47"/>
    <p:sldId id="314" r:id="rId48"/>
    <p:sldId id="296" r:id="rId49"/>
    <p:sldId id="315" r:id="rId50"/>
    <p:sldId id="297" r:id="rId51"/>
    <p:sldId id="287" r:id="rId52"/>
    <p:sldId id="316" r:id="rId53"/>
    <p:sldId id="319" r:id="rId54"/>
    <p:sldId id="299" r:id="rId55"/>
    <p:sldId id="301" r:id="rId56"/>
    <p:sldId id="30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C6540D"/>
    <a:srgbClr val="F36306"/>
    <a:srgbClr val="29ABE2"/>
    <a:srgbClr val="C4520E"/>
    <a:srgbClr val="808080"/>
    <a:srgbClr val="A7DDF3"/>
    <a:srgbClr val="E1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B4A1A-386B-8701-3C81-57F0BD62C7B2}" v="4" dt="2023-04-05T14:52:04.053"/>
    <p1510:client id="{37E3445C-1BC7-A82D-5A18-20DD8717A4CF}" v="18" dt="2023-09-06T13:31:32.325"/>
    <p1510:client id="{452CC544-47AF-926F-2046-1F3212227DD8}" v="435" dt="2023-04-07T18:42:05.362"/>
    <p1510:client id="{6CD40515-ABF7-8D11-BF75-61BBA0B08EE8}" v="2" dt="2023-05-02T21:11:48.196"/>
    <p1510:client id="{79EC86BA-14E1-6A32-D942-02625397CD18}" v="4" dt="2023-04-05T15:41:24.479"/>
    <p1510:client id="{7CBB232E-7DF4-51A8-C41C-4875B352507C}" v="13" dt="2023-09-06T12:25:19.045"/>
    <p1510:client id="{89F6EC6D-23C4-AE24-D8F2-36C324BCEE3E}" v="2" dt="2023-04-06T22:31:21.819"/>
    <p1510:client id="{8F906C37-2C41-4C4A-9191-D6C739F4AC46}" v="10" dt="2023-04-05T16:10:26.843"/>
    <p1510:client id="{9DE85A46-2DBB-A3F6-D17D-7F51B6C0E5FA}" v="2" dt="2023-08-22T14:44:53.055"/>
    <p1510:client id="{ADFF2CC2-6450-730D-8954-2367DC8DB2B9}" v="4" dt="2023-07-19T13:56:01.286"/>
    <p1510:client id="{C1B4B540-4A4E-0E8B-A77A-B5887136EAA9}" v="2" dt="2023-04-06T20:48:08.200"/>
    <p1510:client id="{CBF6684E-6E54-E1CC-CFF3-675E89B52CA2}" v="19" dt="2023-09-06T17:31:56.656"/>
    <p1510:client id="{EB8A6A4E-A8AA-0EBA-61F3-D40F7EBB6C67}" v="140" dt="2023-04-10T16:39:40.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A_8C6E7267.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a:t>
            </a:r>
          </a:p>
          <a:p>
            <a:pPr>
              <a:defRPr>
                <a:solidFill>
                  <a:schemeClr val="bg1"/>
                </a:solidFill>
              </a:defRPr>
            </a:pPr>
            <a:r>
              <a:rPr lang="en-US">
                <a:solidFill>
                  <a:schemeClr val="bg1"/>
                </a:solidFill>
              </a:rPr>
              <a:t>2020,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c:v>
                </c:pt>
              </c:strCache>
            </c:strRef>
          </c:cat>
          <c:val>
            <c:numRef>
              <c:f>Sheet1!$B$2:$B$4</c:f>
              <c:numCache>
                <c:formatCode>0.00%</c:formatCode>
                <c:ptCount val="3"/>
                <c:pt idx="0">
                  <c:v>0.626</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0.17864</cdr:x>
      <cdr:y>0.24039</cdr:y>
    </cdr:from>
    <cdr:to>
      <cdr:x>0.26693</cdr:x>
      <cdr:y>0.37737</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1451981" y="1082905"/>
          <a:ext cx="717630" cy="617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bg1"/>
              </a:solidFill>
            </a:rPr>
            <a:t>6.7%</a:t>
          </a:r>
        </a:p>
      </cdr:txBody>
    </cdr:sp>
  </cdr:relSizeAnchor>
  <cdr:relSizeAnchor xmlns:cdr="http://schemas.openxmlformats.org/drawingml/2006/chartDrawing">
    <cdr:from>
      <cdr:x>0.34668</cdr:x>
      <cdr:y>0.47174</cdr:y>
    </cdr:from>
    <cdr:to>
      <cdr:x>0.45348</cdr:x>
      <cdr:y>0.56494</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817792" y="212508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23.3%</a:t>
          </a:r>
        </a:p>
      </cdr:txBody>
    </cdr:sp>
  </cdr:relSizeAnchor>
  <cdr:relSizeAnchor xmlns:cdr="http://schemas.openxmlformats.org/drawingml/2006/chartDrawing">
    <cdr:from>
      <cdr:x>0.77445</cdr:x>
      <cdr:y>0.72454</cdr:y>
    </cdr:from>
    <cdr:to>
      <cdr:x>0.88125</cdr:x>
      <cdr:y>0.81774</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6294699" y="326390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62.6%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C5FB2-2A2A-419E-8AB7-E7150A0787D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398B-7D4E-4563-9E9C-76EE53D5CEB0}" type="slidenum">
              <a:rPr lang="en-US" smtClean="0"/>
              <a:t>‹#›</a:t>
            </a:fld>
            <a:endParaRPr lang="en-US"/>
          </a:p>
        </p:txBody>
      </p:sp>
    </p:spTree>
    <p:extLst>
      <p:ext uri="{BB962C8B-B14F-4D97-AF65-F5344CB8AC3E}">
        <p14:creationId xmlns:p14="http://schemas.microsoft.com/office/powerpoint/2010/main" val="395162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msl.az1.qualtrics.com/jfe/form/SV_2avFAdA9mYVOWf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76/appi.ajp.2013.1209125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cbi.nlm.nih.gov/pmc/articles/PMC7643031/#:~:text=Firearm%2Drelated%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stanford.edu/news/all-news/2020/06/handgun-ownership-associated-with-"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vimeo.com/668731612"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orriedaboutaveteran.org/starting-the-conversation/#anchor_page_Watch%20Mor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orriedaboutaveteran.org/storage-options/#anchor_page_fred_video"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isqars.cdc.gov"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doi.org/10.1521/suli.2010.40.6.609" TargetMode="External"/><Relationship Id="rId4" Type="http://schemas.openxmlformats.org/officeDocument/2006/relationships/hyperlink" Target="https://web.sph.harvard.edu/mch-data-"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a:lnSpc>
                <a:spcPct val="107000"/>
              </a:lnSpc>
            </a:pPr>
            <a:r>
              <a:rPr lang="en-US" dirty="0">
                <a:solidFill>
                  <a:srgbClr val="000000"/>
                </a:solidFill>
              </a:rPr>
              <a:t>Invite participants to complete the pre-survey by scanning the QR code with the camera on their phone.  Their voluntary and confidential participation in the pre/post/3 month follow-up surveys will assist the Safer Homes Collaborative to validate CSSH as an effective training to increase participants' comfort, confidence willingness to engage in conversations about reducing access to lethal means to prevent suicide.  Participants who complete all three surveys and provide an email address will receive a digital $10.00 gift card to Amazon for their participation.  The surveys take approximately 5-10 minutes to complete. </a:t>
            </a:r>
          </a:p>
          <a:p>
            <a:pPr>
              <a:lnSpc>
                <a:spcPct val="107000"/>
              </a:lnSpc>
            </a:pPr>
            <a:endParaRPr lang="en-US" dirty="0">
              <a:solidFill>
                <a:srgbClr val="000000"/>
              </a:solidFill>
            </a:endParaRPr>
          </a:p>
          <a:p>
            <a:pPr>
              <a:lnSpc>
                <a:spcPct val="107000"/>
              </a:lnSpc>
            </a:pPr>
            <a:r>
              <a:rPr lang="en-US" dirty="0">
                <a:solidFill>
                  <a:srgbClr val="000000"/>
                </a:solidFill>
              </a:rPr>
              <a:t> Pre-Survey Link: </a:t>
            </a:r>
            <a:r>
              <a:rPr lang="en-US" dirty="0">
                <a:solidFill>
                  <a:srgbClr val="000000"/>
                </a:solidFill>
                <a:hlinkClick r:id="rId3"/>
              </a:rPr>
              <a:t>https://umsl.az1.qualtrics.com/jfe/form/SV_2avFAdA9mYVOWfY</a:t>
            </a:r>
            <a:endParaRPr lang="en-US" dirty="0">
              <a:cs typeface="Calibri"/>
            </a:endParaRPr>
          </a:p>
          <a:p>
            <a:pPr>
              <a:lnSpc>
                <a:spcPct val="107000"/>
              </a:lnSpc>
            </a:pPr>
            <a:endParaRPr lang="en-US" dirty="0">
              <a:solidFill>
                <a:srgbClr val="000000"/>
              </a:solidFill>
              <a:cs typeface="Calibri"/>
            </a:endParaRPr>
          </a:p>
          <a:p>
            <a:pPr>
              <a:lnSpc>
                <a:spcPct val="107000"/>
              </a:lnSpc>
            </a:pPr>
            <a:r>
              <a:rPr lang="en-US" dirty="0">
                <a:solidFill>
                  <a:srgbClr val="000000"/>
                </a:solidFill>
              </a:rPr>
              <a:t> </a:t>
            </a:r>
            <a:endParaRPr lang="en-US" dirty="0"/>
          </a:p>
          <a:p>
            <a:pPr>
              <a:lnSpc>
                <a:spcPct val="107000"/>
              </a:lnSpc>
            </a:pPr>
            <a:r>
              <a:rPr lang="en-US" b="1" dirty="0">
                <a:solidFill>
                  <a:srgbClr val="000000"/>
                </a:solidFill>
              </a:rPr>
              <a:t>This course can only be presented by those who have completed the Instructor Training Workshop facilitated by a CALM Developer or Master Trainer. For additional information on this training, contact Elizabeth </a:t>
            </a:r>
            <a:r>
              <a:rPr lang="en-US" b="1" dirty="0" err="1">
                <a:solidFill>
                  <a:srgbClr val="000000"/>
                </a:solidFill>
              </a:rPr>
              <a:t>Makulec</a:t>
            </a:r>
            <a:r>
              <a:rPr lang="en-US" b="1" dirty="0">
                <a:solidFill>
                  <a:srgbClr val="000000"/>
                </a:solidFill>
              </a:rPr>
              <a:t> at 314.963.7571 or Rick Strait at 573.915.8911. </a:t>
            </a:r>
            <a:r>
              <a:rPr lang="en-US" dirty="0"/>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a:t>
            </a:r>
            <a:endParaRPr lang="en-US" dirty="0">
              <a:cs typeface="Calibri"/>
            </a:endParaRPr>
          </a:p>
          <a:p>
            <a:pPr>
              <a:lnSpc>
                <a:spcPct val="107000"/>
              </a:lnSpc>
            </a:pPr>
            <a:r>
              <a:rPr lang="en-US" dirty="0">
                <a:solidFill>
                  <a:srgbClr val="000000"/>
                </a:solidFill>
              </a:rPr>
              <a:t> </a:t>
            </a:r>
            <a:endParaRPr lang="en-US" dirty="0"/>
          </a:p>
          <a:p>
            <a:pPr>
              <a:lnSpc>
                <a:spcPct val="107000"/>
              </a:lnSpc>
            </a:pPr>
            <a:r>
              <a:rPr lang="en-US" b="1" dirty="0">
                <a:solidFill>
                  <a:srgbClr val="000000"/>
                </a:solidFill>
              </a:rPr>
              <a:t>Course description</a:t>
            </a:r>
            <a:r>
              <a:rPr lang="en-US" dirty="0">
                <a:solidFill>
                  <a:srgbClr val="000000"/>
                </a:solidFill>
              </a:rPr>
              <a:t> - This course reviews public health data regarding suicide and access to lethal means. It highlights the importance of reducing access to highly lethal means, discusses the most lethal means, and describes how to have a culturally competent conversation regarding securing lethal means and firearms.</a:t>
            </a:r>
            <a:endParaRPr lang="en-US" dirty="0"/>
          </a:p>
          <a:p>
            <a:pPr>
              <a:lnSpc>
                <a:spcPct val="107000"/>
              </a:lnSpc>
            </a:pPr>
            <a:r>
              <a:rPr lang="en-US" dirty="0">
                <a:solidFill>
                  <a:srgbClr val="000000"/>
                </a:solidFill>
              </a:rPr>
              <a:t> </a:t>
            </a:r>
            <a:endParaRPr lang="en-US" dirty="0"/>
          </a:p>
          <a:p>
            <a:pPr>
              <a:lnSpc>
                <a:spcPct val="107000"/>
              </a:lnSpc>
            </a:pPr>
            <a:r>
              <a:rPr lang="en-US" b="1" dirty="0">
                <a:solidFill>
                  <a:srgbClr val="000000"/>
                </a:solidFill>
              </a:rPr>
              <a:t>Note to Instructors:</a:t>
            </a:r>
            <a:endParaRPr lang="en-US" b="1" dirty="0">
              <a:cs typeface="Calibri"/>
            </a:endParaRPr>
          </a:p>
          <a:p>
            <a:pPr>
              <a:lnSpc>
                <a:spcPct val="107000"/>
              </a:lnSpc>
            </a:pPr>
            <a:r>
              <a:rPr lang="en-US" dirty="0">
                <a:solidFill>
                  <a:srgbClr val="000000"/>
                </a:solidFill>
              </a:rPr>
              <a:t>Introductions may include the sponsoring organization, the instructors(s), and/or the participants.  </a:t>
            </a:r>
            <a:endParaRPr lang="en-US">
              <a:cs typeface="Calibri" panose="020F0502020204030204"/>
            </a:endParaRPr>
          </a:p>
          <a:p>
            <a:pPr>
              <a:lnSpc>
                <a:spcPct val="107000"/>
              </a:lnSpc>
            </a:pPr>
            <a:r>
              <a:rPr lang="en-US" dirty="0">
                <a:solidFill>
                  <a:srgbClr val="000000"/>
                </a:solidFill>
              </a:rPr>
              <a:t>Welcome gun owners’ and non-gun owners’ participation in this training.</a:t>
            </a:r>
            <a:endParaRPr lang="en-US" dirty="0"/>
          </a:p>
          <a:p>
            <a:pPr>
              <a:lnSpc>
                <a:spcPct val="107000"/>
              </a:lnSpc>
            </a:pPr>
            <a:r>
              <a:rPr lang="en-US" dirty="0">
                <a:solidFill>
                  <a:srgbClr val="000000"/>
                </a:solidFill>
              </a:rPr>
              <a:t>Safe messaging practices recommend avoiding focusing on the method used in suicide deaths. We must focus on the most lethal method(s) for training purposes.</a:t>
            </a:r>
            <a:endParaRPr lang="en-US" dirty="0"/>
          </a:p>
          <a:p>
            <a:pPr>
              <a:lnSpc>
                <a:spcPct val="107000"/>
              </a:lnSpc>
            </a:pPr>
            <a:r>
              <a:rPr lang="en-US" dirty="0">
                <a:solidFill>
                  <a:srgbClr val="000000"/>
                </a:solidFill>
              </a:rPr>
              <a:t>There is a high probability that a survivor of suicide loss and/or attempt survivor is a participant. Acknowledge the likelihood that loss survivors are in attendance and that the material may be emotionally difficult for some people. </a:t>
            </a:r>
            <a:endParaRPr lang="en-US"/>
          </a:p>
          <a:p>
            <a:pPr>
              <a:lnSpc>
                <a:spcPct val="107000"/>
              </a:lnSpc>
            </a:pPr>
            <a:br>
              <a:rPr lang="en-US" dirty="0"/>
            </a:br>
            <a:r>
              <a:rPr lang="en-US" sz="1200" dirty="0">
                <a:solidFill>
                  <a:srgbClr val="000000"/>
                </a:solidFill>
                <a:effectLst/>
                <a:latin typeface="Calibri"/>
                <a:ea typeface="Calibri" panose="020F0502020204030204" pitchFamily="34" charset="0"/>
                <a:cs typeface="Calibri"/>
              </a:rPr>
              <a:t> </a:t>
            </a:r>
            <a:endParaRPr lang="en-US" sz="1600">
              <a:effectLst/>
              <a:latin typeface="Calibri"/>
              <a:ea typeface="Calibri" panose="020F0502020204030204" pitchFamily="34" charset="0"/>
              <a:cs typeface="Calibri"/>
            </a:endParaRPr>
          </a:p>
          <a:p>
            <a:pPr marL="0" marR="0">
              <a:spcBef>
                <a:spcPts val="0"/>
              </a:spcBef>
              <a:spcAft>
                <a:spcPts val="0"/>
              </a:spcAft>
            </a:pPr>
            <a:endParaRPr dirty="0"/>
          </a:p>
        </p:txBody>
      </p:sp>
      <p:sp>
        <p:nvSpPr>
          <p:cNvPr id="89" name="Google Shape;89;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Define warning signs: </a:t>
            </a:r>
            <a:r>
              <a:rPr lang="en-US" b="0"/>
              <a:t>Warning signs are the observable changes in thoughts, feelings</a:t>
            </a:r>
            <a:r>
              <a:rPr lang="en-US"/>
              <a:t>,</a:t>
            </a:r>
            <a:r>
              <a:rPr lang="en-US" b="0"/>
              <a:t> and behaviors that are commonly exhibited when an individual is contemplating suicide or is planning for suicide.</a:t>
            </a:r>
          </a:p>
          <a:p>
            <a:r>
              <a:rPr lang="en-US" dirty="0"/>
              <a:t> </a:t>
            </a:r>
            <a:endParaRPr lang="en-US" dirty="0">
              <a:cs typeface="Calibri"/>
            </a:endParaRPr>
          </a:p>
          <a:p>
            <a:r>
              <a:rPr lang="en-US" b="1" dirty="0"/>
              <a:t>Ask participants to brainstorm known warning signs, then click to reveal the CDC warning signs for suicide. </a:t>
            </a:r>
            <a:r>
              <a:rPr lang="en-US" dirty="0"/>
              <a:t>This list is some of the commonly observed warning signs. Emphasize that noticing changes from what is typical or expected is most important and varies by person. Reinforce that </a:t>
            </a:r>
            <a:r>
              <a:rPr lang="en-US" i="1" dirty="0"/>
              <a:t>most </a:t>
            </a:r>
            <a:r>
              <a:rPr lang="en-US" dirty="0"/>
              <a:t>people exhibit warning signs to someone before they attempt suicide. They may not exhibit warning signs to everyone around them or those closest to them who would recognize that it’s a change from typical. This explains why survivors frequently say there were no signs. However, if we recognize these warning signs in someone, it is important that we ask them if they are thinking about suicide or ending their life.</a:t>
            </a:r>
            <a:endParaRPr lang="en-US" dirty="0">
              <a:cs typeface="Calibri"/>
            </a:endParaRPr>
          </a:p>
          <a:p>
            <a:pPr marL="0" lvl="0" indent="0" algn="l">
              <a:spcBef>
                <a:spcPts val="0"/>
              </a:spcBef>
              <a:spcAft>
                <a:spcPts val="0"/>
              </a:spcAft>
              <a:buNone/>
            </a:pPr>
            <a:endParaRPr lang="en-US" b="1"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10</a:t>
            </a:fld>
            <a:endParaRPr lang="en-US"/>
          </a:p>
        </p:txBody>
      </p:sp>
    </p:spTree>
    <p:extLst>
      <p:ext uri="{BB962C8B-B14F-4D97-AF65-F5344CB8AC3E}">
        <p14:creationId xmlns:p14="http://schemas.microsoft.com/office/powerpoint/2010/main" val="89538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b="1"/>
              <a:t>Automobile Exhaust: </a:t>
            </a:r>
            <a:r>
              <a:rPr lang="en-US"/>
              <a:t>Became a common method of suicide between 1940 – 1970 when more homes had enclosed garages. To comply with the U.S. Environmental Protection Agency's stricter regulation of exhaust emissions, most gasoline-powered vehicles starting with the 1975 model year were equipped with catalytic converters. This resulted in reduced toxicity of exhaust, reducing the number of suicide deaths by automobile exhaust.</a:t>
            </a:r>
          </a:p>
          <a:p>
            <a:pPr>
              <a:spcBef>
                <a:spcPts val="0"/>
              </a:spcBef>
              <a:spcAft>
                <a:spcPts val="0"/>
              </a:spcAft>
            </a:pPr>
            <a:r>
              <a:rPr lang="en-US" dirty="0">
                <a:effectLst/>
              </a:rPr>
              <a:t> </a:t>
            </a:r>
            <a:endParaRPr lang="en-US" dirty="0">
              <a:cs typeface="Calibri"/>
            </a:endParaRPr>
          </a:p>
          <a:p>
            <a:r>
              <a:rPr lang="en-US" b="1">
                <a:effectLst/>
              </a:rPr>
              <a:t>Heights: </a:t>
            </a:r>
            <a:r>
              <a:rPr lang="en-US">
                <a:effectLst/>
              </a:rPr>
              <a:t>Bloor Viaduct in Toronto was a hotspot for individuals to end their lives in North America; second only to the Golden Gate Bridge. Prior to the barriers being installed in 2003 an average of 9 people a year died by jumping from the bridge. According to a 2017 report, only 1 person managed to circumvent the barrier to die by suicide at the bridge in the previous 14 years.</a:t>
            </a:r>
            <a:endParaRPr lang="en-US"/>
          </a:p>
          <a:p>
            <a:pPr>
              <a:spcBef>
                <a:spcPts val="0"/>
              </a:spcBef>
              <a:spcAft>
                <a:spcPts val="0"/>
              </a:spcAft>
            </a:pPr>
            <a:r>
              <a:rPr lang="en-US" dirty="0">
                <a:effectLst/>
              </a:rPr>
              <a:t> </a:t>
            </a:r>
            <a:endParaRPr lang="en-US" dirty="0">
              <a:cs typeface="Calibri"/>
            </a:endParaRPr>
          </a:p>
          <a:p>
            <a:r>
              <a:rPr lang="en-US" b="1">
                <a:effectLst/>
              </a:rPr>
              <a:t>Firearms:</a:t>
            </a:r>
            <a:r>
              <a:rPr lang="en-US" b="1"/>
              <a:t> </a:t>
            </a:r>
            <a:r>
              <a:rPr lang="en-US"/>
              <a:t>Switzerland has compulsory military service for to all male Swiss citizens beginning at the age of 18. Regulations of the Swiss militia system stipulate that the soldiers keep their own personal equipment, including all personally assigned weapons and ammunition at home.</a:t>
            </a:r>
          </a:p>
          <a:p>
            <a:r>
              <a:rPr lang="en-US" dirty="0"/>
              <a:t> </a:t>
            </a:r>
            <a:endParaRPr lang="en-US" dirty="0">
              <a:cs typeface="Calibri"/>
            </a:endParaRPr>
          </a:p>
          <a:p>
            <a:r>
              <a:rPr lang="en-US" dirty="0"/>
              <a:t>In 2003, with the goal of restructuring and resizing the army, new legislation commonly referred to as “Army XXI” reduced the number of soldiers from approximately 400,000 to 200,000, subsequently reducing the number of army-issued firearms available</a:t>
            </a:r>
            <a:endParaRPr lang="en-US" dirty="0">
              <a:cs typeface="Calibri"/>
            </a:endParaRPr>
          </a:p>
          <a:p>
            <a:pPr marL="285750" indent="-285750">
              <a:buFont typeface="Arial"/>
              <a:buChar char="•"/>
            </a:pPr>
            <a:r>
              <a:rPr lang="en-US" dirty="0"/>
              <a:t>Before Army XXI, upon separation from the Army, soldiers could keep their military-issued firearms. After Army XXI, troops had to buy their military-issued firearm if they intended to keep it. Although discharged soldiers could buy their army weapons, not everyone made use of this offer, and consequently, the number of army-issued firearms decreased abruptly by 20%.</a:t>
            </a:r>
            <a:endParaRPr lang="en-US" dirty="0">
              <a:cs typeface="Calibri"/>
            </a:endParaRPr>
          </a:p>
          <a:p>
            <a:pPr marL="285750" indent="-285750">
              <a:buFont typeface="Arial"/>
              <a:buChar char="•"/>
            </a:pPr>
            <a:r>
              <a:rPr lang="en-US" dirty="0"/>
              <a:t>In 2007, ammunition was required to be stored on base instead of at home.</a:t>
            </a:r>
            <a:endParaRPr lang="en-US" dirty="0">
              <a:cs typeface="Calibri"/>
            </a:endParaRPr>
          </a:p>
          <a:p>
            <a:pPr marL="285750" indent="-285750">
              <a:buFont typeface="Arial"/>
              <a:buChar char="•"/>
            </a:pPr>
            <a:r>
              <a:rPr lang="en-US" dirty="0"/>
              <a:t>Additionally. Since Army XXI, gun licensure is required for all gun owners.</a:t>
            </a:r>
            <a:endParaRPr lang="en-US" dirty="0">
              <a:cs typeface="Calibri"/>
            </a:endParaRPr>
          </a:p>
          <a:p>
            <a:r>
              <a:rPr lang="en-US" dirty="0"/>
              <a:t> </a:t>
            </a:r>
            <a:endParaRPr lang="en-US" dirty="0">
              <a:cs typeface="Calibri"/>
            </a:endParaRPr>
          </a:p>
          <a:p>
            <a:r>
              <a:rPr lang="en-US" dirty="0"/>
              <a:t>Based on a 2013 analysis of Switzerland's suicide data between 1995 and 2009, the reduction in gun ownership resulted in a 4.09% reduction in firearm suicide rates for all genders but a 9% reduction in firearm-related suicides of men. The effect on women was not statistically significant. The Army reform had no statistically significant impact on non-gun suicide rates.</a:t>
            </a:r>
            <a:endParaRPr lang="en-US" dirty="0">
              <a:cs typeface="Calibri"/>
            </a:endParaRPr>
          </a:p>
          <a:p>
            <a:r>
              <a:rPr lang="en-US" dirty="0"/>
              <a:t> </a:t>
            </a:r>
            <a:endParaRPr lang="en-US" dirty="0">
              <a:cs typeface="Calibri"/>
            </a:endParaRPr>
          </a:p>
          <a:p>
            <a:pPr>
              <a:spcBef>
                <a:spcPts val="0"/>
              </a:spcBef>
              <a:spcAft>
                <a:spcPts val="0"/>
              </a:spcAft>
            </a:pPr>
            <a:r>
              <a:rPr lang="en-US" b="1" dirty="0"/>
              <a:t>Citations:</a:t>
            </a:r>
            <a:endParaRPr lang="en-US" dirty="0"/>
          </a:p>
          <a:p>
            <a:r>
              <a:rPr lang="en-US" dirty="0"/>
              <a:t>Hampson, Neil &amp; Holm</a:t>
            </a:r>
            <a:r>
              <a:rPr lang="en-US" dirty="0">
                <a:effectLst/>
              </a:rPr>
              <a:t>, </a:t>
            </a:r>
            <a:r>
              <a:rPr lang="en-US" dirty="0"/>
              <a:t>James</a:t>
            </a:r>
            <a:r>
              <a:rPr lang="en-US" dirty="0">
                <a:effectLst/>
              </a:rPr>
              <a:t>. (</a:t>
            </a:r>
            <a:r>
              <a:rPr lang="en-US" dirty="0"/>
              <a:t>2015</a:t>
            </a:r>
            <a:r>
              <a:rPr lang="en-US" dirty="0">
                <a:effectLst/>
              </a:rPr>
              <a:t>). </a:t>
            </a:r>
            <a:r>
              <a:rPr lang="en-US" dirty="0"/>
              <a:t>Suicidal carbon monoxide poisoning has decreased with controls on automobile emissions. Undersea </a:t>
            </a:r>
            <a:r>
              <a:rPr lang="en-US" dirty="0" err="1"/>
              <a:t>Hyperb</a:t>
            </a:r>
            <a:r>
              <a:rPr lang="en-US" dirty="0"/>
              <a:t> Med</a:t>
            </a:r>
            <a:r>
              <a:rPr lang="en-US" dirty="0">
                <a:effectLst/>
              </a:rPr>
              <a:t>. </a:t>
            </a:r>
            <a:r>
              <a:rPr lang="en-US" dirty="0"/>
              <a:t>42</a:t>
            </a:r>
            <a:r>
              <a:rPr lang="en-US" dirty="0">
                <a:effectLst/>
              </a:rPr>
              <a:t>. </a:t>
            </a:r>
            <a:r>
              <a:rPr lang="en-US" dirty="0"/>
              <a:t>159-64</a:t>
            </a:r>
            <a:r>
              <a:rPr lang="en-US" dirty="0">
                <a:effectLst/>
              </a:rPr>
              <a:t>.</a:t>
            </a:r>
            <a:endParaRPr lang="en-US" dirty="0">
              <a:cs typeface="Calibri"/>
            </a:endParaRPr>
          </a:p>
          <a:p>
            <a:r>
              <a:rPr lang="en-US" dirty="0"/>
              <a:t> </a:t>
            </a:r>
            <a:endParaRPr lang="en-US" dirty="0">
              <a:cs typeface="Calibri"/>
            </a:endParaRPr>
          </a:p>
          <a:p>
            <a:r>
              <a:rPr lang="en-US" dirty="0" err="1"/>
              <a:t>Sinyor</a:t>
            </a:r>
            <a:r>
              <a:rPr lang="en-US" dirty="0"/>
              <a:t> M, Schaffer A, </a:t>
            </a:r>
            <a:r>
              <a:rPr lang="en-US" dirty="0" err="1"/>
              <a:t>Redelmeier</a:t>
            </a:r>
            <a:r>
              <a:rPr lang="en-US" dirty="0"/>
              <a:t> DA</a:t>
            </a:r>
            <a:r>
              <a:rPr lang="en-US" i="1" dirty="0"/>
              <a:t>, et al, </a:t>
            </a:r>
            <a:r>
              <a:rPr lang="en-US" dirty="0"/>
              <a:t>Did the suicide barrier work after all? Revisiting the Bloor Viaduct natural experiment and its impact on suicide rates in Toronto, </a:t>
            </a:r>
            <a:r>
              <a:rPr lang="en-US" i="1" dirty="0"/>
              <a:t>BMJ Open, </a:t>
            </a:r>
            <a:r>
              <a:rPr lang="en-US" dirty="0"/>
              <a:t>2017;</a:t>
            </a:r>
            <a:r>
              <a:rPr lang="en-US" b="1" dirty="0"/>
              <a:t>7:</a:t>
            </a:r>
            <a:r>
              <a:rPr lang="en-US" dirty="0"/>
              <a:t>e015299. </a:t>
            </a:r>
            <a:r>
              <a:rPr lang="en-US" dirty="0" err="1"/>
              <a:t>doi</a:t>
            </a:r>
            <a:r>
              <a:rPr lang="en-US" dirty="0"/>
              <a:t>: 10.1136/bmjopen-2016-015299</a:t>
            </a:r>
            <a:endParaRPr lang="en-US" dirty="0">
              <a:cs typeface="Calibri"/>
            </a:endParaRPr>
          </a:p>
          <a:p>
            <a:r>
              <a:rPr lang="en-US" dirty="0">
                <a:effectLst/>
              </a:rPr>
              <a:t> </a:t>
            </a:r>
            <a:endParaRPr lang="en-US" dirty="0">
              <a:cs typeface="Calibri"/>
            </a:endParaRPr>
          </a:p>
          <a:p>
            <a:r>
              <a:rPr lang="en-US" dirty="0"/>
              <a:t>Reisch</a:t>
            </a:r>
            <a:r>
              <a:rPr lang="en-US" dirty="0">
                <a:effectLst/>
              </a:rPr>
              <a:t>, </a:t>
            </a:r>
            <a:r>
              <a:rPr lang="en-US" dirty="0"/>
              <a:t>T</a:t>
            </a:r>
            <a:r>
              <a:rPr lang="en-US" dirty="0">
                <a:effectLst/>
              </a:rPr>
              <a:t>., </a:t>
            </a:r>
            <a:r>
              <a:rPr lang="en-US" dirty="0"/>
              <a:t>Steffen</a:t>
            </a:r>
            <a:r>
              <a:rPr lang="en-US" dirty="0">
                <a:effectLst/>
              </a:rPr>
              <a:t>, </a:t>
            </a:r>
            <a:r>
              <a:rPr lang="en-US" dirty="0"/>
              <a:t>T</a:t>
            </a:r>
            <a:r>
              <a:rPr lang="en-US" dirty="0">
                <a:effectLst/>
              </a:rPr>
              <a:t>.,</a:t>
            </a:r>
            <a:r>
              <a:rPr lang="en-US" dirty="0"/>
              <a:t> </a:t>
            </a:r>
            <a:r>
              <a:rPr lang="en-US" dirty="0" err="1"/>
              <a:t>Habenstein</a:t>
            </a:r>
            <a:r>
              <a:rPr lang="en-US" dirty="0">
                <a:effectLst/>
              </a:rPr>
              <a:t>, </a:t>
            </a:r>
            <a:r>
              <a:rPr lang="en-US" dirty="0"/>
              <a:t>A</a:t>
            </a:r>
            <a:r>
              <a:rPr lang="en-US" dirty="0">
                <a:effectLst/>
              </a:rPr>
              <a:t>., &amp; </a:t>
            </a:r>
            <a:r>
              <a:rPr lang="en-US" dirty="0"/>
              <a:t>Tschacher</a:t>
            </a:r>
            <a:r>
              <a:rPr lang="en-US" dirty="0">
                <a:effectLst/>
              </a:rPr>
              <a:t>, </a:t>
            </a:r>
            <a:r>
              <a:rPr lang="en-US" dirty="0"/>
              <a:t>W</a:t>
            </a:r>
            <a:r>
              <a:rPr lang="en-US" dirty="0">
                <a:effectLst/>
              </a:rPr>
              <a:t>. (</a:t>
            </a:r>
            <a:r>
              <a:rPr lang="en-US" dirty="0"/>
              <a:t>2013</a:t>
            </a:r>
            <a:r>
              <a:rPr lang="en-US" dirty="0">
                <a:effectLst/>
              </a:rPr>
              <a:t>). </a:t>
            </a:r>
            <a:r>
              <a:rPr lang="en-US" dirty="0"/>
              <a:t>Change in </a:t>
            </a:r>
            <a:r>
              <a:rPr lang="en-US" dirty="0">
                <a:effectLst/>
              </a:rPr>
              <a:t>suicide </a:t>
            </a:r>
            <a:r>
              <a:rPr lang="en-US" dirty="0"/>
              <a:t>rates </a:t>
            </a:r>
            <a:r>
              <a:rPr lang="en-US" dirty="0">
                <a:effectLst/>
              </a:rPr>
              <a:t>in </a:t>
            </a:r>
            <a:r>
              <a:rPr lang="en-US" dirty="0"/>
              <a:t>Switzerland before and after firearm restriction resulting from </a:t>
            </a:r>
            <a:r>
              <a:rPr lang="en-US" dirty="0">
                <a:effectLst/>
              </a:rPr>
              <a:t>the </a:t>
            </a:r>
            <a:r>
              <a:rPr lang="en-US" dirty="0"/>
              <a:t>2003 “Army XXI” reform. </a:t>
            </a:r>
            <a:r>
              <a:rPr lang="en-US" i="1" dirty="0"/>
              <a:t>The American Journal </a:t>
            </a:r>
            <a:r>
              <a:rPr lang="en-US" i="1" dirty="0">
                <a:effectLst/>
              </a:rPr>
              <a:t>of </a:t>
            </a:r>
            <a:r>
              <a:rPr lang="en-US" i="1" dirty="0"/>
              <a:t>Psychiatry</a:t>
            </a:r>
            <a:r>
              <a:rPr lang="en-US" i="1" dirty="0">
                <a:effectLst/>
              </a:rPr>
              <a:t>, </a:t>
            </a:r>
            <a:r>
              <a:rPr lang="en-US" i="1" dirty="0"/>
              <a:t>170</a:t>
            </a:r>
            <a:r>
              <a:rPr lang="en-US" dirty="0"/>
              <a:t>(9</a:t>
            </a:r>
            <a:r>
              <a:rPr lang="en-US" dirty="0">
                <a:effectLst/>
              </a:rPr>
              <a:t>), </a:t>
            </a:r>
            <a:r>
              <a:rPr lang="en-US" dirty="0"/>
              <a:t>977–</a:t>
            </a:r>
            <a:endParaRPr lang="en-US" dirty="0">
              <a:cs typeface="Calibri"/>
            </a:endParaRPr>
          </a:p>
          <a:p>
            <a:r>
              <a:rPr lang="en-US"/>
              <a:t>984</a:t>
            </a:r>
            <a:r>
              <a:rPr lang="en-US">
                <a:effectLst/>
              </a:rPr>
              <a:t>.</a:t>
            </a:r>
            <a:r>
              <a:rPr lang="en-US"/>
              <a:t> </a:t>
            </a:r>
            <a:r>
              <a:rPr lang="en-US" u="sng" dirty="0">
                <a:effectLst/>
                <a:hlinkClick r:id="rId3"/>
              </a:rPr>
              <a:t>https://doi.org/</a:t>
            </a:r>
            <a:r>
              <a:rPr lang="en-US" u="sng" dirty="0">
                <a:hlinkClick r:id="rId3"/>
              </a:rPr>
              <a:t>10.1176</a:t>
            </a:r>
            <a:r>
              <a:rPr lang="en-US" u="sng" dirty="0">
                <a:effectLst/>
                <a:hlinkClick r:id="rId3"/>
              </a:rPr>
              <a:t>/</a:t>
            </a:r>
            <a:r>
              <a:rPr lang="en-US" u="sng" dirty="0">
                <a:hlinkClick r:id="rId3"/>
              </a:rPr>
              <a:t>appi.ajp.2013.12091256</a:t>
            </a:r>
            <a:endParaRPr u="sng">
              <a:hlinkClick r:id="rId3"/>
            </a:endParaRPr>
          </a:p>
          <a:p>
            <a:pPr marL="0" lvl="0" indent="0" algn="l">
              <a:lnSpc>
                <a:spcPct val="107000"/>
              </a:lnSpc>
              <a:spcBef>
                <a:spcPts val="0"/>
              </a:spcBef>
              <a:spcAft>
                <a:spcPts val="0"/>
              </a:spcAft>
              <a:buNone/>
            </a:pPr>
            <a:endParaRPr lang="en-US" b="0" dirty="0">
              <a:cs typeface="Calibri"/>
            </a:endParaRPr>
          </a:p>
        </p:txBody>
      </p:sp>
      <p:sp>
        <p:nvSpPr>
          <p:cNvPr id="207" name="Google Shape;207;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1E31398B-7D4E-4563-9E9C-76EE53D5CEB0}" type="slidenum">
              <a:rPr lang="en-US" smtClean="0"/>
              <a:t>12</a:t>
            </a:fld>
            <a:endParaRPr lang="en-US"/>
          </a:p>
        </p:txBody>
      </p:sp>
    </p:spTree>
    <p:extLst>
      <p:ext uri="{BB962C8B-B14F-4D97-AF65-F5344CB8AC3E}">
        <p14:creationId xmlns:p14="http://schemas.microsoft.com/office/powerpoint/2010/main" val="298714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1st – Image of Berthia on the Golden Gate Bridge</a:t>
            </a:r>
          </a:p>
          <a:p>
            <a:r>
              <a:rPr lang="en-US" dirty="0"/>
              <a:t>Click in – Briggs &amp; Berthia in front of the bridge as colleagues in Suicide Prevention</a:t>
            </a:r>
            <a:endParaRPr lang="en-US" dirty="0">
              <a:cs typeface="Calibri"/>
            </a:endParaRPr>
          </a:p>
          <a:p>
            <a:r>
              <a:rPr lang="en-US" dirty="0"/>
              <a:t> </a:t>
            </a:r>
            <a:endParaRPr lang="en-US" dirty="0">
              <a:cs typeface="Calibri"/>
            </a:endParaRPr>
          </a:p>
          <a:p>
            <a:r>
              <a:rPr lang="en-US" dirty="0"/>
              <a:t>Officer Kevin Briggs &amp; Kevin Berthia – In March 2005, Kevin Berthia attempted to end his life at the Golden Gate Bridge, he said, “I parked and walked towards the bridge. As I jumped over the railings, I heard someone say: “Hey, wait a minute.” I was convinced I was going to end my life,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endParaRPr lang="en-US" dirty="0">
              <a:cs typeface="Calibri"/>
            </a:endParaRPr>
          </a:p>
          <a:p>
            <a:r>
              <a:rPr lang="en-US" dirty="0"/>
              <a:t> </a:t>
            </a:r>
            <a:endParaRPr lang="en-US" dirty="0">
              <a:cs typeface="Calibri"/>
            </a:endParaRPr>
          </a:p>
          <a:p>
            <a:r>
              <a:rPr lang="en-US" dirty="0"/>
              <a:t>Many people who survive highly lethal attempts say something like this: </a:t>
            </a:r>
            <a:r>
              <a:rPr lang="en-US" i="1" dirty="0"/>
              <a:t>“I instantly realized that everything in my life that I’d thought was unfixable was totally fixable—except for what I’d just done.”</a:t>
            </a:r>
            <a:endParaRPr lang="en-US" dirty="0"/>
          </a:p>
          <a:p>
            <a:r>
              <a:rPr lang="en-US" i="1" dirty="0"/>
              <a:t> </a:t>
            </a:r>
            <a:endParaRPr lang="en-US" dirty="0"/>
          </a:p>
          <a:p>
            <a:r>
              <a:rPr lang="en-US" dirty="0"/>
              <a:t>In fact, research shows that more people begin to make an attempt and stop (15% in a study of suicidal college students) than follow through with an attempt (12%) </a:t>
            </a:r>
            <a:endParaRPr lang="en-US" dirty="0">
              <a:cs typeface="Calibri"/>
            </a:endParaRPr>
          </a:p>
          <a:p>
            <a:r>
              <a:rPr lang="en-US" dirty="0"/>
              <a:t> </a:t>
            </a:r>
            <a:endParaRPr lang="en-US" dirty="0">
              <a:cs typeface="Calibri"/>
            </a:endParaRPr>
          </a:p>
          <a:p>
            <a:r>
              <a:rPr lang="en-US" b="1" dirty="0"/>
              <a:t>Citation:</a:t>
            </a:r>
            <a:endParaRPr lang="en-US" dirty="0"/>
          </a:p>
          <a:p>
            <a:r>
              <a:rPr lang="en-US" dirty="0"/>
              <a:t>Drum, Brownson, Denmark, Smith. </a:t>
            </a:r>
            <a:r>
              <a:rPr lang="en-US" i="1" dirty="0"/>
              <a:t>Professional Psychology: Research &amp; Practice</a:t>
            </a:r>
            <a:r>
              <a:rPr lang="en-US" dirty="0"/>
              <a:t>, 2009</a:t>
            </a:r>
            <a:endParaRPr lang="en-US" dirty="0">
              <a:cs typeface="Calibri"/>
            </a:endParaRPr>
          </a:p>
          <a:p>
            <a:endParaRPr lang="en-US" altLang="en-US" b="0"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13</a:t>
            </a:fld>
            <a:endParaRPr lang="en-US"/>
          </a:p>
        </p:txBody>
      </p:sp>
    </p:spTree>
    <p:extLst>
      <p:ext uri="{BB962C8B-B14F-4D97-AF65-F5344CB8AC3E}">
        <p14:creationId xmlns:p14="http://schemas.microsoft.com/office/powerpoint/2010/main" val="38700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Ask participants what percent of people who attempt suicide eventually die by suicide. </a:t>
            </a:r>
          </a:p>
          <a:p>
            <a:pPr>
              <a:defRPr/>
            </a:pPr>
            <a:r>
              <a:rPr lang="en-US" dirty="0"/>
              <a:t> </a:t>
            </a:r>
            <a:endParaRPr lang="en-US" dirty="0">
              <a:cs typeface="Calibri"/>
            </a:endParaRPr>
          </a:p>
          <a:p>
            <a:pPr>
              <a:buNone/>
              <a:defRPr/>
            </a:pPr>
            <a:r>
              <a:rPr lang="en-US" dirty="0"/>
              <a:t>Less than 10% of people who attempt suicide eventually die by suicide.</a:t>
            </a:r>
            <a:endParaRPr lang="en-US" dirty="0">
              <a:cs typeface="Calibri"/>
            </a:endParaRPr>
          </a:p>
          <a:p>
            <a:pPr>
              <a:defRPr/>
            </a:pPr>
            <a:r>
              <a:rPr lang="en-US" dirty="0"/>
              <a:t> </a:t>
            </a:r>
            <a:endParaRPr lang="en-US" dirty="0">
              <a:cs typeface="Calibri"/>
            </a:endParaRPr>
          </a:p>
          <a:p>
            <a:pPr>
              <a:defRPr/>
            </a:pPr>
            <a:r>
              <a:rPr lang="en-US"/>
              <a:t>If we prevent a suicide death today, there is a good chance that we have saved that life for the long term. Put that in perspective.</a:t>
            </a:r>
          </a:p>
          <a:p>
            <a:pPr marL="628650" lvl="1" indent="-171450">
              <a:buFont typeface="Arial"/>
              <a:buChar char="•"/>
              <a:defRPr/>
            </a:pPr>
            <a:r>
              <a:rPr lang="en-US" dirty="0"/>
              <a:t>Because the inverse is that about 10 per 100 survivors of an attempt will go on to die by suicide.</a:t>
            </a:r>
            <a:endParaRPr lang="en-US" dirty="0">
              <a:cs typeface="Calibri" panose="020F0502020204030204"/>
            </a:endParaRPr>
          </a:p>
          <a:p>
            <a:pPr marL="628650" lvl="1" indent="-171450">
              <a:buFont typeface="Arial"/>
              <a:buChar char="•"/>
              <a:defRPr/>
            </a:pPr>
            <a:r>
              <a:rPr lang="en-US" dirty="0"/>
              <a:t>That is, 10 per 100 attempt survivors will eventually die by suicide.</a:t>
            </a:r>
            <a:endParaRPr lang="en-US" dirty="0">
              <a:cs typeface="Calibri"/>
            </a:endParaRPr>
          </a:p>
          <a:p>
            <a:pPr marL="628650" lvl="1" indent="-171450">
              <a:buFont typeface="Arial"/>
              <a:buChar char="•"/>
              <a:defRPr/>
            </a:pPr>
            <a:r>
              <a:rPr lang="en-US" dirty="0"/>
              <a:t>Therefore, it’s important to create suicide-safer living environments.</a:t>
            </a:r>
            <a:endParaRPr lang="en-US" dirty="0">
              <a:cs typeface="Calibri"/>
            </a:endParaRPr>
          </a:p>
          <a:p>
            <a:pPr marL="628650" lvl="1" indent="-171450">
              <a:buFont typeface="Arial"/>
              <a:buChar char="•"/>
              <a:defRPr/>
            </a:pPr>
            <a:r>
              <a:rPr lang="en-US"/>
              <a:t>In the general population, only 13 per 100,000 die by suicide.</a:t>
            </a:r>
            <a:endParaRPr lang="en-US">
              <a:cs typeface="Calibri" panose="020F0502020204030204"/>
            </a:endParaRPr>
          </a:p>
          <a:p>
            <a:pPr marL="628650" lvl="1" indent="-171450">
              <a:buFont typeface="Arial"/>
              <a:buChar char="•"/>
              <a:defRPr/>
            </a:pPr>
            <a:r>
              <a:rPr lang="en-US"/>
              <a:t>So, someone who survives a suicide attempt is at more than 750 times the general population's risk.</a:t>
            </a:r>
            <a:endParaRPr lang="en-US">
              <a:cs typeface="Calibri" panose="020F0502020204030204"/>
            </a:endParaRPr>
          </a:p>
          <a:p>
            <a:pPr>
              <a:defRPr/>
            </a:pPr>
            <a:endParaRPr lang="en-US" dirty="0"/>
          </a:p>
          <a:p>
            <a:pPr>
              <a:defRPr/>
            </a:pPr>
            <a:r>
              <a:rPr lang="en-US" b="1" dirty="0"/>
              <a:t>That is why a previous suicide attempt is a significant risk factor.</a:t>
            </a:r>
            <a:endParaRPr lang="en-US" b="1" dirty="0">
              <a:cs typeface="Calibri" panose="020F0502020204030204"/>
            </a:endParaRPr>
          </a:p>
          <a:p>
            <a:pPr>
              <a:defRPr/>
            </a:pPr>
            <a:endParaRPr lang="en-US" dirty="0">
              <a:cs typeface="Calibri"/>
            </a:endParaRPr>
          </a:p>
          <a:p>
            <a:pPr>
              <a:lnSpc>
                <a:spcPct val="150000"/>
              </a:lnSpc>
              <a:spcBef>
                <a:spcPct val="0"/>
              </a:spcBef>
              <a:defRPr/>
            </a:pPr>
            <a:endParaRPr lang="en-US" altLang="en-US" dirty="0">
              <a:cs typeface="Calibri"/>
            </a:endParaRPr>
          </a:p>
          <a:p>
            <a:endParaRPr lang="en-US" b="0"/>
          </a:p>
        </p:txBody>
      </p:sp>
      <p:sp>
        <p:nvSpPr>
          <p:cNvPr id="4" name="Slide Number Placeholder 3"/>
          <p:cNvSpPr>
            <a:spLocks noGrp="1"/>
          </p:cNvSpPr>
          <p:nvPr>
            <p:ph type="sldNum" sz="quarter" idx="5"/>
          </p:nvPr>
        </p:nvSpPr>
        <p:spPr/>
        <p:txBody>
          <a:bodyPr/>
          <a:lstStyle/>
          <a:p>
            <a:fld id="{1E31398B-7D4E-4563-9E9C-76EE53D5CEB0}" type="slidenum">
              <a:rPr lang="en-US" smtClean="0"/>
              <a:t>14</a:t>
            </a:fld>
            <a:endParaRPr lang="en-US"/>
          </a:p>
        </p:txBody>
      </p:sp>
    </p:spTree>
    <p:extLst>
      <p:ext uri="{BB962C8B-B14F-4D97-AF65-F5344CB8AC3E}">
        <p14:creationId xmlns:p14="http://schemas.microsoft.com/office/powerpoint/2010/main" val="176615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a </a:t>
            </a:r>
            <a:r>
              <a:rPr lang="en-US" b="0" dirty="0"/>
              <a:t>study with near-lethal suicide attempt survivors in 2005, survivors were asked how much time transpired between the decision to end their life and the suicide attempt.</a:t>
            </a:r>
            <a:endParaRPr lang="en-US" dirty="0"/>
          </a:p>
          <a:p>
            <a:pPr>
              <a:defRPr/>
            </a:pPr>
            <a:r>
              <a:rPr lang="en-US" dirty="0"/>
              <a:t> </a:t>
            </a:r>
            <a:endParaRPr lang="en-US" dirty="0">
              <a:cs typeface="Calibri"/>
            </a:endParaRPr>
          </a:p>
          <a:p>
            <a:pPr>
              <a:buNone/>
              <a:defRPr/>
            </a:pPr>
            <a:r>
              <a:rPr lang="en-US" b="0" dirty="0"/>
              <a:t>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a:t>
            </a:r>
            <a:endParaRPr lang="en-US" dirty="0">
              <a:cs typeface="Calibri"/>
            </a:endParaRPr>
          </a:p>
          <a:p>
            <a:pPr>
              <a:defRPr/>
            </a:pPr>
            <a:r>
              <a:rPr lang="en-US" dirty="0"/>
              <a:t> </a:t>
            </a:r>
            <a:endParaRPr lang="en-US" dirty="0">
              <a:cs typeface="Calibri"/>
            </a:endParaRPr>
          </a:p>
          <a:p>
            <a:pPr>
              <a:buNone/>
              <a:defRPr/>
            </a:pPr>
            <a:r>
              <a:rPr lang="en-US" b="1" dirty="0"/>
              <a:t>Citations:</a:t>
            </a:r>
            <a:endParaRPr lang="en-US" dirty="0"/>
          </a:p>
          <a:p>
            <a:pPr>
              <a:defRPr/>
            </a:pPr>
            <a:r>
              <a:rPr lang="en-US" b="0" i="0" dirty="0">
                <a:effectLst/>
              </a:rPr>
              <a:t>Simon, T.R., Swann, A.C., Powell, K.E., Potter, L.B., </a:t>
            </a:r>
            <a:r>
              <a:rPr lang="en-US" b="0" i="0" dirty="0" err="1">
                <a:effectLst/>
              </a:rPr>
              <a:t>Kresnow</a:t>
            </a:r>
            <a:r>
              <a:rPr lang="en-US" b="0" i="0" dirty="0">
                <a:effectLst/>
              </a:rPr>
              <a:t>, M., and O’Carroll,</a:t>
            </a:r>
            <a:endParaRPr lang="en-US" dirty="0">
              <a:cs typeface="Calibri"/>
            </a:endParaRPr>
          </a:p>
          <a:p>
            <a:pPr>
              <a:defRPr/>
            </a:pPr>
            <a:r>
              <a:rPr lang="en-US" b="0" i="0" dirty="0">
                <a:effectLst/>
              </a:rPr>
              <a:t>P.W. Characteristics of Impulsive Suicide Attempts and Attempters. SLTB. 2001; 32(supp):49-59.</a:t>
            </a:r>
            <a:endParaRPr lang="en-US" dirty="0">
              <a:cs typeface="Calibri"/>
            </a:endParaRPr>
          </a:p>
          <a:p>
            <a:pPr>
              <a:lnSpc>
                <a:spcPct val="150000"/>
              </a:lnSpc>
              <a:spcBef>
                <a:spcPct val="0"/>
              </a:spcBef>
              <a:buFont typeface="Arial" panose="020B0604020202020204" pitchFamily="34" charset="0"/>
              <a:buNone/>
              <a:defRPr/>
            </a:pPr>
            <a:endParaRPr lang="en-US" alt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15</a:t>
            </a:fld>
            <a:endParaRPr lang="en-US"/>
          </a:p>
        </p:txBody>
      </p:sp>
    </p:spTree>
    <p:extLst>
      <p:ext uri="{BB962C8B-B14F-4D97-AF65-F5344CB8AC3E}">
        <p14:creationId xmlns:p14="http://schemas.microsoft.com/office/powerpoint/2010/main" val="50248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rank these suicide methods in descending order of the most common methods for suicide in Missouri. People are often surprised that more people die by suicide with a firearm than they do by poison. (Poison includes overdose). While more people will attempt suicide by poison/overdose, more will die when they attempt suicide if they use a firearm. In comparison to national data, just over 50% of Americans used a firearm to end their life, yet in Missouri, well over 60% used a firearm.</a:t>
            </a:r>
          </a:p>
          <a:p>
            <a:r>
              <a:rPr lang="en-US" dirty="0"/>
              <a:t> </a:t>
            </a:r>
            <a:endParaRPr lang="en-US" dirty="0">
              <a:cs typeface="Calibri"/>
            </a:endParaRPr>
          </a:p>
          <a:p>
            <a:r>
              <a:rPr lang="en-US" dirty="0"/>
              <a:t>When asked why MO is higher than the National average, a simple answer would be that states with laws and regulations requiring safe &amp; responsible storage of firearms, states that require licensing to purchase/possess a firearm (California, Connecticut, Maryland, Massachusetts, Rhode Island, &amp; Washington), and states that require firearm safety training (Kansas, Connecticut, Illinois, Maryland, New Jersey, Rhode Island &amp; Minnesota), tend to have lower suicide rates than states that are less restrictive about owning/possessing or storing firearms. A 2020 study demonstrated that firearm-related suicide rates after the repeal of Missouri’s "Permit to Carry" law were 21.8% higher in the young adult group in Missouri, and non-firearm suicide rates were 8.1% lower in Missouri. </a:t>
            </a:r>
            <a:endParaRPr lang="en-US" dirty="0">
              <a:cs typeface="Calibri"/>
            </a:endParaRPr>
          </a:p>
          <a:p>
            <a:r>
              <a:rPr lang="en-US" b="1" dirty="0"/>
              <a:t> </a:t>
            </a:r>
            <a:endParaRPr lang="en-US" dirty="0"/>
          </a:p>
          <a:p>
            <a:r>
              <a:rPr lang="en-US" b="1" dirty="0"/>
              <a:t>Citation:</a:t>
            </a:r>
            <a:endParaRPr lang="en-US" dirty="0"/>
          </a:p>
          <a:p>
            <a:r>
              <a:rPr lang="en-US" dirty="0"/>
              <a:t>Bhatt, Apurva, et al. “Association of Changes in Missouri Firearm Laws with Adolescent and Young Adult Suicides by Firearms.” </a:t>
            </a:r>
            <a:r>
              <a:rPr lang="en-US" i="1" dirty="0"/>
              <a:t>JAMA Network Open</a:t>
            </a:r>
            <a:r>
              <a:rPr lang="en-US" dirty="0"/>
              <a:t>, U.S. National Library of Medicine, 2 Nov. 2020, </a:t>
            </a:r>
            <a:r>
              <a:rPr lang="en-US" dirty="0">
                <a:hlinkClick r:id="rId3"/>
              </a:rPr>
              <a:t>www.ncbi.nlm.nih.gov/pmc/articles/PMC7643031/#:~:text=Firearm%2Drelated%2</a:t>
            </a:r>
            <a:r>
              <a:rPr lang="en-US" dirty="0"/>
              <a:t> 0suicide%20rates%20after,were%208.1%25%20lower%20in%20Missouri. </a:t>
            </a: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16</a:t>
            </a:fld>
            <a:endParaRPr lang="en-US"/>
          </a:p>
        </p:txBody>
      </p:sp>
    </p:spTree>
    <p:extLst>
      <p:ext uri="{BB962C8B-B14F-4D97-AF65-F5344CB8AC3E}">
        <p14:creationId xmlns:p14="http://schemas.microsoft.com/office/powerpoint/2010/main" val="195254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1"/>
              <a:t>Be careful with this information if you are presenting to an “at-risk” audience. We do not want to encourage people to use more lethal means.</a:t>
            </a:r>
            <a:endParaRPr lang="en-US"/>
          </a:p>
          <a:p>
            <a:pPr>
              <a:defRPr/>
            </a:pPr>
            <a:r>
              <a:rPr lang="en-US" spc="-1" dirty="0"/>
              <a:t> </a:t>
            </a:r>
            <a:endParaRPr lang="en-US" dirty="0"/>
          </a:p>
          <a:p>
            <a:pPr>
              <a:defRPr/>
            </a:pPr>
            <a:r>
              <a:rPr lang="en-US" spc="-1" dirty="0"/>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public are often surprised at how low the lethality is for sharps or overdose. 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In summary, lethality varies greatly by method.</a:t>
            </a:r>
            <a:endParaRPr lang="en-US" dirty="0"/>
          </a:p>
          <a:p>
            <a:pPr>
              <a:defRPr/>
            </a:pPr>
            <a:r>
              <a:rPr lang="en-US" spc="-1" dirty="0"/>
              <a:t> </a:t>
            </a:r>
            <a:endParaRPr lang="en-US" dirty="0"/>
          </a:p>
          <a:p>
            <a:pPr>
              <a:defRPr/>
            </a:pPr>
            <a:r>
              <a:rPr lang="en-US" spc="-1" dirty="0"/>
              <a:t>But are all of these ED visits for sharps or poisons serious suicide attempts? Probably not.</a:t>
            </a:r>
            <a:endParaRPr lang="en-US" dirty="0"/>
          </a:p>
          <a:p>
            <a:pPr>
              <a:defRPr/>
            </a:pPr>
            <a:r>
              <a:rPr lang="en-US" spc="-1" dirty="0"/>
              <a:t>Some are gestures; some self-injury is non-suicidal self-harm. But even if we took away half or two-thirds, or even three-quarters—and I think that would be going too far--still, at most, that’s 8% case fatality: far lower than for firearms.</a:t>
            </a:r>
            <a:endParaRPr lang="en-US" dirty="0"/>
          </a:p>
          <a:p>
            <a:pPr>
              <a:defRPr/>
            </a:pPr>
            <a:r>
              <a:rPr lang="en-US" spc="-1" dirty="0"/>
              <a:t> </a:t>
            </a:r>
            <a:endParaRPr lang="en-US" dirty="0"/>
          </a:p>
          <a:p>
            <a:pPr>
              <a:defRPr/>
            </a:pPr>
            <a:r>
              <a:rPr lang="en-US" b="1" dirty="0"/>
              <a:t>Instructors note:</a:t>
            </a:r>
            <a:r>
              <a:rPr lang="en-US" dirty="0"/>
              <a:t> Specific numbers regarding low lethality of pills and sharps shouldn’t be discussed with patients or in the media. The fact that most people overestimate the odds of dying with these methods – often guessing around 30% - probably saves a lot of lives.</a:t>
            </a:r>
            <a:endParaRPr lang="en-US" dirty="0">
              <a:cs typeface="Calibri"/>
            </a:endParaRPr>
          </a:p>
          <a:p>
            <a:pPr marL="217805" indent="-217805"/>
            <a:endParaRPr lang="en-US" b="0" spc="-1" dirty="0">
              <a:latin typeface="Arial"/>
              <a:cs typeface="Arial"/>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17</a:t>
            </a:fld>
            <a:endParaRPr lang="en-US"/>
          </a:p>
        </p:txBody>
      </p:sp>
    </p:spTree>
    <p:extLst>
      <p:ext uri="{BB962C8B-B14F-4D97-AF65-F5344CB8AC3E}">
        <p14:creationId xmlns:p14="http://schemas.microsoft.com/office/powerpoint/2010/main" val="279123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Gun Ownership Rate in MO: This number is hard to nail down. In 2020, the Missouri Foundation for Health Partnered with IPSOS to conduct a poll and found that 46% of Missourians surveyed had access to a firearm in the home.</a:t>
            </a:r>
          </a:p>
          <a:p>
            <a:r>
              <a:rPr lang="en-US" dirty="0"/>
              <a:t> </a:t>
            </a:r>
            <a:endParaRPr lang="en-US" dirty="0">
              <a:cs typeface="Calibri"/>
            </a:endParaRPr>
          </a:p>
          <a:p>
            <a:r>
              <a:rPr lang="en-US" dirty="0"/>
              <a:t>Statistics on gun ownership across the U.S. are hard to nail down; the ATF's National Firearms Registration and Transfer Record is not all-inclusive, and some guns go unregistered.</a:t>
            </a:r>
            <a:endParaRPr lang="en-US" dirty="0">
              <a:cs typeface="Calibri"/>
            </a:endParaRPr>
          </a:p>
          <a:p>
            <a:r>
              <a:rPr lang="en-US" dirty="0"/>
              <a:t> </a:t>
            </a:r>
            <a:endParaRPr lang="en-US" dirty="0">
              <a:cs typeface="Calibri"/>
            </a:endParaRPr>
          </a:p>
          <a:p>
            <a:r>
              <a:rPr lang="en-US" dirty="0"/>
              <a:t>But "Injury Prevention," a scholarly journal, has released what may be the closest look yet. Their survey, published in 2015, asked a representative sample of 4,000 adults nationwide whether they own firearms. The findings helped the research group estimate gun ownership rates in each state.</a:t>
            </a:r>
            <a:endParaRPr lang="en-US" dirty="0">
              <a:cs typeface="Calibri"/>
            </a:endParaRPr>
          </a:p>
          <a:p>
            <a:r>
              <a:rPr lang="en-US" dirty="0"/>
              <a:t> </a:t>
            </a:r>
            <a:endParaRPr lang="en-US" dirty="0">
              <a:cs typeface="Calibri"/>
            </a:endParaRPr>
          </a:p>
          <a:p>
            <a:r>
              <a:rPr lang="en-US" dirty="0"/>
              <a:t>Delaware's gun ownership rate is the lowest in the country, at 5.2 percent. That's far below the national average of 29.1 percent.</a:t>
            </a:r>
            <a:endParaRPr lang="en-US" dirty="0">
              <a:cs typeface="Calibri"/>
            </a:endParaRPr>
          </a:p>
          <a:p>
            <a:r>
              <a:rPr lang="en-US" dirty="0"/>
              <a:t> </a:t>
            </a:r>
            <a:endParaRPr lang="en-US" dirty="0">
              <a:cs typeface="Calibri"/>
            </a:endParaRPr>
          </a:p>
          <a:p>
            <a:r>
              <a:rPr lang="en-US" dirty="0"/>
              <a:t>Missouri is a "shall issue" state for concealed carry. Permit-less carry took effect on January 1, 2017. Open carry is permitted. Local governments are allowed to regulate open carry</a:t>
            </a:r>
            <a:endParaRPr lang="en-US" dirty="0">
              <a:cs typeface="Calibri"/>
            </a:endParaRPr>
          </a:p>
          <a:p>
            <a:r>
              <a:rPr lang="en-US" dirty="0"/>
              <a:t>and the discharge of firearms (except in self-defense); however, concealed carry permit holders are exempt from ordinances banning open carry.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18</a:t>
            </a:fld>
            <a:endParaRPr lang="en-US"/>
          </a:p>
        </p:txBody>
      </p:sp>
    </p:spTree>
    <p:extLst>
      <p:ext uri="{BB962C8B-B14F-4D97-AF65-F5344CB8AC3E}">
        <p14:creationId xmlns:p14="http://schemas.microsoft.com/office/powerpoint/2010/main" val="3570546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States </a:t>
            </a:r>
            <a:r>
              <a:rPr lang="en-US" baseline="0" dirty="0"/>
              <a:t>with more restrictive gun laws, such as waiting periods, requirements for firearm safety training, and requirements for safe storage of firearms, have lower suicide rates than states without those laws.</a:t>
            </a:r>
            <a:endParaRPr lang="en-US" dirty="0"/>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b="1"/>
              <a:t>Citations: </a:t>
            </a:r>
            <a:endParaRPr lang="en-US"/>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Curtin SC. </a:t>
            </a:r>
            <a:r>
              <a:rPr lang="en-US" i="1" dirty="0"/>
              <a:t>State suicide rates among adolescents and young adults aged 10–24: United States, 2000–2018</a:t>
            </a:r>
            <a:r>
              <a:rPr lang="en-US" dirty="0"/>
              <a:t>. National Vital Statistics Reports; vol 69 no 11. Hyattsville, MD: National Center for Health Statistics. 2020.</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r>
              <a:rPr lang="en-US" dirty="0"/>
              <a:t>Duff-Brown</a:t>
            </a:r>
            <a:r>
              <a:rPr lang="en-US" dirty="0">
                <a:effectLst/>
              </a:rPr>
              <a:t>, B. (2020, June 3). </a:t>
            </a:r>
            <a:r>
              <a:rPr lang="en-US" i="1" dirty="0">
                <a:effectLst/>
              </a:rPr>
              <a:t>Handgun ownership is associated with a much higher suicide risk</a:t>
            </a:r>
            <a:r>
              <a:rPr lang="en-US" dirty="0">
                <a:effectLst/>
              </a:rPr>
              <a:t>. Stanford Medicine News Center. Retrieved from </a:t>
            </a:r>
            <a:r>
              <a:rPr lang="en-US" dirty="0">
                <a:effectLst/>
                <a:hlinkClick r:id="rId3"/>
              </a:rPr>
              <a:t>https://med.stanford.edu/news/all-news/2020/06/</a:t>
            </a:r>
            <a:r>
              <a:rPr lang="en-US" dirty="0">
                <a:hlinkClick r:id="rId3"/>
              </a:rPr>
              <a:t>handgun-ownership-associated-with-</a:t>
            </a:r>
            <a:r>
              <a:rPr lang="en-US" dirty="0"/>
              <a:t> much-higher-suicide-risk</a:t>
            </a:r>
            <a:r>
              <a:rPr lang="en-US" dirty="0">
                <a:effectLst/>
              </a:rPr>
              <a:t>.html</a:t>
            </a:r>
            <a:endParaRPr lang="en-US" dirty="0">
              <a:cs typeface="Calibri"/>
            </a:endParaRPr>
          </a:p>
          <a:p>
            <a:r>
              <a:rPr lang="en-US" dirty="0"/>
              <a:t> </a:t>
            </a:r>
            <a:endParaRPr lang="en-US" dirty="0">
              <a:cs typeface="Calibri"/>
            </a:endParaRPr>
          </a:p>
          <a:p>
            <a:r>
              <a:rPr lang="en-US" dirty="0"/>
              <a:t>Miller M, Azrael D, Barber C. Suicide mortality in the United States: The importance of attending to method in understanding population-level disparities in the burden of suicide. </a:t>
            </a:r>
            <a:r>
              <a:rPr lang="en-US" i="1" dirty="0"/>
              <a:t>Annual Review of Public Health</a:t>
            </a:r>
            <a:r>
              <a:rPr lang="en-US" dirty="0"/>
              <a:t>. 2012; 33:393-408.</a:t>
            </a:r>
            <a:endParaRPr lang="en-US" dirty="0">
              <a:cs typeface="Calibri"/>
            </a:endParaRPr>
          </a:p>
          <a:p>
            <a:pPr>
              <a:spcBef>
                <a:spcPts val="450"/>
              </a:spcBef>
            </a:pPr>
            <a:endParaRPr lang="en-US" altLang="en-US" b="0" dirty="0">
              <a:latin typeface="Arial"/>
              <a:ea typeface="Microsoft YaHei"/>
              <a:cs typeface="Arial"/>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19</a:t>
            </a:fld>
            <a:endParaRPr lang="en-US"/>
          </a:p>
        </p:txBody>
      </p:sp>
    </p:spTree>
    <p:extLst>
      <p:ext uri="{BB962C8B-B14F-4D97-AF65-F5344CB8AC3E}">
        <p14:creationId xmlns:p14="http://schemas.microsoft.com/office/powerpoint/2010/main" val="314688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Historical</a:t>
            </a:r>
            <a:r>
              <a:rPr lang="en-US" b="1"/>
              <a:t> knowledge for Instructors:</a:t>
            </a:r>
            <a:r>
              <a:rPr lang="en-US"/>
              <a:t> In 2017, the Missouri Institute for Mental Health (MIMH) was invited by the Missouri Foundation for Health (MFH) to submit a grant proposal to implement a gun shop project across MFH’s catchment area. One component of the proposal was to adapt Counseling on Access to Lethal Means for gun retailers. Counseling on Access to Lethal Means was originally developed by Elaine Frank, Dr. Frank Ciocca, and Cathy Barber to teach clinicians to have conversations with patients about reducing access to lethal means, particularly firearms, with suicidal patients and to incorporate lethal means reduction into safety plans. MIH proposed developing a training for gun shop retailers to identify customers at risk for suicide and to have conversations about reducing access to lethal means to prevent firearm suicides. MFH awarded MIMH a three-year grant in 2018, and the Safer Homes Collaborative was created in the summer of 2018.</a:t>
            </a:r>
          </a:p>
          <a:p>
            <a:r>
              <a:rPr lang="en-US" dirty="0"/>
              <a:t> </a:t>
            </a:r>
            <a:endParaRPr lang="en-US" dirty="0">
              <a:cs typeface="Calibri"/>
            </a:endParaRPr>
          </a:p>
          <a:p>
            <a:r>
              <a:rPr lang="en-US" dirty="0"/>
              <a:t>MIMH contracted with Elaine Frank, Rick Strait, and Elizabeth </a:t>
            </a:r>
            <a:r>
              <a:rPr lang="en-US" dirty="0" err="1"/>
              <a:t>Makulec</a:t>
            </a:r>
            <a:r>
              <a:rPr lang="en-US" dirty="0"/>
              <a:t> as consultants for the project to work with the SHC to adapt Counseling on Access to Lethal Means and create Conversations on Access to Lethal Means. Both trainings were called CALM, sometimes distinguishing the respective trainings as Clinical CALM or Convo CALM; CALM.3 for Counseling on Access to Lethal Means or CALM.1 for Conversations on Access to Lethal Means. Conversations on Access to Lethal Means was originally developed to be delivered as an in-person workshop to gun retailers. During the initial months of the Safer Homes Collaborative outreach to gun shops, retailers were invited/asked to participate in CALM training; however, getting retailers to attend and participate was difficult. Within the first six months of the project, the SHC began offering CALM to wider audiences beyond retailers. With the knowledge that most firearm suicides are completed with firearms that are already in the home, and that 46% of Missourians live in homes with access to a firearm, the SHC broadened the target audience to include gun owners and those who have opportunities to have conversations about suicide risk with gun owners. To evaluate the effectiveness of the CALM workshop, CALM was presented at conferences and community events among gun owners and non-gun owners alike. Having trained over 800 Missourians in CALM, the evaluations proved effective at increasing participants’ comfort, confidence, and likelihood of engaging a person at risk for suicide in a conversation on access to lethal means.</a:t>
            </a:r>
            <a:endParaRPr lang="en-US" dirty="0">
              <a:cs typeface="Calibri"/>
            </a:endParaRPr>
          </a:p>
          <a:p>
            <a:r>
              <a:rPr lang="en-US" dirty="0"/>
              <a:t> </a:t>
            </a:r>
            <a:endParaRPr lang="en-US" dirty="0">
              <a:cs typeface="Calibri"/>
            </a:endParaRPr>
          </a:p>
          <a:p>
            <a:r>
              <a:rPr lang="en-US" dirty="0"/>
              <a:t>In 2022, the SHC received funding to continue its efforts to promote lethal means reduction strategies to broader audiences. With the continued funding, Conversations on Access to Lethal Means was adapted and repackaged as Conversations for Suicide Safer Homes (CSSH), a CALM-informed training. More than just a name change, Conversations for Suicide Safer Homes (CSSH) is intended to be tailored to reach different audiences, such as first responders, service members, Veterans and their family members, faith-based organizations, and occupations with the highest suicide rates.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a:t>
            </a:fld>
            <a:endParaRPr lang="en-US"/>
          </a:p>
        </p:txBody>
      </p:sp>
    </p:spTree>
    <p:extLst>
      <p:ext uri="{BB962C8B-B14F-4D97-AF65-F5344CB8AC3E}">
        <p14:creationId xmlns:p14="http://schemas.microsoft.com/office/powerpoint/2010/main" val="2423244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1 in 4 adults will develop a mental health condition at some time during the lifespan, regardless of gun ownership status. Gun owners are no more likely to develop suicidal ideation or attempt suicide than non-gun owners. However, access to </a:t>
            </a:r>
            <a:r>
              <a:rPr lang="en-US"/>
              <a:t>the </a:t>
            </a:r>
            <a:r>
              <a:rPr lang="en-US" b="0"/>
              <a:t>highly lethal method increases the likelihood of death (9/10) if they engage in suicidal behaviors with a firearm. Unlike less lethal methods, such as sharps or poisons/overdose, the opportunity for medical intervention to save a person’s life after a firearm suicide attempt</a:t>
            </a:r>
            <a:r>
              <a:rPr lang="en-US"/>
              <a:t>,</a:t>
            </a:r>
            <a:r>
              <a:rPr lang="en-US" b="0"/>
              <a:t> is less likely to be successful.</a:t>
            </a:r>
            <a:endParaRPr lang="en-US"/>
          </a:p>
          <a:p>
            <a:endParaRPr lang="en-US" b="0"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20</a:t>
            </a:fld>
            <a:endParaRPr lang="en-US"/>
          </a:p>
        </p:txBody>
      </p:sp>
    </p:spTree>
    <p:extLst>
      <p:ext uri="{BB962C8B-B14F-4D97-AF65-F5344CB8AC3E}">
        <p14:creationId xmlns:p14="http://schemas.microsoft.com/office/powerpoint/2010/main" val="383045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defRPr/>
            </a:pPr>
            <a:r>
              <a:rPr lang="en-US"/>
              <a:t>Who can benefit from learning how to have a Conversation about Suicide Safer Homes?</a:t>
            </a:r>
          </a:p>
          <a:p>
            <a:pPr>
              <a:defRPr/>
            </a:pPr>
            <a:r>
              <a:rPr lang="en-US" dirty="0"/>
              <a:t> </a:t>
            </a:r>
            <a:endParaRPr lang="en-US" dirty="0">
              <a:cs typeface="Calibri"/>
            </a:endParaRPr>
          </a:p>
          <a:p>
            <a:pPr marL="171450" indent="-171450">
              <a:buFont typeface="Arial"/>
              <a:buChar char="•"/>
              <a:defRPr/>
            </a:pPr>
            <a:r>
              <a:rPr lang="en-US" dirty="0"/>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a:t>
            </a:r>
            <a:endParaRPr lang="en-US" dirty="0">
              <a:cs typeface="Calibri"/>
            </a:endParaRPr>
          </a:p>
          <a:p>
            <a:pPr marL="171450" indent="-171450">
              <a:buFont typeface="Arial"/>
              <a:buChar char="•"/>
              <a:defRPr/>
            </a:pPr>
            <a:r>
              <a:rPr lang="en-US" dirty="0"/>
              <a:t>We know thoughts of suicide are related to ending emotional pain; talking about that pain can de-escalate the situation and help the person think more clearly.</a:t>
            </a:r>
            <a:endParaRPr lang="en-US" dirty="0">
              <a:cs typeface="Calibri"/>
            </a:endParaRPr>
          </a:p>
          <a:p>
            <a:pPr marL="171450" indent="-171450">
              <a:buFont typeface="Arial"/>
              <a:buChar char="•"/>
              <a:defRPr/>
            </a:pPr>
            <a:r>
              <a:rPr lang="en-US" dirty="0"/>
              <a:t>A conversation on access to lethal means could mitigate making a specific plan for suicide and connect the person to help sooner</a:t>
            </a:r>
            <a:endParaRPr lang="en-US" dirty="0">
              <a:cs typeface="Calibri"/>
            </a:endParaRPr>
          </a:p>
          <a:p>
            <a:pPr marL="171450" indent="-171450">
              <a:buFont typeface="Arial"/>
              <a:buChar char="•"/>
              <a:defRPr/>
            </a:pPr>
            <a:r>
              <a:rPr lang="en-US" dirty="0"/>
              <a:t>Research &amp; lived experience tells us that compounding stressors make clear thinking difficult.</a:t>
            </a:r>
            <a:endParaRPr lang="en-US" dirty="0">
              <a:cs typeface="Calibri"/>
            </a:endParaRPr>
          </a:p>
          <a:p>
            <a:pPr>
              <a:buFont typeface="Times New Roman" panose="02020603050405020304" pitchFamily="18" charset="0"/>
            </a:pP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21</a:t>
            </a:fld>
            <a:endParaRPr lang="en-US"/>
          </a:p>
        </p:txBody>
      </p:sp>
    </p:spTree>
    <p:extLst>
      <p:ext uri="{BB962C8B-B14F-4D97-AF65-F5344CB8AC3E}">
        <p14:creationId xmlns:p14="http://schemas.microsoft.com/office/powerpoint/2010/main" val="99445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are reminded of the warning signs that are commonly present when someone is at risk for suicide. Highlight that these are changes in what would be expected or typical mood, behaviors, or emotions for that person.</a:t>
            </a: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22</a:t>
            </a:fld>
            <a:endParaRPr lang="en-US"/>
          </a:p>
        </p:txBody>
      </p:sp>
    </p:spTree>
    <p:extLst>
      <p:ext uri="{BB962C8B-B14F-4D97-AF65-F5344CB8AC3E}">
        <p14:creationId xmlns:p14="http://schemas.microsoft.com/office/powerpoint/2010/main" val="320941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hear Elena describe the warning signs she was seeing in her husband's behavior and the steps she took to see if others were noticing the warning signs, too.</a:t>
            </a:r>
          </a:p>
          <a:p>
            <a:r>
              <a:rPr lang="en-US" dirty="0"/>
              <a:t> </a:t>
            </a:r>
            <a:endParaRPr lang="en-US" dirty="0">
              <a:cs typeface="Calibri"/>
            </a:endParaRPr>
          </a:p>
          <a:p>
            <a:r>
              <a:rPr lang="en-US"/>
              <a:t>Debrief questions or discussion points</a:t>
            </a:r>
          </a:p>
          <a:p>
            <a:pPr marL="171450" indent="-171450">
              <a:buFont typeface="Arial"/>
              <a:buChar char="•"/>
            </a:pPr>
            <a:r>
              <a:rPr lang="en-US" dirty="0"/>
              <a:t>What warning signs did you hear Elena mention she and Luis have noticed caused them to be concerned for Manny? (Had that sense of "What if Manny had done something to himself?", found empty liquor bottles shoved under things in the trash, not sleeping, not going to work every day, weight loss, things are not great at work or at home)</a:t>
            </a:r>
            <a:endParaRPr lang="en-US" dirty="0">
              <a:cs typeface="Calibri"/>
            </a:endParaRPr>
          </a:p>
          <a:p>
            <a:pPr marL="171450" indent="-171450">
              <a:buFont typeface="Arial"/>
              <a:buChar char="•"/>
            </a:pPr>
            <a:r>
              <a:rPr lang="en-US" dirty="0"/>
              <a:t>Sometimes, a spouse or family member is too close to the situation, worries they are overreacting, or may be in denial that someone's behaviors, moods, or substance misuse has worsened. Getting input from trusted others about what they are seeing can be helpful in getting a clearer picture.</a:t>
            </a:r>
            <a:endParaRPr lang="en-US" dirty="0">
              <a:cs typeface="Calibri"/>
            </a:endParaRPr>
          </a:p>
          <a:p>
            <a:pPr marL="171450" indent="-171450">
              <a:buFont typeface="Arial"/>
              <a:buChar char="•"/>
            </a:pPr>
            <a:r>
              <a:rPr lang="en-US" dirty="0"/>
              <a:t>Likewise, sometimes a spouse or family member isn't willing to listen to their (spouse, parent, or adult children) about their concerns about suicide risk. But they may be more open to hearing the concerns from someone outside the family whom they trust and</a:t>
            </a:r>
            <a:endParaRPr lang="en-US" dirty="0">
              <a:cs typeface="Calibri"/>
            </a:endParaRPr>
          </a:p>
          <a:p>
            <a:r>
              <a:rPr lang="en-US" dirty="0"/>
              <a:t>respect. That's when getting outside help can be helpful.</a:t>
            </a:r>
            <a:endParaRPr lang="en-US" dirty="0">
              <a:cs typeface="Calibri"/>
            </a:endParaRPr>
          </a:p>
          <a:p>
            <a:r>
              <a:rPr lang="en-US" dirty="0"/>
              <a:t> </a:t>
            </a:r>
            <a:endParaRPr lang="en-US" dirty="0">
              <a:cs typeface="Calibri"/>
            </a:endParaRPr>
          </a:p>
          <a:p>
            <a:r>
              <a:rPr lang="en-US" dirty="0"/>
              <a:t>If the video does not download to your slides, the video can be downloaded</a:t>
            </a:r>
            <a:endParaRPr lang="en-US" dirty="0">
              <a:cs typeface="Calibri"/>
            </a:endParaRPr>
          </a:p>
          <a:p>
            <a:r>
              <a:rPr lang="en-US" dirty="0"/>
              <a:t>from </a:t>
            </a:r>
            <a:r>
              <a:rPr lang="en-US" u="sng" dirty="0">
                <a:hlinkClick r:id="rId3"/>
              </a:rPr>
              <a:t>https://vimeo.com/668732659</a:t>
            </a:r>
            <a:r>
              <a:rPr lang="en-US" dirty="0"/>
              <a:t> or </a:t>
            </a:r>
            <a:r>
              <a:rPr lang="en-US" u="sng" dirty="0">
                <a:hlinkClick r:id="rId4"/>
              </a:rPr>
              <a:t>https://worriedaboutaveteran.org/warning-signs/</a:t>
            </a:r>
            <a:endParaRPr lang="en-US" u="sng" dirty="0"/>
          </a:p>
          <a:p>
            <a:pPr>
              <a:lnSpc>
                <a:spcPct val="107000"/>
              </a:lnSpc>
            </a:pPr>
            <a:endParaRPr lang="en-US" dirty="0">
              <a:cs typeface="Calibri"/>
            </a:endParaRPr>
          </a:p>
          <a:p>
            <a:pPr>
              <a:lnSpc>
                <a:spcPct val="107000"/>
              </a:lnSpc>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23</a:t>
            </a:fld>
            <a:endParaRPr lang="en-US"/>
          </a:p>
        </p:txBody>
      </p:sp>
    </p:spTree>
    <p:extLst>
      <p:ext uri="{BB962C8B-B14F-4D97-AF65-F5344CB8AC3E}">
        <p14:creationId xmlns:p14="http://schemas.microsoft.com/office/powerpoint/2010/main" val="236499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the safety focus – keep people who may be at risk safe and alive.</a:t>
            </a:r>
          </a:p>
          <a:p>
            <a:r>
              <a:rPr lang="en-US" dirty="0"/>
              <a:t> </a:t>
            </a:r>
            <a:endParaRPr lang="en-US" dirty="0">
              <a:cs typeface="Calibri"/>
            </a:endParaRPr>
          </a:p>
          <a:p>
            <a:r>
              <a:rPr lang="en-US" dirty="0"/>
              <a:t>Have the conversation as soon as possible, mutually convenient place that is non- threatening and safe.</a:t>
            </a: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24</a:t>
            </a:fld>
            <a:endParaRPr lang="en-US"/>
          </a:p>
        </p:txBody>
      </p:sp>
    </p:spTree>
    <p:extLst>
      <p:ext uri="{BB962C8B-B14F-4D97-AF65-F5344CB8AC3E}">
        <p14:creationId xmlns:p14="http://schemas.microsoft.com/office/powerpoint/2010/main" val="175506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Participants are introduced to how to start the conversation when there is a concern about the risk of suicide. Begin by expressing care and illustrating the observed risk factors that have raised concerns. Often, individuals who are at risk for suicide are not aware that others are noticing the changes in their behaviors, moods, or emotions. When someone approaches the conversation from a place of genuine care and concern for their well-being, they often feel relieved at the opportunity to open up. Some people indeed hesitate to open up and disclose their thoughts and feelings about suicide, but with persistence consistent care and concern, the likelihood they will open up and be willing to seek help increases.</a:t>
            </a:r>
          </a:p>
          <a:p>
            <a:r>
              <a:rPr lang="en-US" dirty="0"/>
              <a:t> </a:t>
            </a:r>
            <a:endParaRPr lang="en-US" dirty="0">
              <a:cs typeface="Calibri"/>
            </a:endParaRPr>
          </a:p>
          <a:p>
            <a:r>
              <a:rPr lang="en-US" dirty="0"/>
              <a:t>Emphasize to participants the importance of asking directly about suicide. Euphemisms about “hurting yourself” or “go to sleep and never wake up” may not be direct or specific enough to know whether the person is having thoughts about suicide. It is a myth that bringing up suicide as a concern will cause people to engage in suicidal behaviors. In fact, the opposite is true. Asking directly and specifically about suicide demonstrates a willingness to listen to their pain and a desire to help them alleviate the mental, emotional, and physical pain.</a:t>
            </a:r>
            <a:endParaRPr lang="en-US" dirty="0">
              <a:cs typeface="Calibri"/>
            </a:endParaRPr>
          </a:p>
          <a:p>
            <a:pPr algn="l"/>
            <a:endParaRPr lang="en-US" dirty="0">
              <a:cs typeface="Calibri"/>
            </a:endParaRPr>
          </a:p>
          <a:p>
            <a:pPr algn="l"/>
            <a:endParaRPr lang="en-US"/>
          </a:p>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25</a:t>
            </a:fld>
            <a:endParaRPr lang="en-US"/>
          </a:p>
        </p:txBody>
      </p:sp>
    </p:spTree>
    <p:extLst>
      <p:ext uri="{BB962C8B-B14F-4D97-AF65-F5344CB8AC3E}">
        <p14:creationId xmlns:p14="http://schemas.microsoft.com/office/powerpoint/2010/main" val="168617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participants to practice asking the question. Explain that this is a safe place to practice asking the question so that the first time you ever ask it isn’t in a crisis.</a:t>
            </a:r>
          </a:p>
          <a:p>
            <a:r>
              <a:rPr lang="en-US" dirty="0"/>
              <a:t> </a:t>
            </a:r>
            <a:endParaRPr lang="en-US" dirty="0">
              <a:cs typeface="Calibri"/>
            </a:endParaRPr>
          </a:p>
          <a:p>
            <a:r>
              <a:rPr lang="en-US" b="1" dirty="0"/>
              <a:t>Directions for introducing this exercise</a:t>
            </a:r>
            <a:r>
              <a:rPr lang="en-US" dirty="0"/>
              <a:t>: Pair up with the person sitting next to you.  Take turns in the role of being the person who asks the questions, “Are you thinking about suicide? Are you thinking about killing yourself?”. The partner will say, “No.” Switch roles so that both have the chance to practice asking the questions. </a:t>
            </a:r>
          </a:p>
          <a:p>
            <a:r>
              <a:rPr lang="en-US" dirty="0"/>
              <a:t> </a:t>
            </a:r>
            <a:endParaRPr lang="en-US" dirty="0">
              <a:cs typeface="Calibri"/>
            </a:endParaRPr>
          </a:p>
          <a:p>
            <a:r>
              <a:rPr lang="en-US" dirty="0"/>
              <a:t>This exercise aims to allow participants a safe place to hear themselves ask the questions.  Encourage participants to stretch themselves by practicing saying the words in this safe learning space.  No one should be forced to participate if the exercise is too evocative. </a:t>
            </a:r>
            <a:endParaRPr lang="en-US" dirty="0">
              <a:cs typeface="Calibri"/>
            </a:endParaRPr>
          </a:p>
          <a:p>
            <a:r>
              <a:rPr lang="en-US" dirty="0"/>
              <a:t> </a:t>
            </a:r>
            <a:endParaRPr lang="en-US" dirty="0">
              <a:cs typeface="Calibri"/>
            </a:endParaRPr>
          </a:p>
          <a:p>
            <a:r>
              <a:rPr lang="en-US" dirty="0"/>
              <a:t>Pause for a moment of self-reflection. If time allows, ask participants to share what that experience felt like. Acknowledge that it is normal for it to feel uncomfortable or awkward. Like learning how to give CPR was uncomfortable and awkward in the beginning; the more you practice the skill, the easier it became.  The more this skill is rehearsed, the less uncomfortable and awkward it will be when they need to ask it. </a:t>
            </a:r>
            <a:endParaRPr lang="en-US" dirty="0">
              <a:cs typeface="Calibri"/>
            </a:endParaRPr>
          </a:p>
          <a:p>
            <a:r>
              <a:rPr lang="en-US" dirty="0"/>
              <a:t> </a:t>
            </a:r>
            <a:endParaRPr lang="en-US" dirty="0">
              <a:cs typeface="Calibri"/>
            </a:endParaRPr>
          </a:p>
          <a:p>
            <a:r>
              <a:rPr lang="en-US" dirty="0"/>
              <a:t>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26</a:t>
            </a:fld>
            <a:endParaRPr lang="en-US"/>
          </a:p>
        </p:txBody>
      </p:sp>
    </p:spTree>
    <p:extLst>
      <p:ext uri="{BB962C8B-B14F-4D97-AF65-F5344CB8AC3E}">
        <p14:creationId xmlns:p14="http://schemas.microsoft.com/office/powerpoint/2010/main" val="66130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person at risk denies thinking about suicide, share with them a way to access resources for help. If they do develop thoughts of suicide or begin planning, they can always call the Suicide Crisis line for assistance. </a:t>
            </a:r>
            <a:endParaRPr lang="en-US"/>
          </a:p>
          <a:p>
            <a:r>
              <a:rPr lang="en-US" dirty="0"/>
              <a:t> </a:t>
            </a:r>
            <a:endParaRPr lang="en-US" dirty="0">
              <a:cs typeface="Calibri"/>
            </a:endParaRPr>
          </a:p>
          <a:p>
            <a:r>
              <a:rPr lang="en-US" dirty="0"/>
              <a:t>They can also call, text, or chat the Suicide &amp; Crisis Lifeline at 988 or text “</a:t>
            </a:r>
            <a:r>
              <a:rPr lang="en-US" dirty="0" err="1"/>
              <a:t>MOSafe</a:t>
            </a:r>
            <a:r>
              <a:rPr lang="en-US" dirty="0"/>
              <a:t>” to the Crisis Text Line at 741-741.</a:t>
            </a:r>
            <a:endParaRPr lang="en-US" dirty="0">
              <a:cs typeface="Calibri"/>
            </a:endParaRPr>
          </a:p>
          <a:p>
            <a:endParaRPr lang="en-US" dirty="0">
              <a:cs typeface="Calibri"/>
            </a:endParaRPr>
          </a:p>
          <a:p>
            <a:pPr>
              <a:lnSpc>
                <a:spcPct val="107000"/>
              </a:lnSpc>
            </a:pP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27</a:t>
            </a:fld>
            <a:endParaRPr lang="en-US"/>
          </a:p>
        </p:txBody>
      </p:sp>
    </p:spTree>
    <p:extLst>
      <p:ext uri="{BB962C8B-B14F-4D97-AF65-F5344CB8AC3E}">
        <p14:creationId xmlns:p14="http://schemas.microsoft.com/office/powerpoint/2010/main" val="234259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person at risk denies thinking about suicide, and you know they have access to lethal means in the home, invite them to consider how the lethal means, particularly firearms, are stored in the home. Ask if they would be willing to work together to come up with a plan to put time and distance between them and the most lethal means (firearms).  Voluntary and temporary out-of-home storage is the safest option, but it's not always the best or most agreeable option.   Reinforce your care and concern for the person and that you want to help keep them safe while you're working together to get them some help.  </a:t>
            </a:r>
            <a:endParaRPr lang="en-US" dirty="0">
              <a:cs typeface="Calibri"/>
            </a:endParaRPr>
          </a:p>
          <a:p>
            <a:endParaRPr lang="en-US" dirty="0"/>
          </a:p>
          <a:p>
            <a:r>
              <a:rPr lang="en-US" dirty="0"/>
              <a:t>If the person refuses to make a plan to put time and distance between them and lethal means, leave them with resources for help, they can turn to in a moment of crisis.  They can call, text, or chat the Suicide &amp; Crisis Lifeline at 988 or text “</a:t>
            </a:r>
            <a:r>
              <a:rPr lang="en-US" dirty="0" err="1"/>
              <a:t>MOSafe</a:t>
            </a:r>
            <a:r>
              <a:rPr lang="en-US" dirty="0"/>
              <a:t>” to the Crisis Text Line at 741-741, 24/7/365.</a:t>
            </a:r>
            <a:endParaRPr lang="en-US" dirty="0">
              <a:cs typeface="Calibri"/>
            </a:endParaRPr>
          </a:p>
          <a:p>
            <a:pPr>
              <a:lnSpc>
                <a:spcPct val="107000"/>
              </a:lnSpc>
            </a:pP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28</a:t>
            </a:fld>
            <a:endParaRPr lang="en-US"/>
          </a:p>
        </p:txBody>
      </p:sp>
    </p:spTree>
    <p:extLst>
      <p:ext uri="{BB962C8B-B14F-4D97-AF65-F5344CB8AC3E}">
        <p14:creationId xmlns:p14="http://schemas.microsoft.com/office/powerpoint/2010/main" val="419941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Elena and Luis have recognized changes in Manny's moods, behaviors, increased substance use and are concerned he's at risk for suicide. Even though Manny denied he is thinking about suicide, let's hear from Luis about how he and Manny worked together to shift toward safety without removing the firearm(s) from the home.</a:t>
            </a:r>
          </a:p>
          <a:p>
            <a:r>
              <a:rPr lang="en-US" dirty="0"/>
              <a:t> </a:t>
            </a:r>
            <a:endParaRPr lang="en-US" dirty="0">
              <a:cs typeface="Calibri"/>
            </a:endParaRPr>
          </a:p>
          <a:p>
            <a:r>
              <a:rPr lang="en-US" dirty="0"/>
              <a:t>Debrief discussion points</a:t>
            </a:r>
            <a:endParaRPr lang="en-US" dirty="0">
              <a:cs typeface="Calibri"/>
            </a:endParaRPr>
          </a:p>
          <a:p>
            <a:pPr marL="171450" indent="-171450">
              <a:buFont typeface="Arial"/>
              <a:buChar char="•"/>
            </a:pPr>
            <a:r>
              <a:rPr lang="en-US" dirty="0"/>
              <a:t>Elena and Luis worked together to discuss their concerns for Manny. As his wife, Elena took care of the "touchy-feely" part, Luis was able to provide practical help by addressing the firearm and field stripping it so that it could not be fired.</a:t>
            </a:r>
            <a:endParaRPr lang="en-US" dirty="0">
              <a:cs typeface="Calibri"/>
            </a:endParaRPr>
          </a:p>
          <a:p>
            <a:pPr marL="171450" indent="-171450">
              <a:buFont typeface="Arial"/>
              <a:buChar char="•"/>
            </a:pPr>
            <a:r>
              <a:rPr lang="en-US" dirty="0"/>
              <a:t>Some gun owners won't be comfortable removing their firearms from their homes but may be willing to make the firearm inoperable for the time being. This is still a good outcome.</a:t>
            </a:r>
            <a:endParaRPr lang="en-US" dirty="0">
              <a:cs typeface="Calibri"/>
            </a:endParaRPr>
          </a:p>
          <a:p>
            <a:pPr marL="171450" indent="-171450">
              <a:buFont typeface="Arial"/>
              <a:buChar char="•"/>
            </a:pPr>
            <a:r>
              <a:rPr lang="en-US" dirty="0"/>
              <a:t>We heard Manny say that he felt uncomfortable taking Manny's gun, even though he has a gun permit. No laws or requirements in Missouri prohibit the legal transfer of firearms from one individual to another. If you are aiding someone in another state, you will want to familiarize yourself with the state's laws and requirements before taking possession of someone's firearm.</a:t>
            </a:r>
            <a:endParaRPr lang="en-US" dirty="0">
              <a:cs typeface="Calibri"/>
            </a:endParaRPr>
          </a:p>
          <a:p>
            <a:pPr marL="171450" indent="-171450">
              <a:buFont typeface="Arial"/>
              <a:buChar char="•"/>
            </a:pPr>
            <a:r>
              <a:rPr lang="en-US" dirty="0"/>
              <a:t>Working together as a unit, expressing concern for Manny's well-being, and emphasizing that this is just temporary helped to persuade Manny to shift towards safety to prevent suicide in a moment of escalation.</a:t>
            </a:r>
            <a:br>
              <a:rPr lang="en-US" dirty="0">
                <a:cs typeface="+mn-lt"/>
              </a:rPr>
            </a:br>
            <a:br>
              <a:rPr lang="en-US" dirty="0">
                <a:cs typeface="+mn-lt"/>
              </a:rPr>
            </a:br>
            <a:r>
              <a:rPr lang="en-US" dirty="0"/>
              <a:t> </a:t>
            </a:r>
            <a:endParaRPr lang="en-US" dirty="0">
              <a:cs typeface="Calibri"/>
            </a:endParaRPr>
          </a:p>
          <a:p>
            <a:r>
              <a:rPr lang="en-US" dirty="0"/>
              <a:t>If the video does not download to your slides, the video can be accessed at </a:t>
            </a:r>
            <a:r>
              <a:rPr lang="en-US" u="sng" dirty="0">
                <a:hlinkClick r:id="rId3"/>
              </a:rPr>
              <a:t>https://vimeo.com/668731612</a:t>
            </a:r>
            <a:r>
              <a:rPr lang="en-US" u="sng" dirty="0"/>
              <a:t> </a:t>
            </a:r>
            <a:r>
              <a:rPr lang="en-US" dirty="0"/>
              <a:t> or </a:t>
            </a:r>
            <a:r>
              <a:rPr lang="en-US" u="sng" dirty="0">
                <a:hlinkClick r:id="rId4"/>
              </a:rPr>
              <a:t>https://worriedaboutaveteran.org/starting-the-conversation/#anchor_page_Watch%20More</a:t>
            </a:r>
            <a:endParaRPr lang="en-US" u="sng">
              <a:cs typeface="Calibri"/>
            </a:endParaRPr>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84566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3</a:t>
            </a:fld>
            <a:endParaRPr lang="en-US"/>
          </a:p>
        </p:txBody>
      </p:sp>
    </p:spTree>
    <p:extLst>
      <p:ext uri="{BB962C8B-B14F-4D97-AF65-F5344CB8AC3E}">
        <p14:creationId xmlns:p14="http://schemas.microsoft.com/office/powerpoint/2010/main" val="42139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Directions for introducing this exercise</a:t>
            </a:r>
            <a:r>
              <a:rPr lang="en-US"/>
              <a:t>: Pair up with the person sitting next to you.  Take turns, as the first person will ask the questions, “Are you thinking about suicide? Are you thinking about killing yourself?”. This time, the partner will say, “Yes.” The partner asking the questions does not need to do or say anything else during this exercise.  This is a safe place to practice asking the questions and hearing the answer “Yes.”</a:t>
            </a:r>
          </a:p>
          <a:p>
            <a:r>
              <a:rPr lang="en-US" dirty="0"/>
              <a:t> </a:t>
            </a:r>
            <a:endParaRPr lang="en-US" dirty="0">
              <a:cs typeface="Calibri"/>
            </a:endParaRPr>
          </a:p>
          <a:p>
            <a:r>
              <a:rPr lang="en-US" dirty="0"/>
              <a:t>Switch roles so that both have the chance to practice asking the questions and hearing the answer, “Yes.” </a:t>
            </a:r>
          </a:p>
          <a:p>
            <a:r>
              <a:rPr lang="en-US" dirty="0"/>
              <a:t> </a:t>
            </a:r>
            <a:endParaRPr lang="en-US" dirty="0">
              <a:cs typeface="Calibri"/>
            </a:endParaRPr>
          </a:p>
          <a:p>
            <a:r>
              <a:rPr lang="en-US" dirty="0"/>
              <a:t>Encourage participants to stretch themselves by practicing saying the words in this safe learning space.  No one should be forced to participate if the exercise is too evocative. </a:t>
            </a:r>
            <a:endParaRPr lang="en-US" dirty="0">
              <a:cs typeface="Calibri"/>
            </a:endParaRPr>
          </a:p>
          <a:p>
            <a:r>
              <a:rPr lang="en-US" dirty="0"/>
              <a:t> </a:t>
            </a:r>
            <a:endParaRPr lang="en-US" dirty="0">
              <a:cs typeface="Calibri"/>
            </a:endParaRPr>
          </a:p>
          <a:p>
            <a:r>
              <a:rPr lang="en-US" dirty="0"/>
              <a:t>Pause for a moment of self-reflection. If time allows, ask participants to share what that felt like to hear “Yes.”. Acknowledge that it is normal for it to feel anxious, scared, or uncertain about what to do next.  </a:t>
            </a:r>
            <a:endParaRPr lang="en-US" dirty="0">
              <a:cs typeface="Calibri"/>
            </a:endParaRPr>
          </a:p>
          <a:p>
            <a:r>
              <a:rPr lang="en-US" dirty="0"/>
              <a:t> </a:t>
            </a:r>
            <a:endParaRPr lang="en-US" dirty="0">
              <a:cs typeface="Calibri"/>
            </a:endParaRPr>
          </a:p>
          <a:p>
            <a:r>
              <a:rPr lang="en-US" dirty="0"/>
              <a:t>Remind participants that they are never alone.  If they need help continuing the conversation, they can call the Suicide &amp; Crisis Lifeline and ask the crisis counselor to help them determine what to ask next.  They should tell the person in crisis that they want to call the Suicide and Crisis Lifeline with them present.  That way the person in crisis knows exactly what is asked and said. </a:t>
            </a:r>
            <a:endParaRPr lang="en-US" dirty="0">
              <a:cs typeface="Calibri"/>
            </a:endParaRPr>
          </a:p>
          <a:p>
            <a:r>
              <a:rPr lang="en-US" dirty="0"/>
              <a:t> </a:t>
            </a:r>
            <a:endParaRPr lang="en-US" dirty="0">
              <a:cs typeface="Calibri"/>
            </a:endParaRPr>
          </a:p>
          <a:p>
            <a:r>
              <a:rPr lang="en-US" dirty="0"/>
              <a:t>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30</a:t>
            </a:fld>
            <a:endParaRPr lang="en-US"/>
          </a:p>
        </p:txBody>
      </p:sp>
    </p:spTree>
    <p:extLst>
      <p:ext uri="{BB962C8B-B14F-4D97-AF65-F5344CB8AC3E}">
        <p14:creationId xmlns:p14="http://schemas.microsoft.com/office/powerpoint/2010/main" val="2366276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It can provoke many emotions when someone discloses they are having thoughts of suicide. The good news is that they have disclosed they have been having thoughts of suicide and now there is an opportunity to get that person to help. Acknowledge their bravery for opening up about something that is likely difficult for them to admit. Reinforce that the person is not alone, and that help is available.</a:t>
            </a:r>
          </a:p>
          <a:p>
            <a:r>
              <a:rPr lang="en-US" dirty="0"/>
              <a:t> </a:t>
            </a:r>
            <a:endParaRPr lang="en-US" dirty="0">
              <a:cs typeface="Calibri"/>
            </a:endParaRPr>
          </a:p>
          <a:p>
            <a:r>
              <a:rPr lang="en-US" dirty="0"/>
              <a:t>In Missouri, the Suicide &amp; Crisis Lifeline is answered by regionally based organizations. They have trained professionals who can connect to 911 and request that a Crisis Intervention Team (CIT) be dispatched to the location of the person at risk for suicide. In some locations like St. Louis and Kansas City, the Suicide &amp; Crisis Lifeline can dispatch a mobile crisis team to the location of the suicidal individual, conduct a suicide risk assessment on site, and determine the appropriate next steps for the person at risk. Bottom line is that the person offering help and support to someone who is having thoughts of suicide is not alone.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31</a:t>
            </a:fld>
            <a:endParaRPr lang="en-US"/>
          </a:p>
        </p:txBody>
      </p:sp>
    </p:spTree>
    <p:extLst>
      <p:ext uri="{BB962C8B-B14F-4D97-AF65-F5344CB8AC3E}">
        <p14:creationId xmlns:p14="http://schemas.microsoft.com/office/powerpoint/2010/main" val="409054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Participants are not expected to be the behavioral health professional who develops a treatment plan for healing and recovery. However, they are in a trusted position to assist the person at risk for suicide in reducing access to any lethal means until they get the help that is available. Asking exploratory questions about a suicide plan, any method they’ve thought about using to end their life, the accessibility to the lethal method, and how quickly they could access that lethal method helps not only further the conversation but can help to determine their proximity to a lethal attempt. Gathering information about access to lethal means can potentially be shared with the professional who will take the reins to guide the person to recovery and healing.</a:t>
            </a:r>
          </a:p>
          <a:p>
            <a:r>
              <a:rPr lang="en-US" dirty="0"/>
              <a:t> </a:t>
            </a:r>
            <a:endParaRPr lang="en-US" dirty="0">
              <a:cs typeface="Calibri"/>
            </a:endParaRPr>
          </a:p>
          <a:p>
            <a:r>
              <a:rPr lang="en-US" dirty="0"/>
              <a:t>If the person having the conversation with the person at risk gets stuck or isn’t sure what else to do, they can call the Suicide &amp; Crisis Lifeline, or text the Suicide &amp; Crisis Text Line for assistance. They do not have to do this on their own. Help is not only available for the person at risk for suicide but also for the person who is offering help.</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32</a:t>
            </a:fld>
            <a:endParaRPr lang="en-US"/>
          </a:p>
        </p:txBody>
      </p:sp>
    </p:spTree>
    <p:extLst>
      <p:ext uri="{BB962C8B-B14F-4D97-AF65-F5344CB8AC3E}">
        <p14:creationId xmlns:p14="http://schemas.microsoft.com/office/powerpoint/2010/main" val="1980065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dirty="0">
                <a:sym typeface="Calibri"/>
              </a:rPr>
              <a:t>Follow up by shifting that person toward safety by brainstorming changes that can be made to reduce their quick and easy access to lethal means.  Would they be willing to remove the most lethal means from the home?  Or would they be willing to layer safe storage practices to make it harder for them to access the lethal means in a moment of despair? Get them to think about putting time and distance between them and the most lethal means they have quick and easy access to.  </a:t>
            </a:r>
          </a:p>
          <a:p>
            <a:r>
              <a:rPr lang="en-US" dirty="0">
                <a:sym typeface="Calibri"/>
              </a:rPr>
              <a:t> </a:t>
            </a:r>
            <a:endParaRPr lang="en-US" dirty="0">
              <a:cs typeface="Calibri"/>
            </a:endParaRPr>
          </a:p>
          <a:p>
            <a:r>
              <a:rPr lang="en-US" dirty="0">
                <a:sym typeface="Calibri"/>
              </a:rPr>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for the person who is offering help.</a:t>
            </a:r>
            <a:endParaRPr lang="en-US" dirty="0">
              <a:cs typeface="Calibri"/>
            </a:endParaRPr>
          </a:p>
          <a:p>
            <a:pPr marL="0" marR="0" lvl="0" indent="0" algn="l">
              <a:lnSpc>
                <a:spcPct val="107000"/>
              </a:lnSpc>
              <a:spcBef>
                <a:spcPts val="0"/>
              </a:spcBef>
              <a:spcAft>
                <a:spcPts val="0"/>
              </a:spcAft>
              <a:buSzPts val="1400"/>
              <a:buNone/>
            </a:pPr>
            <a:endParaRPr lang="en-US" dirty="0">
              <a:latin typeface="Calibri"/>
              <a:ea typeface="Calibri"/>
              <a:cs typeface="Calibri"/>
            </a:endParaRPr>
          </a:p>
          <a:p>
            <a:pPr marL="0" lvl="0" indent="0" algn="l" rtl="0">
              <a:lnSpc>
                <a:spcPct val="100000"/>
              </a:lnSpc>
              <a:spcBef>
                <a:spcPts val="0"/>
              </a:spcBef>
              <a:spcAft>
                <a:spcPts val="0"/>
              </a:spcAft>
              <a:buSzPts val="1400"/>
              <a:buNone/>
            </a:pPr>
            <a:endParaRPr/>
          </a:p>
        </p:txBody>
      </p:sp>
      <p:sp>
        <p:nvSpPr>
          <p:cNvPr id="462" name="Google Shape;462;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others involved may be necessary to reduce or remove access to lethal means. The more the person who is at risk for suicide is included in deciding whom they trust to help keep them safer, the more likely they are to commit to keeping safer.</a:t>
            </a:r>
          </a:p>
          <a:p>
            <a:r>
              <a:rPr lang="en-US" dirty="0"/>
              <a:t> </a:t>
            </a:r>
            <a:endParaRPr lang="en-US" dirty="0">
              <a:cs typeface="Calibri"/>
            </a:endParaRPr>
          </a:p>
          <a:p>
            <a:r>
              <a:rPr lang="en-US" dirty="0"/>
              <a:t>Not everyone who has had thoughts about suicide will be at imminent risk for a suicide attempt. Because suicide thoughts and feelings can be transient and urgent it is good practice to leave the person with resources to access help for themselves in the future. </a:t>
            </a:r>
            <a:endParaRPr lang="en-US" dirty="0">
              <a:cs typeface="Calibri"/>
            </a:endParaRPr>
          </a:p>
          <a:p>
            <a:r>
              <a:rPr lang="en-US" dirty="0"/>
              <a:t> </a:t>
            </a:r>
            <a:endParaRPr lang="en-US" dirty="0">
              <a:cs typeface="Calibri"/>
            </a:endParaRPr>
          </a:p>
          <a:p>
            <a:r>
              <a:rPr lang="en-US" dirty="0"/>
              <a:t>The Suicide &amp; Crisis Lifeline is available 24/7/365. The service is free and confidential. The professionals on the other end of the line can assist that person in accessing immediate help, such as a mobile crisis unit, crisis intervention teams, emergency services when necessary, or connecting them to providers in their area.</a:t>
            </a:r>
            <a:endParaRPr lang="en-US" dirty="0">
              <a:cs typeface="Calibri"/>
            </a:endParaRPr>
          </a:p>
          <a:p>
            <a:pPr>
              <a:lnSpc>
                <a:spcPct val="107000"/>
              </a:lnSpc>
            </a:pP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34</a:t>
            </a:fld>
            <a:endParaRPr lang="en-US"/>
          </a:p>
        </p:txBody>
      </p:sp>
    </p:spTree>
    <p:extLst>
      <p:ext uri="{BB962C8B-B14F-4D97-AF65-F5344CB8AC3E}">
        <p14:creationId xmlns:p14="http://schemas.microsoft.com/office/powerpoint/2010/main" val="2932371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a:buSzPts val="1400"/>
            </a:pPr>
            <a:r>
              <a:rPr lang="en-US" dirty="0">
                <a:cs typeface="Calibri"/>
              </a:rPr>
              <a:t>Additional questions that could be asked include </a:t>
            </a:r>
          </a:p>
          <a:p>
            <a:pPr>
              <a:buSzPts val="1400"/>
            </a:pPr>
            <a:endParaRPr lang="en-US" dirty="0">
              <a:cs typeface="Calibri"/>
            </a:endParaRPr>
          </a:p>
          <a:p>
            <a:pPr>
              <a:buSzPts val="1400"/>
            </a:pPr>
            <a:r>
              <a:rPr lang="en-US" dirty="0">
                <a:cs typeface="Calibri"/>
              </a:rPr>
              <a:t>Who do you trust to hold onto your firearms?</a:t>
            </a:r>
          </a:p>
          <a:p>
            <a:pPr>
              <a:buSzPts val="1400"/>
            </a:pPr>
            <a:r>
              <a:rPr lang="en-US" dirty="0">
                <a:cs typeface="Calibri"/>
              </a:rPr>
              <a:t>What would make it harder for your to temporarily remove firearms from your home?</a:t>
            </a:r>
          </a:p>
          <a:p>
            <a:pPr>
              <a:buSzPts val="1400"/>
            </a:pPr>
            <a:r>
              <a:rPr lang="en-US">
                <a:cs typeface="Calibri"/>
              </a:rPr>
              <a:t>Would you be willing to explore safe storage options?</a:t>
            </a:r>
          </a:p>
          <a:p>
            <a:pPr>
              <a:buSzPts val="1400"/>
            </a:pPr>
            <a:endParaRPr lang="en-US" dirty="0">
              <a:cs typeface="Calibri"/>
            </a:endParaRPr>
          </a:p>
          <a:p>
            <a:pPr>
              <a:buSzPts val="1400"/>
            </a:pPr>
            <a:r>
              <a:rPr lang="en-US" dirty="0">
                <a:cs typeface="Calibri"/>
              </a:rPr>
              <a:t>When you've made a plan, repeat it back to the person at risk.  "We agree that in order to keep you safe we need to, A, B, C."</a:t>
            </a:r>
          </a:p>
        </p:txBody>
      </p:sp>
      <p:sp>
        <p:nvSpPr>
          <p:cNvPr id="507" name="Google Shape;507;p3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Quick and easy access to firearms during a time of crisis or an emotional state can lead to suicide or accidental discharge &amp; injury. Having conversations about creating suicide-safer homes can keep everyone in the home safer from accidental injuries.</a:t>
            </a:r>
          </a:p>
          <a:p>
            <a:r>
              <a:rPr lang="en-US" dirty="0"/>
              <a:t> </a:t>
            </a:r>
            <a:endParaRPr lang="en-US" dirty="0">
              <a:cs typeface="Calibri"/>
            </a:endParaRPr>
          </a:p>
          <a:p>
            <a:r>
              <a:rPr lang="en-US" dirty="0"/>
              <a:t>Sometimes, the person at risk for suicide may resist and be unwilling to listen to you about safe firearm storage</a:t>
            </a:r>
            <a:r>
              <a:rPr lang="en-US" dirty="0">
                <a:sym typeface="Calibri"/>
              </a:rPr>
              <a:t>. </a:t>
            </a:r>
            <a:r>
              <a:rPr lang="en-US" dirty="0"/>
              <a:t>You may need </a:t>
            </a:r>
            <a:r>
              <a:rPr lang="en-US" dirty="0">
                <a:sym typeface="Calibri"/>
              </a:rPr>
              <a:t>to </a:t>
            </a:r>
            <a:r>
              <a:rPr lang="en-US" dirty="0"/>
              <a:t>enlist help from someone who has credibility with the person at risk to get help </a:t>
            </a:r>
            <a:r>
              <a:rPr lang="en-US" dirty="0">
                <a:sym typeface="Calibri"/>
              </a:rPr>
              <a:t>in having </a:t>
            </a:r>
            <a:r>
              <a:rPr lang="en-US" dirty="0"/>
              <a:t>the </a:t>
            </a:r>
            <a:r>
              <a:rPr lang="en-US" dirty="0">
                <a:sym typeface="Calibri"/>
              </a:rPr>
              <a:t>conversation.</a:t>
            </a:r>
            <a:r>
              <a:rPr lang="en-US" dirty="0"/>
              <a:t> </a:t>
            </a:r>
            <a:endParaRPr lang="en-US" dirty="0">
              <a:cs typeface="Calibri"/>
            </a:endParaRPr>
          </a:p>
          <a:p>
            <a:r>
              <a:rPr lang="en-US" dirty="0"/>
              <a:t> </a:t>
            </a:r>
            <a:endParaRPr lang="en-US" dirty="0">
              <a:cs typeface="Calibri"/>
            </a:endParaRPr>
          </a:p>
          <a:p>
            <a:r>
              <a:rPr lang="en-US" dirty="0"/>
              <a:t>Let's hear how Barbara got help from her father-in-law </a:t>
            </a:r>
            <a:r>
              <a:rPr lang="en-US" dirty="0">
                <a:sym typeface="Calibri"/>
              </a:rPr>
              <a:t>to </a:t>
            </a:r>
            <a:r>
              <a:rPr lang="en-US" dirty="0"/>
              <a:t>have </a:t>
            </a:r>
            <a:r>
              <a:rPr lang="en-US" dirty="0">
                <a:sym typeface="Calibri"/>
              </a:rPr>
              <a:t>a </a:t>
            </a:r>
            <a:r>
              <a:rPr lang="en-US" dirty="0"/>
              <a:t>conversation with her husband, Mike</a:t>
            </a:r>
            <a:r>
              <a:rPr lang="en-US" dirty="0">
                <a:sym typeface="Calibri"/>
              </a:rPr>
              <a:t>.</a:t>
            </a:r>
            <a:endParaRPr lang="en-US" dirty="0"/>
          </a:p>
          <a:p>
            <a:r>
              <a:rPr lang="en-US" dirty="0"/>
              <a:t> </a:t>
            </a:r>
            <a:endParaRPr lang="en-US" dirty="0">
              <a:cs typeface="Calibri"/>
            </a:endParaRPr>
          </a:p>
          <a:p>
            <a:r>
              <a:rPr lang="en-US" dirty="0"/>
              <a:t>If the embedded video does not work instructors can access the video at </a:t>
            </a:r>
            <a:r>
              <a:rPr lang="en-US" u="sng" dirty="0">
                <a:sym typeface="Calibri"/>
                <a:hlinkClick r:id="rId3"/>
              </a:rPr>
              <a:t>https://vimeo.com/</a:t>
            </a:r>
            <a:r>
              <a:rPr lang="en-US" u="sng" dirty="0">
                <a:hlinkClick r:id="rId3"/>
              </a:rPr>
              <a:t>668733014</a:t>
            </a:r>
            <a:r>
              <a:rPr lang="en-US" dirty="0"/>
              <a:t> or </a:t>
            </a:r>
            <a:r>
              <a:rPr lang="en-US" u="sng" dirty="0">
                <a:hlinkClick r:id="rId4"/>
              </a:rPr>
              <a:t>https://worriedaboutaveteran.org/check-in-with-others/</a:t>
            </a:r>
            <a:endParaRPr lang="en-US" u="sng">
              <a:cs typeface="Calibri"/>
            </a:endParaRPr>
          </a:p>
          <a:p>
            <a:pPr marL="0">
              <a:lnSpc>
                <a:spcPct val="107000"/>
              </a:lnSpc>
            </a:pPr>
            <a:endParaRPr lang="en-US" dirty="0">
              <a:cs typeface="Calibri"/>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1" dirty="0"/>
              <a:t>If off-site storage isn’t an option, recommend locking all guns unloaded in a gun safe or lock box.</a:t>
            </a:r>
          </a:p>
          <a:p>
            <a:pPr>
              <a:defRPr/>
            </a:pPr>
            <a:r>
              <a:rPr lang="en-US" spc="-1" dirty="0"/>
              <a:t> </a:t>
            </a:r>
            <a:endParaRPr lang="en-US" dirty="0"/>
          </a:p>
          <a:p>
            <a:pPr>
              <a:defRPr/>
            </a:pPr>
            <a:r>
              <a:rPr lang="en-US" spc="-1" dirty="0"/>
              <a:t>Keep ammunition out of the home for now or locked separately.</a:t>
            </a:r>
            <a:endParaRPr lang="en-US" dirty="0"/>
          </a:p>
          <a:p>
            <a:pPr>
              <a:defRPr/>
            </a:pPr>
            <a:r>
              <a:rPr lang="en-US" spc="-1" dirty="0"/>
              <a:t> </a:t>
            </a:r>
            <a:endParaRPr lang="en-US" dirty="0"/>
          </a:p>
          <a:p>
            <a:pPr>
              <a:defRPr/>
            </a:pPr>
            <a:r>
              <a:rPr lang="en-US" spc="-1" dirty="0"/>
              <a:t>If their guns are already locked, advise that they change the combination or key location if the person at risk knows them. A locked gun is of little use if the person at risk has access to the key.</a:t>
            </a:r>
            <a:endParaRPr lang="en-US" dirty="0"/>
          </a:p>
          <a:p>
            <a:pPr>
              <a:defRPr/>
            </a:pPr>
            <a:r>
              <a:rPr lang="en-US" spc="-1" dirty="0"/>
              <a:t> </a:t>
            </a:r>
            <a:endParaRPr lang="en-US" dirty="0"/>
          </a:p>
          <a:p>
            <a:pPr>
              <a:defRPr/>
            </a:pPr>
            <a:r>
              <a:rPr lang="en-US" spc="-1" dirty="0"/>
              <a:t>Trigger, cable, and clamshell locks aren’t as safe as locking firearms in a secure gun safe but are far better than not locking at all.</a:t>
            </a:r>
            <a:endParaRPr lang="en-US" dirty="0"/>
          </a:p>
          <a:p>
            <a:pPr>
              <a:defRPr/>
            </a:pPr>
            <a:r>
              <a:rPr lang="en-US" spc="-1" dirty="0"/>
              <a:t> </a:t>
            </a:r>
            <a:endParaRPr lang="en-US" dirty="0"/>
          </a:p>
          <a:p>
            <a:pPr>
              <a:defRPr/>
            </a:pPr>
            <a:r>
              <a:rPr lang="en-US" spc="-1" dirty="0"/>
              <a:t>Trigger locks are available free of charge at most local law enforcement agencies through Project Child Safe. Participants can call their local law enforcement agency to inquire about the type or quantity of trigger locks they have available for distribution.</a:t>
            </a:r>
            <a:endParaRPr lang="en-US" dirty="0"/>
          </a:p>
          <a:p>
            <a:pPr>
              <a:lnSpc>
                <a:spcPct val="107000"/>
              </a:lnSpc>
              <a:defRPr/>
            </a:pPr>
            <a:endParaRPr lang="en-US" spc="-1" dirty="0">
              <a:cs typeface="Calibri"/>
            </a:endParaRPr>
          </a:p>
          <a:p>
            <a:pPr>
              <a:lnSpc>
                <a:spcPct val="107000"/>
              </a:lnSpc>
              <a:defRPr/>
            </a:pPr>
            <a:r>
              <a:rPr lang="en-US" spc="-1" dirty="0"/>
              <a:t> </a:t>
            </a:r>
            <a:endParaRPr lang="en-US" spc="-1" dirty="0">
              <a:cs typeface="Calibri"/>
            </a:endParaRPr>
          </a:p>
          <a:p>
            <a:pPr>
              <a:lnSpc>
                <a:spcPct val="107000"/>
              </a:lnSpc>
              <a:defRPr/>
            </a:pPr>
            <a:r>
              <a:rPr lang="en-US" spc="-1" dirty="0"/>
              <a:t> </a:t>
            </a:r>
            <a:endParaRPr lang="en-US" dirty="0"/>
          </a:p>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37</a:t>
            </a:fld>
            <a:endParaRPr lang="en-US"/>
          </a:p>
        </p:txBody>
      </p:sp>
    </p:spTree>
    <p:extLst>
      <p:ext uri="{BB962C8B-B14F-4D97-AF65-F5344CB8AC3E}">
        <p14:creationId xmlns:p14="http://schemas.microsoft.com/office/powerpoint/2010/main" val="845806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This video demonstrates what a conversation about reducing access to lethal means might sound like.  Participants can be assured that they do not have to be perfect in having this conversation with someone at risk for suicide.  Genuine care and concern for a person at risk for suicide can be sufficient to result in a good outcome</a:t>
            </a:r>
            <a:r>
              <a:rPr lang="en-US">
                <a:sym typeface="Calibri"/>
              </a:rPr>
              <a:t>.</a:t>
            </a:r>
            <a:r>
              <a:rPr lang="en-US"/>
              <a:t> Let's hear how Fred was able to help Mike secure his firearms .</a:t>
            </a:r>
          </a:p>
          <a:p>
            <a:pPr marL="0">
              <a:lnSpc>
                <a:spcPct val="107000"/>
              </a:lnSpc>
            </a:pPr>
            <a:endParaRPr lang="en-US"/>
          </a:p>
          <a:p>
            <a:pPr marL="0" marR="0" lvl="0" algn="l">
              <a:lnSpc>
                <a:spcPct val="107000"/>
              </a:lnSpc>
              <a:spcBef>
                <a:spcPts val="0"/>
              </a:spcBef>
              <a:spcAft>
                <a:spcPts val="0"/>
              </a:spcAft>
              <a:buNone/>
            </a:pPr>
            <a:endParaRPr lang="en-US"/>
          </a:p>
          <a:p>
            <a:r>
              <a:rPr lang="en-US"/>
              <a:t>Notice how Mikey's dad asks about reducing access to lethal means, "I’d feel a whole lot better if you let me babysit these guns”</a:t>
            </a:r>
            <a:endParaRPr lang="en-US">
              <a:cs typeface="Calibri"/>
            </a:endParaRPr>
          </a:p>
          <a:p>
            <a:r>
              <a:rPr lang="en-US"/>
              <a:t>Mikey wasn’t comfortable removing his firearms from the home because he has a nice collection. But he was willing to have his dad change the combination to the gun safe. His dad also put all the guns in the safe, even the guns from the bedroom and the vehicle. A couple of additional layers of safety they could have used were trigger locks on all the guns in the safe or removing the ammunition from the home. Those extra steps would require more time, and a chance to change one’s mind, if he were able to gain entry to the gun safe. Remember, all of these extra layers are about creating safety, making it a bit harder for someone to end their life in a moment of despair. </a:t>
            </a:r>
            <a:endParaRPr lang="en-US">
              <a:cs typeface="Calibri"/>
            </a:endParaRPr>
          </a:p>
          <a:p>
            <a:pPr marL="0">
              <a:lnSpc>
                <a:spcPct val="107000"/>
              </a:lnSpc>
            </a:pPr>
            <a:endParaRPr lang="en-US"/>
          </a:p>
          <a:p>
            <a:pPr marL="0">
              <a:lnSpc>
                <a:spcPct val="107000"/>
              </a:lnSpc>
            </a:pPr>
            <a:endParaRPr lang="en-US"/>
          </a:p>
          <a:p>
            <a:pPr>
              <a:lnSpc>
                <a:spcPct val="107000"/>
              </a:lnSpc>
            </a:pPr>
            <a:r>
              <a:rPr lang="en-US"/>
              <a:t>If the embedded video does not work instructors can access the video at </a:t>
            </a:r>
            <a:r>
              <a:rPr lang="en-US">
                <a:sym typeface="Calibri"/>
                <a:hlinkClick r:id="rId3"/>
              </a:rPr>
              <a:t>https://vimeo.com/</a:t>
            </a:r>
            <a:r>
              <a:rPr lang="en-US">
                <a:hlinkClick r:id="rId3"/>
              </a:rPr>
              <a:t>668732342</a:t>
            </a:r>
            <a:r>
              <a:rPr lang="en-US"/>
              <a:t>   or </a:t>
            </a:r>
            <a:r>
              <a:rPr lang="en-US">
                <a:hlinkClick r:id="rId4"/>
              </a:rPr>
              <a:t>https://worriedaboutaveteran.org/storage-options/#anchor_page_fred_video</a:t>
            </a:r>
            <a:endParaRPr lang="en-US">
              <a:cs typeface="Calibri" panose="020F0502020204030204"/>
            </a:endParaRPr>
          </a:p>
          <a:p>
            <a:pPr>
              <a:lnSpc>
                <a:spcPct val="107000"/>
              </a:lnSpc>
            </a:pPr>
            <a:endParaRPr lang="en-US">
              <a:cs typeface="Calibri" panose="020F0502020204030204"/>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521126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1"/>
              <a:t>In addition to previous suggestions, consider distraction techniques.</a:t>
            </a:r>
            <a:endParaRPr lang="en-US"/>
          </a:p>
          <a:p>
            <a:pPr>
              <a:defRPr/>
            </a:pPr>
            <a:r>
              <a:rPr lang="en-US" spc="-1" dirty="0"/>
              <a:t> </a:t>
            </a:r>
            <a:endParaRPr lang="en-US" dirty="0"/>
          </a:p>
          <a:p>
            <a:pPr>
              <a:defRPr/>
            </a:pPr>
            <a:r>
              <a:rPr lang="en-US" spc="-1" dirty="0"/>
              <a:t>Reminders of reasons for living (photos of loved ones, pets, future vacations, etc.) may cause a person in crisis to take a pause before they reach for lethal means.  Reminders of how to get help, such as the 988 sticker or magnet, can interrupt the suicide behaviors. Be creative as needed.  Anything the person at risk agrees to that deters, delays, or prevents them from engaging in suicidal behaviors can save a life. </a:t>
            </a:r>
            <a:endParaRPr lang="en-US"/>
          </a:p>
          <a:p>
            <a:pPr>
              <a:lnSpc>
                <a:spcPct val="107000"/>
              </a:lnSpc>
            </a:pPr>
            <a:endParaRPr lang="en-US" spc="-1"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39</a:t>
            </a:fld>
            <a:endParaRPr lang="en-US"/>
          </a:p>
        </p:txBody>
      </p:sp>
    </p:spTree>
    <p:extLst>
      <p:ext uri="{BB962C8B-B14F-4D97-AF65-F5344CB8AC3E}">
        <p14:creationId xmlns:p14="http://schemas.microsoft.com/office/powerpoint/2010/main" val="91501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large group, brainstorm home safety practices that are accepted practices to make homes safer. After sufficient time for brainstorming ideas, show some of the provided answers.</a:t>
            </a:r>
          </a:p>
          <a:p>
            <a:endParaRPr lang="en-US" altLang="en-US" dirty="0">
              <a:cs typeface="Calibri"/>
            </a:endParaRPr>
          </a:p>
          <a:p>
            <a:endParaRPr lang="en-US" altLang="en-US"/>
          </a:p>
          <a:p>
            <a:pPr>
              <a:lnSpc>
                <a:spcPct val="107000"/>
              </a:lnSpc>
            </a:pPr>
            <a:r>
              <a:rPr lang="en-US" b="1"/>
              <a:t>Note to Instructor</a:t>
            </a:r>
            <a:r>
              <a:rPr lang="en-US"/>
              <a:t>: This activity has the potential to take up a lot of time.  Avoid engaging participants in a discussion or storytelling.  This should be a rapid-fire activity to set the framework that the concepts introduced in this training are no different than other standard home safety practices.</a:t>
            </a:r>
            <a:endParaRPr lang="en-US" dirty="0"/>
          </a:p>
          <a:p>
            <a:endParaRPr lang="en-US" dirty="0"/>
          </a:p>
          <a:p>
            <a:endParaRPr lang="en-US" alt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a:t>
            </a:fld>
            <a:endParaRPr lang="en-US"/>
          </a:p>
        </p:txBody>
      </p:sp>
    </p:spTree>
    <p:extLst>
      <p:ext uri="{BB962C8B-B14F-4D97-AF65-F5344CB8AC3E}">
        <p14:creationId xmlns:p14="http://schemas.microsoft.com/office/powerpoint/2010/main" val="40579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own firearms for personal protection. Most firearm-related deaths in the U.S. are the result of suicide. Firearm safety instruction or hunter safety education does not protect a person at risk for suicide from suicide behaviors. In fact, some studies suggest that knowledge of how to handle a firearm actually increases the risk of dying in a suicide attempt. Until the person receives the help that is available and is no longer at risk for suicide, they are more at risk to themselves than they are at risk of someone causing them harm.</a:t>
            </a:r>
          </a:p>
          <a:p>
            <a:r>
              <a:rPr lang="en-US" dirty="0"/>
              <a:t> </a:t>
            </a:r>
            <a:endParaRPr lang="en-US" dirty="0">
              <a:cs typeface="Calibri"/>
            </a:endParaRPr>
          </a:p>
          <a:p>
            <a:r>
              <a:rPr lang="en-US" dirty="0"/>
              <a:t>Encourage them to put some time and distance between the person at risk and the firearm temporarily.</a:t>
            </a:r>
            <a:endParaRPr lang="en-US" dirty="0">
              <a:cs typeface="Calibri"/>
            </a:endParaRPr>
          </a:p>
          <a:p>
            <a:r>
              <a:rPr lang="en-US" dirty="0"/>
              <a:t> </a:t>
            </a:r>
            <a:endParaRPr lang="en-US" dirty="0">
              <a:cs typeface="Calibri"/>
            </a:endParaRPr>
          </a:p>
          <a:p>
            <a:r>
              <a:rPr lang="en-US" dirty="0"/>
              <a:t>Encourage the use of other personal safety strategies such as a home security system, a baseball bat, mace, or pepper spray.</a:t>
            </a:r>
            <a:endParaRPr lang="en-US" dirty="0">
              <a:cs typeface="Calibri"/>
            </a:endParaRPr>
          </a:p>
          <a:p>
            <a:r>
              <a:rPr lang="en-US" dirty="0"/>
              <a:t> </a:t>
            </a:r>
            <a:endParaRPr lang="en-US" dirty="0">
              <a:cs typeface="Calibri"/>
            </a:endParaRPr>
          </a:p>
          <a:p>
            <a:r>
              <a:rPr lang="en-US" dirty="0"/>
              <a:t>Emphasize that this is only temporary. When they are no longer at risk for suicide, they can increase access to personal protection firearms.</a:t>
            </a:r>
            <a:endParaRPr lang="en-US" dirty="0">
              <a:cs typeface="Calibri"/>
            </a:endParaRPr>
          </a:p>
          <a:p>
            <a:r>
              <a:rPr lang="en-US" dirty="0"/>
              <a:t> </a:t>
            </a:r>
            <a:endParaRPr lang="en-US" dirty="0">
              <a:cs typeface="Calibri"/>
            </a:endParaRPr>
          </a:p>
          <a:p>
            <a:r>
              <a:rPr lang="en-US" dirty="0"/>
              <a:t>If a firearm for self-defense or home defense is essential, urge someone other than the person at risk for suicide to retain control over the firearm. If there are multiple firearms in the home, lock up all but the personal protection firearms.  </a:t>
            </a:r>
            <a:endParaRPr lang="en-US" dirty="0">
              <a:cs typeface="Calibri" panose="020F0502020204030204"/>
            </a:endParaRPr>
          </a:p>
          <a:p>
            <a:pPr algn="just"/>
            <a:r>
              <a:rPr lang="en-US" dirty="0"/>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40</a:t>
            </a:fld>
            <a:endParaRPr lang="en-US"/>
          </a:p>
        </p:txBody>
      </p:sp>
    </p:spTree>
    <p:extLst>
      <p:ext uri="{BB962C8B-B14F-4D97-AF65-F5344CB8AC3E}">
        <p14:creationId xmlns:p14="http://schemas.microsoft.com/office/powerpoint/2010/main" val="2231631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locked firearm is harder to quickly access. In the time it takes for the person to unlock and load the firearm, the suicide crisis could be interrupted, thus delaying or preventing a suicide attempt.</a:t>
            </a:r>
          </a:p>
          <a:p>
            <a:r>
              <a:rPr lang="en-US" dirty="0"/>
              <a:t> </a:t>
            </a:r>
            <a:endParaRPr lang="en-US" dirty="0">
              <a:cs typeface="Calibri"/>
            </a:endParaRPr>
          </a:p>
          <a:p>
            <a:r>
              <a:rPr lang="en-US" dirty="0"/>
              <a:t>With an unloaded firearm and ammunition stored separately, the time it takes to acquire ammunition and load the firearm creates space for the suicide crisis to be interrupted.</a:t>
            </a:r>
            <a:endParaRPr lang="en-US" dirty="0">
              <a:cs typeface="Calibri"/>
            </a:endParaRPr>
          </a:p>
          <a:p>
            <a:r>
              <a:rPr lang="en-US" dirty="0"/>
              <a:t> </a:t>
            </a:r>
            <a:endParaRPr lang="en-US" dirty="0">
              <a:cs typeface="Calibri"/>
            </a:endParaRPr>
          </a:p>
          <a:p>
            <a:r>
              <a:rPr lang="en-US" dirty="0"/>
              <a:t>Hiding firearms from family members or children is not an effective strategy to</a:t>
            </a:r>
            <a:endParaRPr lang="en-US" dirty="0">
              <a:cs typeface="Calibri"/>
            </a:endParaRPr>
          </a:p>
          <a:p>
            <a:r>
              <a:rPr lang="en-US" dirty="0"/>
              <a:t>prevent. Don’t assume family members don’t know our hiding spots. (Think children and Christmas presents)</a:t>
            </a:r>
            <a:endParaRPr lang="en-US" dirty="0">
              <a:cs typeface="Calibri"/>
            </a:endParaRPr>
          </a:p>
          <a:p>
            <a:r>
              <a:rPr lang="en-US" dirty="0"/>
              <a:t> </a:t>
            </a:r>
            <a:endParaRPr lang="en-US" dirty="0">
              <a:cs typeface="Calibri"/>
            </a:endParaRPr>
          </a:p>
          <a:p>
            <a:r>
              <a:rPr lang="en-US" dirty="0"/>
              <a:t>Familiarity with firearms increases the person’s comfort in handling the firearm and potentially increases their risk of completing suicide with the firearm. Firearm safety education and knowledge or proper handling of a firearm does not create a protective factor when the brain is urging the person to end their life.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41</a:t>
            </a:fld>
            <a:endParaRPr lang="en-US"/>
          </a:p>
        </p:txBody>
      </p:sp>
    </p:spTree>
    <p:extLst>
      <p:ext uri="{BB962C8B-B14F-4D97-AF65-F5344CB8AC3E}">
        <p14:creationId xmlns:p14="http://schemas.microsoft.com/office/powerpoint/2010/main" val="3941833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sz="1200" kern="1200">
                <a:solidFill>
                  <a:schemeClr val="tx1"/>
                </a:solidFill>
                <a:effectLst/>
                <a:latin typeface="+mn-lt"/>
                <a:ea typeface="+mn-ea"/>
                <a:cs typeface="+mn-cs"/>
              </a:rPr>
              <a:t>Anything a person does to increase the safe and responsible storage of all the firearms in the home is a good outcome.  Respect their willingness to take any step towards increased safe storage of their firearms, because not everyone will be willing or able to remove all firearms from the home.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4242763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forget to address reducing access to large quantities or unused medications during this time. Proper disposal of medications is important so that the water system is not contaminated, or others cannot inadvertently obtain disposed of medications. Drug deactivation kits can be purchased at pharmacies or sometimes for free from local public health departments. Check with the local public health department or law enforcement agency if a medication drop box is available in the community.</a:t>
            </a:r>
          </a:p>
          <a:p>
            <a:r>
              <a:rPr lang="en-US" dirty="0"/>
              <a:t> </a:t>
            </a:r>
            <a:endParaRPr lang="en-US" dirty="0">
              <a:cs typeface="Calibri"/>
            </a:endParaRPr>
          </a:p>
          <a:p>
            <a:r>
              <a:rPr lang="en-US" dirty="0"/>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a:t>
            </a:r>
            <a:endParaRPr lang="en-US" dirty="0">
              <a:cs typeface="Calibri"/>
            </a:endParaRPr>
          </a:p>
          <a:p>
            <a:r>
              <a:rPr lang="en-US" dirty="0"/>
              <a:t> </a:t>
            </a:r>
            <a:endParaRPr lang="en-US" dirty="0">
              <a:cs typeface="Calibri"/>
            </a:endParaRPr>
          </a:p>
          <a:p>
            <a:r>
              <a:rPr lang="en-US" dirty="0"/>
              <a:t>Work with pharmacists or poison control to determine safer quantities of medications to have around the house. Medications that are dosed in blister packs increase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43</a:t>
            </a:fld>
            <a:endParaRPr lang="en-US"/>
          </a:p>
        </p:txBody>
      </p:sp>
    </p:spTree>
    <p:extLst>
      <p:ext uri="{BB962C8B-B14F-4D97-AF65-F5344CB8AC3E}">
        <p14:creationId xmlns:p14="http://schemas.microsoft.com/office/powerpoint/2010/main" val="631454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pill safe so the person at risk for suicide cannot access them.  </a:t>
            </a:r>
          </a:p>
        </p:txBody>
      </p:sp>
      <p:sp>
        <p:nvSpPr>
          <p:cNvPr id="4" name="Slide Number Placeholder 3"/>
          <p:cNvSpPr>
            <a:spLocks noGrp="1"/>
          </p:cNvSpPr>
          <p:nvPr>
            <p:ph type="sldNum" sz="quarter" idx="5"/>
          </p:nvPr>
        </p:nvSpPr>
        <p:spPr/>
        <p:txBody>
          <a:bodyPr/>
          <a:lstStyle/>
          <a:p>
            <a:fld id="{1E31398B-7D4E-4563-9E9C-76EE53D5CEB0}" type="slidenum">
              <a:rPr lang="en-US" smtClean="0"/>
              <a:t>44</a:t>
            </a:fld>
            <a:endParaRPr lang="en-US"/>
          </a:p>
        </p:txBody>
      </p:sp>
    </p:spTree>
    <p:extLst>
      <p:ext uri="{BB962C8B-B14F-4D97-AF65-F5344CB8AC3E}">
        <p14:creationId xmlns:p14="http://schemas.microsoft.com/office/powerpoint/2010/main" val="3745309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environment can ever be 100% suicide safe.  However, it’s important to consider reducing access to other lethal means such as implements that could be used in a suicide attempt; such as suffocation, hanging, sharps, heights, or drowning.</a:t>
            </a:r>
          </a:p>
        </p:txBody>
      </p:sp>
      <p:sp>
        <p:nvSpPr>
          <p:cNvPr id="4" name="Slide Number Placeholder 3"/>
          <p:cNvSpPr>
            <a:spLocks noGrp="1"/>
          </p:cNvSpPr>
          <p:nvPr>
            <p:ph type="sldNum" sz="quarter" idx="5"/>
          </p:nvPr>
        </p:nvSpPr>
        <p:spPr/>
        <p:txBody>
          <a:bodyPr/>
          <a:lstStyle/>
          <a:p>
            <a:fld id="{1E31398B-7D4E-4563-9E9C-76EE53D5CEB0}" type="slidenum">
              <a:rPr lang="en-US" smtClean="0"/>
              <a:t>45</a:t>
            </a:fld>
            <a:endParaRPr lang="en-US"/>
          </a:p>
        </p:txBody>
      </p:sp>
    </p:spTree>
    <p:extLst>
      <p:ext uri="{BB962C8B-B14F-4D97-AF65-F5344CB8AC3E}">
        <p14:creationId xmlns:p14="http://schemas.microsoft.com/office/powerpoint/2010/main" val="2981203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46</a:t>
            </a:fld>
            <a:endParaRPr lang="en-US"/>
          </a:p>
        </p:txBody>
      </p:sp>
    </p:spTree>
    <p:extLst>
      <p:ext uri="{BB962C8B-B14F-4D97-AF65-F5344CB8AC3E}">
        <p14:creationId xmlns:p14="http://schemas.microsoft.com/office/powerpoint/2010/main" val="3120237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There is a designated Suicide and Crisis Lifeline for Veteran's. The number is 988, then press 1 to be routed to the Veteran's Crisis Lifeline. There is also the option of chatting online or via text message.</a:t>
            </a:r>
          </a:p>
          <a:p>
            <a:r>
              <a:rPr lang="en-US" dirty="0"/>
              <a:t> </a:t>
            </a:r>
            <a:endParaRPr lang="en-US" dirty="0">
              <a:cs typeface="Calibri"/>
            </a:endParaRPr>
          </a:p>
          <a:p>
            <a:r>
              <a:rPr lang="en-US" dirty="0"/>
              <a:t>The Safer Homes Collaborative has created a firearm safe storage map for Missouri. They have identified firearm retailers who provide storage services. Terms, conditions, and cost of storage are at the discretion of each retailer, so they recommend you contact the retailer first to determine if their process will work for your needs.</a:t>
            </a:r>
            <a:endParaRPr lang="en-US" dirty="0">
              <a:cs typeface="Calibri"/>
            </a:endParaRPr>
          </a:p>
          <a:p>
            <a:pPr marL="0" indent="0"/>
            <a:endParaRPr lang="en-US" dirty="0">
              <a:cs typeface="Calibri"/>
            </a:endParaRPr>
          </a:p>
        </p:txBody>
      </p:sp>
      <p:sp>
        <p:nvSpPr>
          <p:cNvPr id="757" name="Google Shape;757;p4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a:sym typeface="Calibri"/>
              </a:rPr>
              <a:t>Add your contact information for follow-up questions.</a:t>
            </a:r>
            <a:endParaRPr lang="en-US">
              <a:sym typeface="Calibri"/>
            </a:endParaRPr>
          </a:p>
          <a:p>
            <a:r>
              <a:rPr lang="nn-NO">
                <a:sym typeface="Calibri"/>
              </a:rPr>
              <a:t> </a:t>
            </a:r>
          </a:p>
          <a:p>
            <a:r>
              <a:rPr lang="nn-NO" dirty="0">
                <a:sym typeface="Calibri"/>
              </a:rPr>
              <a:t>Remind </a:t>
            </a:r>
            <a:r>
              <a:rPr lang="nn-NO">
                <a:sym typeface="Calibri"/>
              </a:rPr>
              <a:t>partisipants</a:t>
            </a:r>
            <a:r>
              <a:rPr lang="nn-NO" dirty="0">
                <a:sym typeface="Calibri"/>
              </a:rPr>
              <a:t> to </a:t>
            </a:r>
            <a:r>
              <a:rPr lang="nn-NO" dirty="0" err="1">
                <a:sym typeface="Calibri"/>
              </a:rPr>
              <a:t>complete</a:t>
            </a:r>
            <a:r>
              <a:rPr lang="nn-NO" dirty="0">
                <a:sym typeface="Calibri"/>
              </a:rPr>
              <a:t> </a:t>
            </a:r>
            <a:r>
              <a:rPr lang="nn-NO" dirty="0" err="1">
                <a:sym typeface="Calibri"/>
              </a:rPr>
              <a:t>the</a:t>
            </a:r>
            <a:r>
              <a:rPr lang="nn-NO" dirty="0">
                <a:sym typeface="Calibri"/>
              </a:rPr>
              <a:t> </a:t>
            </a:r>
            <a:r>
              <a:rPr lang="nn-NO" dirty="0" err="1">
                <a:sym typeface="Calibri"/>
              </a:rPr>
              <a:t>confidential</a:t>
            </a:r>
            <a:r>
              <a:rPr lang="nn-NO" dirty="0">
                <a:sym typeface="Calibri"/>
              </a:rPr>
              <a:t> post-</a:t>
            </a:r>
            <a:r>
              <a:rPr lang="nn-NO" dirty="0" err="1">
                <a:sym typeface="Calibri"/>
              </a:rPr>
              <a:t>survey</a:t>
            </a:r>
            <a:r>
              <a:rPr lang="nn-NO" dirty="0">
                <a:sym typeface="Calibri"/>
              </a:rPr>
              <a:t> </a:t>
            </a:r>
            <a:r>
              <a:rPr lang="nn-NO" dirty="0" err="1">
                <a:sym typeface="Calibri"/>
              </a:rPr>
              <a:t>before</a:t>
            </a:r>
            <a:r>
              <a:rPr lang="nn-NO" dirty="0">
                <a:sym typeface="Calibri"/>
              </a:rPr>
              <a:t> </a:t>
            </a:r>
            <a:r>
              <a:rPr lang="nn-NO" dirty="0" err="1">
                <a:sym typeface="Calibri"/>
              </a:rPr>
              <a:t>they</a:t>
            </a:r>
            <a:r>
              <a:rPr lang="nn-NO" dirty="0">
                <a:sym typeface="Calibri"/>
              </a:rPr>
              <a:t> </a:t>
            </a:r>
            <a:r>
              <a:rPr lang="nn-NO" dirty="0" err="1">
                <a:sym typeface="Calibri"/>
              </a:rPr>
              <a:t>leave</a:t>
            </a:r>
            <a:r>
              <a:rPr lang="nn-NO" dirty="0">
                <a:sym typeface="Calibri"/>
              </a:rPr>
              <a:t>. </a:t>
            </a:r>
            <a:r>
              <a:rPr lang="nn-NO" dirty="0" err="1">
                <a:sym typeface="Calibri"/>
              </a:rPr>
              <a:t>They</a:t>
            </a:r>
            <a:r>
              <a:rPr lang="nn-NO" dirty="0">
                <a:sym typeface="Calibri"/>
              </a:rPr>
              <a:t> </a:t>
            </a:r>
            <a:r>
              <a:rPr lang="nn-NO" dirty="0" err="1">
                <a:sym typeface="Calibri"/>
              </a:rPr>
              <a:t>can</a:t>
            </a:r>
            <a:r>
              <a:rPr lang="nn-NO" dirty="0">
                <a:sym typeface="Calibri"/>
              </a:rPr>
              <a:t> take a </a:t>
            </a:r>
            <a:r>
              <a:rPr lang="nn-NO" dirty="0" err="1">
                <a:sym typeface="Calibri"/>
              </a:rPr>
              <a:t>picture</a:t>
            </a:r>
            <a:r>
              <a:rPr lang="nn-NO" dirty="0">
                <a:sym typeface="Calibri"/>
              </a:rPr>
              <a:t> </a:t>
            </a:r>
            <a:r>
              <a:rPr lang="nn-NO" dirty="0" err="1">
                <a:sym typeface="Calibri"/>
              </a:rPr>
              <a:t>of</a:t>
            </a:r>
            <a:r>
              <a:rPr lang="nn-NO" dirty="0">
                <a:sym typeface="Calibri"/>
              </a:rPr>
              <a:t> </a:t>
            </a:r>
            <a:r>
              <a:rPr lang="nn-NO" dirty="0" err="1">
                <a:sym typeface="Calibri"/>
              </a:rPr>
              <a:t>the</a:t>
            </a:r>
            <a:r>
              <a:rPr lang="nn-NO" dirty="0">
                <a:sym typeface="Calibri"/>
              </a:rPr>
              <a:t> QR </a:t>
            </a:r>
            <a:r>
              <a:rPr lang="nn-NO" dirty="0" err="1">
                <a:sym typeface="Calibri"/>
              </a:rPr>
              <a:t>code</a:t>
            </a:r>
            <a:r>
              <a:rPr lang="nn-NO" dirty="0">
                <a:sym typeface="Calibri"/>
              </a:rPr>
              <a:t> </a:t>
            </a:r>
            <a:r>
              <a:rPr lang="nn-NO" dirty="0" err="1">
                <a:sym typeface="Calibri"/>
              </a:rPr>
              <a:t>with</a:t>
            </a:r>
            <a:r>
              <a:rPr lang="nn-NO" dirty="0">
                <a:sym typeface="Calibri"/>
              </a:rPr>
              <a:t> </a:t>
            </a:r>
            <a:r>
              <a:rPr lang="nn-NO" dirty="0" err="1">
                <a:sym typeface="Calibri"/>
              </a:rPr>
              <a:t>the</a:t>
            </a:r>
            <a:r>
              <a:rPr lang="nn-NO" dirty="0">
                <a:sym typeface="Calibri"/>
              </a:rPr>
              <a:t> </a:t>
            </a:r>
            <a:r>
              <a:rPr lang="nn-NO" dirty="0" err="1">
                <a:sym typeface="Calibri"/>
              </a:rPr>
              <a:t>camera</a:t>
            </a:r>
            <a:r>
              <a:rPr lang="nn-NO" dirty="0">
                <a:sym typeface="Calibri"/>
              </a:rPr>
              <a:t> </a:t>
            </a:r>
            <a:r>
              <a:rPr lang="nn-NO" dirty="0" err="1">
                <a:sym typeface="Calibri"/>
              </a:rPr>
              <a:t>on</a:t>
            </a:r>
            <a:r>
              <a:rPr lang="nn-NO" dirty="0">
                <a:sym typeface="Calibri"/>
              </a:rPr>
              <a:t> </a:t>
            </a:r>
            <a:r>
              <a:rPr lang="nn-NO" dirty="0" err="1">
                <a:sym typeface="Calibri"/>
              </a:rPr>
              <a:t>their</a:t>
            </a:r>
            <a:r>
              <a:rPr lang="nn-NO" dirty="0">
                <a:sym typeface="Calibri"/>
              </a:rPr>
              <a:t> smartphone or type </a:t>
            </a:r>
            <a:r>
              <a:rPr lang="nn-NO" dirty="0" err="1">
                <a:sym typeface="Calibri"/>
              </a:rPr>
              <a:t>the</a:t>
            </a:r>
            <a:r>
              <a:rPr lang="nn-NO" dirty="0">
                <a:sym typeface="Calibri"/>
              </a:rPr>
              <a:t> URL </a:t>
            </a:r>
            <a:r>
              <a:rPr lang="nn-NO" dirty="0" err="1">
                <a:sym typeface="Calibri"/>
              </a:rPr>
              <a:t>into</a:t>
            </a:r>
            <a:r>
              <a:rPr lang="nn-NO" dirty="0">
                <a:sym typeface="Calibri"/>
              </a:rPr>
              <a:t> </a:t>
            </a:r>
            <a:r>
              <a:rPr lang="nn-NO" dirty="0" err="1">
                <a:sym typeface="Calibri"/>
              </a:rPr>
              <a:t>the</a:t>
            </a:r>
            <a:r>
              <a:rPr lang="nn-NO" dirty="0">
                <a:sym typeface="Calibri"/>
              </a:rPr>
              <a:t> </a:t>
            </a:r>
            <a:r>
              <a:rPr lang="nn-NO" dirty="0" err="1">
                <a:sym typeface="Calibri"/>
              </a:rPr>
              <a:t>search</a:t>
            </a:r>
            <a:r>
              <a:rPr lang="nn-NO" dirty="0">
                <a:sym typeface="Calibri"/>
              </a:rPr>
              <a:t> </a:t>
            </a:r>
            <a:r>
              <a:rPr lang="nn-NO" dirty="0" err="1">
                <a:sym typeface="Calibri"/>
              </a:rPr>
              <a:t>engine</a:t>
            </a:r>
            <a:r>
              <a:rPr lang="nn-NO" dirty="0">
                <a:sym typeface="Calibri"/>
              </a:rPr>
              <a:t>.</a:t>
            </a:r>
            <a:endParaRPr lang="nn-NO" dirty="0">
              <a:cs typeface="Calibri"/>
            </a:endParaRPr>
          </a:p>
          <a:p>
            <a:r>
              <a:rPr lang="nn-NO">
                <a:sym typeface="Calibri"/>
              </a:rPr>
              <a:t> </a:t>
            </a:r>
          </a:p>
          <a:p>
            <a:r>
              <a:rPr lang="nn-NO">
                <a:sym typeface="Calibri"/>
              </a:rPr>
              <a:t>Participants who complete the pre, post, and 3-month follow-up surveys will receive a $10.00 electronic Amazon gift card for helping the SHC validate the effectiveness of this training</a:t>
            </a:r>
            <a:endParaRPr lang="nn-NO"/>
          </a:p>
          <a:p>
            <a:br>
              <a:rPr lang="nn-NO"/>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48</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269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49</a:t>
            </a:fld>
            <a:endParaRPr lang="en-US"/>
          </a:p>
        </p:txBody>
      </p:sp>
    </p:spTree>
    <p:extLst>
      <p:ext uri="{BB962C8B-B14F-4D97-AF65-F5344CB8AC3E}">
        <p14:creationId xmlns:p14="http://schemas.microsoft.com/office/powerpoint/2010/main" val="189488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Suicide is a leading cause of death: </a:t>
            </a:r>
            <a:r>
              <a:rPr lang="en-US" dirty="0"/>
              <a:t>In Missouri</a:t>
            </a:r>
          </a:p>
          <a:p>
            <a:pPr marL="171450" indent="-171450">
              <a:buFont typeface="Arial"/>
              <a:buChar char="•"/>
              <a:defRPr/>
            </a:pPr>
            <a:r>
              <a:rPr lang="en-US" dirty="0"/>
              <a:t>11th† leading cause of death for all age groups</a:t>
            </a:r>
            <a:endParaRPr lang="en-US" dirty="0">
              <a:cs typeface="Calibri"/>
            </a:endParaRPr>
          </a:p>
          <a:p>
            <a:pPr marL="171450" indent="-171450">
              <a:buFont typeface="Arial"/>
              <a:buChar char="•"/>
              <a:defRPr/>
            </a:pPr>
            <a:r>
              <a:rPr lang="en-US" dirty="0"/>
              <a:t>2nd † leading cause of death for 10-14-year-olds</a:t>
            </a:r>
            <a:endParaRPr lang="en-US" dirty="0">
              <a:cs typeface="Calibri"/>
            </a:endParaRPr>
          </a:p>
          <a:p>
            <a:pPr marL="171450" indent="-171450">
              <a:buFont typeface="Arial"/>
              <a:buChar char="•"/>
              <a:defRPr/>
            </a:pPr>
            <a:r>
              <a:rPr lang="en-US" dirty="0"/>
              <a:t>3rd † leading cause of death for 15-34-year-olds</a:t>
            </a:r>
            <a:endParaRPr lang="en-US" dirty="0">
              <a:cs typeface="Calibri"/>
            </a:endParaRPr>
          </a:p>
          <a:p>
            <a:pPr>
              <a:defRPr/>
            </a:pPr>
            <a:r>
              <a:rPr lang="en-US" dirty="0"/>
              <a:t> </a:t>
            </a:r>
            <a:endParaRPr lang="en-US" dirty="0">
              <a:cs typeface="Calibri"/>
            </a:endParaRPr>
          </a:p>
          <a:p>
            <a:pPr>
              <a:defRPr/>
            </a:pPr>
            <a:r>
              <a:rPr lang="en-US" b="1" dirty="0"/>
              <a:t>Youth suicide and firearm access</a:t>
            </a:r>
            <a:r>
              <a:rPr lang="en-US" dirty="0"/>
              <a:t>: Home†† is the primary setting where young people obtain firearms used in suicides. 82%††† of youth who used a firearm to complete suicide used a firearm owned by a family member, usually a parent.</a:t>
            </a:r>
            <a:endParaRPr lang="en-US" dirty="0">
              <a:cs typeface="Calibri"/>
            </a:endParaRPr>
          </a:p>
          <a:p>
            <a:pPr>
              <a:defRPr/>
            </a:pPr>
            <a:r>
              <a:rPr lang="en-US" dirty="0"/>
              <a:t>Parents often underestimate the likelihood that their children have or could obtain their firearms.</a:t>
            </a:r>
            <a:endParaRPr lang="en-US" dirty="0">
              <a:cs typeface="Calibri"/>
            </a:endParaRPr>
          </a:p>
          <a:p>
            <a:pPr>
              <a:defRPr/>
            </a:pPr>
            <a:r>
              <a:rPr lang="en-US" dirty="0"/>
              <a:t> </a:t>
            </a:r>
            <a:endParaRPr lang="en-US" dirty="0">
              <a:cs typeface="Calibri"/>
            </a:endParaRPr>
          </a:p>
          <a:p>
            <a:pPr>
              <a:defRPr/>
            </a:pPr>
            <a:r>
              <a:rPr lang="en-US" b="1" dirty="0">
                <a:effectLst/>
              </a:rPr>
              <a:t>Gun owners have a role in preventing firearm suicide </a:t>
            </a:r>
            <a:r>
              <a:rPr lang="en-US" dirty="0">
                <a:effectLst/>
              </a:rPr>
              <a:t>by utilizing responsible storage strategies so that there is time and distance between a person at risk for suicide and the most lethal method </a:t>
            </a:r>
            <a:r>
              <a:rPr lang="en-US" dirty="0"/>
              <a:t>of </a:t>
            </a:r>
            <a:r>
              <a:rPr lang="en-US" dirty="0">
                <a:effectLst/>
              </a:rPr>
              <a:t>suicide</a:t>
            </a:r>
            <a:endParaRPr lang="en-US" dirty="0">
              <a:cs typeface="Calibri"/>
            </a:endParaRPr>
          </a:p>
          <a:p>
            <a:pPr>
              <a:defRPr/>
            </a:pPr>
            <a:r>
              <a:rPr lang="en-US" dirty="0"/>
              <a:t> </a:t>
            </a:r>
            <a:endParaRPr lang="en-US" dirty="0">
              <a:cs typeface="Calibri"/>
            </a:endParaRPr>
          </a:p>
          <a:p>
            <a:pPr algn="just">
              <a:defRPr/>
            </a:pPr>
            <a:r>
              <a:rPr lang="en-US" b="1" dirty="0">
                <a:effectLst/>
              </a:rPr>
              <a:t>Suicide is generally preventable. </a:t>
            </a:r>
            <a:r>
              <a:rPr lang="en-US" b="0" dirty="0">
                <a:effectLst/>
              </a:rPr>
              <a:t>While not all suicides can be prevented, the likelihood of preventing a suicide increases with lethal means reduction strategies, such as responsible storage of firearms.</a:t>
            </a:r>
            <a:endParaRPr lang="en-US" dirty="0">
              <a:cs typeface="Calibri"/>
            </a:endParaRPr>
          </a:p>
          <a:p>
            <a:pPr>
              <a:defRPr/>
            </a:pPr>
            <a:endParaRPr lang="en-US" dirty="0">
              <a:effectLst/>
              <a:cs typeface="Calibri"/>
            </a:endParaRPr>
          </a:p>
          <a:p>
            <a:r>
              <a:rPr lang="en-US" b="1"/>
              <a:t>Citations</a:t>
            </a:r>
            <a:endParaRPr lang="en-US"/>
          </a:p>
          <a:p>
            <a:r>
              <a:rPr lang="en-US" dirty="0"/>
              <a:t> </a:t>
            </a:r>
            <a:endParaRPr lang="en-US" dirty="0">
              <a:cs typeface="Calibri"/>
            </a:endParaRPr>
          </a:p>
          <a:p>
            <a:r>
              <a:rPr lang="en-US" dirty="0"/>
              <a:t>CDC WISQARS. (n.d.). WISQARS Data Visualization. Centers for Disease Control and Prevention. Retrieved May 12, 2022, from </a:t>
            </a:r>
            <a:r>
              <a:rPr lang="en-US" dirty="0">
                <a:hlinkClick r:id="rId3"/>
              </a:rPr>
              <a:t>https://wisqars.cdc.gov</a:t>
            </a:r>
            <a:endParaRPr lang="en-US"/>
          </a:p>
          <a:p>
            <a:r>
              <a:rPr lang="en-US" dirty="0"/>
              <a:t> </a:t>
            </a:r>
            <a:endParaRPr lang="en-US" dirty="0">
              <a:cs typeface="Calibri"/>
            </a:endParaRPr>
          </a:p>
          <a:p>
            <a:r>
              <a:rPr lang="en-US" dirty="0"/>
              <a:t>Harvard T.H. Chan School of Public Health (Ed.). (2016, March 29). National Violent Injury Statistics System. Retrieved from </a:t>
            </a:r>
            <a:r>
              <a:rPr lang="en-US" dirty="0">
                <a:hlinkClick r:id="rId4"/>
              </a:rPr>
              <a:t>https://web.sph.harvard.edu/mch-data-</a:t>
            </a:r>
            <a:r>
              <a:rPr lang="en-US" dirty="0"/>
              <a:t> connect/results/national-violent-injury-statistics-system/</a:t>
            </a:r>
            <a:endParaRPr lang="en-US" dirty="0">
              <a:cs typeface="Calibri"/>
            </a:endParaRPr>
          </a:p>
          <a:p>
            <a:r>
              <a:rPr lang="en-US" dirty="0"/>
              <a:t> </a:t>
            </a:r>
            <a:endParaRPr lang="en-US" dirty="0">
              <a:cs typeface="Calibri"/>
            </a:endParaRPr>
          </a:p>
          <a:p>
            <a:r>
              <a:rPr lang="en-US" dirty="0"/>
              <a:t>Johnson, R. M., Barber, C., Azrael, D., Clark, D. E., &amp; Hemenway, D. (2010). Who are the owners of firearms used in adolescent suicides? </a:t>
            </a:r>
            <a:r>
              <a:rPr lang="en-US" i="1" dirty="0"/>
              <a:t>Suicide and Life-Threatening Behavior</a:t>
            </a:r>
            <a:r>
              <a:rPr lang="en-US" dirty="0"/>
              <a:t>, </a:t>
            </a:r>
            <a:r>
              <a:rPr lang="en-US" i="1" dirty="0"/>
              <a:t>40</a:t>
            </a:r>
            <a:r>
              <a:rPr lang="en-US" dirty="0"/>
              <a:t>(6), 609–611. </a:t>
            </a:r>
            <a:r>
              <a:rPr lang="en-US" dirty="0">
                <a:hlinkClick r:id="rId5"/>
              </a:rPr>
              <a:t>https://doi.org/10.1521/suli.2010.40.6.609</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5</a:t>
            </a:fld>
            <a:endParaRPr lang="en-US"/>
          </a:p>
        </p:txBody>
      </p:sp>
    </p:spTree>
    <p:extLst>
      <p:ext uri="{BB962C8B-B14F-4D97-AF65-F5344CB8AC3E}">
        <p14:creationId xmlns:p14="http://schemas.microsoft.com/office/powerpoint/2010/main" val="2653776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50</a:t>
            </a:fld>
            <a:endParaRPr lang="en-US"/>
          </a:p>
        </p:txBody>
      </p:sp>
    </p:spTree>
    <p:extLst>
      <p:ext uri="{BB962C8B-B14F-4D97-AF65-F5344CB8AC3E}">
        <p14:creationId xmlns:p14="http://schemas.microsoft.com/office/powerpoint/2010/main" val="2774308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51</a:t>
            </a:fld>
            <a:endParaRPr lang="en-US"/>
          </a:p>
        </p:txBody>
      </p:sp>
    </p:spTree>
    <p:extLst>
      <p:ext uri="{BB962C8B-B14F-4D97-AF65-F5344CB8AC3E}">
        <p14:creationId xmlns:p14="http://schemas.microsoft.com/office/powerpoint/2010/main" val="114913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and the end of the video.</a:t>
            </a:r>
          </a:p>
          <a:p>
            <a:r>
              <a:rPr lang="en-US" dirty="0"/>
              <a:t> </a:t>
            </a:r>
            <a:endParaRPr lang="en-US" dirty="0">
              <a:cs typeface="Calibri"/>
            </a:endParaRPr>
          </a:p>
          <a:p>
            <a:pPr lvl="0" algn="l">
              <a:spcAft>
                <a:spcPts val="0"/>
              </a:spcAft>
              <a:buNone/>
            </a:pPr>
            <a:r>
              <a:rPr lang="en-US" dirty="0"/>
              <a:t>Utah PSA –</a:t>
            </a:r>
            <a:r>
              <a:rPr lang="en-US" u="sng" dirty="0"/>
              <a:t>https://vimeo.com/175761640</a:t>
            </a:r>
            <a:endParaRPr lang="en-US" u="sng"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6</a:t>
            </a:fld>
            <a:endParaRPr lang="en-US"/>
          </a:p>
        </p:txBody>
      </p:sp>
    </p:spTree>
    <p:extLst>
      <p:ext uri="{BB962C8B-B14F-4D97-AF65-F5344CB8AC3E}">
        <p14:creationId xmlns:p14="http://schemas.microsoft.com/office/powerpoint/2010/main" val="113367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Reinforce that we are talking about firearm safety. Acknowledge that most gun owners are safe and responsible users of firearms who abhor the unsafe handling of firearms. This training does not endorse involuntary restriction or limiting firearm use for hunting, self-protection, or enjoyment. Rather, this training is focused on enhancing safe, responsible, and legal gun ownership by incorporating safe storage practices into their safe handling strategies to prevent accidental injury and firearm suicide.</a:t>
            </a:r>
          </a:p>
          <a:p>
            <a:r>
              <a:rPr lang="en-US" dirty="0"/>
              <a:t> </a:t>
            </a:r>
            <a:endParaRPr lang="en-US" dirty="0">
              <a:cs typeface="Calibri"/>
            </a:endParaRPr>
          </a:p>
          <a:p>
            <a:r>
              <a:rPr lang="en-US" dirty="0"/>
              <a:t>These are in no particular order but are consistent with firearm industry standards and published safety recommendations.</a:t>
            </a:r>
            <a:endParaRPr lang="en-US" dirty="0">
              <a:cs typeface="Calibri"/>
            </a:endParaRPr>
          </a:p>
          <a:p>
            <a:pPr marL="0" lvl="0" indent="0" algn="l">
              <a:spcBef>
                <a:spcPts val="360"/>
              </a:spcBef>
              <a:spcAft>
                <a:spcPts val="0"/>
              </a:spcAft>
              <a:buNone/>
            </a:pPr>
            <a:endParaRPr lang="en-US" dirty="0">
              <a:cs typeface="Calibri"/>
            </a:endParaRPr>
          </a:p>
          <a:p>
            <a:pPr marL="0" lvl="0" indent="0" algn="l" rtl="0">
              <a:spcBef>
                <a:spcPts val="36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7</a:t>
            </a:fld>
            <a:endParaRPr lang="en-US"/>
          </a:p>
        </p:txBody>
      </p:sp>
    </p:spTree>
    <p:extLst>
      <p:ext uri="{BB962C8B-B14F-4D97-AF65-F5344CB8AC3E}">
        <p14:creationId xmlns:p14="http://schemas.microsoft.com/office/powerpoint/2010/main" val="323685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Safer Homes Collaborative wants participants to include the responsible, safe, and legal storage of firearms in their standard home safety practices to prevent the tragedy of firearm suicide.</a:t>
            </a:r>
          </a:p>
          <a:p>
            <a:r>
              <a:rPr lang="en-US" dirty="0"/>
              <a:t> </a:t>
            </a:r>
            <a:endParaRPr lang="en-US" dirty="0">
              <a:cs typeface="Calibri"/>
            </a:endParaRPr>
          </a:p>
          <a:p>
            <a:r>
              <a:rPr lang="en-US" dirty="0"/>
              <a:t>Most people who attempt or die by suicide exhibit observable warning signs when they are at risk for suicide. However, too often, we hear from loss survivors that they didn’t recognize the warning signs before the suicide attempt. When there is quick and easy access to a firearm that has not been stored responsibly, safely, or legally, the risk of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8</a:t>
            </a:fld>
            <a:endParaRPr lang="en-US"/>
          </a:p>
        </p:txBody>
      </p:sp>
    </p:spTree>
    <p:extLst>
      <p:ext uri="{BB962C8B-B14F-4D97-AF65-F5344CB8AC3E}">
        <p14:creationId xmlns:p14="http://schemas.microsoft.com/office/powerpoint/2010/main" val="88036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latin typeface="Calibri"/>
                <a:ea typeface="Roboto"/>
                <a:cs typeface="Calibri"/>
              </a:rPr>
              <a:t>Definition of</a:t>
            </a:r>
            <a:r>
              <a:rPr lang="en-US" b="1" i="0" dirty="0">
                <a:effectLst/>
              </a:rPr>
              <a:t> risk factors: </a:t>
            </a:r>
            <a:r>
              <a:rPr lang="en-US" b="0" i="0" dirty="0">
                <a:effectLst/>
              </a:rPr>
              <a:t>Risk factors are</a:t>
            </a:r>
            <a:r>
              <a:rPr lang="en-US" dirty="0"/>
              <a:t> </a:t>
            </a:r>
            <a:r>
              <a:rPr lang="en-US" b="0" i="0" dirty="0">
                <a:effectLst/>
              </a:rPr>
              <a:t>any attribute, characteristic, or exposure of an individual that increases the likelihood of developing suicidal thoughts or behaviors.</a:t>
            </a:r>
            <a:r>
              <a:rPr lang="en-US" dirty="0"/>
              <a:t> </a:t>
            </a:r>
            <a:r>
              <a:rPr lang="en-US" b="0" dirty="0"/>
              <a:t>Risk factors for suicide typically fall under individual risks, relationship risks, and community or societal risk factors.</a:t>
            </a:r>
          </a:p>
          <a:p>
            <a:r>
              <a:rPr lang="en-US" dirty="0"/>
              <a:t> </a:t>
            </a:r>
            <a:endParaRPr lang="en-US" dirty="0">
              <a:cs typeface="Calibri"/>
            </a:endParaRPr>
          </a:p>
          <a:p>
            <a:r>
              <a:rPr lang="en-US" b="1" dirty="0"/>
              <a:t>Invite participants to brainstorm known risk factors for suicide. </a:t>
            </a:r>
            <a:r>
              <a:rPr lang="en-US" b="0" dirty="0"/>
              <a:t>After participants have named known risk factors, reveal the CDC-defined risk factors for suicide and highlight one or two risk factors that participants hadn’t identified.</a:t>
            </a:r>
            <a:endParaRPr lang="en-US" dirty="0">
              <a:cs typeface="Calibri"/>
            </a:endParaRPr>
          </a:p>
          <a:p>
            <a:r>
              <a:rPr lang="en-US" dirty="0"/>
              <a:t> </a:t>
            </a:r>
            <a:endParaRPr lang="en-US" dirty="0">
              <a:cs typeface="Calibri"/>
            </a:endParaRPr>
          </a:p>
          <a:p>
            <a:r>
              <a:rPr lang="en-US" b="1" dirty="0"/>
              <a:t>Emphasize that the reason for suicide is complex. </a:t>
            </a:r>
            <a:r>
              <a:rPr lang="en-US" b="0" dirty="0"/>
              <a:t>No singular risk factor by itself means that someone is at risk for suicide. However, the more risk factors that are present in one’s life the greater the potential risk for suicidal thoughts and behaviors. Therefore, it’s important that we are aware of the risk factors and intervene early. The sooner we intervene when we recognize the risk for suicide, the better the potential that suicidal thoughts won’t occur or can be interrupted. Thus thwarting suicidal behaviors and saving lives. As previously mentioned in an earlier slide, we cannot predict who will attempt suicide</a:t>
            </a:r>
            <a:r>
              <a:rPr lang="en-US" dirty="0"/>
              <a:t>,</a:t>
            </a:r>
            <a:r>
              <a:rPr lang="en-US" b="0" dirty="0"/>
              <a:t> and often, survivors of suicide loss share that they didn’t see any of the signs before their loved one attempted or died by suicide. That is why it is important that everyone is trained to recognize the risk factors and warning signs for suicide.</a:t>
            </a:r>
            <a:endParaRPr lang="en-US" dirty="0">
              <a:cs typeface="Calibri"/>
            </a:endParaRPr>
          </a:p>
          <a:p>
            <a:endParaRPr lang="en-US" b="1" dirty="0">
              <a:solidFill>
                <a:srgbClr val="202124"/>
              </a:solidFill>
              <a:latin typeface="Roboto"/>
              <a:ea typeface="Roboto"/>
              <a:cs typeface="Roboto"/>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9</a:t>
            </a:fld>
            <a:endParaRPr lang="en-US"/>
          </a:p>
        </p:txBody>
      </p:sp>
    </p:spTree>
    <p:extLst>
      <p:ext uri="{BB962C8B-B14F-4D97-AF65-F5344CB8AC3E}">
        <p14:creationId xmlns:p14="http://schemas.microsoft.com/office/powerpoint/2010/main" val="54206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DB44-A392-E016-9A09-EE3EDD16C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94D1B-A655-D947-4395-EEF6FDB47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3EC56-6DF9-14E6-CBCB-C8B259816613}"/>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5DCB2A1B-01B1-466A-BF53-0484411EB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67B14-085C-0091-0C4A-80962831AAC5}"/>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98832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33B-E665-20E0-7922-DFA2A5179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C8094-A238-C235-3A27-C6C423E61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BC9E2-EEF6-4AF7-4307-C1684FF637C7}"/>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C3331DC3-A17E-5B79-8761-0BC7AC103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DA611-500E-832F-879F-156ACC36BBB4}"/>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80327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55F6B-B0B1-5DD8-3AF9-8A5011B66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43C8-A468-F3DF-BD2D-429ACBB2B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F2E6C-F882-9FCC-3E1B-27871CC508B3}"/>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8F48BEFD-150C-A7FA-5A78-126D72FC0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B5D9C-9C7B-8785-EEC8-1909685C62D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10280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5C93-2DFF-3066-EE8C-78CB92251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4807D-2A47-A2AB-A512-BC44C1716D48}"/>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4CDAC-8C04-AEEF-4EBA-B4916E4DB7B3}"/>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EE1AE7B1-A6F1-FBFD-806A-17839824A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8D986-CAC5-1EA6-118E-1D9DA9166F98}"/>
              </a:ext>
            </a:extLst>
          </p:cNvPr>
          <p:cNvSpPr>
            <a:spLocks noGrp="1"/>
          </p:cNvSpPr>
          <p:nvPr>
            <p:ph type="sldNum" sz="quarter" idx="12"/>
          </p:nvPr>
        </p:nvSpPr>
        <p:spPr/>
        <p:txBody>
          <a:bodyPr/>
          <a:lstStyle/>
          <a:p>
            <a:fld id="{DAB1B5C0-D1E5-49F7-AE11-880C4F23DE5B}" type="slidenum">
              <a:rPr lang="en-US" smtClean="0"/>
              <a:t>‹#›</a:t>
            </a:fld>
            <a:endParaRPr lang="en-US"/>
          </a:p>
        </p:txBody>
      </p:sp>
      <p:cxnSp>
        <p:nvCxnSpPr>
          <p:cNvPr id="7" name="Google Shape;80;p13">
            <a:extLst>
              <a:ext uri="{FF2B5EF4-FFF2-40B4-BE49-F238E27FC236}">
                <a16:creationId xmlns:a16="http://schemas.microsoft.com/office/drawing/2014/main" id="{75C25060-5B8E-C592-AD79-571B31446507}"/>
              </a:ext>
            </a:extLst>
          </p:cNvPr>
          <p:cNvCxnSpPr>
            <a:cxnSpLocks/>
          </p:cNvCxnSpPr>
          <p:nvPr userDrawn="1"/>
        </p:nvCxnSpPr>
        <p:spPr>
          <a:xfrm>
            <a:off x="11812922" y="-100220"/>
            <a:ext cx="0" cy="3707578"/>
          </a:xfrm>
          <a:prstGeom prst="straightConnector1">
            <a:avLst/>
          </a:prstGeom>
          <a:noFill/>
          <a:ln w="28575" cap="flat" cmpd="sng">
            <a:solidFill>
              <a:schemeClr val="bg1"/>
            </a:solidFill>
            <a:prstDash val="solid"/>
            <a:round/>
            <a:headEnd type="none" w="med" len="med"/>
            <a:tailEnd type="none" w="med" len="med"/>
          </a:ln>
        </p:spPr>
      </p:cxnSp>
      <p:sp>
        <p:nvSpPr>
          <p:cNvPr id="10" name="TextBox 9">
            <a:extLst>
              <a:ext uri="{FF2B5EF4-FFF2-40B4-BE49-F238E27FC236}">
                <a16:creationId xmlns:a16="http://schemas.microsoft.com/office/drawing/2014/main" id="{B60EBDD9-AE85-0144-F9A9-8C90F984986C}"/>
              </a:ext>
            </a:extLst>
          </p:cNvPr>
          <p:cNvSpPr txBox="1"/>
          <p:nvPr userDrawn="1"/>
        </p:nvSpPr>
        <p:spPr>
          <a:xfrm rot="5400000">
            <a:off x="10264953" y="5181149"/>
            <a:ext cx="3092093" cy="261610"/>
          </a:xfrm>
          <a:prstGeom prst="rect">
            <a:avLst/>
          </a:prstGeom>
          <a:noFill/>
        </p:spPr>
        <p:txBody>
          <a:bodyPr wrap="square" rtlCol="0">
            <a:spAutoFit/>
          </a:bodyPr>
          <a:lstStyle/>
          <a:p>
            <a:r>
              <a:rPr lang="en-US" sz="1100">
                <a:solidFill>
                  <a:srgbClr val="29ABE2"/>
                </a:solidFill>
                <a:latin typeface="Oswald SemiBold" panose="00000700000000000000" pitchFamily="2" charset="0"/>
              </a:rPr>
              <a:t>CONVERSATIONS FOR SUICIDE SAFER HOMES</a:t>
            </a:r>
          </a:p>
        </p:txBody>
      </p:sp>
    </p:spTree>
    <p:extLst>
      <p:ext uri="{BB962C8B-B14F-4D97-AF65-F5344CB8AC3E}">
        <p14:creationId xmlns:p14="http://schemas.microsoft.com/office/powerpoint/2010/main" val="1773679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BE12-1A70-3E14-5D90-ECEE6DD17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2A06EA-1BB4-74E2-7F52-F8AB81E25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49D03-FD01-57FA-FB50-3ED60B351161}"/>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2F2CDFAD-5E51-C36A-1757-0B91C546B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B2FB9-4664-F45C-AFD8-51F578CECEBB}"/>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9054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1146-AE52-4154-A361-37FB6F86E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D932F-C038-212E-580E-0B522F18A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D192E5-C9DC-D256-4DEA-A34BD9A3D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B2720A-C475-3465-3A66-5C3CC06F6ADF}"/>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6" name="Footer Placeholder 5">
            <a:extLst>
              <a:ext uri="{FF2B5EF4-FFF2-40B4-BE49-F238E27FC236}">
                <a16:creationId xmlns:a16="http://schemas.microsoft.com/office/drawing/2014/main" id="{219EB115-F579-770B-A5DC-D517BA7FD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BA12-EF8D-DE91-CA4E-28BCD694E19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93243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CC21-A590-4A9B-DA29-5FFC5EDA4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8736C-4F4D-B5C7-D33E-DF731DE3B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D226C-82DD-7605-005A-CA33A31AB9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10E32-B66B-4817-A8DF-B1B9C1659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035DA-2A4E-2D84-9E6B-52E4553980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DD1D9-9CCB-E9C1-ADA3-E4D58726C669}"/>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8" name="Footer Placeholder 7">
            <a:extLst>
              <a:ext uri="{FF2B5EF4-FFF2-40B4-BE49-F238E27FC236}">
                <a16:creationId xmlns:a16="http://schemas.microsoft.com/office/drawing/2014/main" id="{C5369C96-F70E-28E9-B2E2-C12E8A12D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E6B767-F212-50A6-73B9-E4EDBD7907D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87359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BE6F-A219-BA9C-353B-D5AA77D7D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8ED0F-C474-3ABA-394D-DEB4B52E5B75}"/>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4" name="Footer Placeholder 3">
            <a:extLst>
              <a:ext uri="{FF2B5EF4-FFF2-40B4-BE49-F238E27FC236}">
                <a16:creationId xmlns:a16="http://schemas.microsoft.com/office/drawing/2014/main" id="{6722824A-1206-D419-C2F0-6C1F54B16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7910C-2EDC-3247-2985-48E4DA7A1F5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70078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98EC1-4665-7283-021F-A131610BC314}"/>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3" name="Footer Placeholder 2">
            <a:extLst>
              <a:ext uri="{FF2B5EF4-FFF2-40B4-BE49-F238E27FC236}">
                <a16:creationId xmlns:a16="http://schemas.microsoft.com/office/drawing/2014/main" id="{6980B47F-6E8E-09CA-5DE2-6BC57C2025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E04276-B71E-A1F8-7941-DF10A0AABF2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65773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5BD7-421F-B5E1-0CFD-8C7CD91B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8BBCC-2EEC-8DFC-5BF8-61CA31A35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5E7E30-4554-44AF-030C-B337FB76D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3364A-C70B-285F-299D-658E393730DA}"/>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6" name="Footer Placeholder 5">
            <a:extLst>
              <a:ext uri="{FF2B5EF4-FFF2-40B4-BE49-F238E27FC236}">
                <a16:creationId xmlns:a16="http://schemas.microsoft.com/office/drawing/2014/main" id="{32E521BB-A004-F576-DFCD-AFECA617F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41734-F86A-3853-3531-B05B4063478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11706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A414-D91C-0F3A-C477-76BE46851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489A3-6087-68B0-5682-015D9C8BD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E9091-1D9C-38D1-FB7D-53C876704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C17B4-1440-606B-E6F1-FEB90DB91A7D}"/>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6" name="Footer Placeholder 5">
            <a:extLst>
              <a:ext uri="{FF2B5EF4-FFF2-40B4-BE49-F238E27FC236}">
                <a16:creationId xmlns:a16="http://schemas.microsoft.com/office/drawing/2014/main" id="{CB45E765-8340-BEFD-EBA8-93DFE51B3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A9B94-5DB3-1608-D699-86813C3BCBF2}"/>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55752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A33D-AD87-C84C-2BB8-6D472FFB6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06DE3-168C-218A-6301-914F08CAC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DE694-BFA1-54E0-1B7F-5AB7CBEB2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ACEB852F-54D8-0586-AC24-402563D96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FB49F1-745B-89F7-2F38-EFFF2B5B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1B5C0-D1E5-49F7-AE11-880C4F23DE5B}" type="slidenum">
              <a:rPr lang="en-US" smtClean="0"/>
              <a:t>‹#›</a:t>
            </a:fld>
            <a:endParaRPr lang="en-US"/>
          </a:p>
        </p:txBody>
      </p:sp>
    </p:spTree>
    <p:extLst>
      <p:ext uri="{BB962C8B-B14F-4D97-AF65-F5344CB8AC3E}">
        <p14:creationId xmlns:p14="http://schemas.microsoft.com/office/powerpoint/2010/main" val="2277500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5.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6.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hyperlink" Target="http://www.yourorgwebsite.co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www.sprc.org/" TargetMode="External"/><Relationship Id="rId3" Type="http://schemas.openxmlformats.org/officeDocument/2006/relationships/image" Target="../media/image21.png"/><Relationship Id="rId7" Type="http://schemas.openxmlformats.org/officeDocument/2006/relationships/hyperlink" Target="http://www.meansmatter.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livingworks.net/trainings" TargetMode="External"/><Relationship Id="rId5" Type="http://schemas.openxmlformats.org/officeDocument/2006/relationships/hyperlink" Target="http://www.afsp.org/" TargetMode="External"/><Relationship Id="rId4" Type="http://schemas.openxmlformats.org/officeDocument/2006/relationships/hyperlink" Target="http://www.suicidology.org/" TargetMode="External"/><Relationship Id="rId9" Type="http://schemas.openxmlformats.org/officeDocument/2006/relationships/hyperlink" Target="http://promoteacceptance.samhs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10.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p1" descr="A picture containing perso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4" name="Google Shape;94;p1"/>
          <p:cNvSpPr/>
          <p:nvPr/>
        </p:nvSpPr>
        <p:spPr>
          <a:xfrm rot="-3204654">
            <a:off x="4960620" y="-7511578"/>
            <a:ext cx="8381221" cy="13796145"/>
          </a:xfrm>
          <a:prstGeom prst="rect">
            <a:avLst/>
          </a:prstGeom>
          <a:solidFill>
            <a:srgbClr val="00206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6771242" y="980733"/>
            <a:ext cx="4759976" cy="16557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4800" b="0" i="0" u="none" strike="noStrike" cap="none">
                <a:solidFill>
                  <a:schemeClr val="lt1"/>
                </a:solidFill>
                <a:latin typeface="Oswald Light"/>
                <a:ea typeface="Oswald Light"/>
                <a:cs typeface="Oswald Light"/>
                <a:sym typeface="Oswald Light"/>
              </a:rPr>
              <a:t>Conversations for Suicide Safer Homes</a:t>
            </a:r>
            <a:endParaRPr sz="4800" b="0" i="0" u="none" strike="noStrike" cap="none">
              <a:solidFill>
                <a:schemeClr val="lt1"/>
              </a:solidFill>
              <a:latin typeface="Oswald Light"/>
              <a:ea typeface="Oswald Light"/>
              <a:cs typeface="Oswald Light"/>
              <a:sym typeface="Oswald Light"/>
            </a:endParaRPr>
          </a:p>
        </p:txBody>
      </p:sp>
      <p:sp>
        <p:nvSpPr>
          <p:cNvPr id="96" name="Google Shape;96;p1"/>
          <p:cNvSpPr txBox="1"/>
          <p:nvPr/>
        </p:nvSpPr>
        <p:spPr>
          <a:xfrm>
            <a:off x="6744441" y="2427738"/>
            <a:ext cx="4759976" cy="6016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2400" b="0" i="0" u="none" strike="noStrike" cap="none">
                <a:solidFill>
                  <a:srgbClr val="F36306"/>
                </a:solidFill>
                <a:latin typeface="Arial Narrow"/>
                <a:ea typeface="Arial Narrow"/>
                <a:cs typeface="Arial Narrow"/>
                <a:sym typeface="Arial Narrow"/>
              </a:rPr>
              <a:t>a CALM-informed training</a:t>
            </a:r>
            <a:endParaRPr sz="2400" b="1" i="0" u="none" strike="noStrike" cap="none">
              <a:solidFill>
                <a:srgbClr val="F36306"/>
              </a:solidFill>
              <a:latin typeface="Arial Narrow"/>
              <a:ea typeface="Arial Narrow"/>
              <a:cs typeface="Arial Narrow"/>
              <a:sym typeface="Arial Narrow"/>
            </a:endParaRPr>
          </a:p>
        </p:txBody>
      </p:sp>
      <p:pic>
        <p:nvPicPr>
          <p:cNvPr id="97" name="Google Shape;97;p1" descr="Icon&#10;&#10;Description automatically generated"/>
          <p:cNvPicPr preferRelativeResize="0"/>
          <p:nvPr/>
        </p:nvPicPr>
        <p:blipFill rotWithShape="1">
          <a:blip r:embed="rId4">
            <a:alphaModFix/>
          </a:blip>
          <a:srcRect/>
          <a:stretch/>
        </p:blipFill>
        <p:spPr>
          <a:xfrm>
            <a:off x="9839094" y="3210249"/>
            <a:ext cx="2022515" cy="2022515"/>
          </a:xfrm>
          <a:prstGeom prst="rect">
            <a:avLst/>
          </a:prstGeom>
          <a:noFill/>
          <a:ln>
            <a:noFill/>
          </a:ln>
        </p:spPr>
      </p:pic>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Picture 2" descr="A qr code on a white background&#10;&#10;Description automatically generated">
            <a:extLst>
              <a:ext uri="{FF2B5EF4-FFF2-40B4-BE49-F238E27FC236}">
                <a16:creationId xmlns:a16="http://schemas.microsoft.com/office/drawing/2014/main" id="{D34D69E7-6232-4055-94D6-4A3BEC0F5820}"/>
              </a:ext>
            </a:extLst>
          </p:cNvPr>
          <p:cNvPicPr>
            <a:picLocks noChangeAspect="1"/>
          </p:cNvPicPr>
          <p:nvPr/>
        </p:nvPicPr>
        <p:blipFill>
          <a:blip r:embed="rId5"/>
          <a:stretch>
            <a:fillRect/>
          </a:stretch>
        </p:blipFill>
        <p:spPr>
          <a:xfrm>
            <a:off x="1011432" y="3208421"/>
            <a:ext cx="2834148" cy="2834148"/>
          </a:xfrm>
          <a:prstGeom prst="rect">
            <a:avLst/>
          </a:prstGeom>
        </p:spPr>
      </p:pic>
      <p:sp>
        <p:nvSpPr>
          <p:cNvPr id="2" name="TextBox 1">
            <a:extLst>
              <a:ext uri="{FF2B5EF4-FFF2-40B4-BE49-F238E27FC236}">
                <a16:creationId xmlns:a16="http://schemas.microsoft.com/office/drawing/2014/main" id="{7C95A9DD-FAB7-B2E0-8867-065B57711FB3}"/>
              </a:ext>
            </a:extLst>
          </p:cNvPr>
          <p:cNvSpPr txBox="1"/>
          <p:nvPr/>
        </p:nvSpPr>
        <p:spPr>
          <a:xfrm>
            <a:off x="882316" y="6045868"/>
            <a:ext cx="35493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bg1"/>
                </a:solidFill>
              </a:rPr>
              <a:t>https://bit.ly/CSSHPre-Survey</a:t>
            </a:r>
          </a:p>
        </p:txBody>
      </p:sp>
    </p:spTree>
    <p:extLst>
      <p:ext uri="{BB962C8B-B14F-4D97-AF65-F5344CB8AC3E}">
        <p14:creationId xmlns:p14="http://schemas.microsoft.com/office/powerpoint/2010/main" val="817758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603798" y="160914"/>
            <a:ext cx="10986397" cy="12102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Observe warning signs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b="1" i="1" u="none" strike="noStrike" kern="0" cap="all" spc="0" normalizeH="0" noProof="0">
                <a:ln>
                  <a:noFill/>
                </a:ln>
                <a:solidFill>
                  <a:srgbClr val="FFFF00"/>
                </a:solidFill>
                <a:effectLst/>
                <a:uLnTx/>
                <a:uFillTx/>
                <a:latin typeface="Oswald SemiBold"/>
                <a:sym typeface="Oswald SemiBold"/>
              </a:rPr>
              <a:t> </a:t>
            </a:r>
            <a:r>
              <a:rPr kumimoji="0" lang="en-US" b="0" i="1" u="none" strike="noStrike" kern="0" spc="0" normalizeH="0" noProof="0">
                <a:ln>
                  <a:noFill/>
                </a:ln>
                <a:solidFill>
                  <a:srgbClr val="FFFF00"/>
                </a:solidFill>
                <a:effectLst/>
                <a:uLnTx/>
                <a:uFillTx/>
                <a:latin typeface="+mn-lt"/>
                <a:sym typeface="Oswald SemiBold"/>
              </a:rPr>
              <a:t>a change from what is typical or expected</a:t>
            </a:r>
            <a:r>
              <a:rPr kumimoji="0" lang="en-US" b="0" i="0" u="none" strike="noStrike" kern="0" cap="all" spc="0" normalizeH="0" noProof="0">
                <a:ln>
                  <a:noFill/>
                </a:ln>
                <a:solidFill>
                  <a:srgbClr val="FFFF00"/>
                </a:solidFill>
                <a:effectLst/>
                <a:uLnTx/>
                <a:uFillTx/>
                <a:latin typeface="+mn-lt"/>
                <a:sym typeface="Oswald SemiBold"/>
              </a:rPr>
              <a:t> </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
        <p:nvSpPr>
          <p:cNvPr id="8" name="Google Shape;305;p40">
            <a:extLst>
              <a:ext uri="{FF2B5EF4-FFF2-40B4-BE49-F238E27FC236}">
                <a16:creationId xmlns:a16="http://schemas.microsoft.com/office/drawing/2014/main" id="{0968A33C-10ED-30F5-36EB-006C98AEAD37}"/>
              </a:ext>
            </a:extLst>
          </p:cNvPr>
          <p:cNvSpPr txBox="1">
            <a:spLocks/>
          </p:cNvSpPr>
          <p:nvPr/>
        </p:nvSpPr>
        <p:spPr>
          <a:xfrm>
            <a:off x="601805" y="1273873"/>
            <a:ext cx="10692008" cy="47086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Mood –</a:t>
            </a:r>
            <a:r>
              <a:rPr lang="en-US" sz="2400" kern="0">
                <a:solidFill>
                  <a:srgbClr val="29ABE2"/>
                </a:solidFill>
                <a:latin typeface="Oswald Medium" panose="00000600000000000000" pitchFamily="2" charset="0"/>
              </a:rPr>
              <a:t> </a:t>
            </a:r>
            <a:r>
              <a:rPr lang="en-US" sz="2400" i="1" kern="0">
                <a:solidFill>
                  <a:schemeClr val="bg1"/>
                </a:solidFill>
                <a:latin typeface="+mn-lt"/>
              </a:rPr>
              <a:t>depressed, angry, impulsive, lethargic</a:t>
            </a: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Major life change –</a:t>
            </a:r>
            <a:r>
              <a:rPr lang="en-US" sz="2400" kern="0">
                <a:solidFill>
                  <a:srgbClr val="29ABE2"/>
                </a:solidFill>
                <a:latin typeface="Oswald Medium" panose="00000600000000000000" pitchFamily="2" charset="0"/>
              </a:rPr>
              <a:t> </a:t>
            </a:r>
            <a:r>
              <a:rPr lang="en-US" sz="2400" i="1" kern="0">
                <a:solidFill>
                  <a:schemeClr val="bg1"/>
                </a:solidFill>
                <a:latin typeface="+mn-lt"/>
              </a:rPr>
              <a:t>facing a breakup, legal/money challenges,  or another personal setback that represents a loss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Medium" panose="00000600000000000000" pitchFamily="2" charset="0"/>
              </a:rPr>
              <a:t>Substance use or misuse – </a:t>
            </a:r>
            <a:r>
              <a:rPr lang="en-US" sz="2400" i="1" kern="0">
                <a:solidFill>
                  <a:schemeClr val="bg1"/>
                </a:solidFill>
                <a:latin typeface="+mn-lt"/>
              </a:rPr>
              <a:t>increase in prescription or recreational drugs or alcohol</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rgbClr val="29ABE2"/>
              </a:solidFill>
              <a:latin typeface="Oswald" panose="00000500000000000000" pitchFamily="2" charset="0"/>
            </a:endParaRPr>
          </a:p>
        </p:txBody>
      </p:sp>
      <p:pic>
        <p:nvPicPr>
          <p:cNvPr id="9" name="Picture 8" descr="Icon&#10;&#10;Description automatically generated">
            <a:extLst>
              <a:ext uri="{FF2B5EF4-FFF2-40B4-BE49-F238E27FC236}">
                <a16:creationId xmlns:a16="http://schemas.microsoft.com/office/drawing/2014/main" id="{297AC8A3-A737-91F8-183F-C9E2C9BFD28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96690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p:nvPr/>
        </p:nvSpPr>
        <p:spPr>
          <a:xfrm>
            <a:off x="575867" y="550606"/>
            <a:ext cx="7795598" cy="123524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REDUCING ACCESS TO LETHAL MEANS IS EFFECTIVE SUICIDE PREVENTION</a:t>
            </a:r>
            <a:endParaRPr sz="3600" b="1" i="0" u="none" strike="noStrike" cap="none">
              <a:solidFill>
                <a:srgbClr val="C6540D"/>
              </a:solidFill>
              <a:latin typeface="Oswald SemiBold"/>
              <a:ea typeface="Oswald SemiBold"/>
              <a:cs typeface="Oswald SemiBold"/>
              <a:sym typeface="Oswald SemiBold"/>
            </a:endParaRPr>
          </a:p>
        </p:txBody>
      </p:sp>
      <p:sp>
        <p:nvSpPr>
          <p:cNvPr id="210" name="Google Shape;210;p11"/>
          <p:cNvSpPr txBox="1"/>
          <p:nvPr/>
        </p:nvSpPr>
        <p:spPr>
          <a:xfrm>
            <a:off x="545677" y="2209608"/>
            <a:ext cx="63581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1</a:t>
            </a:r>
            <a:endParaRPr/>
          </a:p>
        </p:txBody>
      </p:sp>
      <p:sp>
        <p:nvSpPr>
          <p:cNvPr id="211" name="Google Shape;211;p11"/>
          <p:cNvSpPr txBox="1"/>
          <p:nvPr/>
        </p:nvSpPr>
        <p:spPr>
          <a:xfrm>
            <a:off x="4152053" y="2204634"/>
            <a:ext cx="635810" cy="601271"/>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2</a:t>
            </a:r>
            <a:endParaRPr/>
          </a:p>
        </p:txBody>
      </p:sp>
      <p:sp>
        <p:nvSpPr>
          <p:cNvPr id="212" name="Google Shape;212;p11"/>
          <p:cNvSpPr txBox="1"/>
          <p:nvPr/>
        </p:nvSpPr>
        <p:spPr>
          <a:xfrm>
            <a:off x="7921716" y="2204635"/>
            <a:ext cx="57913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3</a:t>
            </a:r>
            <a:endParaRPr/>
          </a:p>
        </p:txBody>
      </p:sp>
      <p:sp>
        <p:nvSpPr>
          <p:cNvPr id="213" name="Google Shape;213;p11"/>
          <p:cNvSpPr txBox="1"/>
          <p:nvPr/>
        </p:nvSpPr>
        <p:spPr>
          <a:xfrm>
            <a:off x="491248"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Automobile Exhaust</a:t>
            </a:r>
            <a:endParaRPr sz="2400"/>
          </a:p>
        </p:txBody>
      </p:sp>
      <p:pic>
        <p:nvPicPr>
          <p:cNvPr id="214" name="Google Shape;214;p11" descr="A car on fire&#10;&#10;Description automatically generated with medium confidence"/>
          <p:cNvPicPr preferRelativeResize="0"/>
          <p:nvPr/>
        </p:nvPicPr>
        <p:blipFill rotWithShape="1">
          <a:blip r:embed="rId3">
            <a:alphaModFix/>
          </a:blip>
          <a:srcRect/>
          <a:stretch/>
        </p:blipFill>
        <p:spPr>
          <a:xfrm>
            <a:off x="491248" y="3497531"/>
            <a:ext cx="3406877" cy="2271251"/>
          </a:xfrm>
          <a:prstGeom prst="rect">
            <a:avLst/>
          </a:prstGeom>
          <a:noFill/>
          <a:ln>
            <a:noFill/>
          </a:ln>
        </p:spPr>
      </p:pic>
      <p:sp>
        <p:nvSpPr>
          <p:cNvPr id="215" name="Google Shape;215;p11"/>
          <p:cNvSpPr txBox="1"/>
          <p:nvPr/>
        </p:nvSpPr>
        <p:spPr>
          <a:xfrm>
            <a:off x="4152053" y="3044067"/>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Heights</a:t>
            </a:r>
            <a:endParaRPr sz="2400"/>
          </a:p>
        </p:txBody>
      </p:sp>
      <p:sp>
        <p:nvSpPr>
          <p:cNvPr id="218" name="Google Shape;218;p11"/>
          <p:cNvSpPr txBox="1"/>
          <p:nvPr/>
        </p:nvSpPr>
        <p:spPr>
          <a:xfrm>
            <a:off x="7801973"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Firearms</a:t>
            </a:r>
            <a:endParaRPr sz="2400"/>
          </a:p>
        </p:txBody>
      </p:sp>
      <p:sp>
        <p:nvSpPr>
          <p:cNvPr id="3" name="AutoShape 4">
            <a:extLst>
              <a:ext uri="{FF2B5EF4-FFF2-40B4-BE49-F238E27FC236}">
                <a16:creationId xmlns:a16="http://schemas.microsoft.com/office/drawing/2014/main" id="{C7A20E20-F398-7E5F-5B46-FE2A66BEF2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7" descr="Swiss Army.png">
            <a:extLst>
              <a:ext uri="{FF2B5EF4-FFF2-40B4-BE49-F238E27FC236}">
                <a16:creationId xmlns:a16="http://schemas.microsoft.com/office/drawing/2014/main" id="{1DE28BCD-3664-589C-B6BF-4D5539132C65}"/>
              </a:ext>
            </a:extLst>
          </p:cNvPr>
          <p:cNvPicPr>
            <a:picLocks noChangeAspect="1"/>
          </p:cNvPicPr>
          <p:nvPr/>
        </p:nvPicPr>
        <p:blipFill rotWithShape="1">
          <a:blip r:embed="rId4"/>
          <a:srcRect l="10112" t="1492" r="-13483" b="-498"/>
          <a:stretch/>
        </p:blipFill>
        <p:spPr>
          <a:xfrm>
            <a:off x="7801974" y="3498992"/>
            <a:ext cx="4185084" cy="2254250"/>
          </a:xfrm>
          <a:prstGeom prst="rect">
            <a:avLst/>
          </a:prstGeom>
        </p:spPr>
      </p:pic>
      <p:pic>
        <p:nvPicPr>
          <p:cNvPr id="11" name="Picture 11" descr="Bloor Viaduct - Luminous Veil.jpg">
            <a:extLst>
              <a:ext uri="{FF2B5EF4-FFF2-40B4-BE49-F238E27FC236}">
                <a16:creationId xmlns:a16="http://schemas.microsoft.com/office/drawing/2014/main" id="{471158B6-9E98-765B-9364-1698EF8BEA04}"/>
              </a:ext>
            </a:extLst>
          </p:cNvPr>
          <p:cNvPicPr>
            <a:picLocks noChangeAspect="1"/>
          </p:cNvPicPr>
          <p:nvPr/>
        </p:nvPicPr>
        <p:blipFill>
          <a:blip r:embed="rId5"/>
          <a:stretch>
            <a:fillRect/>
          </a:stretch>
        </p:blipFill>
        <p:spPr>
          <a:xfrm>
            <a:off x="3898900" y="3498564"/>
            <a:ext cx="3949700" cy="2316204"/>
          </a:xfrm>
          <a:prstGeom prst="rect">
            <a:avLst/>
          </a:prstGeom>
        </p:spPr>
      </p:pic>
      <p:sp>
        <p:nvSpPr>
          <p:cNvPr id="13" name="Rectangle 12">
            <a:extLst>
              <a:ext uri="{FF2B5EF4-FFF2-40B4-BE49-F238E27FC236}">
                <a16:creationId xmlns:a16="http://schemas.microsoft.com/office/drawing/2014/main" id="{1BF8791B-18EA-2BD4-E407-D9BF3B5E3C7B}"/>
              </a:ext>
            </a:extLst>
          </p:cNvPr>
          <p:cNvSpPr/>
          <p:nvPr/>
        </p:nvSpPr>
        <p:spPr>
          <a:xfrm>
            <a:off x="3862917" y="3481916"/>
            <a:ext cx="4032249" cy="2338916"/>
          </a:xfrm>
          <a:prstGeom prst="rect">
            <a:avLst/>
          </a:prstGeom>
          <a:solidFill>
            <a:srgbClr val="001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Luminous Veil - Bloor Viaduct.jpg">
            <a:extLst>
              <a:ext uri="{FF2B5EF4-FFF2-40B4-BE49-F238E27FC236}">
                <a16:creationId xmlns:a16="http://schemas.microsoft.com/office/drawing/2014/main" id="{0A9B8795-48BE-FCCC-E8A3-1734BCEE6468}"/>
              </a:ext>
            </a:extLst>
          </p:cNvPr>
          <p:cNvPicPr>
            <a:picLocks noChangeAspect="1"/>
          </p:cNvPicPr>
          <p:nvPr/>
        </p:nvPicPr>
        <p:blipFill>
          <a:blip r:embed="rId6"/>
          <a:stretch>
            <a:fillRect/>
          </a:stretch>
        </p:blipFill>
        <p:spPr>
          <a:xfrm>
            <a:off x="4184650" y="3480403"/>
            <a:ext cx="3272366" cy="2257277"/>
          </a:xfrm>
          <a:prstGeom prst="rect">
            <a:avLst/>
          </a:prstGeom>
        </p:spPr>
      </p:pic>
    </p:spTree>
    <p:extLst>
      <p:ext uri="{BB962C8B-B14F-4D97-AF65-F5344CB8AC3E}">
        <p14:creationId xmlns:p14="http://schemas.microsoft.com/office/powerpoint/2010/main" val="80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1" grpId="0" animBg="1"/>
      <p:bldP spid="212" grpId="0" animBg="1"/>
      <p:bldP spid="213" grpId="0"/>
      <p:bldP spid="215" grpId="0"/>
      <p:bldP spid="21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194310"/>
            <a:ext cx="7517546" cy="15695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REDUCING ACCESS TO LETHAL MEANS IS EFFECTIVE SUICIDE PREVENTION</a:t>
            </a: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887153" y="2140467"/>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887153" y="3263003"/>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890359" y="4425644"/>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17" name="TextBox 16">
            <a:extLst>
              <a:ext uri="{FF2B5EF4-FFF2-40B4-BE49-F238E27FC236}">
                <a16:creationId xmlns:a16="http://schemas.microsoft.com/office/drawing/2014/main" id="{BF5E4494-1ADF-8F9A-3F82-E1D720857A54}"/>
              </a:ext>
            </a:extLst>
          </p:cNvPr>
          <p:cNvSpPr txBox="1"/>
          <p:nvPr/>
        </p:nvSpPr>
        <p:spPr>
          <a:xfrm>
            <a:off x="1794252" y="2135656"/>
            <a:ext cx="9586268" cy="83099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Ambivalence</a:t>
            </a:r>
            <a:r>
              <a:rPr lang="en-US" sz="2400" kern="0">
                <a:solidFill>
                  <a:schemeClr val="bg1"/>
                </a:solidFill>
                <a:latin typeface="Oswald Medium"/>
              </a:rPr>
              <a:t>: </a:t>
            </a:r>
            <a:r>
              <a:rPr lang="en-US" sz="2400" i="1" kern="0">
                <a:solidFill>
                  <a:schemeClr val="bg1"/>
                </a:solidFill>
              </a:rPr>
              <a:t>most suicidal people are </a:t>
            </a:r>
            <a:r>
              <a:rPr lang="en-US" sz="2400" i="1" kern="0">
                <a:solidFill>
                  <a:srgbClr val="FFC000"/>
                </a:solidFill>
              </a:rPr>
              <a:t>unsure of living or wanting to die</a:t>
            </a:r>
            <a:r>
              <a:rPr lang="en-US" sz="2400" i="1" kern="0">
                <a:solidFill>
                  <a:schemeClr val="bg1"/>
                </a:solidFill>
              </a:rPr>
              <a:t>, they want to end their pain.</a:t>
            </a:r>
            <a:r>
              <a:rPr lang="en-US" sz="2400" kern="0">
                <a:solidFill>
                  <a:schemeClr val="bg1"/>
                </a:solidFill>
              </a:rPr>
              <a:t>	</a:t>
            </a:r>
            <a:endParaRPr lang="en-US" sz="2400" kern="0">
              <a:solidFill>
                <a:schemeClr val="bg1"/>
              </a:solidFill>
              <a:cs typeface="Calibri"/>
            </a:endParaRPr>
          </a:p>
        </p:txBody>
      </p:sp>
      <p:sp>
        <p:nvSpPr>
          <p:cNvPr id="20" name="TextBox 19">
            <a:extLst>
              <a:ext uri="{FF2B5EF4-FFF2-40B4-BE49-F238E27FC236}">
                <a16:creationId xmlns:a16="http://schemas.microsoft.com/office/drawing/2014/main" id="{27A05140-C21F-18D0-8C60-89247C344302}"/>
              </a:ext>
            </a:extLst>
          </p:cNvPr>
          <p:cNvSpPr txBox="1"/>
          <p:nvPr/>
        </p:nvSpPr>
        <p:spPr>
          <a:xfrm>
            <a:off x="1861094" y="3258655"/>
            <a:ext cx="9586267" cy="83099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Transient/Temporary</a:t>
            </a:r>
            <a:r>
              <a:rPr lang="en-US" sz="2400" kern="0">
                <a:solidFill>
                  <a:schemeClr val="bg1"/>
                </a:solidFill>
                <a:latin typeface="Oswald Medium"/>
              </a:rPr>
              <a:t>: </a:t>
            </a:r>
            <a:r>
              <a:rPr lang="en-US" sz="2400" i="1" kern="0">
                <a:solidFill>
                  <a:schemeClr val="bg1"/>
                </a:solidFill>
              </a:rPr>
              <a:t>suicidal thoughts often </a:t>
            </a:r>
            <a:r>
              <a:rPr lang="en-US" sz="2400" i="1" kern="0">
                <a:solidFill>
                  <a:srgbClr val="FFC000"/>
                </a:solidFill>
              </a:rPr>
              <a:t>come and go;</a:t>
            </a:r>
            <a:r>
              <a:rPr lang="en-US" sz="2400" i="1" kern="0">
                <a:solidFill>
                  <a:schemeClr val="bg1"/>
                </a:solidFill>
              </a:rPr>
              <a:t> they are frequently momentary.</a:t>
            </a:r>
            <a:endParaRPr lang="en-US" sz="2400" kern="0">
              <a:solidFill>
                <a:schemeClr val="bg1"/>
              </a:solidFill>
              <a:latin typeface="Oswald Medium" panose="00000600000000000000" pitchFamily="2" charset="0"/>
            </a:endParaRPr>
          </a:p>
        </p:txBody>
      </p:sp>
      <p:sp>
        <p:nvSpPr>
          <p:cNvPr id="24" name="TextBox 23">
            <a:extLst>
              <a:ext uri="{FF2B5EF4-FFF2-40B4-BE49-F238E27FC236}">
                <a16:creationId xmlns:a16="http://schemas.microsoft.com/office/drawing/2014/main" id="{5351A9F2-58D0-7796-34E2-5F659E375ED7}"/>
              </a:ext>
            </a:extLst>
          </p:cNvPr>
          <p:cNvSpPr txBox="1"/>
          <p:nvPr/>
        </p:nvSpPr>
        <p:spPr>
          <a:xfrm>
            <a:off x="1861095" y="4381192"/>
            <a:ext cx="9586266" cy="830997"/>
          </a:xfrm>
          <a:prstGeom prst="rect">
            <a:avLst/>
          </a:prstGeom>
          <a:noFill/>
        </p:spPr>
        <p:txBody>
          <a:bodyPr wrap="square" lIns="91440" tIns="45720" rIns="91440" bIns="45720" anchor="t">
            <a:spAutoFit/>
          </a:bodyPr>
          <a:lstStyle/>
          <a:p>
            <a:pPr>
              <a:buClr>
                <a:schemeClr val="bg1"/>
              </a:buClr>
              <a:buSzPts val="2400"/>
              <a:defRPr/>
            </a:pPr>
            <a:r>
              <a:rPr lang="en-US" sz="2400" b="1" kern="0">
                <a:solidFill>
                  <a:schemeClr val="bg1"/>
                </a:solidFill>
                <a:latin typeface="Oswald Medium"/>
              </a:rPr>
              <a:t>Urgency</a:t>
            </a:r>
            <a:r>
              <a:rPr lang="en-US" sz="2400" kern="0">
                <a:solidFill>
                  <a:schemeClr val="bg1"/>
                </a:solidFill>
                <a:latin typeface="Oswald Medium"/>
              </a:rPr>
              <a:t>: </a:t>
            </a:r>
            <a:r>
              <a:rPr lang="en-US" sz="2400" i="1" kern="0">
                <a:solidFill>
                  <a:schemeClr val="bg1"/>
                </a:solidFill>
              </a:rPr>
              <a:t>to </a:t>
            </a:r>
            <a:r>
              <a:rPr lang="en-US" sz="2400" i="1" kern="0">
                <a:solidFill>
                  <a:srgbClr val="FFC000"/>
                </a:solidFill>
              </a:rPr>
              <a:t>end despair or pain </a:t>
            </a:r>
            <a:r>
              <a:rPr lang="en-US" sz="2400" i="1" kern="0">
                <a:solidFill>
                  <a:schemeClr val="bg1"/>
                </a:solidFill>
              </a:rPr>
              <a:t>of suicidal thoughts is often reached very quickly – particularly among young people.</a:t>
            </a:r>
            <a:r>
              <a:rPr lang="en-US" sz="2400" kern="0">
                <a:solidFill>
                  <a:schemeClr val="bg1"/>
                </a:solidFill>
                <a:latin typeface="Oswald Medium"/>
              </a:rPr>
              <a:t> </a:t>
            </a:r>
            <a:endParaRPr lang="en-US" kern="0">
              <a:solidFill>
                <a:schemeClr val="bg1"/>
              </a:solidFill>
              <a:latin typeface="Oswald Medium" panose="00000600000000000000" pitchFamily="2" charset="0"/>
            </a:endParaRPr>
          </a:p>
        </p:txBody>
      </p:sp>
      <p:sp>
        <p:nvSpPr>
          <p:cNvPr id="13" name="Google Shape;321;p41">
            <a:extLst>
              <a:ext uri="{FF2B5EF4-FFF2-40B4-BE49-F238E27FC236}">
                <a16:creationId xmlns:a16="http://schemas.microsoft.com/office/drawing/2014/main" id="{025488E2-9B03-A40D-BCB3-F6D53C9EAC89}"/>
              </a:ext>
            </a:extLst>
          </p:cNvPr>
          <p:cNvSpPr txBox="1">
            <a:spLocks/>
          </p:cNvSpPr>
          <p:nvPr/>
        </p:nvSpPr>
        <p:spPr>
          <a:xfrm>
            <a:off x="890359" y="5588285"/>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4</a:t>
            </a:r>
          </a:p>
        </p:txBody>
      </p:sp>
      <p:sp>
        <p:nvSpPr>
          <p:cNvPr id="14" name="TextBox 13">
            <a:extLst>
              <a:ext uri="{FF2B5EF4-FFF2-40B4-BE49-F238E27FC236}">
                <a16:creationId xmlns:a16="http://schemas.microsoft.com/office/drawing/2014/main" id="{9CA2A0CD-629C-089D-F961-8836CF43157A}"/>
              </a:ext>
            </a:extLst>
          </p:cNvPr>
          <p:cNvSpPr txBox="1"/>
          <p:nvPr/>
        </p:nvSpPr>
        <p:spPr>
          <a:xfrm>
            <a:off x="1861094" y="5583939"/>
            <a:ext cx="9586265" cy="46166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Lethality</a:t>
            </a:r>
            <a:r>
              <a:rPr lang="en-US" sz="2400" kern="0">
                <a:solidFill>
                  <a:schemeClr val="bg1"/>
                </a:solidFill>
                <a:latin typeface="Oswald Medium"/>
              </a:rPr>
              <a:t>: </a:t>
            </a:r>
            <a:r>
              <a:rPr lang="en-US" sz="2400" i="1" kern="0">
                <a:solidFill>
                  <a:schemeClr val="bg1"/>
                </a:solidFill>
              </a:rPr>
              <a:t>methods vary greatly in </a:t>
            </a:r>
            <a:r>
              <a:rPr lang="en-US" sz="2400" i="1" kern="0">
                <a:solidFill>
                  <a:srgbClr val="FFC000"/>
                </a:solidFill>
              </a:rPr>
              <a:t>lethality</a:t>
            </a:r>
            <a:r>
              <a:rPr lang="en-US" sz="2400" i="1" kern="0">
                <a:solidFill>
                  <a:schemeClr val="bg1"/>
                </a:solidFill>
              </a:rPr>
              <a:t>.</a:t>
            </a:r>
            <a:endParaRPr lang="en-US" sz="2400" kern="0">
              <a:solidFill>
                <a:schemeClr val="bg1"/>
              </a:solidFill>
              <a:latin typeface="Oswald Medium" panose="00000600000000000000" pitchFamily="2" charset="0"/>
            </a:endParaRPr>
          </a:p>
        </p:txBody>
      </p:sp>
      <p:pic>
        <p:nvPicPr>
          <p:cNvPr id="15" name="Picture 14" descr="Icon&#10;&#10;Description automatically generated">
            <a:extLst>
              <a:ext uri="{FF2B5EF4-FFF2-40B4-BE49-F238E27FC236}">
                <a16:creationId xmlns:a16="http://schemas.microsoft.com/office/drawing/2014/main" id="{D34CBEEC-E9F0-7C77-425F-89B2C4ADF86C}"/>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36848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923256" cy="6556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AMBIVALENCE</a:t>
            </a:r>
          </a:p>
        </p:txBody>
      </p:sp>
      <p:pic>
        <p:nvPicPr>
          <p:cNvPr id="11" name="Picture 5">
            <a:extLst>
              <a:ext uri="{FF2B5EF4-FFF2-40B4-BE49-F238E27FC236}">
                <a16:creationId xmlns:a16="http://schemas.microsoft.com/office/drawing/2014/main" id="{D230DB74-6254-016F-2DD0-BD0C1AAE3AAD}"/>
              </a:ext>
            </a:extLst>
          </p:cNvPr>
          <p:cNvPicPr>
            <a:picLocks noChangeAspect="1" noChangeArrowheads="1"/>
          </p:cNvPicPr>
          <p:nvPr/>
        </p:nvPicPr>
        <p:blipFill>
          <a:blip r:embed="rId3"/>
          <a:srcRect/>
          <a:stretch>
            <a:fillRect/>
          </a:stretch>
        </p:blipFill>
        <p:spPr bwMode="auto">
          <a:xfrm>
            <a:off x="2286000" y="1354393"/>
            <a:ext cx="7620000" cy="4953000"/>
          </a:xfrm>
          <a:prstGeom prst="rect">
            <a:avLst/>
          </a:prstGeom>
          <a:noFill/>
          <a:ln>
            <a:noFill/>
          </a:ln>
          <a:effectLst>
            <a:glow rad="127000">
              <a:schemeClr val="bg1">
                <a:lumMod val="50000"/>
              </a:schemeClr>
            </a:glow>
          </a:effectLst>
        </p:spPr>
      </p:pic>
      <p:pic>
        <p:nvPicPr>
          <p:cNvPr id="3" name="Picture 2" descr="A couple of men standing in front of a red bridge&#10;&#10;Description automatically generated with low confidence">
            <a:extLst>
              <a:ext uri="{FF2B5EF4-FFF2-40B4-BE49-F238E27FC236}">
                <a16:creationId xmlns:a16="http://schemas.microsoft.com/office/drawing/2014/main" id="{BBF62E5D-70F4-9078-0600-318AF98E3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311" y="1575980"/>
            <a:ext cx="5943528" cy="4477580"/>
          </a:xfrm>
          <a:prstGeom prst="rect">
            <a:avLst/>
          </a:prstGeom>
          <a:ln>
            <a:noFill/>
          </a:ln>
          <a:effectLst>
            <a:softEdge rad="112500"/>
          </a:effectLst>
        </p:spPr>
      </p:pic>
      <p:pic>
        <p:nvPicPr>
          <p:cNvPr id="16" name="Picture 15" descr="Icon&#10;&#10;Description automatically generated">
            <a:extLst>
              <a:ext uri="{FF2B5EF4-FFF2-40B4-BE49-F238E27FC236}">
                <a16:creationId xmlns:a16="http://schemas.microsoft.com/office/drawing/2014/main" id="{E9412B8D-738F-13A3-999E-981F37F9C235}"/>
              </a:ext>
            </a:extLst>
          </p:cNvPr>
          <p:cNvPicPr>
            <a:picLocks noChangeAspect="1"/>
          </p:cNvPicPr>
          <p:nvPr/>
        </p:nvPicPr>
        <p:blipFill>
          <a:blip r:embed="rId5"/>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2064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644614" y="698127"/>
            <a:ext cx="10902771" cy="9377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THOUGHTS</a:t>
            </a:r>
            <a:r>
              <a:rPr kumimoji="0" lang="en-US" sz="3600" i="0" u="none" strike="noStrike" kern="0" cap="none" spc="0" normalizeH="0" noProof="0">
                <a:ln>
                  <a:noFill/>
                </a:ln>
                <a:solidFill>
                  <a:srgbClr val="C6540D"/>
                </a:solidFill>
                <a:effectLst/>
                <a:uLnTx/>
                <a:uFillTx/>
                <a:latin typeface="Oswald SemiBold"/>
                <a:sym typeface="Oswald SemiBold"/>
              </a:rPr>
              <a:t> OF SUICIDE CAN BE TRANSIENT/TEMPORARY</a:t>
            </a:r>
            <a:endParaRPr kumimoji="0" lang="en-US" sz="3600" i="0" u="none" strike="noStrike" kern="0" cap="none" spc="0" normalizeH="0" baseline="0" noProof="0">
              <a:ln>
                <a:noFill/>
              </a:ln>
              <a:solidFill>
                <a:srgbClr val="C6540D"/>
              </a:solidFill>
              <a:effectLst/>
              <a:uLnTx/>
              <a:uFillTx/>
              <a:latin typeface="Oswald SemiBold"/>
              <a:sym typeface="Oswald SemiBold"/>
            </a:endParaRPr>
          </a:p>
        </p:txBody>
      </p:sp>
      <p:sp>
        <p:nvSpPr>
          <p:cNvPr id="6" name="Google Shape;321;p41">
            <a:extLst>
              <a:ext uri="{FF2B5EF4-FFF2-40B4-BE49-F238E27FC236}">
                <a16:creationId xmlns:a16="http://schemas.microsoft.com/office/drawing/2014/main" id="{EEB05FE7-B576-8773-7EEE-C77F4602A974}"/>
              </a:ext>
            </a:extLst>
          </p:cNvPr>
          <p:cNvSpPr txBox="1">
            <a:spLocks/>
          </p:cNvSpPr>
          <p:nvPr/>
        </p:nvSpPr>
        <p:spPr>
          <a:xfrm>
            <a:off x="956624" y="2919448"/>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75%</a:t>
            </a:r>
          </a:p>
        </p:txBody>
      </p:sp>
      <p:sp>
        <p:nvSpPr>
          <p:cNvPr id="7" name="Google Shape;321;p41">
            <a:extLst>
              <a:ext uri="{FF2B5EF4-FFF2-40B4-BE49-F238E27FC236}">
                <a16:creationId xmlns:a16="http://schemas.microsoft.com/office/drawing/2014/main" id="{79E64A8F-A01F-8419-62FB-59EEE7CF5BB5}"/>
              </a:ext>
            </a:extLst>
          </p:cNvPr>
          <p:cNvSpPr txBox="1">
            <a:spLocks/>
          </p:cNvSpPr>
          <p:nvPr/>
        </p:nvSpPr>
        <p:spPr>
          <a:xfrm>
            <a:off x="3197606" y="2919543"/>
            <a:ext cx="1200888"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lang="es" sz="3600" kern="0">
                <a:solidFill>
                  <a:srgbClr val="C6540D"/>
                </a:solidFill>
              </a:rPr>
              <a:t>4</a:t>
            </a:r>
            <a:r>
              <a:rPr kumimoji="0" lang="es" sz="3600" b="0" i="0" u="none" strike="noStrike" kern="0" cap="none" spc="0" normalizeH="0" baseline="0" noProof="0">
                <a:ln>
                  <a:noFill/>
                </a:ln>
                <a:solidFill>
                  <a:srgbClr val="C6540D"/>
                </a:solidFill>
                <a:effectLst/>
                <a:uLnTx/>
                <a:uFillTx/>
                <a:latin typeface="Oswald SemiBold"/>
                <a:sym typeface="Oswald SemiBold"/>
              </a:rPr>
              <a:t>5%</a:t>
            </a:r>
          </a:p>
        </p:txBody>
      </p:sp>
      <p:sp>
        <p:nvSpPr>
          <p:cNvPr id="8" name="Google Shape;321;p41">
            <a:extLst>
              <a:ext uri="{FF2B5EF4-FFF2-40B4-BE49-F238E27FC236}">
                <a16:creationId xmlns:a16="http://schemas.microsoft.com/office/drawing/2014/main" id="{A9D8D7E0-D5E4-8CA0-72B6-33C7CA1F86A9}"/>
              </a:ext>
            </a:extLst>
          </p:cNvPr>
          <p:cNvSpPr txBox="1">
            <a:spLocks/>
          </p:cNvSpPr>
          <p:nvPr/>
        </p:nvSpPr>
        <p:spPr>
          <a:xfrm>
            <a:off x="5734187" y="2919448"/>
            <a:ext cx="1129510"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25%</a:t>
            </a:r>
          </a:p>
        </p:txBody>
      </p:sp>
      <p:sp>
        <p:nvSpPr>
          <p:cNvPr id="9" name="Google Shape;321;p41">
            <a:extLst>
              <a:ext uri="{FF2B5EF4-FFF2-40B4-BE49-F238E27FC236}">
                <a16:creationId xmlns:a16="http://schemas.microsoft.com/office/drawing/2014/main" id="{47CAE73C-8DD9-E575-66D8-995AA5A41067}"/>
              </a:ext>
            </a:extLst>
          </p:cNvPr>
          <p:cNvSpPr txBox="1">
            <a:spLocks/>
          </p:cNvSpPr>
          <p:nvPr/>
        </p:nvSpPr>
        <p:spPr>
          <a:xfrm>
            <a:off x="8199390" y="2919448"/>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10%</a:t>
            </a:r>
          </a:p>
        </p:txBody>
      </p:sp>
      <p:sp>
        <p:nvSpPr>
          <p:cNvPr id="10" name="TextBox 9">
            <a:extLst>
              <a:ext uri="{FF2B5EF4-FFF2-40B4-BE49-F238E27FC236}">
                <a16:creationId xmlns:a16="http://schemas.microsoft.com/office/drawing/2014/main" id="{18885FA4-98BA-191C-73AE-ED93AD2E602C}"/>
              </a:ext>
            </a:extLst>
          </p:cNvPr>
          <p:cNvSpPr txBox="1"/>
          <p:nvPr/>
        </p:nvSpPr>
        <p:spPr>
          <a:xfrm>
            <a:off x="782520" y="1909861"/>
            <a:ext cx="8551904" cy="461665"/>
          </a:xfrm>
          <a:prstGeom prst="rect">
            <a:avLst/>
          </a:prstGeom>
          <a:noFill/>
        </p:spPr>
        <p:txBody>
          <a:bodyPr wrap="square" lIns="91440" tIns="45720" rIns="91440" bIns="45720" anchor="t">
            <a:spAutoFit/>
          </a:bodyPr>
          <a:lstStyle/>
          <a:p>
            <a:r>
              <a:rPr lang="en-US" sz="2400" kern="0">
                <a:solidFill>
                  <a:schemeClr val="bg1"/>
                </a:solidFill>
                <a:latin typeface="Oswald Medium"/>
              </a:rPr>
              <a:t>What percent of people who attempt suicide eventually die by suicide?</a:t>
            </a:r>
            <a:endParaRPr lang="en-US" sz="2400">
              <a:solidFill>
                <a:schemeClr val="bg1"/>
              </a:solidFill>
              <a:latin typeface="Oswald Medium"/>
              <a:cs typeface="Calibri"/>
            </a:endParaRPr>
          </a:p>
        </p:txBody>
      </p:sp>
      <p:sp>
        <p:nvSpPr>
          <p:cNvPr id="4" name="Oval 3">
            <a:extLst>
              <a:ext uri="{FF2B5EF4-FFF2-40B4-BE49-F238E27FC236}">
                <a16:creationId xmlns:a16="http://schemas.microsoft.com/office/drawing/2014/main" id="{B29E68D2-F12E-7774-247E-9E7880614A35}"/>
              </a:ext>
            </a:extLst>
          </p:cNvPr>
          <p:cNvSpPr/>
          <p:nvPr/>
        </p:nvSpPr>
        <p:spPr>
          <a:xfrm>
            <a:off x="7847835" y="2569509"/>
            <a:ext cx="1782501" cy="171879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4" name="Picture 13" descr="Icon&#10;&#10;Description automatically generated">
            <a:extLst>
              <a:ext uri="{FF2B5EF4-FFF2-40B4-BE49-F238E27FC236}">
                <a16:creationId xmlns:a16="http://schemas.microsoft.com/office/drawing/2014/main" id="{B44D0EEF-4546-6BA9-6AE0-0DBEFF34399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5513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8"/>
            <a:ext cx="5651313" cy="7918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URGENCY</a:t>
            </a:r>
          </a:p>
        </p:txBody>
      </p:sp>
      <p:sp>
        <p:nvSpPr>
          <p:cNvPr id="10" name="TextBox 9">
            <a:extLst>
              <a:ext uri="{FF2B5EF4-FFF2-40B4-BE49-F238E27FC236}">
                <a16:creationId xmlns:a16="http://schemas.microsoft.com/office/drawing/2014/main" id="{18885FA4-98BA-191C-73AE-ED93AD2E602C}"/>
              </a:ext>
            </a:extLst>
          </p:cNvPr>
          <p:cNvSpPr txBox="1"/>
          <p:nvPr/>
        </p:nvSpPr>
        <p:spPr>
          <a:xfrm>
            <a:off x="575867" y="1422959"/>
            <a:ext cx="10408508" cy="5078313"/>
          </a:xfrm>
          <a:prstGeom prst="rect">
            <a:avLst/>
          </a:prstGeom>
          <a:noFill/>
        </p:spPr>
        <p:txBody>
          <a:bodyPr wrap="square" lIns="91440" tIns="45720" rIns="91440" bIns="45720" anchor="t">
            <a:spAutoFit/>
          </a:bodyPr>
          <a:lstStyle/>
          <a:p>
            <a:r>
              <a:rPr lang="en-US" sz="2800" i="1" kern="0">
                <a:solidFill>
                  <a:schemeClr val="bg1"/>
                </a:solidFill>
              </a:rPr>
              <a:t>The time between suicide as an option and an attempt</a:t>
            </a:r>
          </a:p>
          <a:p>
            <a:endParaRPr lang="en-US" sz="2400" kern="0">
              <a:solidFill>
                <a:schemeClr val="bg1"/>
              </a:solidFill>
              <a:latin typeface="Oswald Medium" panose="00000600000000000000" pitchFamily="2" charset="0"/>
            </a:endParaRPr>
          </a:p>
          <a:p>
            <a:pPr marL="914400"/>
            <a:r>
              <a:rPr lang="en-US" sz="2800" kern="0">
                <a:solidFill>
                  <a:schemeClr val="bg1"/>
                </a:solidFill>
                <a:latin typeface="Oswald Medium"/>
              </a:rPr>
              <a:t>Among survivors of near-fatal suicides when asked about the length of time between their decision to end their life and the attempt:</a:t>
            </a:r>
          </a:p>
          <a:p>
            <a:endParaRPr lang="en-US" sz="2000" kern="0">
              <a:solidFill>
                <a:schemeClr val="bg1"/>
              </a:solidFill>
              <a:latin typeface="Oswald Medium" panose="00000600000000000000" pitchFamily="2" charset="0"/>
            </a:endParaRPr>
          </a:p>
          <a:p>
            <a:r>
              <a:rPr lang="en-US" sz="2400" kern="0">
                <a:solidFill>
                  <a:schemeClr val="bg1"/>
                </a:solidFill>
                <a:latin typeface="Oswald Medium"/>
              </a:rPr>
              <a:t>			</a:t>
            </a:r>
            <a:r>
              <a:rPr lang="en-US" sz="2800" kern="0">
                <a:solidFill>
                  <a:schemeClr val="bg1"/>
                </a:solidFill>
                <a:latin typeface="Oswald Medium"/>
              </a:rPr>
              <a:t>47% said an hour or less </a:t>
            </a:r>
            <a:endParaRPr lang="en-US" sz="2800" kern="0">
              <a:solidFill>
                <a:schemeClr val="bg1"/>
              </a:solidFill>
              <a:latin typeface="Oswald Medium" panose="00000600000000000000" pitchFamily="2" charset="0"/>
            </a:endParaRPr>
          </a:p>
          <a:p>
            <a:endParaRPr lang="en-US" sz="2000" kern="0">
              <a:solidFill>
                <a:schemeClr val="bg1"/>
              </a:solidFill>
              <a:latin typeface="Oswald Medium" panose="00000600000000000000" pitchFamily="2" charset="0"/>
            </a:endParaRPr>
          </a:p>
          <a:p>
            <a:r>
              <a:rPr lang="en-US" sz="2800" kern="0">
                <a:solidFill>
                  <a:schemeClr val="bg1"/>
                </a:solidFill>
                <a:latin typeface="Oswald Medium"/>
              </a:rPr>
              <a:t>			24% said less than 5 minutes</a:t>
            </a:r>
          </a:p>
          <a:p>
            <a:endParaRPr lang="en-US" sz="2000" kern="0">
              <a:solidFill>
                <a:schemeClr val="bg1"/>
              </a:solidFill>
              <a:latin typeface="Oswald Medium" panose="00000600000000000000" pitchFamily="2" charset="0"/>
            </a:endParaRPr>
          </a:p>
          <a:p>
            <a:endParaRPr lang="en-US" sz="2400" kern="0">
              <a:solidFill>
                <a:schemeClr val="bg1"/>
              </a:solidFill>
              <a:latin typeface="Oswald Medium" panose="00000600000000000000" pitchFamily="2" charset="0"/>
            </a:endParaRPr>
          </a:p>
          <a:p>
            <a:pPr algn="ctr"/>
            <a:r>
              <a:rPr lang="en-US" sz="2800" kern="0">
                <a:solidFill>
                  <a:srgbClr val="FFFF00"/>
                </a:solidFill>
                <a:latin typeface="Oswald Medium"/>
              </a:rPr>
              <a:t>Putting time and distance between a suicidal person </a:t>
            </a:r>
            <a:endParaRPr lang="en-US" sz="2800" kern="0">
              <a:solidFill>
                <a:srgbClr val="FFFF00"/>
              </a:solidFill>
              <a:latin typeface="Oswald Medium" panose="00000600000000000000" pitchFamily="2" charset="0"/>
            </a:endParaRPr>
          </a:p>
          <a:p>
            <a:pPr algn="ctr"/>
            <a:r>
              <a:rPr lang="en-US" sz="2800" kern="0">
                <a:solidFill>
                  <a:srgbClr val="FFFF00"/>
                </a:solidFill>
                <a:latin typeface="Oswald Medium"/>
              </a:rPr>
              <a:t>and lethal means MAY save a life</a:t>
            </a:r>
          </a:p>
          <a:p>
            <a:endParaRPr lang="en-US" sz="2000"/>
          </a:p>
        </p:txBody>
      </p:sp>
      <p:sp>
        <p:nvSpPr>
          <p:cNvPr id="11" name="Arrow: Right 10">
            <a:extLst>
              <a:ext uri="{FF2B5EF4-FFF2-40B4-BE49-F238E27FC236}">
                <a16:creationId xmlns:a16="http://schemas.microsoft.com/office/drawing/2014/main" id="{B88FF51D-B3E0-06F2-3B57-CE21713EECCF}"/>
              </a:ext>
            </a:extLst>
          </p:cNvPr>
          <p:cNvSpPr/>
          <p:nvPr/>
        </p:nvSpPr>
        <p:spPr>
          <a:xfrm>
            <a:off x="2696901" y="4668273"/>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 name="Arrow: Right 2">
            <a:extLst>
              <a:ext uri="{FF2B5EF4-FFF2-40B4-BE49-F238E27FC236}">
                <a16:creationId xmlns:a16="http://schemas.microsoft.com/office/drawing/2014/main" id="{C999B8EF-A1EF-3F49-ADD2-B9A5BCC55B82}"/>
              </a:ext>
            </a:extLst>
          </p:cNvPr>
          <p:cNvSpPr/>
          <p:nvPr/>
        </p:nvSpPr>
        <p:spPr>
          <a:xfrm>
            <a:off x="2696901" y="3906166"/>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903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6" y="550607"/>
            <a:ext cx="10231563" cy="7042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a:defRPr/>
            </a:pPr>
            <a:r>
              <a:rPr kumimoji="0" lang="en-US" sz="3600" i="0" u="none" strike="noStrike" kern="0" cap="none" spc="0" normalizeH="0" baseline="0" noProof="0">
                <a:ln>
                  <a:noFill/>
                </a:ln>
                <a:solidFill>
                  <a:srgbClr val="C6540D"/>
                </a:solidFill>
                <a:effectLst/>
                <a:uLnTx/>
                <a:uFillTx/>
                <a:latin typeface="Oswald SemiBold"/>
                <a:sym typeface="Oswald SemiBold"/>
              </a:rPr>
              <a:t>LEADING LETHAL </a:t>
            </a:r>
            <a:r>
              <a:rPr lang="en-US" sz="3600" kern="0">
                <a:solidFill>
                  <a:srgbClr val="C6540D"/>
                </a:solidFill>
              </a:rPr>
              <a:t>METHODS OF</a:t>
            </a:r>
            <a:r>
              <a:rPr kumimoji="0" lang="en-US" sz="3600" i="0" u="none" strike="noStrike" kern="0" cap="none" spc="0" normalizeH="0" baseline="0" noProof="0">
                <a:ln>
                  <a:noFill/>
                </a:ln>
                <a:solidFill>
                  <a:srgbClr val="C6540D"/>
                </a:solidFill>
                <a:effectLst/>
                <a:uLnTx/>
                <a:uFillTx/>
                <a:latin typeface="Oswald SemiBold"/>
                <a:sym typeface="Oswald SemiBold"/>
              </a:rPr>
              <a:t> SUICIDE IN MISSOURI</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19" name="Chart 18">
            <a:extLst>
              <a:ext uri="{FF2B5EF4-FFF2-40B4-BE49-F238E27FC236}">
                <a16:creationId xmlns:a16="http://schemas.microsoft.com/office/drawing/2014/main" id="{838FD073-8BDA-295C-DBB1-5D3E2597292E}"/>
              </a:ext>
            </a:extLst>
          </p:cNvPr>
          <p:cNvGraphicFramePr/>
          <p:nvPr>
            <p:extLst>
              <p:ext uri="{D42A27DB-BD31-4B8C-83A1-F6EECF244321}">
                <p14:modId xmlns:p14="http://schemas.microsoft.com/office/powerpoint/2010/main" val="2063860250"/>
              </p:ext>
            </p:extLst>
          </p:nvPr>
        </p:nvGraphicFramePr>
        <p:xfrm>
          <a:off x="2032000" y="1633512"/>
          <a:ext cx="8128000" cy="450482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4066232-D7FD-4F97-3AC5-3ADF2F9CD610}"/>
              </a:ext>
            </a:extLst>
          </p:cNvPr>
          <p:cNvSpPr txBox="1"/>
          <p:nvPr/>
        </p:nvSpPr>
        <p:spPr>
          <a:xfrm>
            <a:off x="504825" y="6222456"/>
            <a:ext cx="1624917" cy="276999"/>
          </a:xfrm>
          <a:prstGeom prst="rect">
            <a:avLst/>
          </a:prstGeom>
          <a:noFill/>
        </p:spPr>
        <p:txBody>
          <a:bodyPr wrap="square">
            <a:spAutoFit/>
          </a:bodyPr>
          <a:lstStyle/>
          <a:p>
            <a:r>
              <a:rPr lang="en-US" sz="1200">
                <a:solidFill>
                  <a:schemeClr val="bg1"/>
                </a:solidFill>
                <a:effectLst/>
              </a:rPr>
              <a:t>CDC WISQARS, 2021</a:t>
            </a:r>
          </a:p>
        </p:txBody>
      </p:sp>
      <p:sp>
        <p:nvSpPr>
          <p:cNvPr id="21" name="Rectangle 20">
            <a:extLst>
              <a:ext uri="{FF2B5EF4-FFF2-40B4-BE49-F238E27FC236}">
                <a16:creationId xmlns:a16="http://schemas.microsoft.com/office/drawing/2014/main" id="{5443BD62-3185-789F-75DB-F5DBA588A7E3}"/>
              </a:ext>
            </a:extLst>
          </p:cNvPr>
          <p:cNvSpPr/>
          <p:nvPr/>
        </p:nvSpPr>
        <p:spPr>
          <a:xfrm>
            <a:off x="3507130" y="2595449"/>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2" name="Rectangle 21">
            <a:extLst>
              <a:ext uri="{FF2B5EF4-FFF2-40B4-BE49-F238E27FC236}">
                <a16:creationId xmlns:a16="http://schemas.microsoft.com/office/drawing/2014/main" id="{3AC579A0-3714-59BF-5EBD-695D71BDC3F1}"/>
              </a:ext>
            </a:extLst>
          </p:cNvPr>
          <p:cNvSpPr/>
          <p:nvPr/>
        </p:nvSpPr>
        <p:spPr>
          <a:xfrm>
            <a:off x="3507129" y="3617870"/>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3" name="Rectangle 22">
            <a:extLst>
              <a:ext uri="{FF2B5EF4-FFF2-40B4-BE49-F238E27FC236}">
                <a16:creationId xmlns:a16="http://schemas.microsoft.com/office/drawing/2014/main" id="{2C0B2512-8679-9984-F7AA-03FFCDACF16E}"/>
              </a:ext>
            </a:extLst>
          </p:cNvPr>
          <p:cNvSpPr/>
          <p:nvPr/>
        </p:nvSpPr>
        <p:spPr>
          <a:xfrm>
            <a:off x="3522045" y="4640291"/>
            <a:ext cx="6261904"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35604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65131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LETHALITY</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pic>
        <p:nvPicPr>
          <p:cNvPr id="7" name="Google Shape;257;p38">
            <a:extLst>
              <a:ext uri="{FF2B5EF4-FFF2-40B4-BE49-F238E27FC236}">
                <a16:creationId xmlns:a16="http://schemas.microsoft.com/office/drawing/2014/main" id="{8A832109-67E2-B387-F021-9E354199B58F}"/>
              </a:ext>
            </a:extLst>
          </p:cNvPr>
          <p:cNvPicPr preferRelativeResize="0"/>
          <p:nvPr/>
        </p:nvPicPr>
        <p:blipFill rotWithShape="1">
          <a:blip r:embed="rId4">
            <a:alphaModFix/>
          </a:blip>
          <a:srcRect/>
          <a:stretch/>
        </p:blipFill>
        <p:spPr>
          <a:xfrm>
            <a:off x="2499730" y="1397000"/>
            <a:ext cx="7454900" cy="4064000"/>
          </a:xfrm>
          <a:prstGeom prst="rect">
            <a:avLst/>
          </a:prstGeom>
          <a:noFill/>
          <a:ln>
            <a:noFill/>
          </a:ln>
        </p:spPr>
      </p:pic>
      <p:sp>
        <p:nvSpPr>
          <p:cNvPr id="8" name="Google Shape;262;p38">
            <a:extLst>
              <a:ext uri="{FF2B5EF4-FFF2-40B4-BE49-F238E27FC236}">
                <a16:creationId xmlns:a16="http://schemas.microsoft.com/office/drawing/2014/main" id="{299F100C-B305-E5E6-4166-064323A06120}"/>
              </a:ext>
            </a:extLst>
          </p:cNvPr>
          <p:cNvSpPr txBox="1"/>
          <p:nvPr/>
        </p:nvSpPr>
        <p:spPr>
          <a:xfrm>
            <a:off x="2798226" y="1732867"/>
            <a:ext cx="1600200"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90% fatal</a:t>
            </a:r>
            <a:endParaRPr sz="2800" b="0" i="0" u="none" strike="noStrike" cap="none">
              <a:solidFill>
                <a:schemeClr val="bg1"/>
              </a:solidFill>
              <a:latin typeface="Arial"/>
              <a:ea typeface="Arial"/>
              <a:cs typeface="Arial"/>
              <a:sym typeface="Arial"/>
            </a:endParaRPr>
          </a:p>
        </p:txBody>
      </p:sp>
      <p:sp>
        <p:nvSpPr>
          <p:cNvPr id="13" name="TextBox 12">
            <a:extLst>
              <a:ext uri="{FF2B5EF4-FFF2-40B4-BE49-F238E27FC236}">
                <a16:creationId xmlns:a16="http://schemas.microsoft.com/office/drawing/2014/main" id="{AC8E1026-72E9-2CDA-E4EE-E79D5FAC049E}"/>
              </a:ext>
            </a:extLst>
          </p:cNvPr>
          <p:cNvSpPr txBox="1"/>
          <p:nvPr/>
        </p:nvSpPr>
        <p:spPr>
          <a:xfrm>
            <a:off x="3538196" y="5421149"/>
            <a:ext cx="1600199" cy="523220"/>
          </a:xfrm>
          <a:prstGeom prst="rect">
            <a:avLst/>
          </a:prstGeom>
          <a:noFill/>
        </p:spPr>
        <p:txBody>
          <a:bodyPr wrap="square">
            <a:spAutoFit/>
          </a:bodyPr>
          <a:lstStyle/>
          <a:p>
            <a:r>
              <a:rPr lang="en-US" sz="2800" b="0" i="0" u="none" strike="noStrike" cap="none">
                <a:solidFill>
                  <a:srgbClr val="FFC000"/>
                </a:solidFill>
                <a:latin typeface="Arial"/>
                <a:ea typeface="Arial"/>
                <a:cs typeface="Arial"/>
                <a:sym typeface="Arial"/>
              </a:rPr>
              <a:t>Firearms</a:t>
            </a:r>
            <a:endParaRPr lang="en-US" sz="2800">
              <a:solidFill>
                <a:srgbClr val="FFC000"/>
              </a:solidFill>
            </a:endParaRPr>
          </a:p>
        </p:txBody>
      </p:sp>
      <p:sp>
        <p:nvSpPr>
          <p:cNvPr id="14" name="Google Shape;261;p38">
            <a:extLst>
              <a:ext uri="{FF2B5EF4-FFF2-40B4-BE49-F238E27FC236}">
                <a16:creationId xmlns:a16="http://schemas.microsoft.com/office/drawing/2014/main" id="{070512FF-5C91-37C8-4DE7-89B48AF9AA38}"/>
              </a:ext>
            </a:extLst>
          </p:cNvPr>
          <p:cNvSpPr txBox="1"/>
          <p:nvPr/>
        </p:nvSpPr>
        <p:spPr>
          <a:xfrm>
            <a:off x="6100328" y="5413263"/>
            <a:ext cx="3390914" cy="461665"/>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Sharps &amp; Overdose</a:t>
            </a:r>
            <a:endParaRPr sz="2800" b="0" i="0" u="none" strike="noStrike" cap="none">
              <a:solidFill>
                <a:srgbClr val="FFC000"/>
              </a:solidFill>
              <a:latin typeface="Arial"/>
              <a:ea typeface="Arial"/>
              <a:cs typeface="Arial"/>
              <a:sym typeface="Arial"/>
            </a:endParaRPr>
          </a:p>
        </p:txBody>
      </p:sp>
      <p:sp>
        <p:nvSpPr>
          <p:cNvPr id="15" name="Google Shape;264;p38">
            <a:extLst>
              <a:ext uri="{FF2B5EF4-FFF2-40B4-BE49-F238E27FC236}">
                <a16:creationId xmlns:a16="http://schemas.microsoft.com/office/drawing/2014/main" id="{3DEE8656-CAB3-892B-A7E3-72516E96F919}"/>
              </a:ext>
            </a:extLst>
          </p:cNvPr>
          <p:cNvSpPr txBox="1"/>
          <p:nvPr/>
        </p:nvSpPr>
        <p:spPr>
          <a:xfrm>
            <a:off x="8168881" y="1732867"/>
            <a:ext cx="1224893"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1-2% fatal</a:t>
            </a:r>
            <a:endParaRPr sz="2800" b="0" i="0" u="none" strike="noStrike" cap="none">
              <a:solidFill>
                <a:schemeClr val="bg1"/>
              </a:solidFill>
              <a:latin typeface="Arial"/>
              <a:ea typeface="Arial"/>
              <a:cs typeface="Arial"/>
              <a:sym typeface="Arial"/>
            </a:endParaRPr>
          </a:p>
        </p:txBody>
      </p:sp>
      <p:sp>
        <p:nvSpPr>
          <p:cNvPr id="16" name="Oval 15">
            <a:extLst>
              <a:ext uri="{FF2B5EF4-FFF2-40B4-BE49-F238E27FC236}">
                <a16:creationId xmlns:a16="http://schemas.microsoft.com/office/drawing/2014/main" id="{14720789-ABF0-9049-18AB-D558D6EA7C3D}"/>
              </a:ext>
            </a:extLst>
          </p:cNvPr>
          <p:cNvSpPr/>
          <p:nvPr/>
        </p:nvSpPr>
        <p:spPr>
          <a:xfrm>
            <a:off x="7320133" y="1542776"/>
            <a:ext cx="770772" cy="7167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a:extLst>
              <a:ext uri="{FF2B5EF4-FFF2-40B4-BE49-F238E27FC236}">
                <a16:creationId xmlns:a16="http://schemas.microsoft.com/office/drawing/2014/main" id="{50CA196B-0DA6-FD88-0047-6CB0E199802C}"/>
              </a:ext>
            </a:extLst>
          </p:cNvPr>
          <p:cNvSpPr txBox="1"/>
          <p:nvPr/>
        </p:nvSpPr>
        <p:spPr>
          <a:xfrm>
            <a:off x="245963" y="6341656"/>
            <a:ext cx="6094070" cy="276999"/>
          </a:xfrm>
          <a:prstGeom prst="rect">
            <a:avLst/>
          </a:prstGeom>
          <a:noFill/>
        </p:spPr>
        <p:txBody>
          <a:bodyPr wrap="square">
            <a:spAutoFit/>
          </a:bodyPr>
          <a:lstStyle/>
          <a:p>
            <a:pPr eaLnBrk="1" fontAlgn="auto" hangingPunct="1">
              <a:spcBef>
                <a:spcPts val="0"/>
              </a:spcBef>
              <a:spcAft>
                <a:spcPts val="0"/>
              </a:spcAft>
              <a:defRPr/>
            </a:pPr>
            <a:r>
              <a:rPr lang="en-US" sz="1200" spc="-1">
                <a:solidFill>
                  <a:srgbClr val="FFFFFF"/>
                </a:solidFill>
                <a:latin typeface="Arial"/>
                <a:ea typeface="ＭＳ Ｐゴシック"/>
              </a:rPr>
              <a:t>Spicer &amp; Miller (2000)</a:t>
            </a:r>
            <a:endParaRPr lang="en-US" sz="1200" spc="-1">
              <a:latin typeface="Arial"/>
            </a:endParaRPr>
          </a:p>
        </p:txBody>
      </p:sp>
    </p:spTree>
    <p:extLst>
      <p:ext uri="{BB962C8B-B14F-4D97-AF65-F5344CB8AC3E}">
        <p14:creationId xmlns:p14="http://schemas.microsoft.com/office/powerpoint/2010/main" val="18968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196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WHY</a:t>
            </a:r>
            <a:r>
              <a:rPr kumimoji="0" lang="en-US" sz="3600" i="0" u="none" strike="noStrike" kern="0" cap="none" spc="0" normalizeH="0" noProof="0">
                <a:ln>
                  <a:noFill/>
                </a:ln>
                <a:solidFill>
                  <a:srgbClr val="C6540D"/>
                </a:solidFill>
                <a:effectLst/>
                <a:uLnTx/>
                <a:uFillTx/>
                <a:latin typeface="Oswald SemiBold"/>
                <a:sym typeface="Oswald SemiBold"/>
              </a:rPr>
              <a:t> FOCUS ON FIREARMS?</a:t>
            </a:r>
            <a:endParaRPr kumimoji="0" lang="en-US" sz="3600" i="0" u="none" strike="noStrike" kern="0" cap="none" spc="0" normalizeH="0" baseline="0" noProof="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8" name="TextBox 17">
            <a:extLst>
              <a:ext uri="{FF2B5EF4-FFF2-40B4-BE49-F238E27FC236}">
                <a16:creationId xmlns:a16="http://schemas.microsoft.com/office/drawing/2014/main" id="{923872DF-53C2-9AE1-1EF1-2389F5A68D45}"/>
              </a:ext>
            </a:extLst>
          </p:cNvPr>
          <p:cNvSpPr txBox="1"/>
          <p:nvPr/>
        </p:nvSpPr>
        <p:spPr>
          <a:xfrm>
            <a:off x="907755" y="1517515"/>
            <a:ext cx="10376490" cy="3254865"/>
          </a:xfrm>
          <a:prstGeom prst="rect">
            <a:avLst/>
          </a:prstGeom>
          <a:noFill/>
        </p:spPr>
        <p:txBody>
          <a:bodyPr wrap="square" lIns="91440" tIns="45720" rIns="91440" bIns="45720" anchor="t">
            <a:spAutoFit/>
          </a:bodyPr>
          <a:lstStyle/>
          <a:p>
            <a:pPr>
              <a:lnSpc>
                <a:spcPct val="150000"/>
              </a:lnSpc>
              <a:buClr>
                <a:schemeClr val="bg1"/>
              </a:buClr>
              <a:buSzPts val="2400"/>
              <a:defRPr/>
            </a:pPr>
            <a:r>
              <a:rPr lang="en-US" sz="2800" b="1" kern="0">
                <a:solidFill>
                  <a:schemeClr val="bg1"/>
                </a:solidFill>
                <a:latin typeface="Oswald Medium"/>
              </a:rPr>
              <a:t>Frequency</a:t>
            </a:r>
            <a:r>
              <a:rPr lang="en-US" sz="2800" kern="0">
                <a:solidFill>
                  <a:schemeClr val="bg1"/>
                </a:solidFill>
                <a:latin typeface="Oswald Medium"/>
              </a:rPr>
              <a:t>: </a:t>
            </a:r>
            <a:r>
              <a:rPr lang="en-US" sz="2800" i="1" kern="0">
                <a:solidFill>
                  <a:schemeClr val="bg1"/>
                </a:solidFill>
              </a:rPr>
              <a:t>+60% of suicides in Missouri are with a firearm </a:t>
            </a:r>
            <a:endParaRPr lang="en-US">
              <a:solidFill>
                <a:schemeClr val="bg1"/>
              </a:solidFill>
              <a:cs typeface="Calibri" panose="020F0502020204030204"/>
            </a:endParaRPr>
          </a:p>
          <a:p>
            <a:pPr>
              <a:lnSpc>
                <a:spcPct val="150000"/>
              </a:lnSpc>
              <a:buSzPts val="2400"/>
              <a:defRPr/>
            </a:pPr>
            <a:r>
              <a:rPr lang="en-US" sz="2800" b="1" kern="0">
                <a:solidFill>
                  <a:schemeClr val="bg1"/>
                </a:solidFill>
                <a:latin typeface="Oswald Medium"/>
                <a:ea typeface="+mn-lt"/>
                <a:cs typeface="+mn-lt"/>
              </a:rPr>
              <a:t>Lethality: </a:t>
            </a:r>
            <a:r>
              <a:rPr lang="en-US" sz="2800" kern="0">
                <a:solidFill>
                  <a:schemeClr val="bg1"/>
                </a:solidFill>
                <a:latin typeface="Calibri"/>
                <a:ea typeface="+mn-lt"/>
                <a:cs typeface="+mn-lt"/>
              </a:rPr>
              <a:t>a</a:t>
            </a:r>
            <a:r>
              <a:rPr lang="en-US" sz="2800" i="1" kern="0">
                <a:solidFill>
                  <a:schemeClr val="bg1"/>
                </a:solidFill>
                <a:ea typeface="+mn-lt"/>
                <a:cs typeface="+mn-lt"/>
              </a:rPr>
              <a:t>lmost always fatal  </a:t>
            </a:r>
            <a:endParaRPr lang="en-US">
              <a:solidFill>
                <a:schemeClr val="bg1"/>
              </a:solidFill>
              <a:cs typeface="Calibri" panose="020F0502020204030204"/>
            </a:endParaRPr>
          </a:p>
          <a:p>
            <a:pPr>
              <a:lnSpc>
                <a:spcPct val="150000"/>
              </a:lnSpc>
              <a:defRPr/>
            </a:pPr>
            <a:r>
              <a:rPr lang="en-US" sz="2800" b="1" kern="0">
                <a:solidFill>
                  <a:schemeClr val="bg1"/>
                </a:solidFill>
                <a:latin typeface="Oswald Medium"/>
                <a:ea typeface="+mn-lt"/>
                <a:cs typeface="+mn-lt"/>
              </a:rPr>
              <a:t>Impulsivity:</a:t>
            </a:r>
            <a:r>
              <a:rPr lang="en-US" sz="2800" kern="0">
                <a:solidFill>
                  <a:schemeClr val="bg1"/>
                </a:solidFill>
                <a:latin typeface="Oswald Medium"/>
                <a:ea typeface="+mn-lt"/>
                <a:cs typeface="+mn-lt"/>
              </a:rPr>
              <a:t> </a:t>
            </a:r>
            <a:r>
              <a:rPr lang="en-US" sz="2800" i="1" kern="0">
                <a:solidFill>
                  <a:schemeClr val="bg1"/>
                </a:solidFill>
                <a:latin typeface="Calibri"/>
                <a:ea typeface="+mn-lt"/>
                <a:cs typeface="+mn-lt"/>
              </a:rPr>
              <a:t>&lt;10 minutes between thoughts and action</a:t>
            </a:r>
          </a:p>
          <a:p>
            <a:pPr>
              <a:lnSpc>
                <a:spcPct val="150000"/>
              </a:lnSpc>
              <a:defRPr/>
            </a:pPr>
            <a:r>
              <a:rPr lang="en-US" sz="2800" b="1" kern="0">
                <a:solidFill>
                  <a:schemeClr val="bg1"/>
                </a:solidFill>
                <a:latin typeface="Oswald Medium"/>
                <a:ea typeface="+mn-lt"/>
                <a:cs typeface="+mn-lt"/>
              </a:rPr>
              <a:t>Availability: </a:t>
            </a:r>
            <a:r>
              <a:rPr lang="en-US" sz="2800" i="1" kern="0">
                <a:solidFill>
                  <a:schemeClr val="bg1"/>
                </a:solidFill>
                <a:ea typeface="+mn-lt"/>
                <a:cs typeface="+mn-lt"/>
              </a:rPr>
              <a:t>46% of Missourians have access to a firearm in the home</a:t>
            </a:r>
          </a:p>
          <a:p>
            <a:pPr>
              <a:lnSpc>
                <a:spcPct val="150000"/>
              </a:lnSpc>
              <a:defRPr/>
            </a:pPr>
            <a:r>
              <a:rPr lang="en-US" sz="2800" b="1" kern="0">
                <a:solidFill>
                  <a:schemeClr val="bg1"/>
                </a:solidFill>
                <a:latin typeface="Oswald Medium"/>
                <a:ea typeface="+mn-lt"/>
                <a:cs typeface="+mn-lt"/>
              </a:rPr>
              <a:t>Cultural Acceptability:</a:t>
            </a:r>
            <a:r>
              <a:rPr lang="en-US" sz="2800" kern="0">
                <a:solidFill>
                  <a:schemeClr val="bg1"/>
                </a:solidFill>
                <a:ea typeface="+mn-lt"/>
                <a:cs typeface="+mn-lt"/>
              </a:rPr>
              <a:t> </a:t>
            </a:r>
            <a:r>
              <a:rPr lang="en-US" sz="2800" i="1" kern="0">
                <a:solidFill>
                  <a:schemeClr val="bg1"/>
                </a:solidFill>
                <a:ea typeface="+mn-lt"/>
                <a:cs typeface="+mn-lt"/>
              </a:rPr>
              <a:t>‘shall issue/open carry’ state</a:t>
            </a:r>
          </a:p>
        </p:txBody>
      </p:sp>
    </p:spTree>
    <p:extLst>
      <p:ext uri="{BB962C8B-B14F-4D97-AF65-F5344CB8AC3E}">
        <p14:creationId xmlns:p14="http://schemas.microsoft.com/office/powerpoint/2010/main" val="220276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794404" y="756737"/>
            <a:ext cx="9867111" cy="6855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ACCESS TO FIREARMS INCREASES SUICIDE RISK</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0" name="TextBox 9">
            <a:extLst>
              <a:ext uri="{FF2B5EF4-FFF2-40B4-BE49-F238E27FC236}">
                <a16:creationId xmlns:a16="http://schemas.microsoft.com/office/drawing/2014/main" id="{4BFAF8D4-1BDA-947C-09B6-25BB56259F53}"/>
              </a:ext>
            </a:extLst>
          </p:cNvPr>
          <p:cNvSpPr txBox="1"/>
          <p:nvPr/>
        </p:nvSpPr>
        <p:spPr>
          <a:xfrm>
            <a:off x="794210" y="1786651"/>
            <a:ext cx="10198190" cy="3370153"/>
          </a:xfrm>
          <a:prstGeom prst="rect">
            <a:avLst/>
          </a:prstGeom>
          <a:noFill/>
        </p:spPr>
        <p:txBody>
          <a:bodyPr wrap="square" lIns="91440" tIns="45720" rIns="91440" bIns="45720" anchor="t">
            <a:spAutoFit/>
          </a:bodyPr>
          <a:lstStyle/>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Suicide rates vary with rates of firearm ownership.</a:t>
            </a:r>
            <a:endParaRPr lang="en-US" altLang="en-US" sz="2800" i="1" baseline="30000">
              <a:solidFill>
                <a:schemeClr val="bg1"/>
              </a:solidFill>
              <a:cs typeface="Calibri"/>
            </a:endParaRPr>
          </a:p>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82% of youth who die by suicide used a firearm owned by a family member, usually a parent.</a:t>
            </a:r>
            <a:endParaRPr lang="en-US" altLang="en-US" sz="2800" i="1" baseline="30000">
              <a:solidFill>
                <a:schemeClr val="bg1"/>
              </a:solidFill>
              <a:cs typeface="Calibri"/>
            </a:endParaRPr>
          </a:p>
          <a:p>
            <a:pPr marL="336550" indent="-331470">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Parents underestimate the likelihood that their children have or could obtain their firearms.</a:t>
            </a:r>
            <a:endParaRPr lang="en-US" altLang="en-US" sz="2800" i="1">
              <a:solidFill>
                <a:schemeClr val="bg1"/>
              </a:solidFill>
              <a:cs typeface="Calibri"/>
            </a:endParaRPr>
          </a:p>
          <a:p>
            <a:pPr marL="336550" indent="-331470">
              <a:spcBef>
                <a:spcPts val="600"/>
              </a:spcBef>
              <a:spcAft>
                <a:spcPts val="1200"/>
              </a:spcAft>
              <a:buClr>
                <a:srgbClr val="FFFFFF"/>
              </a:buClr>
              <a:buSzPct val="100000"/>
              <a:buFont typeface="Wingdings" panose="05000000000000000000" pitchFamily="2" charset="2"/>
              <a:buChar char=""/>
              <a:defRPr/>
            </a:pPr>
            <a:r>
              <a:rPr lang="en-US" altLang="en-US" sz="2800" i="1">
                <a:solidFill>
                  <a:schemeClr val="bg1"/>
                </a:solidFill>
              </a:rPr>
              <a:t>Two out of three firearm-related deaths in the U.S. are a suicide.</a:t>
            </a:r>
            <a:endParaRPr lang="en-US" altLang="en-US" sz="2800" i="1">
              <a:solidFill>
                <a:schemeClr val="bg1"/>
              </a:solidFill>
              <a:cs typeface="Calibri"/>
            </a:endParaRPr>
          </a:p>
        </p:txBody>
      </p:sp>
    </p:spTree>
    <p:extLst>
      <p:ext uri="{BB962C8B-B14F-4D97-AF65-F5344CB8AC3E}">
        <p14:creationId xmlns:p14="http://schemas.microsoft.com/office/powerpoint/2010/main" val="155614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0540E-197D-3773-4674-526582DAC249}"/>
              </a:ext>
            </a:extLst>
          </p:cNvPr>
          <p:cNvSpPr/>
          <p:nvPr/>
        </p:nvSpPr>
        <p:spPr>
          <a:xfrm>
            <a:off x="35147" y="0"/>
            <a:ext cx="5657850" cy="6858000"/>
          </a:xfrm>
          <a:prstGeom prst="rect">
            <a:avLst/>
          </a:prstGeom>
          <a:solidFill>
            <a:srgbClr val="00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0;p34">
            <a:extLst>
              <a:ext uri="{FF2B5EF4-FFF2-40B4-BE49-F238E27FC236}">
                <a16:creationId xmlns:a16="http://schemas.microsoft.com/office/drawing/2014/main" id="{B8000239-F196-5B8E-EC03-6DADC2565129}"/>
              </a:ext>
            </a:extLst>
          </p:cNvPr>
          <p:cNvSpPr txBox="1">
            <a:spLocks/>
          </p:cNvSpPr>
          <p:nvPr/>
        </p:nvSpPr>
        <p:spPr>
          <a:xfrm>
            <a:off x="264135" y="1006568"/>
            <a:ext cx="7874400" cy="67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2pPr>
            <a:lvl3pPr marR="0" lvl="2"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3pPr>
            <a:lvl4pPr marR="0" lvl="3"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4pPr>
            <a:lvl5pPr marR="0" lvl="4"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5pPr>
            <a:lvl6pPr marR="0" lvl="5"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6pPr>
            <a:lvl7pPr marR="0" lvl="6"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7pPr>
            <a:lvl8pPr marR="0" lvl="7"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8pPr>
            <a:lvl9pPr marR="0" lvl="8"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F4EFEA"/>
              </a:buClr>
              <a:buSzPts val="2400"/>
              <a:buFont typeface="Oswald SemiBold"/>
              <a:buNone/>
              <a:tabLst/>
              <a:defRPr/>
            </a:pPr>
            <a:r>
              <a:rPr kumimoji="0" lang="en-US" sz="3600" b="1" i="0" u="none" strike="noStrike" kern="0" cap="none" spc="0" normalizeH="0" baseline="0" noProof="0">
                <a:ln>
                  <a:noFill/>
                </a:ln>
                <a:solidFill>
                  <a:srgbClr val="F4EFEA"/>
                </a:solidFill>
                <a:effectLst/>
                <a:uLnTx/>
                <a:uFillTx/>
                <a:latin typeface="Oswald SemiBold"/>
                <a:sym typeface="Oswald SemiBold"/>
              </a:rPr>
              <a:t>ACKNOWLEDGMENTS</a:t>
            </a:r>
          </a:p>
        </p:txBody>
      </p:sp>
      <p:sp>
        <p:nvSpPr>
          <p:cNvPr id="8" name="Google Shape;237;p34">
            <a:extLst>
              <a:ext uri="{FF2B5EF4-FFF2-40B4-BE49-F238E27FC236}">
                <a16:creationId xmlns:a16="http://schemas.microsoft.com/office/drawing/2014/main" id="{28FEDF74-741B-CABF-8024-20B3514A0FA4}"/>
              </a:ext>
            </a:extLst>
          </p:cNvPr>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43;p34">
            <a:extLst>
              <a:ext uri="{FF2B5EF4-FFF2-40B4-BE49-F238E27FC236}">
                <a16:creationId xmlns:a16="http://schemas.microsoft.com/office/drawing/2014/main" id="{5A04DD70-13E7-C77B-C031-37A63A31A342}"/>
              </a:ext>
            </a:extLst>
          </p:cNvPr>
          <p:cNvSpPr txBox="1">
            <a:spLocks/>
          </p:cNvSpPr>
          <p:nvPr/>
        </p:nvSpPr>
        <p:spPr>
          <a:xfrm>
            <a:off x="1160865" y="1684985"/>
            <a:ext cx="2931385" cy="49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CALM Developers</a:t>
            </a:r>
          </a:p>
        </p:txBody>
      </p:sp>
      <p:sp>
        <p:nvSpPr>
          <p:cNvPr id="10" name="Google Shape;244;p34">
            <a:extLst>
              <a:ext uri="{FF2B5EF4-FFF2-40B4-BE49-F238E27FC236}">
                <a16:creationId xmlns:a16="http://schemas.microsoft.com/office/drawing/2014/main" id="{26EBB0C2-39D8-0D30-A7CA-357D786A577D}"/>
              </a:ext>
            </a:extLst>
          </p:cNvPr>
          <p:cNvSpPr txBox="1">
            <a:spLocks/>
          </p:cNvSpPr>
          <p:nvPr/>
        </p:nvSpPr>
        <p:spPr>
          <a:xfrm>
            <a:off x="1136551" y="2098182"/>
            <a:ext cx="2891100" cy="721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Elaine Frank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Cathy Barber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Mark Ciocca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p:txBody>
      </p:sp>
      <p:sp>
        <p:nvSpPr>
          <p:cNvPr id="11" name="Google Shape;245;p34">
            <a:extLst>
              <a:ext uri="{FF2B5EF4-FFF2-40B4-BE49-F238E27FC236}">
                <a16:creationId xmlns:a16="http://schemas.microsoft.com/office/drawing/2014/main" id="{F61CB260-843E-029F-6CD4-FB9FB278AC14}"/>
              </a:ext>
            </a:extLst>
          </p:cNvPr>
          <p:cNvSpPr txBox="1">
            <a:spLocks/>
          </p:cNvSpPr>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1</a:t>
            </a:r>
          </a:p>
        </p:txBody>
      </p:sp>
      <p:sp>
        <p:nvSpPr>
          <p:cNvPr id="12" name="Google Shape;238;p34">
            <a:extLst>
              <a:ext uri="{FF2B5EF4-FFF2-40B4-BE49-F238E27FC236}">
                <a16:creationId xmlns:a16="http://schemas.microsoft.com/office/drawing/2014/main" id="{D6557F6D-6CBA-F334-EE2D-00B80F8DCF22}"/>
              </a:ext>
            </a:extLst>
          </p:cNvPr>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246;p34">
            <a:extLst>
              <a:ext uri="{FF2B5EF4-FFF2-40B4-BE49-F238E27FC236}">
                <a16:creationId xmlns:a16="http://schemas.microsoft.com/office/drawing/2014/main" id="{C5DC575C-E78C-3397-4B7D-AA6B0CDF745E}"/>
              </a:ext>
            </a:extLst>
          </p:cNvPr>
          <p:cNvSpPr txBox="1">
            <a:spLocks/>
          </p:cNvSpPr>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2</a:t>
            </a:r>
          </a:p>
        </p:txBody>
      </p:sp>
      <p:sp>
        <p:nvSpPr>
          <p:cNvPr id="14" name="Google Shape;239;p34">
            <a:extLst>
              <a:ext uri="{FF2B5EF4-FFF2-40B4-BE49-F238E27FC236}">
                <a16:creationId xmlns:a16="http://schemas.microsoft.com/office/drawing/2014/main" id="{F140F4BE-57F5-DF7A-0475-E693F29AB0DA}"/>
              </a:ext>
            </a:extLst>
          </p:cNvPr>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247;p34">
            <a:extLst>
              <a:ext uri="{FF2B5EF4-FFF2-40B4-BE49-F238E27FC236}">
                <a16:creationId xmlns:a16="http://schemas.microsoft.com/office/drawing/2014/main" id="{3AC36BB1-F02A-1CB6-855B-9FF16B18D496}"/>
              </a:ext>
            </a:extLst>
          </p:cNvPr>
          <p:cNvSpPr txBox="1">
            <a:spLocks/>
          </p:cNvSpPr>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3</a:t>
            </a:r>
          </a:p>
        </p:txBody>
      </p:sp>
      <p:sp>
        <p:nvSpPr>
          <p:cNvPr id="16" name="Google Shape;248;p34">
            <a:extLst>
              <a:ext uri="{FF2B5EF4-FFF2-40B4-BE49-F238E27FC236}">
                <a16:creationId xmlns:a16="http://schemas.microsoft.com/office/drawing/2014/main" id="{152F7BD0-1AED-7772-3DFA-01042F162074}"/>
              </a:ext>
            </a:extLst>
          </p:cNvPr>
          <p:cNvSpPr txBox="1">
            <a:spLocks/>
          </p:cNvSpPr>
          <p:nvPr/>
        </p:nvSpPr>
        <p:spPr>
          <a:xfrm>
            <a:off x="1181008" y="3080403"/>
            <a:ext cx="6068700" cy="4467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Safer Homes Collaborative</a:t>
            </a:r>
          </a:p>
        </p:txBody>
      </p:sp>
      <p:sp>
        <p:nvSpPr>
          <p:cNvPr id="17" name="Google Shape;249;p34">
            <a:extLst>
              <a:ext uri="{FF2B5EF4-FFF2-40B4-BE49-F238E27FC236}">
                <a16:creationId xmlns:a16="http://schemas.microsoft.com/office/drawing/2014/main" id="{0F246A38-8BD7-E0FA-3308-7E82357CF233}"/>
              </a:ext>
            </a:extLst>
          </p:cNvPr>
          <p:cNvSpPr txBox="1">
            <a:spLocks/>
          </p:cNvSpPr>
          <p:nvPr/>
        </p:nvSpPr>
        <p:spPr>
          <a:xfrm>
            <a:off x="1154551" y="3527140"/>
            <a:ext cx="3040450" cy="1295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Elizabeth Makulec</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Rick Strait</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Dr. Elizabeth Sale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Katie Ellison</a:t>
            </a:r>
          </a:p>
        </p:txBody>
      </p:sp>
      <p:sp>
        <p:nvSpPr>
          <p:cNvPr id="18" name="Google Shape;252;p34">
            <a:extLst>
              <a:ext uri="{FF2B5EF4-FFF2-40B4-BE49-F238E27FC236}">
                <a16:creationId xmlns:a16="http://schemas.microsoft.com/office/drawing/2014/main" id="{A8EE21DA-588D-E175-5499-4A886C4B7E31}"/>
              </a:ext>
            </a:extLst>
          </p:cNvPr>
          <p:cNvSpPr txBox="1">
            <a:spLocks/>
          </p:cNvSpPr>
          <p:nvPr/>
        </p:nvSpPr>
        <p:spPr>
          <a:xfrm>
            <a:off x="1181007" y="4822946"/>
            <a:ext cx="3361809" cy="4467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4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r>
              <a:rPr lang="en-US" sz="2400" b="1" kern="0">
                <a:solidFill>
                  <a:srgbClr val="C6540D"/>
                </a:solidFill>
                <a:latin typeface="Oswald SemiBold" panose="00000700000000000000" pitchFamily="2" charset="0"/>
              </a:rPr>
              <a:t>With Special Thanks to</a:t>
            </a:r>
          </a:p>
        </p:txBody>
      </p:sp>
      <p:sp>
        <p:nvSpPr>
          <p:cNvPr id="19" name="Google Shape;251;p34">
            <a:extLst>
              <a:ext uri="{FF2B5EF4-FFF2-40B4-BE49-F238E27FC236}">
                <a16:creationId xmlns:a16="http://schemas.microsoft.com/office/drawing/2014/main" id="{96756842-8D4C-7483-3E06-327199907235}"/>
              </a:ext>
            </a:extLst>
          </p:cNvPr>
          <p:cNvSpPr txBox="1">
            <a:spLocks/>
          </p:cNvSpPr>
          <p:nvPr/>
        </p:nvSpPr>
        <p:spPr>
          <a:xfrm>
            <a:off x="1136551" y="5287363"/>
            <a:ext cx="4103433" cy="1421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defRPr/>
            </a:pPr>
            <a:r>
              <a:rPr kumimoji="0" lang="es" sz="2000" b="0" i="0" u="none" strike="noStrike" kern="0" cap="none" spc="0" normalizeH="0" baseline="0" noProof="0" dirty="0">
                <a:ln>
                  <a:noFill/>
                </a:ln>
                <a:solidFill>
                  <a:srgbClr val="FFFFFF"/>
                </a:solidFill>
                <a:effectLst/>
                <a:uLnTx/>
                <a:uFillTx/>
                <a:latin typeface="Oswald Light"/>
                <a:sym typeface="Ubuntu Light"/>
              </a:rPr>
              <a:t>Dartmouth Injury P</a:t>
            </a:r>
            <a:r>
              <a:rPr kumimoji="0" lang="en-US" sz="2000" b="0" i="0" u="none" strike="noStrike" kern="0" cap="none" spc="0" normalizeH="0" baseline="0" noProof="0" dirty="0">
                <a:ln>
                  <a:noFill/>
                </a:ln>
                <a:solidFill>
                  <a:srgbClr val="FFFFFF"/>
                </a:solidFill>
                <a:effectLst/>
                <a:uLnTx/>
                <a:uFillTx/>
                <a:latin typeface="Oswald Light"/>
                <a:sym typeface="Ubuntu Light"/>
              </a:rPr>
              <a:t>re</a:t>
            </a:r>
            <a:r>
              <a:rPr kumimoji="0" lang="es" sz="2000" b="0" i="0" u="none" strike="noStrike" kern="0" cap="none" spc="0" normalizeH="0" baseline="0" noProof="0" err="1">
                <a:ln>
                  <a:noFill/>
                </a:ln>
                <a:solidFill>
                  <a:srgbClr val="FFFFFF"/>
                </a:solidFill>
                <a:effectLst/>
                <a:uLnTx/>
                <a:uFillTx/>
                <a:latin typeface="Oswald Light"/>
                <a:sym typeface="Ubuntu Light"/>
              </a:rPr>
              <a:t>vention</a:t>
            </a:r>
            <a:r>
              <a:rPr kumimoji="0" lang="es" sz="2000" b="0" i="0" u="none" strike="noStrike" kern="0" cap="none" spc="0" normalizeH="0" baseline="0" noProof="0" dirty="0">
                <a:ln>
                  <a:noFill/>
                </a:ln>
                <a:solidFill>
                  <a:srgbClr val="FFFFFF"/>
                </a:solidFill>
                <a:effectLst/>
                <a:uLnTx/>
                <a:uFillTx/>
                <a:latin typeface="Oswald Light"/>
                <a:sym typeface="Ubuntu Light"/>
              </a:rPr>
              <a:t> Center,</a:t>
            </a:r>
            <a:r>
              <a:rPr lang="es" sz="2000" kern="0" dirty="0">
                <a:latin typeface="Oswald Light"/>
              </a:rPr>
              <a:t> </a:t>
            </a:r>
            <a:endParaRPr kumimoji="0" lang="es" sz="2000" b="0" i="0" u="none" strike="noStrike" kern="0" cap="none" spc="0" normalizeH="0" baseline="0" noProof="0">
              <a:ln>
                <a:noFill/>
              </a:ln>
              <a:solidFill>
                <a:srgbClr val="FFFFFF"/>
              </a:solidFill>
              <a:effectLst/>
              <a:uLnTx/>
              <a:uFillTx/>
              <a:latin typeface="Oswald Light" panose="00000400000000000000" pitchFamily="2" charset="0"/>
              <a:sym typeface="Ubuntu Light"/>
            </a:endParaRPr>
          </a:p>
          <a:p>
            <a:pPr marL="0" marR="0" lvl="0" indent="0" algn="l" defTabSz="914400" rtl="0" eaLnBrk="1" fontAlgn="auto" latinLnBrk="0" hangingPunct="1">
              <a:spcBef>
                <a:spcPts val="0"/>
              </a:spcBef>
              <a:spcAft>
                <a:spcPts val="0"/>
              </a:spcAft>
              <a:buClr>
                <a:srgbClr val="2D2929"/>
              </a:buClr>
              <a:buSzPts val="1300"/>
              <a:buFont typeface="Ubuntu Light"/>
              <a:buNone/>
              <a:tabLst/>
              <a:defRPr/>
            </a:pPr>
            <a:r>
              <a:rPr kumimoji="0" lang="es" sz="2000" b="0" i="0" u="none" strike="noStrike" kern="0" cap="none" spc="0" normalizeH="0" baseline="0" noProof="0" dirty="0">
                <a:ln>
                  <a:noFill/>
                </a:ln>
                <a:solidFill>
                  <a:srgbClr val="FFFFFF"/>
                </a:solidFill>
                <a:effectLst/>
                <a:uLnTx/>
                <a:uFillTx/>
                <a:latin typeface="Oswald Light"/>
                <a:sym typeface="Ubuntu Light"/>
              </a:rPr>
              <a:t>Harvard </a:t>
            </a:r>
            <a:r>
              <a:rPr kumimoji="0" lang="es" sz="2000" b="0" i="0" u="none" strike="noStrike" kern="0" cap="none" spc="0" normalizeH="0" baseline="0" noProof="0" dirty="0" err="1">
                <a:ln>
                  <a:noFill/>
                </a:ln>
                <a:solidFill>
                  <a:srgbClr val="FFFFFF"/>
                </a:solidFill>
                <a:effectLst/>
                <a:uLnTx/>
                <a:uFillTx/>
                <a:latin typeface="Oswald Light"/>
                <a:sym typeface="Ubuntu Light"/>
              </a:rPr>
              <a:t>Injury</a:t>
            </a:r>
            <a:r>
              <a:rPr kumimoji="0" lang="es" sz="2000" b="0" i="0" u="none" strike="noStrike" kern="0" cap="none" spc="0" normalizeH="0" baseline="0" noProof="0" dirty="0">
                <a:ln>
                  <a:noFill/>
                </a:ln>
                <a:solidFill>
                  <a:srgbClr val="FFFFFF"/>
                </a:solidFill>
                <a:effectLst/>
                <a:uLnTx/>
                <a:uFillTx/>
                <a:latin typeface="Oswald Light"/>
                <a:sym typeface="Ubuntu Light"/>
              </a:rPr>
              <a:t> Control </a:t>
            </a:r>
            <a:r>
              <a:rPr kumimoji="0" lang="es" sz="2000" b="0" i="0" u="none" strike="noStrike" kern="0" cap="none" spc="0" normalizeH="0" baseline="0" noProof="0" dirty="0" err="1">
                <a:ln>
                  <a:noFill/>
                </a:ln>
                <a:solidFill>
                  <a:srgbClr val="FFFFFF"/>
                </a:solidFill>
                <a:effectLst/>
                <a:uLnTx/>
                <a:uFillTx/>
                <a:latin typeface="Oswald Light"/>
                <a:sym typeface="Ubuntu Light"/>
              </a:rPr>
              <a:t>Research</a:t>
            </a:r>
            <a:r>
              <a:rPr kumimoji="0" lang="es" sz="2000" b="0" i="0" u="none" strike="noStrike" kern="0" cap="none" spc="0" normalizeH="0" baseline="0" noProof="0" dirty="0">
                <a:ln>
                  <a:noFill/>
                </a:ln>
                <a:solidFill>
                  <a:srgbClr val="FFFFFF"/>
                </a:solidFill>
                <a:effectLst/>
                <a:uLnTx/>
                <a:uFillTx/>
                <a:latin typeface="Oswald Light"/>
                <a:sym typeface="Ubuntu Light"/>
              </a:rPr>
              <a:t> Center</a:t>
            </a:r>
            <a:r>
              <a:rPr lang="es" sz="2000" kern="0" dirty="0">
                <a:latin typeface="Oswald Light"/>
              </a:rPr>
              <a:t>,</a:t>
            </a:r>
            <a:r>
              <a:rPr kumimoji="0" lang="es" sz="2000" b="0" i="0" u="none" strike="noStrike" kern="0" cap="none" spc="0" normalizeH="0" baseline="0" noProof="0" dirty="0">
                <a:ln>
                  <a:noFill/>
                </a:ln>
                <a:solidFill>
                  <a:srgbClr val="FFFFFF"/>
                </a:solidFill>
                <a:effectLst/>
                <a:uLnTx/>
                <a:uFillTx/>
                <a:latin typeface="Oswald Light"/>
                <a:sym typeface="Ubuntu Light"/>
              </a:rPr>
              <a:t> and </a:t>
            </a:r>
            <a:r>
              <a:rPr kumimoji="0" lang="es" sz="2000" b="0" i="0" u="none" strike="noStrike" kern="0" cap="none" spc="0" normalizeH="0" baseline="0" noProof="0" dirty="0" err="1">
                <a:ln>
                  <a:noFill/>
                </a:ln>
                <a:solidFill>
                  <a:srgbClr val="FFFFFF"/>
                </a:solidFill>
                <a:effectLst/>
                <a:uLnTx/>
                <a:uFillTx/>
                <a:latin typeface="Oswald Light"/>
                <a:sym typeface="Ubuntu Light"/>
              </a:rPr>
              <a:t>our</a:t>
            </a:r>
            <a:r>
              <a:rPr kumimoji="0" lang="es" sz="2000" b="0" i="0" u="none" strike="noStrike" kern="0" cap="none" spc="0" normalizeH="0" baseline="0" noProof="0" dirty="0">
                <a:ln>
                  <a:noFill/>
                </a:ln>
                <a:solidFill>
                  <a:srgbClr val="FFFFFF"/>
                </a:solidFill>
                <a:effectLst/>
                <a:uLnTx/>
                <a:uFillTx/>
                <a:latin typeface="Oswald Light"/>
                <a:sym typeface="Ubuntu Light"/>
              </a:rPr>
              <a:t> </a:t>
            </a:r>
            <a:r>
              <a:rPr kumimoji="0" lang="es" sz="2000" b="0" i="0" u="none" strike="noStrike" kern="0" cap="none" spc="0" normalizeH="0" baseline="0" noProof="0" dirty="0" err="1">
                <a:ln>
                  <a:noFill/>
                </a:ln>
                <a:solidFill>
                  <a:srgbClr val="FFFFFF"/>
                </a:solidFill>
                <a:effectLst/>
                <a:uLnTx/>
                <a:uFillTx/>
                <a:latin typeface="Oswald Light"/>
                <a:sym typeface="Ubuntu Light"/>
              </a:rPr>
              <a:t>partners</a:t>
            </a:r>
            <a:r>
              <a:rPr kumimoji="0" lang="es" sz="2000" b="0" i="0" u="none" strike="noStrike" kern="0" cap="none" spc="0" normalizeH="0" baseline="0" noProof="0" dirty="0">
                <a:ln>
                  <a:noFill/>
                </a:ln>
                <a:solidFill>
                  <a:srgbClr val="FFFFFF"/>
                </a:solidFill>
                <a:effectLst/>
                <a:uLnTx/>
                <a:uFillTx/>
                <a:latin typeface="Oswald Light"/>
                <a:sym typeface="Ubuntu Light"/>
              </a:rPr>
              <a:t> and </a:t>
            </a:r>
            <a:r>
              <a:rPr kumimoji="0" lang="es" sz="2000" b="0" i="0" u="none" strike="noStrike" kern="0" cap="none" spc="0" normalizeH="0" baseline="0" noProof="0" dirty="0" err="1">
                <a:ln>
                  <a:noFill/>
                </a:ln>
                <a:solidFill>
                  <a:srgbClr val="FFFFFF"/>
                </a:solidFill>
                <a:effectLst/>
                <a:uLnTx/>
                <a:uFillTx/>
                <a:latin typeface="Oswald Light"/>
                <a:sym typeface="Ubuntu Light"/>
              </a:rPr>
              <a:t>colleagues</a:t>
            </a:r>
            <a:r>
              <a:rPr kumimoji="0" lang="es" sz="2000" b="0" i="0" u="none" strike="noStrike" kern="0" cap="none" spc="0" normalizeH="0" baseline="0" noProof="0" dirty="0">
                <a:ln>
                  <a:noFill/>
                </a:ln>
                <a:solidFill>
                  <a:srgbClr val="FFFFFF"/>
                </a:solidFill>
                <a:effectLst/>
                <a:uLnTx/>
                <a:uFillTx/>
                <a:latin typeface="Oswald Light"/>
                <a:sym typeface="Ubuntu Light"/>
              </a:rPr>
              <a:t> </a:t>
            </a:r>
            <a:r>
              <a:rPr kumimoji="0" lang="es" sz="2000" b="0" i="0" u="none" strike="noStrike" kern="0" cap="none" spc="0" normalizeH="0" baseline="0" noProof="0" dirty="0" err="1">
                <a:ln>
                  <a:noFill/>
                </a:ln>
                <a:solidFill>
                  <a:srgbClr val="FFFFFF"/>
                </a:solidFill>
                <a:effectLst/>
                <a:uLnTx/>
                <a:uFillTx/>
                <a:latin typeface="Oswald Light"/>
                <a:sym typeface="Ubuntu Light"/>
              </a:rPr>
              <a:t>working</a:t>
            </a:r>
            <a:r>
              <a:rPr kumimoji="0" lang="es" sz="2000" b="0" i="0" u="none" strike="noStrike" kern="0" cap="none" spc="0" normalizeH="0" baseline="0" noProof="0" dirty="0">
                <a:ln>
                  <a:noFill/>
                </a:ln>
                <a:solidFill>
                  <a:srgbClr val="FFFFFF"/>
                </a:solidFill>
                <a:effectLst/>
                <a:uLnTx/>
                <a:uFillTx/>
                <a:latin typeface="Oswald Light"/>
                <a:sym typeface="Ubuntu Light"/>
              </a:rPr>
              <a:t> in </a:t>
            </a:r>
            <a:r>
              <a:rPr kumimoji="0" lang="es" sz="2000" b="0" i="0" u="none" strike="noStrike" kern="0" cap="none" spc="0" normalizeH="0" baseline="0" noProof="0" dirty="0" err="1">
                <a:ln>
                  <a:noFill/>
                </a:ln>
                <a:solidFill>
                  <a:srgbClr val="FFFFFF"/>
                </a:solidFill>
                <a:effectLst/>
                <a:uLnTx/>
                <a:uFillTx/>
                <a:latin typeface="Oswald Light"/>
                <a:sym typeface="Ubuntu Light"/>
              </a:rPr>
              <a:t>firearm</a:t>
            </a:r>
            <a:r>
              <a:rPr kumimoji="0" lang="es" sz="2000" b="0" i="0" u="none" strike="noStrike" kern="0" cap="none" spc="0" normalizeH="0" baseline="0" noProof="0" dirty="0">
                <a:ln>
                  <a:noFill/>
                </a:ln>
                <a:solidFill>
                  <a:srgbClr val="FFFFFF"/>
                </a:solidFill>
                <a:effectLst/>
                <a:uLnTx/>
                <a:uFillTx/>
                <a:latin typeface="Oswald Light"/>
                <a:sym typeface="Ubuntu Light"/>
              </a:rPr>
              <a:t> suicide </a:t>
            </a:r>
            <a:r>
              <a:rPr kumimoji="0" lang="es" sz="2000" b="0" i="0" u="none" strike="noStrike" kern="0" cap="none" spc="0" normalizeH="0" baseline="0" noProof="0" dirty="0" err="1">
                <a:ln>
                  <a:noFill/>
                </a:ln>
                <a:solidFill>
                  <a:srgbClr val="FFFFFF"/>
                </a:solidFill>
                <a:effectLst/>
                <a:uLnTx/>
                <a:uFillTx/>
                <a:latin typeface="Oswald Light"/>
                <a:sym typeface="Ubuntu Light"/>
              </a:rPr>
              <a:t>prevention</a:t>
            </a:r>
            <a:endParaRPr lang="es" sz="2000" b="0" i="0" u="none" strike="noStrike" kern="0" cap="none" spc="0" normalizeH="0" baseline="0" noProof="0" dirty="0">
              <a:ln>
                <a:noFill/>
              </a:ln>
              <a:solidFill>
                <a:srgbClr val="FFFFFF"/>
              </a:solidFill>
              <a:effectLst/>
              <a:uLnTx/>
              <a:uFillTx/>
              <a:latin typeface="Oswald Light"/>
            </a:endParaRPr>
          </a:p>
        </p:txBody>
      </p:sp>
      <p:pic>
        <p:nvPicPr>
          <p:cNvPr id="21" name="Picture 20">
            <a:extLst>
              <a:ext uri="{FF2B5EF4-FFF2-40B4-BE49-F238E27FC236}">
                <a16:creationId xmlns:a16="http://schemas.microsoft.com/office/drawing/2014/main" id="{BB61C166-AAE5-32E5-D0EB-CEC29C026451}"/>
              </a:ext>
            </a:extLst>
          </p:cNvPr>
          <p:cNvPicPr>
            <a:picLocks noChangeAspect="1"/>
          </p:cNvPicPr>
          <p:nvPr/>
        </p:nvPicPr>
        <p:blipFill>
          <a:blip r:embed="rId3"/>
          <a:stretch>
            <a:fillRect/>
          </a:stretch>
        </p:blipFill>
        <p:spPr>
          <a:xfrm>
            <a:off x="5475828" y="0"/>
            <a:ext cx="6727991" cy="6858000"/>
          </a:xfrm>
          <a:prstGeom prst="rect">
            <a:avLst/>
          </a:prstGeom>
        </p:spPr>
      </p:pic>
    </p:spTree>
    <p:extLst>
      <p:ext uri="{BB962C8B-B14F-4D97-AF65-F5344CB8AC3E}">
        <p14:creationId xmlns:p14="http://schemas.microsoft.com/office/powerpoint/2010/main" val="418834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899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MAYBE IT’S NOT THE GUNS</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3" name="Table 3">
            <a:extLst>
              <a:ext uri="{FF2B5EF4-FFF2-40B4-BE49-F238E27FC236}">
                <a16:creationId xmlns:a16="http://schemas.microsoft.com/office/drawing/2014/main" id="{169B1E79-3B0F-2FB7-78E4-C5310DA52F8C}"/>
              </a:ext>
            </a:extLst>
          </p:cNvPr>
          <p:cNvGraphicFramePr>
            <a:graphicFrameLocks noGrp="1"/>
          </p:cNvGraphicFramePr>
          <p:nvPr>
            <p:extLst>
              <p:ext uri="{D42A27DB-BD31-4B8C-83A1-F6EECF244321}">
                <p14:modId xmlns:p14="http://schemas.microsoft.com/office/powerpoint/2010/main" val="338401570"/>
              </p:ext>
            </p:extLst>
          </p:nvPr>
        </p:nvGraphicFramePr>
        <p:xfrm>
          <a:off x="1128125" y="1992239"/>
          <a:ext cx="9225023" cy="2072640"/>
        </p:xfrm>
        <a:graphic>
          <a:graphicData uri="http://schemas.openxmlformats.org/drawingml/2006/table">
            <a:tbl>
              <a:tblPr firstRow="1" bandRow="1">
                <a:tableStyleId>{5C22544A-7EE6-4342-B048-85BDC9FD1C3A}</a:tableStyleId>
              </a:tblPr>
              <a:tblGrid>
                <a:gridCol w="5994883">
                  <a:extLst>
                    <a:ext uri="{9D8B030D-6E8A-4147-A177-3AD203B41FA5}">
                      <a16:colId xmlns:a16="http://schemas.microsoft.com/office/drawing/2014/main" val="1373452206"/>
                    </a:ext>
                  </a:extLst>
                </a:gridCol>
                <a:gridCol w="1649248">
                  <a:extLst>
                    <a:ext uri="{9D8B030D-6E8A-4147-A177-3AD203B41FA5}">
                      <a16:colId xmlns:a16="http://schemas.microsoft.com/office/drawing/2014/main" val="22369299"/>
                    </a:ext>
                  </a:extLst>
                </a:gridCol>
                <a:gridCol w="1580892">
                  <a:extLst>
                    <a:ext uri="{9D8B030D-6E8A-4147-A177-3AD203B41FA5}">
                      <a16:colId xmlns:a16="http://schemas.microsoft.com/office/drawing/2014/main" val="1787064334"/>
                    </a:ext>
                  </a:extLst>
                </a:gridCol>
              </a:tblGrid>
              <a:tr h="370840">
                <a:tc gridSpan="3">
                  <a:txBody>
                    <a:bodyPr/>
                    <a:lstStyle/>
                    <a:p>
                      <a:r>
                        <a:rPr lang="en-US" sz="2800"/>
                        <a:t>Are people who live in homes with guns more likely to have…</a:t>
                      </a:r>
                    </a:p>
                  </a:txBody>
                  <a:tcPr>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7496581"/>
                  </a:ext>
                </a:extLst>
              </a:tr>
              <a:tr h="370840">
                <a:tc>
                  <a:txBody>
                    <a:bodyPr/>
                    <a:lstStyle/>
                    <a:p>
                      <a:r>
                        <a:rPr lang="en-US" sz="2800"/>
                        <a:t>… a mental health problem?</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943829870"/>
                  </a:ext>
                </a:extLst>
              </a:tr>
              <a:tr h="370840">
                <a:tc>
                  <a:txBody>
                    <a:bodyPr/>
                    <a:lstStyle/>
                    <a:p>
                      <a:r>
                        <a:rPr lang="en-US" sz="2800"/>
                        <a:t>… seriously consider suicide?</a:t>
                      </a:r>
                    </a:p>
                  </a:txBody>
                  <a:tcPr>
                    <a:solidFill>
                      <a:srgbClr val="E1F4FB"/>
                    </a:solidFill>
                  </a:tcPr>
                </a:tc>
                <a:tc>
                  <a:txBody>
                    <a:bodyPr/>
                    <a:lstStyle/>
                    <a:p>
                      <a:r>
                        <a:rPr lang="en-US" sz="2800"/>
                        <a:t>Yes</a:t>
                      </a:r>
                    </a:p>
                  </a:txBody>
                  <a:tcPr>
                    <a:solidFill>
                      <a:srgbClr val="E1F4FB"/>
                    </a:solidFill>
                  </a:tcPr>
                </a:tc>
                <a:tc>
                  <a:txBody>
                    <a:bodyPr/>
                    <a:lstStyle/>
                    <a:p>
                      <a:r>
                        <a:rPr lang="en-US" sz="2800"/>
                        <a:t>No</a:t>
                      </a:r>
                    </a:p>
                  </a:txBody>
                  <a:tcPr>
                    <a:solidFill>
                      <a:srgbClr val="E1F4FB"/>
                    </a:solidFill>
                  </a:tcPr>
                </a:tc>
                <a:extLst>
                  <a:ext uri="{0D108BD9-81ED-4DB2-BD59-A6C34878D82A}">
                    <a16:rowId xmlns:a16="http://schemas.microsoft.com/office/drawing/2014/main" val="1613849028"/>
                  </a:ext>
                </a:extLst>
              </a:tr>
              <a:tr h="370840">
                <a:tc>
                  <a:txBody>
                    <a:bodyPr/>
                    <a:lstStyle/>
                    <a:p>
                      <a:r>
                        <a:rPr lang="en-US" sz="2800"/>
                        <a:t>… attempt suicide?</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374645657"/>
                  </a:ext>
                </a:extLst>
              </a:tr>
            </a:tbl>
          </a:graphicData>
        </a:graphic>
      </p:graphicFrame>
      <p:sp>
        <p:nvSpPr>
          <p:cNvPr id="14" name="Oval 13">
            <a:extLst>
              <a:ext uri="{FF2B5EF4-FFF2-40B4-BE49-F238E27FC236}">
                <a16:creationId xmlns:a16="http://schemas.microsoft.com/office/drawing/2014/main" id="{F040A8BD-7B14-B40E-9BFF-5A8DE830C1A6}"/>
              </a:ext>
            </a:extLst>
          </p:cNvPr>
          <p:cNvSpPr/>
          <p:nvPr/>
        </p:nvSpPr>
        <p:spPr>
          <a:xfrm>
            <a:off x="8715736" y="2437004"/>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3994F-6451-9F63-E7C2-DDDC6C9DD98B}"/>
              </a:ext>
            </a:extLst>
          </p:cNvPr>
          <p:cNvSpPr txBox="1"/>
          <p:nvPr/>
        </p:nvSpPr>
        <p:spPr>
          <a:xfrm>
            <a:off x="2210257" y="4958888"/>
            <a:ext cx="7776257" cy="1569660"/>
          </a:xfrm>
          <a:prstGeom prst="rect">
            <a:avLst/>
          </a:prstGeom>
          <a:noFill/>
        </p:spPr>
        <p:txBody>
          <a:bodyPr wrap="square">
            <a:spAutoFit/>
          </a:bodyPr>
          <a:lstStyle/>
          <a:p>
            <a:r>
              <a:rPr lang="en-US" sz="3200" kern="0">
                <a:solidFill>
                  <a:schemeClr val="bg1"/>
                </a:solidFill>
                <a:latin typeface="Oswald Medium" panose="00000600000000000000" pitchFamily="2" charset="0"/>
              </a:rPr>
              <a:t>Gun owners aren’t likely to be more suicidal, just </a:t>
            </a:r>
            <a:r>
              <a:rPr lang="en-US" sz="3200" kern="0">
                <a:solidFill>
                  <a:srgbClr val="FFC000"/>
                </a:solidFill>
                <a:latin typeface="Oswald Medium" panose="00000600000000000000" pitchFamily="2" charset="0"/>
              </a:rPr>
              <a:t>more likely to die </a:t>
            </a:r>
            <a:r>
              <a:rPr lang="en-US" sz="3200" kern="0">
                <a:solidFill>
                  <a:schemeClr val="bg1"/>
                </a:solidFill>
                <a:latin typeface="Oswald Medium" panose="00000600000000000000" pitchFamily="2" charset="0"/>
              </a:rPr>
              <a:t>if they make an attempt.</a:t>
            </a:r>
            <a:endParaRPr lang="en-US" sz="3200"/>
          </a:p>
        </p:txBody>
      </p:sp>
      <p:sp>
        <p:nvSpPr>
          <p:cNvPr id="17" name="Oval 16">
            <a:extLst>
              <a:ext uri="{FF2B5EF4-FFF2-40B4-BE49-F238E27FC236}">
                <a16:creationId xmlns:a16="http://schemas.microsoft.com/office/drawing/2014/main" id="{07B0ED65-426C-A84F-2D9F-D65C53677FEF}"/>
              </a:ext>
            </a:extLst>
          </p:cNvPr>
          <p:cNvSpPr/>
          <p:nvPr/>
        </p:nvSpPr>
        <p:spPr>
          <a:xfrm>
            <a:off x="8715736" y="355668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A695BE-65E0-F115-54AE-20B024D04297}"/>
              </a:ext>
            </a:extLst>
          </p:cNvPr>
          <p:cNvSpPr/>
          <p:nvPr/>
        </p:nvSpPr>
        <p:spPr>
          <a:xfrm>
            <a:off x="8715736" y="301025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22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indoor&#10;&#10;Description automatically generated">
            <a:extLst>
              <a:ext uri="{FF2B5EF4-FFF2-40B4-BE49-F238E27FC236}">
                <a16:creationId xmlns:a16="http://schemas.microsoft.com/office/drawing/2014/main" id="{80021387-3952-A75A-07EC-26AE299BE7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905337" cy="6858000"/>
          </a:xfrm>
          <a:prstGeom prst="rect">
            <a:avLst/>
          </a:prstGeom>
        </p:spPr>
      </p:pic>
      <p:pic>
        <p:nvPicPr>
          <p:cNvPr id="9" name="Picture 8" descr="Icon&#10;&#10;Description automatically generated">
            <a:extLst>
              <a:ext uri="{FF2B5EF4-FFF2-40B4-BE49-F238E27FC236}">
                <a16:creationId xmlns:a16="http://schemas.microsoft.com/office/drawing/2014/main" id="{78B05DA0-51EC-512F-CA51-7FEDACAD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010" y="0"/>
            <a:ext cx="4761905" cy="4761905"/>
          </a:xfrm>
          <a:prstGeom prst="rect">
            <a:avLst/>
          </a:prstGeom>
        </p:spPr>
      </p:pic>
      <p:sp>
        <p:nvSpPr>
          <p:cNvPr id="11" name="TextBox 10">
            <a:extLst>
              <a:ext uri="{FF2B5EF4-FFF2-40B4-BE49-F238E27FC236}">
                <a16:creationId xmlns:a16="http://schemas.microsoft.com/office/drawing/2014/main" id="{8BA58339-C2F5-CA62-877F-AF32D87FDE19}"/>
              </a:ext>
            </a:extLst>
          </p:cNvPr>
          <p:cNvSpPr txBox="1"/>
          <p:nvPr/>
        </p:nvSpPr>
        <p:spPr>
          <a:xfrm>
            <a:off x="6905335" y="4761905"/>
            <a:ext cx="4875254" cy="1938992"/>
          </a:xfrm>
          <a:prstGeom prst="rect">
            <a:avLst/>
          </a:prstGeom>
          <a:noFill/>
        </p:spPr>
        <p:txBody>
          <a:bodyPr wrap="square">
            <a:spAutoFit/>
          </a:bodyPr>
          <a:lstStyle/>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Encourage putting time and distance between a person in emotional crisis and access </a:t>
            </a:r>
          </a:p>
          <a:p>
            <a:pPr marL="0" indent="0" algn="ctr" eaLnBrk="1" hangingPunct="1">
              <a:buFont typeface="Arial" panose="020B0604020202020204" pitchFamily="34" charset="0"/>
              <a:buNone/>
              <a:defRPr/>
            </a:pPr>
            <a:r>
              <a:rPr lang="en-US" altLang="en-US" sz="2400" b="1" i="1">
                <a:solidFill>
                  <a:srgbClr val="F36306"/>
                </a:solidFill>
                <a:cs typeface="Arial" panose="020B0604020202020204" pitchFamily="34" charset="0"/>
              </a:rPr>
              <a:t>ALL/ANY lethal means </a:t>
            </a:r>
          </a:p>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to POTENTIALLY save a life</a:t>
            </a:r>
          </a:p>
        </p:txBody>
      </p:sp>
    </p:spTree>
    <p:extLst>
      <p:ext uri="{BB962C8B-B14F-4D97-AF65-F5344CB8AC3E}">
        <p14:creationId xmlns:p14="http://schemas.microsoft.com/office/powerpoint/2010/main" val="30273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8902" y="77033"/>
            <a:ext cx="10693715" cy="12193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sym typeface="Oswald SemiBold"/>
              </a:rPr>
              <a:t>Why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8183" y="152743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2052446" y="1485661"/>
            <a:ext cx="8762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You recognize the warning signs or have a gut feeling </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677" y="1643637"/>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05;p40">
            <a:extLst>
              <a:ext uri="{FF2B5EF4-FFF2-40B4-BE49-F238E27FC236}">
                <a16:creationId xmlns:a16="http://schemas.microsoft.com/office/drawing/2014/main" id="{C694DD3B-5E2E-E680-3F13-E7E852BF7C9F}"/>
              </a:ext>
            </a:extLst>
          </p:cNvPr>
          <p:cNvSpPr txBox="1">
            <a:spLocks/>
          </p:cNvSpPr>
          <p:nvPr/>
        </p:nvSpPr>
        <p:spPr>
          <a:xfrm>
            <a:off x="2052446" y="1986488"/>
            <a:ext cx="8824086" cy="471149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342900" marR="0" lvl="0" indent="-34290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b="1" kern="0">
                <a:solidFill>
                  <a:srgbClr val="29ABE2"/>
                </a:solidFill>
                <a:latin typeface="Oswald Medium"/>
              </a:rPr>
              <a:t>Mood – </a:t>
            </a:r>
            <a:r>
              <a:rPr lang="en-US" sz="2400" i="1" kern="0">
                <a:solidFill>
                  <a:schemeClr val="bg1"/>
                </a:solidFill>
                <a:latin typeface="+mn-lt"/>
              </a:rPr>
              <a:t>depressed, angry, impulsive, lethargic</a:t>
            </a:r>
          </a:p>
          <a:p>
            <a:pPr marL="34290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Major life change – </a:t>
            </a:r>
            <a:r>
              <a:rPr lang="en-US" sz="2400" i="1" kern="0">
                <a:solidFill>
                  <a:schemeClr val="bg1"/>
                </a:solidFill>
                <a:latin typeface="+mn-lt"/>
              </a:rPr>
              <a:t>facing a breakup, legal/money challenges,  or another personal setback that represents a loss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Substance use or misuse –</a:t>
            </a:r>
            <a:r>
              <a:rPr lang="en-US" sz="2400" kern="0">
                <a:solidFill>
                  <a:srgbClr val="29ABE2"/>
                </a:solidFill>
                <a:latin typeface="Oswald Medium"/>
              </a:rPr>
              <a:t> </a:t>
            </a:r>
            <a:r>
              <a:rPr lang="en-US" sz="2400" i="1" kern="0">
                <a:solidFill>
                  <a:schemeClr val="bg1"/>
                </a:solidFill>
                <a:latin typeface="+mn-lt"/>
              </a:rPr>
              <a:t>increase in prescription or recreational drugs or alcohol</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chemeClr val="bg1"/>
              </a:solidFill>
              <a:latin typeface="Oswald" panose="00000500000000000000" pitchFamily="2" charset="0"/>
            </a:endParaRPr>
          </a:p>
        </p:txBody>
      </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69614" y="5365153"/>
            <a:ext cx="1115665" cy="1115665"/>
          </a:xfrm>
          <a:prstGeom prst="rect">
            <a:avLst/>
          </a:prstGeom>
        </p:spPr>
      </p:pic>
    </p:spTree>
    <p:extLst>
      <p:ext uri="{BB962C8B-B14F-4D97-AF65-F5344CB8AC3E}">
        <p14:creationId xmlns:p14="http://schemas.microsoft.com/office/powerpoint/2010/main" val="281341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4"/>
          <a:stretch>
            <a:fillRect/>
          </a:stretch>
        </p:blipFill>
        <p:spPr>
          <a:xfrm>
            <a:off x="10469614" y="5365153"/>
            <a:ext cx="1115665" cy="1115665"/>
          </a:xfrm>
          <a:prstGeom prst="rect">
            <a:avLst/>
          </a:prstGeom>
        </p:spPr>
      </p:pic>
      <p:pic>
        <p:nvPicPr>
          <p:cNvPr id="3" name="Online Media 2" title="SMVF_ELENA_FINAL">
            <a:hlinkClick r:id="" action="ppaction://media"/>
            <a:extLst>
              <a:ext uri="{FF2B5EF4-FFF2-40B4-BE49-F238E27FC236}">
                <a16:creationId xmlns:a16="http://schemas.microsoft.com/office/drawing/2014/main" id="{E95A5C73-6405-9DEC-52FC-1D392F93CFC8}"/>
              </a:ext>
            </a:extLst>
          </p:cNvPr>
          <p:cNvPicPr>
            <a:picLocks noRot="1" noChangeAspect="1"/>
          </p:cNvPicPr>
          <p:nvPr>
            <a:videoFile r:link="rId1"/>
          </p:nvPr>
        </p:nvPicPr>
        <p:blipFill>
          <a:blip r:embed="rId5"/>
          <a:stretch>
            <a:fillRect/>
          </a:stretch>
        </p:blipFill>
        <p:spPr>
          <a:xfrm>
            <a:off x="943264" y="473364"/>
            <a:ext cx="9335654" cy="5195454"/>
          </a:xfrm>
          <a:prstGeom prst="rect">
            <a:avLst/>
          </a:prstGeom>
        </p:spPr>
      </p:pic>
      <p:sp>
        <p:nvSpPr>
          <p:cNvPr id="6" name="TextBox 5">
            <a:extLst>
              <a:ext uri="{FF2B5EF4-FFF2-40B4-BE49-F238E27FC236}">
                <a16:creationId xmlns:a16="http://schemas.microsoft.com/office/drawing/2014/main" id="{4319C26D-900D-F3C3-BB11-42DA314BB5F4}"/>
              </a:ext>
            </a:extLst>
          </p:cNvPr>
          <p:cNvSpPr txBox="1"/>
          <p:nvPr/>
        </p:nvSpPr>
        <p:spPr>
          <a:xfrm>
            <a:off x="925945" y="5671127"/>
            <a:ext cx="4856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of Worried About A Veteran​</a:t>
            </a:r>
            <a:endParaRPr lang="en-US" sz="1200">
              <a:solidFill>
                <a:schemeClr val="bg1"/>
              </a:solidFill>
              <a:cs typeface="Calibri"/>
            </a:endParaRPr>
          </a:p>
        </p:txBody>
      </p:sp>
    </p:spTree>
    <p:extLst>
      <p:ext uri="{BB962C8B-B14F-4D97-AF65-F5344CB8AC3E}">
        <p14:creationId xmlns:p14="http://schemas.microsoft.com/office/powerpoint/2010/main" val="224269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27785" y="553201"/>
            <a:ext cx="10693715" cy="9871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When &amp; Where to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04408" y="2149096"/>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ASAP – life vs death</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947784" y="2163674"/>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81189" y="5330429"/>
            <a:ext cx="1115665" cy="1115665"/>
          </a:xfrm>
          <a:prstGeom prst="rect">
            <a:avLst/>
          </a:prstGeom>
        </p:spPr>
      </p:pic>
      <p:grpSp>
        <p:nvGrpSpPr>
          <p:cNvPr id="18" name="Google Shape;8749;p78">
            <a:extLst>
              <a:ext uri="{FF2B5EF4-FFF2-40B4-BE49-F238E27FC236}">
                <a16:creationId xmlns:a16="http://schemas.microsoft.com/office/drawing/2014/main" id="{2681F5AA-8BA6-29E6-0530-AF31E2AEDED5}"/>
              </a:ext>
            </a:extLst>
          </p:cNvPr>
          <p:cNvGrpSpPr/>
          <p:nvPr/>
        </p:nvGrpSpPr>
        <p:grpSpPr>
          <a:xfrm>
            <a:off x="947784" y="3237691"/>
            <a:ext cx="471094" cy="507607"/>
            <a:chOff x="685475" y="2318350"/>
            <a:chExt cx="297750" cy="296200"/>
          </a:xfrm>
        </p:grpSpPr>
        <p:sp>
          <p:nvSpPr>
            <p:cNvPr id="19" name="Google Shape;8750;p78">
              <a:extLst>
                <a:ext uri="{FF2B5EF4-FFF2-40B4-BE49-F238E27FC236}">
                  <a16:creationId xmlns:a16="http://schemas.microsoft.com/office/drawing/2014/main" id="{DB888FD4-6FEF-B15A-FB98-C3E75DE54A5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1;p78">
              <a:extLst>
                <a:ext uri="{FF2B5EF4-FFF2-40B4-BE49-F238E27FC236}">
                  <a16:creationId xmlns:a16="http://schemas.microsoft.com/office/drawing/2014/main" id="{A203D114-6026-8C53-B1E0-FA1D281F8C7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37675065-143D-C83C-52BC-DA22429A2ED1}"/>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37;p34">
            <a:extLst>
              <a:ext uri="{FF2B5EF4-FFF2-40B4-BE49-F238E27FC236}">
                <a16:creationId xmlns:a16="http://schemas.microsoft.com/office/drawing/2014/main" id="{C4B9C39C-1292-102C-D624-F811F6F84CA6}"/>
              </a:ext>
            </a:extLst>
          </p:cNvPr>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315;p41">
            <a:extLst>
              <a:ext uri="{FF2B5EF4-FFF2-40B4-BE49-F238E27FC236}">
                <a16:creationId xmlns:a16="http://schemas.microsoft.com/office/drawing/2014/main" id="{BDC6F383-FF1D-E794-F975-0F2049ACF828}"/>
              </a:ext>
            </a:extLst>
          </p:cNvPr>
          <p:cNvSpPr txBox="1">
            <a:spLocks/>
          </p:cNvSpPr>
          <p:nvPr/>
        </p:nvSpPr>
        <p:spPr>
          <a:xfrm>
            <a:off x="1704408" y="3169750"/>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Stress </a:t>
            </a:r>
            <a:r>
              <a:rPr lang="en-US" sz="2800" b="1" kern="0">
                <a:solidFill>
                  <a:srgbClr val="C6540D"/>
                </a:solidFill>
              </a:rPr>
              <a:t>c</a:t>
            </a:r>
            <a:r>
              <a:rPr kumimoji="0" lang="en-US" sz="2800" b="1" i="0" u="none" strike="noStrike" kern="0" cap="none" spc="0" normalizeH="0" baseline="0" noProof="0" err="1">
                <a:ln>
                  <a:noFill/>
                </a:ln>
                <a:solidFill>
                  <a:srgbClr val="C6540D"/>
                </a:solidFill>
                <a:effectLst/>
                <a:uLnTx/>
                <a:uFillTx/>
                <a:latin typeface="Oswald SemiBold"/>
                <a:sym typeface="Oswald SemiBold"/>
              </a:rPr>
              <a:t>oncern</a:t>
            </a:r>
            <a:r>
              <a:rPr kumimoji="0" lang="en-US" sz="2800" b="1" i="0" u="none" strike="noStrike" kern="0" cap="none" spc="0" normalizeH="0" baseline="0" noProof="0">
                <a:ln>
                  <a:noFill/>
                </a:ln>
                <a:solidFill>
                  <a:srgbClr val="C6540D"/>
                </a:solidFill>
                <a:effectLst/>
                <a:uLnTx/>
                <a:uFillTx/>
                <a:latin typeface="Oswald SemiBold"/>
                <a:sym typeface="Oswald SemiBold"/>
              </a:rPr>
              <a:t> for safety</a:t>
            </a:r>
          </a:p>
        </p:txBody>
      </p:sp>
      <p:sp>
        <p:nvSpPr>
          <p:cNvPr id="32" name="Google Shape;237;p34">
            <a:extLst>
              <a:ext uri="{FF2B5EF4-FFF2-40B4-BE49-F238E27FC236}">
                <a16:creationId xmlns:a16="http://schemas.microsoft.com/office/drawing/2014/main" id="{0AA4E0A0-F5B2-D9D3-761A-9669428018B8}"/>
              </a:ext>
            </a:extLst>
          </p:cNvPr>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4" name="Google Shape;8749;p78">
            <a:extLst>
              <a:ext uri="{FF2B5EF4-FFF2-40B4-BE49-F238E27FC236}">
                <a16:creationId xmlns:a16="http://schemas.microsoft.com/office/drawing/2014/main" id="{E9C1A958-596D-F507-29E1-7E2A136C3382}"/>
              </a:ext>
            </a:extLst>
          </p:cNvPr>
          <p:cNvGrpSpPr/>
          <p:nvPr/>
        </p:nvGrpSpPr>
        <p:grpSpPr>
          <a:xfrm>
            <a:off x="956486" y="4297493"/>
            <a:ext cx="471094" cy="507607"/>
            <a:chOff x="685475" y="2318350"/>
            <a:chExt cx="297750" cy="296200"/>
          </a:xfrm>
        </p:grpSpPr>
        <p:sp>
          <p:nvSpPr>
            <p:cNvPr id="35" name="Google Shape;8750;p78">
              <a:extLst>
                <a:ext uri="{FF2B5EF4-FFF2-40B4-BE49-F238E27FC236}">
                  <a16:creationId xmlns:a16="http://schemas.microsoft.com/office/drawing/2014/main" id="{0B3A7FD5-8FFD-853A-042D-309B074A66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51;p78">
              <a:extLst>
                <a:ext uri="{FF2B5EF4-FFF2-40B4-BE49-F238E27FC236}">
                  <a16:creationId xmlns:a16="http://schemas.microsoft.com/office/drawing/2014/main" id="{2FB19823-775C-DC98-E6E3-23EA08872DE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52;p78">
              <a:extLst>
                <a:ext uri="{FF2B5EF4-FFF2-40B4-BE49-F238E27FC236}">
                  <a16:creationId xmlns:a16="http://schemas.microsoft.com/office/drawing/2014/main" id="{E0763E94-B80E-BB10-1DB3-D0D9A4A2D8D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15;p41">
            <a:extLst>
              <a:ext uri="{FF2B5EF4-FFF2-40B4-BE49-F238E27FC236}">
                <a16:creationId xmlns:a16="http://schemas.microsoft.com/office/drawing/2014/main" id="{6B8EC78A-3664-6189-B0DC-830764F82205}"/>
              </a:ext>
            </a:extLst>
          </p:cNvPr>
          <p:cNvSpPr txBox="1">
            <a:spLocks/>
          </p:cNvSpPr>
          <p:nvPr/>
        </p:nvSpPr>
        <p:spPr>
          <a:xfrm>
            <a:off x="1704408" y="4229552"/>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Where it’s convenient, familiar, private, and safe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301585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1817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dirty="0">
                <a:ln>
                  <a:noFill/>
                </a:ln>
                <a:solidFill>
                  <a:srgbClr val="FFFF00"/>
                </a:solidFill>
                <a:effectLst/>
                <a:uLnTx/>
                <a:uFillTx/>
                <a:latin typeface="Oswald SemiBold"/>
                <a:sym typeface="Oswald SemiBold"/>
              </a:rPr>
              <a:t>– </a:t>
            </a:r>
            <a:r>
              <a:rPr kumimoji="0" lang="en-US" sz="3600" b="0" i="1" u="none" strike="noStrike" kern="0" spc="0" normalizeH="0" noProof="0" dirty="0">
                <a:ln>
                  <a:noFill/>
                </a:ln>
                <a:solidFill>
                  <a:srgbClr val="FFFF00"/>
                </a:solidFill>
                <a:effectLst/>
                <a:uLnTx/>
                <a:uFillTx/>
                <a:latin typeface="+mn-lt"/>
                <a:sym typeface="Oswald SemiBold"/>
              </a:rPr>
              <a:t>ask about suicide</a:t>
            </a:r>
            <a:r>
              <a:rPr kumimoji="0" lang="en-US" sz="3600" b="0" i="1" u="none" strike="noStrike" kern="0" spc="0" normalizeH="0" noProof="0" dirty="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5566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87108" y="1534980"/>
            <a:ext cx="752546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dirty="0">
                <a:ln>
                  <a:noFill/>
                </a:ln>
                <a:solidFill>
                  <a:srgbClr val="C6540D"/>
                </a:solidFill>
                <a:effectLst/>
                <a:uLnTx/>
                <a:uFillTx/>
                <a:latin typeface="Oswald SemiBold"/>
                <a:sym typeface="Oswald SemiBold"/>
              </a:rPr>
              <a:t>Express care and concern for their well-being</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987242" y="1917219"/>
            <a:ext cx="9071499" cy="86553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dirty="0">
                <a:ln>
                  <a:noFill/>
                </a:ln>
                <a:solidFill>
                  <a:schemeClr val="bg1"/>
                </a:solidFill>
                <a:effectLst/>
                <a:uLnTx/>
                <a:uFillTx/>
                <a:latin typeface="+mn-lt"/>
                <a:sym typeface="Ubuntu Light"/>
              </a:rPr>
              <a:t>“Because of X, Y, Z, I am worried about you.”</a:t>
            </a:r>
            <a:endParaRPr lang="en-US" sz="2400" b="0" i="1" u="none" strike="noStrike" kern="0" cap="none" spc="0" normalizeH="0" baseline="0" noProof="0" dirty="0">
              <a:ln>
                <a:noFill/>
              </a:ln>
              <a:solidFill>
                <a:schemeClr val="bg1"/>
              </a:solidFill>
              <a:effectLst/>
              <a:uLnTx/>
              <a:uFillTx/>
              <a:latin typeface="+mn-lt"/>
            </a:endParaRPr>
          </a:p>
          <a:p>
            <a:pPr marL="0" indent="0">
              <a:defRPr/>
            </a:pPr>
            <a:endParaRPr lang="en-US" sz="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dirty="0">
                <a:solidFill>
                  <a:schemeClr val="bg1"/>
                </a:solidFill>
                <a:latin typeface="+mn-lt"/>
              </a:rPr>
              <a:t>“I have noticed lately you’ve been X, Y, and Z. Are you okay?”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1034181" y="33124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181" y="3261617"/>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dirty="0">
                <a:ln>
                  <a:noFill/>
                </a:ln>
                <a:solidFill>
                  <a:srgbClr val="C6540D"/>
                </a:solidFill>
                <a:effectLst/>
                <a:uLnTx/>
                <a:uFillTx/>
                <a:latin typeface="Oswald SemiBold"/>
                <a:sym typeface="Oswald SemiBold"/>
              </a:rPr>
              <a:t>Ask directly about suicide</a:t>
            </a:r>
          </a:p>
        </p:txBody>
      </p:sp>
      <p:sp>
        <p:nvSpPr>
          <p:cNvPr id="15" name="Google Shape;314;p41">
            <a:extLst>
              <a:ext uri="{FF2B5EF4-FFF2-40B4-BE49-F238E27FC236}">
                <a16:creationId xmlns:a16="http://schemas.microsoft.com/office/drawing/2014/main" id="{E9691113-019D-97FB-C684-F587CC4CC0E1}"/>
              </a:ext>
            </a:extLst>
          </p:cNvPr>
          <p:cNvSpPr txBox="1">
            <a:spLocks/>
          </p:cNvSpPr>
          <p:nvPr/>
        </p:nvSpPr>
        <p:spPr>
          <a:xfrm>
            <a:off x="1881181" y="3716017"/>
            <a:ext cx="9045349" cy="283318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dirty="0">
                <a:ln>
                  <a:noFill/>
                </a:ln>
                <a:solidFill>
                  <a:schemeClr val="bg1"/>
                </a:solidFill>
                <a:effectLst/>
                <a:uLnTx/>
                <a:uFillTx/>
                <a:latin typeface="+mn-lt"/>
                <a:sym typeface="Ubuntu Light"/>
              </a:rPr>
              <a:t>“Are you thinking about suicide?”</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indent="0">
              <a:defRPr/>
            </a:pPr>
            <a:r>
              <a:rPr kumimoji="0" lang="en-US" sz="2400" b="0" i="1" u="none" strike="noStrike" kern="0" cap="none" spc="0" normalizeH="0" baseline="0" noProof="0" dirty="0">
                <a:ln>
                  <a:noFill/>
                </a:ln>
                <a:solidFill>
                  <a:schemeClr val="bg1"/>
                </a:solidFill>
                <a:effectLst/>
                <a:uLnTx/>
                <a:uFillTx/>
                <a:latin typeface="+mn-lt"/>
                <a:sym typeface="Ubuntu Light"/>
              </a:rPr>
              <a:t>“Are you thinking about killing yourself?”</a:t>
            </a:r>
            <a:r>
              <a:rPr lang="en-US" sz="2400" i="1" kern="0" dirty="0">
                <a:solidFill>
                  <a:schemeClr val="bg1"/>
                </a:solidFill>
                <a:latin typeface="+mn-lt"/>
              </a:rPr>
              <a:t> </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dirty="0">
                <a:solidFill>
                  <a:schemeClr val="bg1"/>
                </a:solidFill>
                <a:latin typeface="+mn-lt"/>
              </a:rPr>
              <a:t>“It’s not uncommon for people to think about suicide when they are going through a hard time like you are. I’m wondering if you have thought about ending your life.”</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2919" y="3419593"/>
            <a:ext cx="435655" cy="507607"/>
            <a:chOff x="707874" y="2318350"/>
            <a:chExt cx="275351"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11911" y="1600834"/>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603135"/>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Tree>
    <p:extLst>
      <p:ext uri="{BB962C8B-B14F-4D97-AF65-F5344CB8AC3E}">
        <p14:creationId xmlns:p14="http://schemas.microsoft.com/office/powerpoint/2010/main" val="1087764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a:defRPr/>
            </a:pPr>
            <a:r>
              <a:rPr lang="en-US" sz="3600" kern="0" cap="all">
                <a:solidFill>
                  <a:srgbClr val="C6540D"/>
                </a:solidFill>
              </a:rPr>
              <a:t>Practice asking the Question</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lang="en-US" sz="3600" b="0" i="1" kern="0">
                <a:solidFill>
                  <a:srgbClr val="EE7A30"/>
                </a:solidFill>
                <a:latin typeface="+mn-lt"/>
              </a:rPr>
              <a:t> </a:t>
            </a:r>
            <a:endParaRPr kumimoji="0" lang="en-US" sz="3600" b="0" i="1" u="none" strike="noStrike" kern="0" spc="0" normalizeH="0" noProof="0">
              <a:ln>
                <a:noFill/>
              </a:ln>
              <a:solidFill>
                <a:srgbClr val="EE7A30"/>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4" name="TextBox 33">
            <a:extLst>
              <a:ext uri="{FF2B5EF4-FFF2-40B4-BE49-F238E27FC236}">
                <a16:creationId xmlns:a16="http://schemas.microsoft.com/office/drawing/2014/main" id="{0F37D907-3B53-9DF0-654D-8F8224BC8E15}"/>
              </a:ext>
            </a:extLst>
          </p:cNvPr>
          <p:cNvSpPr txBox="1"/>
          <p:nvPr/>
        </p:nvSpPr>
        <p:spPr>
          <a:xfrm>
            <a:off x="1910230" y="1892140"/>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“NO”​</a:t>
            </a:r>
          </a:p>
        </p:txBody>
      </p:sp>
    </p:spTree>
    <p:extLst>
      <p:ext uri="{BB962C8B-B14F-4D97-AF65-F5344CB8AC3E}">
        <p14:creationId xmlns:p14="http://schemas.microsoft.com/office/powerpoint/2010/main" val="2523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180719"/>
            <a:ext cx="11291930" cy="12215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36698" y="1871032"/>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Reinforce your care and concern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36698" y="2367054"/>
            <a:ext cx="8920270" cy="24563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“I’m glad to hear that you’re not thinking about suicide, now.”</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 want you to know that I care about you.”</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a:t>
            </a:r>
            <a:r>
              <a:rPr kumimoji="0" lang="en-US" sz="2400" b="0" i="1" u="none" strike="noStrike" kern="0" cap="none" spc="0" normalizeH="0" baseline="0" noProof="0">
                <a:ln>
                  <a:noFill/>
                </a:ln>
                <a:solidFill>
                  <a:schemeClr val="bg1"/>
                </a:solidFill>
                <a:effectLst/>
                <a:uLnTx/>
                <a:uFillTx/>
                <a:latin typeface="+mn-lt"/>
                <a:sym typeface="Ubuntu Light"/>
              </a:rPr>
              <a:t>I want you to know I am here for you if you ever do start to think about suicide.”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“If that should ever change, free and confidential help is available.”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descr="A picture containing text, sign&#10;&#10;Description automatically generated">
            <a:extLst>
              <a:ext uri="{FF2B5EF4-FFF2-40B4-BE49-F238E27FC236}">
                <a16:creationId xmlns:a16="http://schemas.microsoft.com/office/drawing/2014/main" id="{B81A2756-DEAC-4EBA-B277-F05B6FFAB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405876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349886" y="170649"/>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36698" y="1829932"/>
            <a:ext cx="888590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When</a:t>
            </a:r>
            <a:r>
              <a:rPr kumimoji="0" lang="en-US" sz="2800" b="1" i="0" u="none" strike="noStrike" kern="0" cap="none" spc="0" normalizeH="0" baseline="0" noProof="0">
                <a:ln>
                  <a:noFill/>
                </a:ln>
                <a:solidFill>
                  <a:srgbClr val="C6540D"/>
                </a:solidFill>
                <a:effectLst/>
                <a:uLnTx/>
                <a:uFillTx/>
                <a:latin typeface="Oswald SemiBold"/>
                <a:sym typeface="Oswald SemiBold"/>
              </a:rPr>
              <a:t> you know there is access to lethal means in the home</a:t>
            </a: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36698" y="2321076"/>
            <a:ext cx="8496800" cy="291777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“When someone is going through a rough time, like you are, thoughts of suicide are not uncommon.</a:t>
            </a:r>
            <a:r>
              <a:rPr lang="en-US" sz="2400" i="1" kern="0">
                <a:solidFill>
                  <a:schemeClr val="bg1"/>
                </a:solidFill>
                <a:latin typeface="+mn-lt"/>
              </a:rPr>
              <a:t> </a:t>
            </a:r>
            <a:r>
              <a:rPr kumimoji="0" lang="en-US" sz="2400" b="0" i="1" u="none" strike="noStrike" kern="0" cap="none" spc="0" normalizeH="0" baseline="0" noProof="0">
                <a:ln>
                  <a:noFill/>
                </a:ln>
                <a:solidFill>
                  <a:schemeClr val="bg1"/>
                </a:solidFill>
                <a:effectLst/>
                <a:uLnTx/>
                <a:uFillTx/>
                <a:latin typeface="+mn-lt"/>
                <a:sym typeface="Ubuntu Light"/>
              </a:rPr>
              <a:t> I know you have firearms in the home. I care about you. Can we work together to make sure your firearms are stored safely and responsibly, or even temporarily remove them from the home until things get better?”</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A picture containing text, sign&#10;&#10;Description automatically generated">
            <a:extLst>
              <a:ext uri="{FF2B5EF4-FFF2-40B4-BE49-F238E27FC236}">
                <a16:creationId xmlns:a16="http://schemas.microsoft.com/office/drawing/2014/main" id="{9B87F1FF-E2E9-198A-AE54-E956D8DCA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651656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20422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16874" y="277337"/>
            <a:ext cx="5579126" cy="79196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chemeClr val="bg1"/>
                </a:solidFill>
                <a:effectLst/>
                <a:uLnTx/>
                <a:uFillTx/>
                <a:latin typeface="Oswald SemiBold"/>
                <a:sym typeface="Oswald SemiBold"/>
              </a:rPr>
              <a:t>ABOUT THIS WORKSHOP</a:t>
            </a: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726841" y="1310241"/>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7" name="Google Shape;315;p41">
            <a:extLst>
              <a:ext uri="{FF2B5EF4-FFF2-40B4-BE49-F238E27FC236}">
                <a16:creationId xmlns:a16="http://schemas.microsoft.com/office/drawing/2014/main" id="{C5E9814D-F0F5-DCAF-8525-0DE0B38E18AD}"/>
              </a:ext>
            </a:extLst>
          </p:cNvPr>
          <p:cNvSpPr txBox="1">
            <a:spLocks/>
          </p:cNvSpPr>
          <p:nvPr/>
        </p:nvSpPr>
        <p:spPr>
          <a:xfrm>
            <a:off x="726872" y="2112343"/>
            <a:ext cx="3405513" cy="12405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BASED ON COUNSELING ON ACCESS TO LETHAL MEANS</a:t>
            </a:r>
          </a:p>
        </p:txBody>
      </p:sp>
      <p:sp>
        <p:nvSpPr>
          <p:cNvPr id="8" name="Google Shape;314;p41">
            <a:extLst>
              <a:ext uri="{FF2B5EF4-FFF2-40B4-BE49-F238E27FC236}">
                <a16:creationId xmlns:a16="http://schemas.microsoft.com/office/drawing/2014/main" id="{7CFE5C84-E1D4-5193-7F10-A5791D1E3FC1}"/>
              </a:ext>
            </a:extLst>
          </p:cNvPr>
          <p:cNvSpPr txBox="1">
            <a:spLocks/>
          </p:cNvSpPr>
          <p:nvPr/>
        </p:nvSpPr>
        <p:spPr>
          <a:xfrm>
            <a:off x="724335" y="3344584"/>
            <a:ext cx="3405512" cy="3154718"/>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CALM is an evidence-based </a:t>
            </a:r>
            <a:r>
              <a:rPr lang="en-US" sz="2400" kern="0">
                <a:solidFill>
                  <a:srgbClr val="FFFFFF"/>
                </a:solidFill>
                <a:latin typeface="Oswald Light"/>
              </a:rPr>
              <a:t>prevention resource </a:t>
            </a:r>
            <a:r>
              <a:rPr kumimoji="0" lang="en-US" sz="2400" b="0" i="0" u="none" strike="noStrike" kern="0" cap="none" spc="0" normalizeH="0" baseline="0" noProof="0">
                <a:ln>
                  <a:noFill/>
                </a:ln>
                <a:solidFill>
                  <a:srgbClr val="FFFFFF"/>
                </a:solidFill>
                <a:effectLst/>
                <a:uLnTx/>
                <a:uFillTx/>
                <a:latin typeface="Oswald Light"/>
                <a:sym typeface="Ubuntu Light"/>
              </a:rPr>
              <a:t>by the Suicide Resource Center (SPRC)</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Developed in 2006 in partnership with Dartmouth Injury Prevention Center</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4329635" y="1315446"/>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10" name="Google Shape;316;p41">
            <a:extLst>
              <a:ext uri="{FF2B5EF4-FFF2-40B4-BE49-F238E27FC236}">
                <a16:creationId xmlns:a16="http://schemas.microsoft.com/office/drawing/2014/main" id="{ABB7E57E-F81B-EFAE-A4A7-456303EE9990}"/>
              </a:ext>
            </a:extLst>
          </p:cNvPr>
          <p:cNvSpPr txBox="1">
            <a:spLocks/>
          </p:cNvSpPr>
          <p:nvPr/>
        </p:nvSpPr>
        <p:spPr>
          <a:xfrm>
            <a:off x="4329635" y="2114012"/>
            <a:ext cx="2987211" cy="8795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ONE PART OF SUICIDE PREVENTION</a:t>
            </a:r>
          </a:p>
        </p:txBody>
      </p:sp>
      <p:sp>
        <p:nvSpPr>
          <p:cNvPr id="11" name="Google Shape;318;p41">
            <a:extLst>
              <a:ext uri="{FF2B5EF4-FFF2-40B4-BE49-F238E27FC236}">
                <a16:creationId xmlns:a16="http://schemas.microsoft.com/office/drawing/2014/main" id="{EFD433BA-3C2D-67B8-791E-09E2AB83A714}"/>
              </a:ext>
            </a:extLst>
          </p:cNvPr>
          <p:cNvSpPr txBox="1">
            <a:spLocks/>
          </p:cNvSpPr>
          <p:nvPr/>
        </p:nvSpPr>
        <p:spPr>
          <a:xfrm>
            <a:off x="4329635" y="3344584"/>
            <a:ext cx="2644311" cy="3223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Not </a:t>
            </a:r>
            <a:r>
              <a:rPr kumimoji="0" lang="en-US" sz="2400" b="1" i="0" u="none" strike="noStrike" kern="0" cap="none" spc="0" normalizeH="0" baseline="0" noProof="0">
                <a:ln>
                  <a:noFill/>
                </a:ln>
                <a:solidFill>
                  <a:srgbClr val="FFFFFF"/>
                </a:solidFill>
                <a:effectLst/>
                <a:uLnTx/>
                <a:uFillTx/>
                <a:latin typeface="Oswald Light"/>
                <a:sym typeface="Ubuntu Light"/>
              </a:rPr>
              <a:t>THE</a:t>
            </a:r>
            <a:r>
              <a:rPr kumimoji="0" lang="en-US" sz="2400" b="0" i="0" u="none" strike="noStrike" kern="0" cap="none" spc="0" normalizeH="0" baseline="0" noProof="0">
                <a:ln>
                  <a:noFill/>
                </a:ln>
                <a:solidFill>
                  <a:srgbClr val="FFFFFF"/>
                </a:solidFill>
                <a:effectLst/>
                <a:uLnTx/>
                <a:uFillTx/>
                <a:latin typeface="Oswald Light"/>
                <a:sym typeface="Ubuntu Light"/>
              </a:rPr>
              <a:t> answer but should always be included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Anyone can do it – not just clinicians/ professionals</a:t>
            </a:r>
            <a:endParaRPr lang="en-US" sz="2400" b="0" i="0" u="none" strike="noStrike" kern="0" cap="none" spc="0" normalizeH="0" baseline="0" noProof="0">
              <a:ln>
                <a:noFill/>
              </a:ln>
              <a:solidFill>
                <a:srgbClr val="FFFFFF"/>
              </a:solidFill>
              <a:effectLst/>
              <a:uLnTx/>
              <a:uFillTx/>
              <a:latin typeface="Oswald Light"/>
            </a:endParaRP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7656097" y="1310208"/>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13" name="Google Shape;317;p41">
            <a:extLst>
              <a:ext uri="{FF2B5EF4-FFF2-40B4-BE49-F238E27FC236}">
                <a16:creationId xmlns:a16="http://schemas.microsoft.com/office/drawing/2014/main" id="{7DCD354B-2DA4-22DE-B1B1-46D83A7595A3}"/>
              </a:ext>
            </a:extLst>
          </p:cNvPr>
          <p:cNvSpPr txBox="1">
            <a:spLocks/>
          </p:cNvSpPr>
          <p:nvPr/>
        </p:nvSpPr>
        <p:spPr>
          <a:xfrm>
            <a:off x="7559845" y="2113339"/>
            <a:ext cx="3852248" cy="8886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FOCUS ON CREATING SUICIDE SAFER ENVIRONMENTS</a:t>
            </a:r>
          </a:p>
        </p:txBody>
      </p:sp>
      <p:sp>
        <p:nvSpPr>
          <p:cNvPr id="14" name="Google Shape;319;p41">
            <a:extLst>
              <a:ext uri="{FF2B5EF4-FFF2-40B4-BE49-F238E27FC236}">
                <a16:creationId xmlns:a16="http://schemas.microsoft.com/office/drawing/2014/main" id="{9F2D99A1-04FB-9C22-1824-60C9B1B3CEDA}"/>
              </a:ext>
            </a:extLst>
          </p:cNvPr>
          <p:cNvSpPr txBox="1">
            <a:spLocks/>
          </p:cNvSpPr>
          <p:nvPr/>
        </p:nvSpPr>
        <p:spPr>
          <a:xfrm>
            <a:off x="7660108" y="3344584"/>
            <a:ext cx="2472988" cy="3356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Anti-suicide</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indent="0">
              <a:defRPr/>
            </a:pPr>
            <a:r>
              <a:rPr kumimoji="0" lang="en-US" sz="2400" b="0" i="0" u="none" strike="noStrike" kern="0" cap="none" spc="0" normalizeH="0" baseline="0" noProof="0">
                <a:ln>
                  <a:noFill/>
                </a:ln>
                <a:solidFill>
                  <a:srgbClr val="FFFFFF"/>
                </a:solidFill>
                <a:effectLst/>
                <a:uLnTx/>
                <a:uFillTx/>
                <a:latin typeface="Oswald Light"/>
                <a:sym typeface="Ubuntu Light"/>
              </a:rPr>
              <a:t>Not anti-gun, not even</a:t>
            </a:r>
            <a:r>
              <a:rPr lang="en-US" sz="2400" kern="0">
                <a:solidFill>
                  <a:srgbClr val="FFFFFF"/>
                </a:solidFill>
                <a:latin typeface="Oswald Light"/>
              </a:rPr>
              <a:t>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anti-drugs.</a:t>
            </a:r>
            <a:r>
              <a:rPr lang="en-US" sz="2400" kern="0">
                <a:solidFill>
                  <a:srgbClr val="FFFFFF"/>
                </a:solidFill>
                <a:latin typeface="Oswald Light"/>
              </a:rPr>
              <a:t> </a:t>
            </a: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p:txBody>
      </p:sp>
      <p:pic>
        <p:nvPicPr>
          <p:cNvPr id="15" name="Picture 14" descr="Icon&#10;&#10;Description automatically generated">
            <a:extLst>
              <a:ext uri="{FF2B5EF4-FFF2-40B4-BE49-F238E27FC236}">
                <a16:creationId xmlns:a16="http://schemas.microsoft.com/office/drawing/2014/main" id="{85F5A812-9654-E26D-DE29-1BEFF8DD5EAA}"/>
              </a:ext>
            </a:extLst>
          </p:cNvPr>
          <p:cNvPicPr>
            <a:picLocks noChangeAspect="1"/>
          </p:cNvPicPr>
          <p:nvPr/>
        </p:nvPicPr>
        <p:blipFill>
          <a:blip r:embed="rId3"/>
          <a:stretch>
            <a:fillRect/>
          </a:stretch>
        </p:blipFill>
        <p:spPr>
          <a:xfrm>
            <a:off x="10133096" y="4843304"/>
            <a:ext cx="1471466" cy="1471466"/>
          </a:xfrm>
          <a:prstGeom prst="rect">
            <a:avLst/>
          </a:prstGeom>
        </p:spPr>
      </p:pic>
    </p:spTree>
    <p:extLst>
      <p:ext uri="{BB962C8B-B14F-4D97-AF65-F5344CB8AC3E}">
        <p14:creationId xmlns:p14="http://schemas.microsoft.com/office/powerpoint/2010/main" val="2982013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kumimoji="0" lang="en-US" sz="3600" b="0" i="1" u="none" strike="noStrike" kern="0" spc="0" normalizeH="0" noProof="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08143" y="182059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Practice asking the question</a:t>
            </a:r>
          </a:p>
        </p:txBody>
      </p:sp>
      <p:sp>
        <p:nvSpPr>
          <p:cNvPr id="34" name="TextBox 33">
            <a:extLst>
              <a:ext uri="{FF2B5EF4-FFF2-40B4-BE49-F238E27FC236}">
                <a16:creationId xmlns:a16="http://schemas.microsoft.com/office/drawing/2014/main" id="{0F37D907-3B53-9DF0-654D-8F8224BC8E15}"/>
              </a:ext>
            </a:extLst>
          </p:cNvPr>
          <p:cNvSpPr txBox="1"/>
          <p:nvPr/>
        </p:nvSpPr>
        <p:spPr>
          <a:xfrm>
            <a:off x="1910230" y="2319929"/>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“YES”​</a:t>
            </a:r>
          </a:p>
        </p:txBody>
      </p:sp>
      <p:sp>
        <p:nvSpPr>
          <p:cNvPr id="2" name="Google Shape;438;p27">
            <a:extLst>
              <a:ext uri="{FF2B5EF4-FFF2-40B4-BE49-F238E27FC236}">
                <a16:creationId xmlns:a16="http://schemas.microsoft.com/office/drawing/2014/main" id="{DEC35E19-9F54-B34C-8B12-7293F66C409C}"/>
              </a:ext>
            </a:extLst>
          </p:cNvPr>
          <p:cNvSpPr txBox="1"/>
          <p:nvPr/>
        </p:nvSpPr>
        <p:spPr>
          <a:xfrm>
            <a:off x="1641094" y="5467222"/>
            <a:ext cx="8052686"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pic>
        <p:nvPicPr>
          <p:cNvPr id="7" name="Picture 6" descr="A picture containing text, sign&#10;&#10;Description automatically generated">
            <a:extLst>
              <a:ext uri="{FF2B5EF4-FFF2-40B4-BE49-F238E27FC236}">
                <a16:creationId xmlns:a16="http://schemas.microsoft.com/office/drawing/2014/main" id="{D0BD9540-EB57-C057-3DA2-F9C3BCFB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847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4010" y="418375"/>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843164" y="1503956"/>
            <a:ext cx="9402861" cy="5976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Thank them for being </a:t>
            </a:r>
            <a:r>
              <a:rPr lang="en-US" sz="2800" b="1" kern="0">
                <a:solidFill>
                  <a:srgbClr val="C6540D"/>
                </a:solidFill>
              </a:rPr>
              <a:t>honest</a:t>
            </a:r>
            <a:r>
              <a:rPr kumimoji="0" lang="en-US" sz="2800" b="1" i="0" u="none" strike="noStrike" kern="0" cap="none" spc="0" normalizeH="0" baseline="0" noProof="0">
                <a:ln>
                  <a:noFill/>
                </a:ln>
                <a:solidFill>
                  <a:srgbClr val="C6540D"/>
                </a:solidFill>
                <a:effectLst/>
                <a:uLnTx/>
                <a:uFillTx/>
                <a:latin typeface="Oswald SemiBold"/>
                <a:sym typeface="Oswald SemiBold"/>
              </a:rPr>
              <a:t>, and express concern for their safety</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48323" y="2094812"/>
            <a:ext cx="9397702" cy="274888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“Thank you for trusting me with that. How can I help you?”</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“You must be feeling really stuck, without options.”</a:t>
            </a:r>
          </a:p>
          <a:p>
            <a:pPr marL="0" indent="0">
              <a:spcAft>
                <a:spcPts val="1000"/>
              </a:spcAft>
              <a:defRPr/>
            </a:pPr>
            <a:r>
              <a:rPr lang="en-US" sz="2400" i="1" kern="0">
                <a:solidFill>
                  <a:schemeClr val="bg1"/>
                </a:solidFill>
                <a:latin typeface="+mn-lt"/>
              </a:rPr>
              <a:t>“I’m really worried about you.  How long have you been feeling this way?”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“I’m glad you shared it with me. You’re not alone. I want to help keep you safe.”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38;p27">
            <a:extLst>
              <a:ext uri="{FF2B5EF4-FFF2-40B4-BE49-F238E27FC236}">
                <a16:creationId xmlns:a16="http://schemas.microsoft.com/office/drawing/2014/main" id="{6CC06AF5-1956-E432-7BFD-75EF5146FBAB}"/>
              </a:ext>
            </a:extLst>
          </p:cNvPr>
          <p:cNvSpPr txBox="1"/>
          <p:nvPr/>
        </p:nvSpPr>
        <p:spPr>
          <a:xfrm>
            <a:off x="1434912" y="5121700"/>
            <a:ext cx="8433685"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spTree>
    <p:extLst>
      <p:ext uri="{BB962C8B-B14F-4D97-AF65-F5344CB8AC3E}">
        <p14:creationId xmlns:p14="http://schemas.microsoft.com/office/powerpoint/2010/main" val="2426217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448480"/>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49585" y="1727388"/>
            <a:ext cx="7776780"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Explore access to lethal means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54743" y="2216287"/>
            <a:ext cx="7771621" cy="2792700"/>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“Have you thought about how you would kill yourself?”</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“Do you have access to the (insert method) you would use to end your life?” – helps determine the immediacy of risk</a:t>
            </a:r>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“How quickly could you have access to (insert method) you would use to end your life?” – establishes a potential timeline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58;p18">
            <a:extLst>
              <a:ext uri="{FF2B5EF4-FFF2-40B4-BE49-F238E27FC236}">
                <a16:creationId xmlns:a16="http://schemas.microsoft.com/office/drawing/2014/main" id="{7BC5AB42-7FD3-945F-1EA7-86B335246141}"/>
              </a:ext>
            </a:extLst>
          </p:cNvPr>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spTree>
    <p:extLst>
      <p:ext uri="{BB962C8B-B14F-4D97-AF65-F5344CB8AC3E}">
        <p14:creationId xmlns:p14="http://schemas.microsoft.com/office/powerpoint/2010/main" val="237688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463"/>
        <p:cNvGrpSpPr/>
        <p:nvPr/>
      </p:nvGrpSpPr>
      <p:grpSpPr>
        <a:xfrm>
          <a:off x="0" y="0"/>
          <a:ext cx="0" cy="0"/>
          <a:chOff x="0" y="0"/>
          <a:chExt cx="0" cy="0"/>
        </a:xfrm>
      </p:grpSpPr>
      <p:sp>
        <p:nvSpPr>
          <p:cNvPr id="464" name="Google Shape;464;p28"/>
          <p:cNvSpPr txBox="1"/>
          <p:nvPr/>
        </p:nvSpPr>
        <p:spPr>
          <a:xfrm>
            <a:off x="450035" y="308900"/>
            <a:ext cx="11291930" cy="105748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CONTINUE THE CONVERSATION </a:t>
            </a:r>
            <a:r>
              <a:rPr lang="en-US" sz="3600" b="0" i="1" u="none" strike="noStrike" cap="none">
                <a:solidFill>
                  <a:srgbClr val="FFFF00"/>
                </a:solidFill>
                <a:latin typeface="Oswald SemiBold"/>
                <a:ea typeface="Oswald SemiBold"/>
                <a:cs typeface="Oswald SemiBold"/>
                <a:sym typeface="Oswald SemiBold"/>
              </a:rPr>
              <a:t>–</a:t>
            </a:r>
            <a:r>
              <a:rPr lang="en-US" sz="3600" b="1" i="0" u="none" strike="noStrike" cap="none">
                <a:solidFill>
                  <a:srgbClr val="FFFF00"/>
                </a:solidFill>
                <a:latin typeface="Oswald SemiBold"/>
                <a:ea typeface="Oswald SemiBold"/>
                <a:cs typeface="Oswald SemiBold"/>
                <a:sym typeface="Oswald SemiBold"/>
              </a:rPr>
              <a:t> </a:t>
            </a:r>
            <a:r>
              <a:rPr lang="en-US" sz="3600" b="0" i="1" u="none" strike="noStrike" cap="none">
                <a:solidFill>
                  <a:srgbClr val="FFFF00"/>
                </a:solidFill>
                <a:latin typeface="Calibri"/>
                <a:ea typeface="Calibri"/>
                <a:cs typeface="Calibri"/>
                <a:sym typeface="Calibri"/>
              </a:rPr>
              <a:t>follow up steps</a:t>
            </a:r>
            <a:endParaRPr lang="en-US" sz="1400" b="0" i="0" u="none" strike="noStrike" cap="none">
              <a:solidFill>
                <a:srgbClr val="FFFF00"/>
              </a:solidFill>
              <a:latin typeface="Arial"/>
              <a:ea typeface="Arial"/>
              <a:cs typeface="Arial"/>
            </a:endParaRPr>
          </a:p>
        </p:txBody>
      </p:sp>
      <p:sp>
        <p:nvSpPr>
          <p:cNvPr id="465" name="Google Shape;465;p28"/>
          <p:cNvSpPr/>
          <p:nvPr/>
        </p:nvSpPr>
        <p:spPr>
          <a:xfrm>
            <a:off x="953829" y="164294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67" name="Google Shape;467;p28"/>
          <p:cNvSpPr txBox="1"/>
          <p:nvPr/>
        </p:nvSpPr>
        <p:spPr>
          <a:xfrm>
            <a:off x="1917044" y="1388835"/>
            <a:ext cx="9073437" cy="2515508"/>
          </a:xfrm>
          <a:prstGeom prst="rect">
            <a:avLst/>
          </a:prstGeom>
          <a:solidFill>
            <a:srgbClr val="001132"/>
          </a:solidFill>
          <a:ln>
            <a:noFill/>
          </a:ln>
        </p:spPr>
        <p:txBody>
          <a:bodyPr spcFirstLastPara="1" wrap="square" lIns="91425" tIns="91425" rIns="91425" bIns="91425" anchor="t" anchorCtr="0">
            <a:noAutofit/>
          </a:bodyPr>
          <a:lstStyle/>
          <a:p>
            <a:pPr lvl="0">
              <a:buClr>
                <a:srgbClr val="2D2929"/>
              </a:buClr>
              <a:buSzPts val="2400"/>
            </a:pPr>
            <a:r>
              <a:rPr lang="en-US" sz="2800" b="1">
                <a:solidFill>
                  <a:srgbClr val="C6540D"/>
                </a:solidFill>
                <a:latin typeface="Oswald SemiBold"/>
                <a:ea typeface="Oswald SemiBold"/>
                <a:cs typeface="Oswald SemiBold"/>
                <a:sym typeface="Oswald SemiBold"/>
              </a:rPr>
              <a:t>Shift thinking toward safety</a:t>
            </a:r>
            <a:endParaRPr lang="en-US" sz="2800" b="1">
              <a:solidFill>
                <a:srgbClr val="C6540D"/>
              </a:solidFill>
              <a:latin typeface="Oswald SemiBold"/>
              <a:ea typeface="Oswald SemiBold"/>
              <a:cs typeface="Oswald SemiBold"/>
            </a:endParaRPr>
          </a:p>
          <a:p>
            <a:pPr lvl="0">
              <a:buClr>
                <a:srgbClr val="2D2929"/>
              </a:buClr>
              <a:buSzPts val="2400"/>
            </a:pPr>
            <a:endParaRPr lang="en-US" sz="800">
              <a:solidFill>
                <a:srgbClr val="C6540D"/>
              </a:solidFill>
              <a:latin typeface="Oswald SemiBold"/>
              <a:ea typeface="Oswald SemiBold"/>
              <a:cs typeface="Oswald SemiBold"/>
              <a:sym typeface="Oswald SemiBold"/>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“What changes could we make to reduce access to lethal methods?</a:t>
            </a:r>
            <a:endParaRPr sz="2400">
              <a:solidFill>
                <a:schemeClr val="lt1"/>
              </a:solidFill>
            </a:endParaRPr>
          </a:p>
          <a:p>
            <a:pPr marL="285750" marR="0" lvl="0" indent="-234950" algn="l" rtl="0">
              <a:lnSpc>
                <a:spcPct val="100000"/>
              </a:lnSpc>
              <a:spcBef>
                <a:spcPts val="0"/>
              </a:spcBef>
              <a:spcAft>
                <a:spcPts val="0"/>
              </a:spcAft>
              <a:buClr>
                <a:srgbClr val="29ABE2"/>
              </a:buClr>
              <a:buSzPts val="800"/>
              <a:buFont typeface="Noto Sans Symbols"/>
              <a:buNone/>
            </a:pPr>
            <a:endParaRPr sz="800" b="0" i="1" u="none" strike="noStrike" cap="none">
              <a:solidFill>
                <a:schemeClr val="lt1"/>
              </a:solidFill>
              <a:latin typeface="Calibri"/>
              <a:ea typeface="Calibri"/>
              <a:cs typeface="Calibri"/>
              <a:sym typeface="Calibri"/>
            </a:endParaRPr>
          </a:p>
          <a:p>
            <a:pPr marL="342900" indent="-342900">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"Would you consider removing ammunition from the home?”</a:t>
            </a:r>
            <a:r>
              <a:rPr lang="en-US" sz="2400" i="1">
                <a:solidFill>
                  <a:schemeClr val="lt1"/>
                </a:solidFill>
                <a:latin typeface="Calibri"/>
                <a:ea typeface="Calibri"/>
                <a:cs typeface="Calibri"/>
                <a:sym typeface="Calibri"/>
              </a:rPr>
              <a:t> </a:t>
            </a:r>
            <a:endParaRPr lang="en-US" sz="2400" b="0" i="1" u="none" strike="noStrike" cap="none">
              <a:solidFill>
                <a:schemeClr val="lt1"/>
              </a:solidFill>
              <a:latin typeface="Calibri"/>
              <a:ea typeface="Calibri"/>
              <a:cs typeface="Calibri"/>
            </a:endParaRPr>
          </a:p>
          <a:p>
            <a:pPr marL="285750" marR="0" lvl="0" indent="-285750" algn="l" rtl="0">
              <a:lnSpc>
                <a:spcPct val="100000"/>
              </a:lnSpc>
              <a:spcBef>
                <a:spcPts val="0"/>
              </a:spcBef>
              <a:spcAft>
                <a:spcPts val="0"/>
              </a:spcAft>
              <a:buClr>
                <a:srgbClr val="29ABE2"/>
              </a:buClr>
              <a:buSzPts val="1800"/>
              <a:buFont typeface="Noto Sans Symbols"/>
              <a:buChar char="✔"/>
            </a:pPr>
            <a:endParaRPr sz="800"/>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“Can we utilize in-home or out-of-home safe storage options, or render the lethal method inoperable?”</a:t>
            </a:r>
            <a:endParaRPr sz="2400" b="0" i="0" u="none" strike="noStrike" cap="none">
              <a:solidFill>
                <a:schemeClr val="lt1"/>
              </a:solidFill>
              <a:sym typeface="Arial"/>
            </a:endParaRPr>
          </a:p>
        </p:txBody>
      </p:sp>
      <p:sp>
        <p:nvSpPr>
          <p:cNvPr id="469" name="Google Shape;469;p28"/>
          <p:cNvSpPr/>
          <p:nvPr/>
        </p:nvSpPr>
        <p:spPr>
          <a:xfrm>
            <a:off x="952376" y="418599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sp>
        <p:nvSpPr>
          <p:cNvPr id="471" name="Google Shape;471;p28"/>
          <p:cNvSpPr txBox="1"/>
          <p:nvPr/>
        </p:nvSpPr>
        <p:spPr>
          <a:xfrm>
            <a:off x="1881487" y="4066914"/>
            <a:ext cx="9034707" cy="1508415"/>
          </a:xfrm>
          <a:prstGeom prst="rect">
            <a:avLst/>
          </a:prstGeom>
          <a:solidFill>
            <a:srgbClr val="001132"/>
          </a:solidFill>
          <a:ln>
            <a:noFill/>
          </a:ln>
        </p:spPr>
        <p:txBody>
          <a:bodyPr spcFirstLastPara="1" wrap="square" lIns="91425" tIns="91425" rIns="91425" bIns="91425" anchor="t" anchorCtr="0">
            <a:noAutofit/>
          </a:bodyPr>
          <a:lstStyle/>
          <a:p>
            <a:pPr>
              <a:buClr>
                <a:srgbClr val="2D2929"/>
              </a:buClr>
              <a:buSzPts val="2400"/>
            </a:pPr>
            <a:r>
              <a:rPr lang="en-US" sz="2800" b="1">
                <a:solidFill>
                  <a:srgbClr val="C6540D"/>
                </a:solidFill>
                <a:latin typeface="Oswald SemiBold"/>
                <a:ea typeface="Oswald SemiBold"/>
                <a:cs typeface="Oswald SemiBold"/>
                <a:sym typeface="Oswald SemiBold"/>
              </a:rPr>
              <a:t>Reinforce that time &amp; distance can REDUCE the risk of death</a:t>
            </a:r>
            <a:endParaRPr lang="en-US" sz="2800" b="1">
              <a:solidFill>
                <a:srgbClr val="C6540D"/>
              </a:solidFill>
              <a:latin typeface="Oswald SemiBold"/>
              <a:ea typeface="Oswald SemiBold"/>
              <a:cs typeface="Oswald SemiBold"/>
            </a:endParaRPr>
          </a:p>
          <a:p>
            <a:pPr marR="0" lvl="0" algn="l" rtl="0">
              <a:lnSpc>
                <a:spcPct val="100000"/>
              </a:lnSpc>
              <a:spcBef>
                <a:spcPts val="0"/>
              </a:spcBef>
              <a:spcAft>
                <a:spcPts val="0"/>
              </a:spcAft>
              <a:buClr>
                <a:srgbClr val="29ABE2"/>
              </a:buClr>
              <a:buSzPts val="1800"/>
            </a:pPr>
            <a:endParaRPr lang="en-US" sz="800" b="0" i="1" u="none" strike="noStrike" cap="none">
              <a:solidFill>
                <a:srgbClr val="FFFFFF"/>
              </a:solidFill>
              <a:latin typeface="Calibri"/>
              <a:ea typeface="Calibri"/>
              <a:cs typeface="Calibri"/>
              <a:sym typeface="Calibri"/>
            </a:endParaRPr>
          </a:p>
          <a:p>
            <a:pPr marL="342900" indent="-342900">
              <a:buClr>
                <a:srgbClr val="29ABE2"/>
              </a:buClr>
              <a:buSzPts val="1800"/>
              <a:buFont typeface="Wingdings" panose="05000000000000000000" pitchFamily="2" charset="2"/>
              <a:buChar char="ü"/>
            </a:pPr>
            <a:r>
              <a:rPr lang="en-US" sz="2400" b="0" i="1" u="none" strike="noStrike" cap="none">
                <a:solidFill>
                  <a:srgbClr val="FFFFFF"/>
                </a:solidFill>
                <a:latin typeface="Calibri"/>
                <a:ea typeface="Calibri"/>
                <a:cs typeface="Calibri"/>
                <a:sym typeface="Calibri"/>
              </a:rPr>
              <a:t>“What can we do to put some distance between you and</a:t>
            </a:r>
            <a:r>
              <a:rPr lang="en-US" sz="2400" i="1">
                <a:solidFill>
                  <a:srgbClr val="FFFFFF"/>
                </a:solidFill>
                <a:latin typeface="Calibri"/>
                <a:ea typeface="Calibri"/>
                <a:cs typeface="Calibri"/>
                <a:sym typeface="Calibri"/>
              </a:rPr>
              <a:t> </a:t>
            </a:r>
            <a:endParaRPr lang="en-US" sz="2400" b="0" i="1" u="none" strike="noStrike" cap="none">
              <a:solidFill>
                <a:srgbClr val="FFFFFF"/>
              </a:solidFill>
              <a:latin typeface="Calibri"/>
              <a:ea typeface="Calibri"/>
              <a:cs typeface="Calibri"/>
            </a:endParaRPr>
          </a:p>
          <a:p>
            <a:pPr marL="347345" marR="0" lvl="0" algn="l" rtl="0">
              <a:lnSpc>
                <a:spcPct val="100000"/>
              </a:lnSpc>
              <a:spcBef>
                <a:spcPts val="0"/>
              </a:spcBef>
              <a:spcAft>
                <a:spcPts val="0"/>
              </a:spcAft>
              <a:buClr>
                <a:srgbClr val="29ABE2"/>
              </a:buClr>
              <a:buSzPts val="1800"/>
            </a:pPr>
            <a:r>
              <a:rPr lang="en-US" sz="2400" b="0" i="1" u="none" strike="noStrike" cap="none">
                <a:solidFill>
                  <a:srgbClr val="FFFFFF"/>
                </a:solidFill>
                <a:latin typeface="Calibri"/>
                <a:ea typeface="Calibri"/>
                <a:cs typeface="Calibri"/>
                <a:sym typeface="Calibri"/>
              </a:rPr>
              <a:t>the (insert method)?”</a:t>
            </a:r>
            <a:endParaRPr sz="2400"/>
          </a:p>
        </p:txBody>
      </p:sp>
      <p:grpSp>
        <p:nvGrpSpPr>
          <p:cNvPr id="472" name="Google Shape;472;p28"/>
          <p:cNvGrpSpPr/>
          <p:nvPr/>
        </p:nvGrpSpPr>
        <p:grpSpPr>
          <a:xfrm>
            <a:off x="1036459" y="1744493"/>
            <a:ext cx="471094" cy="507607"/>
            <a:chOff x="685475" y="2318350"/>
            <a:chExt cx="297750" cy="296200"/>
          </a:xfrm>
        </p:grpSpPr>
        <p:sp>
          <p:nvSpPr>
            <p:cNvPr id="473" name="Google Shape;473;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4" name="Google Shape;474;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5" name="Google Shape;475;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76" name="Google Shape;476;p28"/>
          <p:cNvGrpSpPr/>
          <p:nvPr/>
        </p:nvGrpSpPr>
        <p:grpSpPr>
          <a:xfrm>
            <a:off x="1031557" y="4247445"/>
            <a:ext cx="471094" cy="507607"/>
            <a:chOff x="685475" y="2318350"/>
            <a:chExt cx="297750" cy="296200"/>
          </a:xfrm>
        </p:grpSpPr>
        <p:sp>
          <p:nvSpPr>
            <p:cNvPr id="477" name="Google Shape;477;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8" name="Google Shape;478;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9" name="Google Shape;479;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5" name="Picture 4" descr="A picture containing text, sign&#10;&#10;Description automatically generated">
            <a:extLst>
              <a:ext uri="{FF2B5EF4-FFF2-40B4-BE49-F238E27FC236}">
                <a16:creationId xmlns:a16="http://schemas.microsoft.com/office/drawing/2014/main" id="{6932BBB4-C3C5-F301-58DB-23684C8EB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32637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6701"/>
            <a:ext cx="11291930" cy="11109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What else can be done</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83688" y="14709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881069" y="1413417"/>
            <a:ext cx="7966588"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Work together to create a plan to keep them as safe as possible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81069" y="1928314"/>
            <a:ext cx="7896523" cy="142659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800"/>
              </a:spcAft>
              <a:buClr>
                <a:srgbClr val="29ABE2"/>
              </a:buClr>
              <a:buSzPct val="100000"/>
              <a:buFont typeface="Wingdings" panose="05000000000000000000" pitchFamily="2" charset="2"/>
              <a:buChar char="ü"/>
              <a:tabLst/>
              <a:defRPr/>
            </a:pPr>
            <a:r>
              <a:rPr lang="en-US" sz="2400" i="1" kern="0">
                <a:solidFill>
                  <a:schemeClr val="bg1"/>
                </a:solidFill>
                <a:latin typeface="+mn-lt"/>
              </a:rPr>
              <a:t>Who else can be included in the plan to keep them safer?</a:t>
            </a:r>
            <a:endParaRPr lang="en-US"/>
          </a:p>
          <a:p>
            <a:pPr marL="285750" marR="0" lvl="0" indent="-285750" algn="l" defTabSz="914400" rtl="0" eaLnBrk="1" fontAlgn="auto" latinLnBrk="0" hangingPunct="1">
              <a:lnSpc>
                <a:spcPct val="100000"/>
              </a:lnSpc>
              <a:spcBef>
                <a:spcPts val="0"/>
              </a:spcBef>
              <a:spcAft>
                <a:spcPts val="800"/>
              </a:spcAft>
              <a:buClr>
                <a:srgbClr val="29ABE2"/>
              </a:buClr>
              <a:buSzPct val="100000"/>
              <a:buFont typeface="Wingdings" panose="05000000000000000000" pitchFamily="2" charset="2"/>
              <a:buChar char="ü"/>
              <a:tabLst/>
              <a:defRPr/>
            </a:pPr>
            <a:r>
              <a:rPr lang="en-US" sz="2400" i="1" kern="0">
                <a:solidFill>
                  <a:schemeClr val="bg1"/>
                </a:solidFill>
                <a:latin typeface="+mn-lt"/>
              </a:rPr>
              <a:t>The goal is to keep them safer until they get to help, or help is brought to them.</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83688" y="37203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069" y="3671054"/>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b="1" kern="0">
                <a:solidFill>
                  <a:srgbClr val="C6540D"/>
                </a:solidFill>
              </a:rPr>
              <a:t>Don’t leave them alone until you trust they can be safe</a:t>
            </a:r>
            <a:endParaRPr kumimoji="0" lang="en-US" sz="2400" b="1" i="0" u="none" strike="noStrike" kern="0" cap="none" spc="0" normalizeH="0" baseline="0" noProof="0">
              <a:ln>
                <a:noFill/>
              </a:ln>
              <a:solidFill>
                <a:srgbClr val="C6540D"/>
              </a:solidFill>
              <a:effectLst/>
              <a:uLnTx/>
              <a:uFillTx/>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1057336" y="157999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1052670" y="383182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14;p41">
            <a:extLst>
              <a:ext uri="{FF2B5EF4-FFF2-40B4-BE49-F238E27FC236}">
                <a16:creationId xmlns:a16="http://schemas.microsoft.com/office/drawing/2014/main" id="{075AC432-7AD6-3F64-A75B-9B80E0229C72}"/>
              </a:ext>
            </a:extLst>
          </p:cNvPr>
          <p:cNvSpPr txBox="1">
            <a:spLocks/>
          </p:cNvSpPr>
          <p:nvPr/>
        </p:nvSpPr>
        <p:spPr>
          <a:xfrm>
            <a:off x="1591485" y="5266312"/>
            <a:ext cx="7948758" cy="869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a:ln>
                  <a:noFill/>
                </a:ln>
                <a:solidFill>
                  <a:srgbClr val="FFFF00"/>
                </a:solidFill>
                <a:effectLst/>
                <a:uLnTx/>
                <a:uFillTx/>
                <a:latin typeface="+mn-lt"/>
                <a:sym typeface="Ubuntu Light"/>
              </a:rPr>
              <a:t>Putting time and distance between a suicidal person and highly lethal means MAY save a life</a:t>
            </a:r>
            <a:endParaRPr lang="en-US" sz="2400" b="0" i="1" u="none" strike="noStrike" kern="0" cap="none" spc="0" normalizeH="0" baseline="0" noProof="0">
              <a:ln>
                <a:noFill/>
              </a:ln>
              <a:solidFill>
                <a:srgbClr val="FFFF00"/>
              </a:solidFill>
              <a:effectLst/>
              <a:uLnTx/>
              <a:uFillTx/>
              <a:latin typeface="+mn-lt"/>
            </a:endParaRPr>
          </a:p>
        </p:txBody>
      </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881069" y="4080920"/>
            <a:ext cx="7896523" cy="86924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Provide them with resources to access help for themselves in the event they need help in the future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pic>
        <p:nvPicPr>
          <p:cNvPr id="34" name="Picture 33" descr="A picture containing text, sign&#10;&#10;Description automatically generated">
            <a:extLst>
              <a:ext uri="{FF2B5EF4-FFF2-40B4-BE49-F238E27FC236}">
                <a16:creationId xmlns:a16="http://schemas.microsoft.com/office/drawing/2014/main" id="{38081CA2-54C8-5102-A6C8-8E6CDD4D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6957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08"/>
        <p:cNvGrpSpPr/>
        <p:nvPr/>
      </p:nvGrpSpPr>
      <p:grpSpPr>
        <a:xfrm>
          <a:off x="0" y="0"/>
          <a:ext cx="0" cy="0"/>
          <a:chOff x="0" y="0"/>
          <a:chExt cx="0" cy="0"/>
        </a:xfrm>
      </p:grpSpPr>
      <p:sp>
        <p:nvSpPr>
          <p:cNvPr id="509" name="Google Shape;509;p33"/>
          <p:cNvSpPr txBox="1"/>
          <p:nvPr/>
        </p:nvSpPr>
        <p:spPr>
          <a:xfrm>
            <a:off x="367525" y="119814"/>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KEEP THE CONVERSATION GOING</a:t>
            </a:r>
            <a:endParaRPr lang="en-US" sz="3600" b="0" i="1" u="none" strike="noStrike" cap="none">
              <a:solidFill>
                <a:srgbClr val="C6540D"/>
              </a:solidFill>
              <a:latin typeface="Calibri"/>
              <a:ea typeface="Calibri"/>
              <a:cs typeface="Calibri"/>
            </a:endParaRPr>
          </a:p>
        </p:txBody>
      </p:sp>
      <p:sp>
        <p:nvSpPr>
          <p:cNvPr id="510" name="Google Shape;510;p33"/>
          <p:cNvSpPr/>
          <p:nvPr/>
        </p:nvSpPr>
        <p:spPr>
          <a:xfrm>
            <a:off x="668652" y="107817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74956" y="895600"/>
            <a:ext cx="9642764" cy="13765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b="1">
                <a:solidFill>
                  <a:srgbClr val="C6540D"/>
                </a:solidFill>
                <a:latin typeface="Oswald SemiBold"/>
                <a:ea typeface="Oswald SemiBold"/>
                <a:cs typeface="Oswald SemiBold"/>
                <a:sym typeface="Oswald SemiBold"/>
              </a:rPr>
              <a:t>Identify people who could help</a:t>
            </a:r>
            <a:endParaRPr lang="en-US" sz="2800" b="1">
              <a:solidFill>
                <a:srgbClr val="C6540D"/>
              </a:solidFill>
              <a:cs typeface="Arial"/>
            </a:endParaRPr>
          </a:p>
          <a:p>
            <a:pPr>
              <a:buClr>
                <a:srgbClr val="29ABE2"/>
              </a:buClr>
              <a:buSzPts val="1800"/>
            </a:pPr>
            <a:r>
              <a:rPr lang="en-US" sz="2400" b="0" i="1" u="none" strike="noStrike" cap="none">
                <a:solidFill>
                  <a:schemeClr val="lt1"/>
                </a:solidFill>
                <a:latin typeface="Calibri"/>
                <a:ea typeface="Calibri"/>
                <a:cs typeface="Calibri"/>
                <a:sym typeface="Calibri"/>
              </a:rPr>
              <a:t>“Who do you trust to hold on to your firearms while you/your loved one is at risk</a:t>
            </a:r>
            <a:r>
              <a:rPr lang="en-US" sz="2400" i="1">
                <a:solidFill>
                  <a:schemeClr val="lt1"/>
                </a:solidFill>
                <a:latin typeface="Calibri"/>
                <a:ea typeface="Calibri"/>
                <a:cs typeface="Calibri"/>
                <a:sym typeface="Calibri"/>
              </a:rPr>
              <a:t> and unsafe</a:t>
            </a:r>
            <a:r>
              <a:rPr lang="en-US" sz="2400" b="0" i="1" u="none" strike="noStrike" cap="none">
                <a:solidFill>
                  <a:schemeClr val="lt1"/>
                </a:solidFill>
                <a:latin typeface="Calibri"/>
                <a:ea typeface="Calibri"/>
                <a:cs typeface="Calibri"/>
                <a:sym typeface="Calibri"/>
              </a:rPr>
              <a:t>?”</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p:txBody>
      </p:sp>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516" name="Google Shape;516;p33"/>
          <p:cNvGrpSpPr/>
          <p:nvPr/>
        </p:nvGrpSpPr>
        <p:grpSpPr>
          <a:xfrm>
            <a:off x="761000" y="1182355"/>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774956" y="2356622"/>
            <a:ext cx="10049095" cy="114782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Explore concerns about temporary removal of lethal means</a:t>
            </a:r>
            <a:endParaRPr lang="en-US" sz="27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525" name="Google Shape;525;p33"/>
          <p:cNvSpPr/>
          <p:nvPr/>
        </p:nvSpPr>
        <p:spPr>
          <a:xfrm>
            <a:off x="658525" y="3932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p33"/>
          <p:cNvGrpSpPr/>
          <p:nvPr/>
        </p:nvGrpSpPr>
        <p:grpSpPr>
          <a:xfrm>
            <a:off x="736480" y="3993390"/>
            <a:ext cx="471094" cy="598460"/>
            <a:chOff x="685475" y="2318350"/>
            <a:chExt cx="297750" cy="296200"/>
          </a:xfrm>
        </p:grpSpPr>
        <p:sp>
          <p:nvSpPr>
            <p:cNvPr id="527" name="Google Shape;52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8" name="Google Shape;52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9" name="Google Shape;52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1" name="Google Shape;531;p33"/>
          <p:cNvSpPr txBox="1"/>
          <p:nvPr/>
        </p:nvSpPr>
        <p:spPr>
          <a:xfrm>
            <a:off x="1774956" y="3774742"/>
            <a:ext cx="9943179" cy="1631590"/>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600" b="1">
                <a:solidFill>
                  <a:srgbClr val="C6540D"/>
                </a:solidFill>
                <a:latin typeface="Oswald SemiBold"/>
                <a:ea typeface="Oswald SemiBold"/>
                <a:cs typeface="Oswald SemiBold"/>
                <a:sym typeface="Oswald SemiBold"/>
              </a:rPr>
              <a:t>Explore safe storage strategies to store firearms safely in the home</a:t>
            </a:r>
            <a:endParaRPr lang="en-US" sz="26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some things that would increase firearm safety in the home?</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would you feel comfortable doing to increase the safe storage of your firearms?</a:t>
            </a:r>
            <a:endParaRPr sz="24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0"/>
            <a:ext cx="9198774" cy="97067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Make a specific plan and follow up</a:t>
            </a:r>
            <a:endParaRPr lang="en-US" sz="27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a:solidFill>
                  <a:schemeClr val="lt1"/>
                </a:solidFill>
                <a:latin typeface="Calibri"/>
                <a:ea typeface="Calibri"/>
                <a:cs typeface="Calibri"/>
                <a:sym typeface="Calibri"/>
              </a:rPr>
              <a:t>“We agree that in order to keep you/your loved one safe we need to…”</a:t>
            </a:r>
            <a:endParaRPr sz="240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Tree>
    <p:extLst>
      <p:ext uri="{BB962C8B-B14F-4D97-AF65-F5344CB8AC3E}">
        <p14:creationId xmlns:p14="http://schemas.microsoft.com/office/powerpoint/2010/main" val="2467593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extLst>
      <p:ext uri="{BB962C8B-B14F-4D97-AF65-F5344CB8AC3E}">
        <p14:creationId xmlns:p14="http://schemas.microsoft.com/office/powerpoint/2010/main" val="765576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On-site storage of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4775" y="150557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99086" y="1451801"/>
            <a:ext cx="8505984"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Lock all guns unloaded in a gun safe or lock box</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72951" y="1856344"/>
            <a:ext cx="9176478" cy="4960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Remove ammunition from the home or lock it in a separate location</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18197" y="2536825"/>
            <a:ext cx="9176478" cy="8766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Change the combination or key location in the event the person at risk for suicide knows them</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1007024" y="1600773"/>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37;p34">
            <a:extLst>
              <a:ext uri="{FF2B5EF4-FFF2-40B4-BE49-F238E27FC236}">
                <a16:creationId xmlns:a16="http://schemas.microsoft.com/office/drawing/2014/main" id="{055B6FD7-DCF8-15A1-3EC1-CA32E55A5336}"/>
              </a:ext>
            </a:extLst>
          </p:cNvPr>
          <p:cNvSpPr/>
          <p:nvPr/>
        </p:nvSpPr>
        <p:spPr>
          <a:xfrm>
            <a:off x="906711" y="500828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85254" y="5124355"/>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52" name="Google Shape;237;p34">
            <a:extLst>
              <a:ext uri="{FF2B5EF4-FFF2-40B4-BE49-F238E27FC236}">
                <a16:creationId xmlns:a16="http://schemas.microsoft.com/office/drawing/2014/main" id="{CECE764B-013E-5406-CC51-271876D163B9}"/>
              </a:ext>
            </a:extLst>
          </p:cNvPr>
          <p:cNvSpPr/>
          <p:nvPr/>
        </p:nvSpPr>
        <p:spPr>
          <a:xfrm>
            <a:off x="900108" y="254402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53" name="Google Shape;8749;p78">
            <a:extLst>
              <a:ext uri="{FF2B5EF4-FFF2-40B4-BE49-F238E27FC236}">
                <a16:creationId xmlns:a16="http://schemas.microsoft.com/office/drawing/2014/main" id="{FC1C1F04-CD10-0130-FF41-97DDAF7492E6}"/>
              </a:ext>
            </a:extLst>
          </p:cNvPr>
          <p:cNvGrpSpPr/>
          <p:nvPr/>
        </p:nvGrpSpPr>
        <p:grpSpPr>
          <a:xfrm>
            <a:off x="984641" y="2639570"/>
            <a:ext cx="471094" cy="507607"/>
            <a:chOff x="685475" y="2318350"/>
            <a:chExt cx="297750" cy="296200"/>
          </a:xfrm>
        </p:grpSpPr>
        <p:sp>
          <p:nvSpPr>
            <p:cNvPr id="54" name="Google Shape;8750;p78">
              <a:extLst>
                <a:ext uri="{FF2B5EF4-FFF2-40B4-BE49-F238E27FC236}">
                  <a16:creationId xmlns:a16="http://schemas.microsoft.com/office/drawing/2014/main" id="{AB19F908-7230-8312-313E-524B71821EAA}"/>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51;p78">
              <a:extLst>
                <a:ext uri="{FF2B5EF4-FFF2-40B4-BE49-F238E27FC236}">
                  <a16:creationId xmlns:a16="http://schemas.microsoft.com/office/drawing/2014/main" id="{5D46F95C-3EF1-D9AE-5054-522DAA9A0759}"/>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52;p78">
              <a:extLst>
                <a:ext uri="{FF2B5EF4-FFF2-40B4-BE49-F238E27FC236}">
                  <a16:creationId xmlns:a16="http://schemas.microsoft.com/office/drawing/2014/main" id="{3F14833E-F90E-EBBE-DB9F-75B6776FBE8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315;p41">
            <a:extLst>
              <a:ext uri="{FF2B5EF4-FFF2-40B4-BE49-F238E27FC236}">
                <a16:creationId xmlns:a16="http://schemas.microsoft.com/office/drawing/2014/main" id="{2E0D0409-6A71-B074-2A98-417DD54622F3}"/>
              </a:ext>
            </a:extLst>
          </p:cNvPr>
          <p:cNvSpPr txBox="1">
            <a:spLocks/>
          </p:cNvSpPr>
          <p:nvPr/>
        </p:nvSpPr>
        <p:spPr>
          <a:xfrm>
            <a:off x="1818197" y="3702850"/>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Layer safety with a trigger, cable, or clamshell lock</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grpSp>
        <p:nvGrpSpPr>
          <p:cNvPr id="58" name="Google Shape;8749;p78">
            <a:extLst>
              <a:ext uri="{FF2B5EF4-FFF2-40B4-BE49-F238E27FC236}">
                <a16:creationId xmlns:a16="http://schemas.microsoft.com/office/drawing/2014/main" id="{29426B2E-1FCA-51E8-9643-68146AD1329E}"/>
              </a:ext>
            </a:extLst>
          </p:cNvPr>
          <p:cNvGrpSpPr/>
          <p:nvPr/>
        </p:nvGrpSpPr>
        <p:grpSpPr>
          <a:xfrm>
            <a:off x="984641" y="3828978"/>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00108" y="370302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764639" y="5053089"/>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Remove a key component of the firearm like the firing pin</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1692567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466365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On-site storage of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9069" y="17001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98322" y="1811725"/>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2" name="Google Shape;589;p34">
            <a:extLst>
              <a:ext uri="{FF2B5EF4-FFF2-40B4-BE49-F238E27FC236}">
                <a16:creationId xmlns:a16="http://schemas.microsoft.com/office/drawing/2014/main" id="{3EFDFDEE-FDD8-4F7A-9ACD-2AD85A181673}"/>
              </a:ext>
            </a:extLst>
          </p:cNvPr>
          <p:cNvSpPr txBox="1"/>
          <p:nvPr/>
        </p:nvSpPr>
        <p:spPr>
          <a:xfrm>
            <a:off x="1973225" y="1614791"/>
            <a:ext cx="8699123" cy="29548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800"/>
              </a:spcAft>
              <a:buClr>
                <a:srgbClr val="2D2929"/>
              </a:buClr>
              <a:buSzPts val="2400"/>
              <a:buFont typeface="Oswald SemiBold"/>
              <a:buNone/>
            </a:pPr>
            <a:r>
              <a:rPr lang="en-US" sz="2800" b="1" i="0" u="none" strike="noStrike" cap="none">
                <a:solidFill>
                  <a:srgbClr val="C6540D"/>
                </a:solidFill>
                <a:latin typeface="Oswald SemiBold"/>
                <a:ea typeface="Oswald SemiBold"/>
                <a:cs typeface="Oswald SemiBold"/>
                <a:sym typeface="Oswald SemiBold"/>
              </a:rPr>
              <a:t>Consider distraction techniques</a:t>
            </a:r>
            <a:endParaRPr lang="en-US" sz="2800" b="1">
              <a:solidFill>
                <a:srgbClr val="C6540D"/>
              </a:solidFill>
              <a:latin typeface="Oswald SemiBold"/>
              <a:ea typeface="Oswald SemiBold"/>
              <a:cs typeface="Oswald SemiBold"/>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Adhere a Suicide &amp; Crisis Lifeline magnet to the gun safe</a:t>
            </a: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Leave photos of loved ones or reasons for living in the safe</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Freeze keys to the safe in ice</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Surrender safe keys to a trusted friend </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Store keys in a safety deposit box at the local bank</a:t>
            </a:r>
            <a:endParaRPr lang="en-US" sz="2400"/>
          </a:p>
        </p:txBody>
      </p:sp>
    </p:spTree>
    <p:extLst>
      <p:ext uri="{BB962C8B-B14F-4D97-AF65-F5344CB8AC3E}">
        <p14:creationId xmlns:p14="http://schemas.microsoft.com/office/powerpoint/2010/main" val="132475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142439"/>
            <a:ext cx="4290000" cy="14318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Standard Home </a:t>
            </a:r>
          </a:p>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Safety Practices</a:t>
            </a:r>
          </a:p>
        </p:txBody>
      </p:sp>
      <p:sp>
        <p:nvSpPr>
          <p:cNvPr id="5" name="Google Shape;275;p36">
            <a:extLst>
              <a:ext uri="{FF2B5EF4-FFF2-40B4-BE49-F238E27FC236}">
                <a16:creationId xmlns:a16="http://schemas.microsoft.com/office/drawing/2014/main" id="{37E0D62B-05A6-9630-5E17-08C34B475EF2}"/>
              </a:ext>
            </a:extLst>
          </p:cNvPr>
          <p:cNvSpPr txBox="1">
            <a:spLocks/>
          </p:cNvSpPr>
          <p:nvPr/>
        </p:nvSpPr>
        <p:spPr>
          <a:xfrm>
            <a:off x="410022" y="1574240"/>
            <a:ext cx="4757185" cy="5027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C69C6D"/>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C69C6D"/>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C69C6D"/>
                </a:solidFill>
                <a:latin typeface="Ubuntu Light"/>
                <a:ea typeface="Ubuntu Light"/>
                <a:cs typeface="Ubuntu Light"/>
                <a:sym typeface="Ubuntu Light"/>
              </a:defRPr>
            </a:lvl9pPr>
          </a:lstStyle>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Install safety gates &amp; window guards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an eye on children around water</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 &amp; practice a fire escape plan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Smoke alarms and carbon monoxide detectors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floor surfaces free of trip hazards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Store medications safely</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 storage of household cleaners/toxic products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Secure TVs, dressers, &amp; appliances to the wall to prevent tipping hazard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EE7A30"/>
              </a:buClr>
              <a:buSzPts val="1300"/>
              <a:buFont typeface="Ubuntu Light"/>
              <a:buNone/>
              <a:tabLst/>
              <a:defRPr/>
            </a:pPr>
            <a:endParaRPr kumimoji="0" lang="en-US" sz="1200" b="0" i="0" u="none" strike="noStrike" kern="0" cap="none" spc="0" normalizeH="0" baseline="0" noProof="0">
              <a:ln>
                <a:noFill/>
              </a:ln>
              <a:solidFill>
                <a:srgbClr val="C69C6D"/>
              </a:solidFill>
              <a:effectLst/>
              <a:uLnTx/>
              <a:uFillTx/>
              <a:latin typeface="Ubuntu Light"/>
              <a:sym typeface="Ubuntu Light"/>
            </a:endParaRPr>
          </a:p>
        </p:txBody>
      </p:sp>
      <p:pic>
        <p:nvPicPr>
          <p:cNvPr id="7" name="Picture 6" descr="A picture containing indoor, orange, person&#10;&#10;Description automatically generated">
            <a:extLst>
              <a:ext uri="{FF2B5EF4-FFF2-40B4-BE49-F238E27FC236}">
                <a16:creationId xmlns:a16="http://schemas.microsoft.com/office/drawing/2014/main" id="{22754CFD-835C-D824-77E7-FFA48812F762}"/>
              </a:ext>
            </a:extLst>
          </p:cNvPr>
          <p:cNvPicPr>
            <a:picLocks noChangeAspect="1"/>
          </p:cNvPicPr>
          <p:nvPr/>
        </p:nvPicPr>
        <p:blipFill rotWithShape="1">
          <a:blip r:embed="rId3"/>
          <a:srcRect r="26761"/>
          <a:stretch/>
        </p:blipFill>
        <p:spPr>
          <a:xfrm>
            <a:off x="5600698" y="1325812"/>
            <a:ext cx="2781300" cy="2531728"/>
          </a:xfrm>
          <a:prstGeom prst="rect">
            <a:avLst/>
          </a:prstGeom>
          <a:ln w="38100">
            <a:solidFill>
              <a:srgbClr val="29ABE2"/>
            </a:solidFill>
          </a:ln>
        </p:spPr>
      </p:pic>
      <p:pic>
        <p:nvPicPr>
          <p:cNvPr id="8" name="Picture 7" descr="Two girls in swimsuits sitting in a pool&#10;&#10;Description automatically generated with low confidence">
            <a:extLst>
              <a:ext uri="{FF2B5EF4-FFF2-40B4-BE49-F238E27FC236}">
                <a16:creationId xmlns:a16="http://schemas.microsoft.com/office/drawing/2014/main" id="{E4BA84F1-CAAA-467A-AE48-7F8A3DF8BAF0}"/>
              </a:ext>
            </a:extLst>
          </p:cNvPr>
          <p:cNvPicPr>
            <a:picLocks noChangeAspect="1"/>
          </p:cNvPicPr>
          <p:nvPr/>
        </p:nvPicPr>
        <p:blipFill rotWithShape="1">
          <a:blip r:embed="rId4"/>
          <a:srcRect l="5353" t="-360" r="23675" b="360"/>
          <a:stretch/>
        </p:blipFill>
        <p:spPr>
          <a:xfrm>
            <a:off x="8381999" y="1325812"/>
            <a:ext cx="2651907" cy="2531728"/>
          </a:xfrm>
          <a:prstGeom prst="rect">
            <a:avLst/>
          </a:prstGeom>
          <a:ln w="38100">
            <a:solidFill>
              <a:srgbClr val="29ABE2"/>
            </a:solidFill>
          </a:ln>
        </p:spPr>
      </p:pic>
      <p:pic>
        <p:nvPicPr>
          <p:cNvPr id="9" name="Picture 8" descr="A picture containing green&#10;&#10;Description automatically generated">
            <a:extLst>
              <a:ext uri="{FF2B5EF4-FFF2-40B4-BE49-F238E27FC236}">
                <a16:creationId xmlns:a16="http://schemas.microsoft.com/office/drawing/2014/main" id="{451BB42F-AC9B-AE86-39DA-6B71F7A42A32}"/>
              </a:ext>
            </a:extLst>
          </p:cNvPr>
          <p:cNvPicPr>
            <a:picLocks noChangeAspect="1"/>
          </p:cNvPicPr>
          <p:nvPr/>
        </p:nvPicPr>
        <p:blipFill rotWithShape="1">
          <a:blip r:embed="rId5"/>
          <a:srcRect t="9712" b="13133"/>
          <a:stretch/>
        </p:blipFill>
        <p:spPr>
          <a:xfrm>
            <a:off x="5600701" y="3857539"/>
            <a:ext cx="2781300" cy="2476585"/>
          </a:xfrm>
          <a:prstGeom prst="rect">
            <a:avLst/>
          </a:prstGeom>
          <a:ln w="38100">
            <a:solidFill>
              <a:srgbClr val="29ABE2"/>
            </a:solidFill>
          </a:ln>
        </p:spPr>
      </p:pic>
      <p:pic>
        <p:nvPicPr>
          <p:cNvPr id="10" name="Picture 9" descr="A picture containing person, indoor&#10;&#10;Description automatically generated">
            <a:extLst>
              <a:ext uri="{FF2B5EF4-FFF2-40B4-BE49-F238E27FC236}">
                <a16:creationId xmlns:a16="http://schemas.microsoft.com/office/drawing/2014/main" id="{C173680C-A620-554B-033E-05107A9AF81D}"/>
              </a:ext>
            </a:extLst>
          </p:cNvPr>
          <p:cNvPicPr>
            <a:picLocks noChangeAspect="1"/>
          </p:cNvPicPr>
          <p:nvPr/>
        </p:nvPicPr>
        <p:blipFill rotWithShape="1">
          <a:blip r:embed="rId6"/>
          <a:srcRect l="4292" r="24244"/>
          <a:stretch/>
        </p:blipFill>
        <p:spPr>
          <a:xfrm>
            <a:off x="8382000" y="3857539"/>
            <a:ext cx="2651907" cy="2476585"/>
          </a:xfrm>
          <a:prstGeom prst="rect">
            <a:avLst/>
          </a:prstGeom>
          <a:ln w="38100">
            <a:solidFill>
              <a:srgbClr val="29ABE2"/>
            </a:solidFill>
          </a:ln>
        </p:spPr>
      </p:pic>
    </p:spTree>
    <p:extLst>
      <p:ext uri="{BB962C8B-B14F-4D97-AF65-F5344CB8AC3E}">
        <p14:creationId xmlns:p14="http://schemas.microsoft.com/office/powerpoint/2010/main" val="17302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7203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Personal Protection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3219" y="13115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313705"/>
            <a:ext cx="10045489" cy="6263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 the immediate future, suicide is a greater risk than home invasion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48446" y="1843405"/>
            <a:ext cx="8652934" cy="54336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2 out of 3 firearm deaths in the U.S. are suicide.</a:t>
            </a:r>
          </a:p>
          <a:p>
            <a:pPr marL="0" marR="0" lvl="0" indent="0" algn="l" defTabSz="914400" rtl="0" eaLnBrk="1" fontAlgn="auto" latinLnBrk="0" hangingPunct="1">
              <a:lnSpc>
                <a:spcPct val="100000"/>
              </a:lnSpc>
              <a:spcBef>
                <a:spcPts val="0"/>
              </a:spcBef>
              <a:spcAft>
                <a:spcPts val="0"/>
              </a:spcAft>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27911" y="280085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88126" y="2715827"/>
            <a:ext cx="8232762" cy="5456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Consider other means of self</a:t>
            </a:r>
            <a:r>
              <a:rPr lang="en-US" sz="2800" b="1" kern="0">
                <a:solidFill>
                  <a:srgbClr val="C6540D"/>
                </a:solidFill>
              </a:rPr>
              <a:t>-defense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80467" y="1458490"/>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9769" y="2882725"/>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990493" y="4340244"/>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19192" y="42434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28344" y="4277150"/>
            <a:ext cx="9066635" cy="8546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If self-defense is essential, urge someone else, not the person at risk keeps the firearm either </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844894" y="3257092"/>
            <a:ext cx="8652934" cy="49088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indent="-285750">
              <a:buClr>
                <a:srgbClr val="29ABE2"/>
              </a:buClr>
              <a:buSzPct val="100000"/>
              <a:buFont typeface="Wingdings" panose="05000000000000000000" pitchFamily="2" charset="2"/>
              <a:buChar char="ü"/>
              <a:defRPr/>
            </a:pPr>
            <a:r>
              <a:rPr lang="en-US" sz="2400" i="1" kern="0">
                <a:solidFill>
                  <a:schemeClr val="bg1"/>
                </a:solidFill>
                <a:latin typeface="+mn-lt"/>
              </a:rPr>
              <a:t>Baseball bat, mace or pepper spray, or a home security system </a:t>
            </a: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64989"/>
            <a:ext cx="8652934" cy="153294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In a quick-access or biometric gun safe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Holstered and on their person at all times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Stored in a gun safe when not physically in their control</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1951305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Shift towards safety</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3245" y="197666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911941"/>
            <a:ext cx="9291216"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An unloaded and locked firearm poses a lower risk for suicide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85337" y="2269631"/>
            <a:ext cx="8652934" cy="711596"/>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Store ammunition separately or outside the home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14543" y="323866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84785" y="3234537"/>
            <a:ext cx="8246130" cy="4787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Hiding guns is usually not effective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83183" y="2093069"/>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93111" y="331385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1007625" y="4676600"/>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61474" y="4597856"/>
            <a:ext cx="9899574" cy="4901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Those familiar with firearms may be at higher risk for firearm suicide</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791420" y="3654803"/>
            <a:ext cx="8652934" cy="49088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Family members usually know our hiding places</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94862"/>
            <a:ext cx="8652934" cy="53390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Hunter safety education is not a protective factor for firearm suicide</a:t>
            </a: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285326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a:lnSpc>
                <a:spcPct val="114999"/>
              </a:lnSpc>
            </a:pPr>
            <a:r>
              <a:rPr lang="en-US" sz="3600" b="1">
                <a:solidFill>
                  <a:srgbClr val="C6540D"/>
                </a:solidFill>
                <a:latin typeface="Oswald SemiBold"/>
                <a:sym typeface="Oswald SemiBold"/>
              </a:rPr>
              <a:t>SHIFT TOWARD SAFETY</a:t>
            </a:r>
            <a:endParaRPr lang="en-US">
              <a:solidFill>
                <a:srgbClr val="C6540D"/>
              </a:solidFill>
              <a:cs typeface="Arial"/>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2" name="TextBox 1">
            <a:extLst>
              <a:ext uri="{FF2B5EF4-FFF2-40B4-BE49-F238E27FC236}">
                <a16:creationId xmlns:a16="http://schemas.microsoft.com/office/drawing/2014/main" id="{39F6018A-D87F-7B20-C276-06854A7CB525}"/>
              </a:ext>
            </a:extLst>
          </p:cNvPr>
          <p:cNvSpPr txBox="1"/>
          <p:nvPr/>
        </p:nvSpPr>
        <p:spPr>
          <a:xfrm>
            <a:off x="2387640" y="1349553"/>
            <a:ext cx="5056516" cy="156966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Friend or relative</a:t>
            </a:r>
          </a:p>
          <a:p>
            <a:pPr marL="342900" indent="-342900">
              <a:buClr>
                <a:schemeClr val="bg1"/>
              </a:buClr>
              <a:buFont typeface="Arial" panose="020B0604020202020204" pitchFamily="34" charset="0"/>
              <a:buChar char="•"/>
            </a:pPr>
            <a:r>
              <a:rPr lang="en-US" sz="2400">
                <a:solidFill>
                  <a:schemeClr val="bg1"/>
                </a:solidFill>
                <a:latin typeface="Oswald SemiBold"/>
              </a:rPr>
              <a:t>Gun range</a:t>
            </a:r>
          </a:p>
          <a:p>
            <a:pPr marL="342900" indent="-342900">
              <a:buClr>
                <a:schemeClr val="bg1"/>
              </a:buClr>
              <a:buFont typeface="Arial" panose="020B0604020202020204" pitchFamily="34" charset="0"/>
              <a:buChar char="•"/>
            </a:pPr>
            <a:r>
              <a:rPr lang="en-US" sz="2400">
                <a:solidFill>
                  <a:schemeClr val="bg1"/>
                </a:solidFill>
                <a:latin typeface="Oswald SemiBold"/>
              </a:rPr>
              <a:t>Self-storage facility</a:t>
            </a:r>
          </a:p>
          <a:p>
            <a:pPr marL="342900" indent="-342900">
              <a:buClr>
                <a:schemeClr val="bg1"/>
              </a:buClr>
              <a:buFont typeface="Arial" panose="020B0604020202020204" pitchFamily="34" charset="0"/>
              <a:buChar char="•"/>
            </a:pPr>
            <a:r>
              <a:rPr lang="en-US" sz="2400">
                <a:solidFill>
                  <a:schemeClr val="bg1"/>
                </a:solidFill>
                <a:latin typeface="Oswald SemiBold"/>
              </a:rPr>
              <a:t>Pawn shops</a:t>
            </a:r>
          </a:p>
        </p:txBody>
      </p:sp>
      <p:sp>
        <p:nvSpPr>
          <p:cNvPr id="3" name="TextBox 1">
            <a:extLst>
              <a:ext uri="{FF2B5EF4-FFF2-40B4-BE49-F238E27FC236}">
                <a16:creationId xmlns:a16="http://schemas.microsoft.com/office/drawing/2014/main" id="{DD0BCA69-3688-21B0-AB48-A9BF92FC6E1F}"/>
              </a:ext>
            </a:extLst>
          </p:cNvPr>
          <p:cNvSpPr txBox="1"/>
          <p:nvPr/>
        </p:nvSpPr>
        <p:spPr>
          <a:xfrm>
            <a:off x="3899434" y="2984923"/>
            <a:ext cx="7260624" cy="156966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Store firearms locked, and unloaded in a safe or lockbox</a:t>
            </a:r>
          </a:p>
          <a:p>
            <a:pPr marL="342900" indent="-342900">
              <a:buClr>
                <a:schemeClr val="bg1"/>
              </a:buClr>
              <a:buFont typeface="Arial" panose="020B0604020202020204" pitchFamily="34" charset="0"/>
              <a:buChar char="•"/>
            </a:pPr>
            <a:r>
              <a:rPr lang="en-US" sz="2400">
                <a:solidFill>
                  <a:schemeClr val="bg1"/>
                </a:solidFill>
                <a:latin typeface="Oswald SemiBold"/>
              </a:rPr>
              <a:t>Trigger, clam, or cable locks</a:t>
            </a:r>
          </a:p>
          <a:p>
            <a:pPr marL="342900" indent="-342900">
              <a:buClr>
                <a:schemeClr val="bg1"/>
              </a:buClr>
              <a:buFont typeface="Arial" panose="020B0604020202020204" pitchFamily="34" charset="0"/>
              <a:buChar char="•"/>
            </a:pPr>
            <a:r>
              <a:rPr lang="en-US" sz="2400">
                <a:solidFill>
                  <a:schemeClr val="bg1"/>
                </a:solidFill>
                <a:latin typeface="Oswald SemiBold"/>
              </a:rPr>
              <a:t>Secure locking device (keys or combination) with a trusted person </a:t>
            </a:r>
          </a:p>
        </p:txBody>
      </p:sp>
      <p:sp>
        <p:nvSpPr>
          <p:cNvPr id="4" name="TextBox 1">
            <a:extLst>
              <a:ext uri="{FF2B5EF4-FFF2-40B4-BE49-F238E27FC236}">
                <a16:creationId xmlns:a16="http://schemas.microsoft.com/office/drawing/2014/main" id="{0A89DD96-1DB5-60EF-C105-C4DF85DCBFAD}"/>
              </a:ext>
            </a:extLst>
          </p:cNvPr>
          <p:cNvSpPr txBox="1"/>
          <p:nvPr/>
        </p:nvSpPr>
        <p:spPr>
          <a:xfrm>
            <a:off x="5359021" y="5304571"/>
            <a:ext cx="4720727" cy="83099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Render the device inoperable by removing the firing pin</a:t>
            </a:r>
            <a:endParaRPr lang="en-US" sz="2400">
              <a:solidFill>
                <a:schemeClr val="bg1"/>
              </a:solidFill>
            </a:endParaRPr>
          </a:p>
        </p:txBody>
      </p:sp>
      <p:sp>
        <p:nvSpPr>
          <p:cNvPr id="5" name="Rectangle: Rounded Corners 4">
            <a:extLst>
              <a:ext uri="{FF2B5EF4-FFF2-40B4-BE49-F238E27FC236}">
                <a16:creationId xmlns:a16="http://schemas.microsoft.com/office/drawing/2014/main" id="{F0B0C3F6-0721-CE1B-7146-4F9EDA6AB69C}"/>
              </a:ext>
            </a:extLst>
          </p:cNvPr>
          <p:cNvSpPr/>
          <p:nvPr/>
        </p:nvSpPr>
        <p:spPr>
          <a:xfrm>
            <a:off x="671015" y="1462645"/>
            <a:ext cx="1546745" cy="1330655"/>
          </a:xfrm>
          <a:prstGeom prst="roundRect">
            <a:avLst/>
          </a:prstGeom>
          <a:solidFill>
            <a:srgbClr val="29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OFF-SITE </a:t>
            </a:r>
          </a:p>
          <a:p>
            <a:pPr algn="ctr"/>
            <a:r>
              <a:rPr lang="en-US">
                <a:cs typeface="Arial"/>
              </a:rPr>
              <a:t>STORAGE</a:t>
            </a:r>
          </a:p>
        </p:txBody>
      </p:sp>
      <p:sp>
        <p:nvSpPr>
          <p:cNvPr id="7" name="Rectangle: Rounded Corners 6">
            <a:extLst>
              <a:ext uri="{FF2B5EF4-FFF2-40B4-BE49-F238E27FC236}">
                <a16:creationId xmlns:a16="http://schemas.microsoft.com/office/drawing/2014/main" id="{EEB3099A-76B2-0A38-FAAC-A0F99DEC73E1}"/>
              </a:ext>
            </a:extLst>
          </p:cNvPr>
          <p:cNvSpPr/>
          <p:nvPr/>
        </p:nvSpPr>
        <p:spPr>
          <a:xfrm>
            <a:off x="2217760" y="3097083"/>
            <a:ext cx="1546745" cy="1330655"/>
          </a:xfrm>
          <a:prstGeom prst="roundRect">
            <a:avLst/>
          </a:prstGeom>
          <a:solidFill>
            <a:srgbClr val="65BFE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IN-HOME</a:t>
            </a:r>
          </a:p>
          <a:p>
            <a:pPr algn="ctr"/>
            <a:r>
              <a:rPr lang="en-US">
                <a:cs typeface="Arial"/>
              </a:rPr>
              <a:t>STORAGE</a:t>
            </a:r>
          </a:p>
        </p:txBody>
      </p:sp>
      <p:sp>
        <p:nvSpPr>
          <p:cNvPr id="8" name="Rectangle: Rounded Corners 7">
            <a:extLst>
              <a:ext uri="{FF2B5EF4-FFF2-40B4-BE49-F238E27FC236}">
                <a16:creationId xmlns:a16="http://schemas.microsoft.com/office/drawing/2014/main" id="{6B838D44-55DB-C9B0-1C6A-1C42D1F8AAFB}"/>
              </a:ext>
            </a:extLst>
          </p:cNvPr>
          <p:cNvSpPr/>
          <p:nvPr/>
        </p:nvSpPr>
        <p:spPr>
          <a:xfrm>
            <a:off x="3764506" y="5012859"/>
            <a:ext cx="1546745" cy="1330655"/>
          </a:xfrm>
          <a:prstGeom prst="roundRect">
            <a:avLst/>
          </a:prstGeom>
          <a:solidFill>
            <a:srgbClr val="98CC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OTHER</a:t>
            </a:r>
          </a:p>
          <a:p>
            <a:pPr algn="ctr"/>
            <a:r>
              <a:rPr lang="en-US">
                <a:cs typeface="Arial"/>
              </a:rPr>
              <a:t>OPTIONS</a:t>
            </a:r>
          </a:p>
        </p:txBody>
      </p:sp>
      <p:sp>
        <p:nvSpPr>
          <p:cNvPr id="9" name="Arrow: Bent 8">
            <a:extLst>
              <a:ext uri="{FF2B5EF4-FFF2-40B4-BE49-F238E27FC236}">
                <a16:creationId xmlns:a16="http://schemas.microsoft.com/office/drawing/2014/main" id="{BD29FB31-E8BE-4A53-C8E7-B41D44BC8E5F}"/>
              </a:ext>
            </a:extLst>
          </p:cNvPr>
          <p:cNvSpPr/>
          <p:nvPr/>
        </p:nvSpPr>
        <p:spPr>
          <a:xfrm rot="10800000" flipH="1">
            <a:off x="1210761" y="2887116"/>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
        <p:nvSpPr>
          <p:cNvPr id="10" name="Arrow: Bent 9">
            <a:extLst>
              <a:ext uri="{FF2B5EF4-FFF2-40B4-BE49-F238E27FC236}">
                <a16:creationId xmlns:a16="http://schemas.microsoft.com/office/drawing/2014/main" id="{066BD6D2-72CB-5D10-FCE2-C543F8418A50}"/>
              </a:ext>
            </a:extLst>
          </p:cNvPr>
          <p:cNvSpPr/>
          <p:nvPr/>
        </p:nvSpPr>
        <p:spPr>
          <a:xfrm rot="10800000" flipH="1">
            <a:off x="2835772" y="4605058"/>
            <a:ext cx="846968" cy="1169469"/>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Tree>
    <p:extLst>
      <p:ext uri="{BB962C8B-B14F-4D97-AF65-F5344CB8AC3E}">
        <p14:creationId xmlns:p14="http://schemas.microsoft.com/office/powerpoint/2010/main" val="826525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3822" y="1741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763271"/>
            <a:ext cx="8997828" cy="8585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Dispose of out-of-date, unused, or excess medications and over the counter remedies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66115" y="2477273"/>
            <a:ext cx="8536466" cy="177561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Do not flush or pour down the sink</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Purchase drug deactivation kits at local pharmacies or local public health departments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Law enforcement medication drop boxes</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4434" y="43204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4373" y="1803096"/>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4399" y="4429748"/>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66115" y="4250238"/>
            <a:ext cx="9826867" cy="930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a:defRPr/>
            </a:pPr>
            <a:r>
              <a:rPr lang="en-US" sz="2800" b="1" kern="0">
                <a:solidFill>
                  <a:srgbClr val="C6540D"/>
                </a:solidFill>
              </a:rPr>
              <a:t>Store large quantities and unused medications in a pill safe or lock box</a:t>
            </a:r>
            <a:endParaRPr lang="en-US" sz="2800" b="1"/>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142609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03478" y="18319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4434" y="332590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56906" y="1789540"/>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Reduce quantities of prescription and OTC medications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91420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7742" y="3421213"/>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763327" y="2197153"/>
            <a:ext cx="8232762" cy="87702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Especially medications used to control pain (opioids) or other misused medications</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63327" y="3323715"/>
            <a:ext cx="9997243"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The person at risk should not control lethal quantities of medication</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1857CBA9-0C27-3F39-98DF-9B3C97C1B491}"/>
              </a:ext>
            </a:extLst>
          </p:cNvPr>
          <p:cNvSpPr txBox="1">
            <a:spLocks/>
          </p:cNvSpPr>
          <p:nvPr/>
        </p:nvSpPr>
        <p:spPr>
          <a:xfrm>
            <a:off x="1856906" y="3822579"/>
            <a:ext cx="8745991" cy="856417"/>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indent="-285750">
              <a:buClr>
                <a:srgbClr val="29ABE2"/>
              </a:buClr>
              <a:buSzPct val="100000"/>
              <a:buFont typeface="Wingdings" panose="05000000000000000000" pitchFamily="2" charset="2"/>
              <a:buChar char="ü"/>
              <a:defRPr/>
            </a:pPr>
            <a:r>
              <a:rPr kumimoji="0" lang="en-US" sz="2400" b="0" i="1" u="none" strike="noStrike" kern="0" cap="none" spc="0" normalizeH="0" baseline="0" noProof="0">
                <a:ln>
                  <a:noFill/>
                </a:ln>
                <a:solidFill>
                  <a:schemeClr val="bg1"/>
                </a:solidFill>
                <a:effectLst/>
                <a:uLnTx/>
                <a:uFillTx/>
                <a:latin typeface="+mn-lt"/>
                <a:sym typeface="Ubuntu Light"/>
              </a:rPr>
              <a:t>Talk to the pharmacist about dispensing safer quantities, switch to blister packs, or dispense in pill organizers</a:t>
            </a:r>
            <a:r>
              <a:rPr lang="en-US" sz="2400" i="1" kern="0">
                <a:solidFill>
                  <a:schemeClr val="bg1"/>
                </a:solidFill>
                <a:latin typeface="+mn-lt"/>
              </a:rPr>
              <a:t> </a:t>
            </a: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843620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0708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6846" y="15110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323935"/>
            <a:ext cx="7966588" cy="5887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Consider imple</a:t>
            </a:r>
            <a:r>
              <a:rPr lang="en-US" sz="2800" b="1" kern="0" err="1">
                <a:solidFill>
                  <a:srgbClr val="C6540D"/>
                </a:solidFill>
              </a:rPr>
              <a:t>ments</a:t>
            </a:r>
            <a:r>
              <a:rPr lang="en-US" sz="2800" b="1" kern="0">
                <a:solidFill>
                  <a:srgbClr val="C6540D"/>
                </a:solidFill>
              </a:rPr>
              <a:t> for suffocation or hanging</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73693" y="3877949"/>
            <a:ext cx="8232762" cy="4376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Other metho</a:t>
            </a:r>
            <a:r>
              <a:rPr lang="en-US" sz="2400" b="1" kern="0">
                <a:solidFill>
                  <a:srgbClr val="C6540D"/>
                </a:solidFill>
              </a:rPr>
              <a:t>ds (e.g., sharps, heights, drowning</a:t>
            </a:r>
            <a:endParaRPr kumimoji="0" lang="en-US" sz="2400" b="1" i="0" u="none" strike="noStrike" kern="0" cap="none" spc="0" normalizeH="0" baseline="0" noProof="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620103"/>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763327" y="4269258"/>
            <a:ext cx="8232762" cy="1369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Reduce access whenever possible – remove, limit, disable</a:t>
            </a:r>
            <a:endParaRPr lang="en-US" sz="2400" b="0" i="1" u="none" strike="noStrike" kern="0" cap="none" spc="0" normalizeH="0" baseline="0" noProof="0">
              <a:ln>
                <a:noFill/>
              </a:ln>
              <a:solidFill>
                <a:schemeClr val="bg1"/>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Maintain physical and emotional contact – “eyes on”</a:t>
            </a:r>
          </a:p>
          <a:p>
            <a:pPr marL="285750" indent="-285750">
              <a:buClr>
                <a:srgbClr val="29ABE2"/>
              </a:buClr>
              <a:buSzPct val="100000"/>
              <a:buFont typeface="Wingdings" panose="05000000000000000000" pitchFamily="2" charset="2"/>
              <a:buChar char="ü"/>
              <a:defRPr/>
            </a:pPr>
            <a:r>
              <a:rPr lang="en-US" sz="2400" i="1" kern="0">
                <a:solidFill>
                  <a:schemeClr val="bg1"/>
                </a:solidFill>
                <a:latin typeface="+mn-lt"/>
              </a:rPr>
              <a:t>Focus on other ways of increasing safety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28" name="Google Shape;237;p34">
            <a:extLst>
              <a:ext uri="{FF2B5EF4-FFF2-40B4-BE49-F238E27FC236}">
                <a16:creationId xmlns:a16="http://schemas.microsoft.com/office/drawing/2014/main" id="{055B6FD7-DCF8-15A1-3EC1-CA32E55A5336}"/>
              </a:ext>
            </a:extLst>
          </p:cNvPr>
          <p:cNvSpPr/>
          <p:nvPr/>
        </p:nvSpPr>
        <p:spPr>
          <a:xfrm>
            <a:off x="889024" y="392634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73687" y="4013663"/>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2" name="Google Shape;314;p41">
            <a:extLst>
              <a:ext uri="{FF2B5EF4-FFF2-40B4-BE49-F238E27FC236}">
                <a16:creationId xmlns:a16="http://schemas.microsoft.com/office/drawing/2014/main" id="{6A260F88-9EC3-C34D-03B3-2394A1BBAD64}"/>
              </a:ext>
            </a:extLst>
          </p:cNvPr>
          <p:cNvSpPr txBox="1">
            <a:spLocks/>
          </p:cNvSpPr>
          <p:nvPr/>
        </p:nvSpPr>
        <p:spPr>
          <a:xfrm>
            <a:off x="1766115" y="1910384"/>
            <a:ext cx="8232762" cy="1438929"/>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Almost impossible to remove all means, but consider shoelaces, blinds cord, trashcan liners, belts, and ropes</a:t>
            </a:r>
            <a:endParaRPr lang="en-US" sz="2400" b="0" i="1" u="none" strike="noStrike" kern="0" cap="none" spc="0" normalizeH="0" baseline="0" noProof="0">
              <a:ln>
                <a:noFill/>
              </a:ln>
              <a:solidFill>
                <a:schemeClr val="bg1"/>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Maintain physical and emotional contact – “eyes on”</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Keep bedroom door open to maintain eyes and ears on them</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42" name="TextBox 41">
            <a:extLst>
              <a:ext uri="{FF2B5EF4-FFF2-40B4-BE49-F238E27FC236}">
                <a16:creationId xmlns:a16="http://schemas.microsoft.com/office/drawing/2014/main" id="{D100D487-8CE3-67DC-58B5-CDA03D2940C4}"/>
              </a:ext>
            </a:extLst>
          </p:cNvPr>
          <p:cNvSpPr txBox="1"/>
          <p:nvPr/>
        </p:nvSpPr>
        <p:spPr>
          <a:xfrm>
            <a:off x="752639" y="5752172"/>
            <a:ext cx="9917183" cy="830997"/>
          </a:xfrm>
          <a:prstGeom prst="rect">
            <a:avLst/>
          </a:prstGeom>
          <a:noFill/>
        </p:spPr>
        <p:txBody>
          <a:bodyPr wrap="square" lIns="91440" tIns="45720" rIns="91440" bIns="45720" anchor="t">
            <a:spAutoFit/>
          </a:bodyPr>
          <a:lstStyle/>
          <a:p>
            <a:pPr marL="266700" lvl="1" algn="ctr">
              <a:spcBef>
                <a:spcPts val="563"/>
              </a:spcBef>
              <a:buClr>
                <a:schemeClr val="accent2"/>
              </a:buClr>
              <a:defRPr/>
            </a:pPr>
            <a:r>
              <a:rPr lang="en-US" altLang="en-US" sz="2400">
                <a:solidFill>
                  <a:srgbClr val="FFFF00"/>
                </a:solidFill>
                <a:cs typeface="Arial"/>
                <a:sym typeface="Arial" panose="020B0604020202020204" pitchFamily="34" charset="0"/>
              </a:rPr>
              <a:t>Reducing access to lethal means is only one part of preventing suicide. Always seek help from a professional when someone is at risk for suicide. </a:t>
            </a:r>
            <a:endParaRPr lang="en-US" altLang="en-US" sz="2400">
              <a:solidFill>
                <a:srgbClr val="FFFF00"/>
              </a:solidFill>
              <a:cs typeface="Arial" panose="020B0604020202020204" pitchFamily="34" charset="0"/>
            </a:endParaRPr>
          </a:p>
        </p:txBody>
      </p:sp>
    </p:spTree>
    <p:extLst>
      <p:ext uri="{BB962C8B-B14F-4D97-AF65-F5344CB8AC3E}">
        <p14:creationId xmlns:p14="http://schemas.microsoft.com/office/powerpoint/2010/main" val="4179955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79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Remember</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81410" y="101800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56042" y="978061"/>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Begin with concern and empathy</a:t>
            </a:r>
          </a:p>
        </p:txBody>
      </p:sp>
      <p:sp>
        <p:nvSpPr>
          <p:cNvPr id="9" name="Google Shape;237;p34">
            <a:extLst>
              <a:ext uri="{FF2B5EF4-FFF2-40B4-BE49-F238E27FC236}">
                <a16:creationId xmlns:a16="http://schemas.microsoft.com/office/drawing/2014/main" id="{5CAD4468-0822-8237-A24B-3D398EF5499F}"/>
              </a:ext>
            </a:extLst>
          </p:cNvPr>
          <p:cNvSpPr/>
          <p:nvPr/>
        </p:nvSpPr>
        <p:spPr>
          <a:xfrm>
            <a:off x="1038815" y="22244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956042" y="227792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Ask directly about suicide</a:t>
            </a: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5972" y="2334618"/>
            <a:ext cx="471094" cy="507607"/>
            <a:chOff x="685475" y="2318350"/>
            <a:chExt cx="297750"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41962" y="1121935"/>
            <a:ext cx="471093" cy="507605"/>
            <a:chOff x="685475" y="2318350"/>
            <a:chExt cx="297749" cy="296199"/>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49"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749;p78">
            <a:extLst>
              <a:ext uri="{FF2B5EF4-FFF2-40B4-BE49-F238E27FC236}">
                <a16:creationId xmlns:a16="http://schemas.microsoft.com/office/drawing/2014/main" id="{CBD60D70-6838-463D-70E0-EDAF48AB651F}"/>
              </a:ext>
            </a:extLst>
          </p:cNvPr>
          <p:cNvGrpSpPr/>
          <p:nvPr/>
        </p:nvGrpSpPr>
        <p:grpSpPr>
          <a:xfrm>
            <a:off x="1141961" y="5569343"/>
            <a:ext cx="471094" cy="507607"/>
            <a:chOff x="685475" y="2318350"/>
            <a:chExt cx="297750" cy="296200"/>
          </a:xfrm>
        </p:grpSpPr>
        <p:sp>
          <p:nvSpPr>
            <p:cNvPr id="24" name="Google Shape;8750;p78">
              <a:extLst>
                <a:ext uri="{FF2B5EF4-FFF2-40B4-BE49-F238E27FC236}">
                  <a16:creationId xmlns:a16="http://schemas.microsoft.com/office/drawing/2014/main" id="{3CBDD2D4-AFD7-04D4-31F4-344AA0819E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51;p78">
              <a:extLst>
                <a:ext uri="{FF2B5EF4-FFF2-40B4-BE49-F238E27FC236}">
                  <a16:creationId xmlns:a16="http://schemas.microsoft.com/office/drawing/2014/main" id="{7785F7FC-BAD0-DCD4-4BDE-3F3C07276A38}"/>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2;p78">
              <a:extLst>
                <a:ext uri="{FF2B5EF4-FFF2-40B4-BE49-F238E27FC236}">
                  <a16:creationId xmlns:a16="http://schemas.microsoft.com/office/drawing/2014/main" id="{274EA95C-6BE5-9D6E-BB83-D5833301C49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37;p34">
            <a:extLst>
              <a:ext uri="{FF2B5EF4-FFF2-40B4-BE49-F238E27FC236}">
                <a16:creationId xmlns:a16="http://schemas.microsoft.com/office/drawing/2014/main" id="{B9C3B809-0701-27A0-124A-CE8BD80795CF}"/>
              </a:ext>
            </a:extLst>
          </p:cNvPr>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48021" y="536022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Involve others in preventing suicide</a:t>
            </a:r>
          </a:p>
        </p:txBody>
      </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5" name="Google Shape;237;p34">
            <a:extLst>
              <a:ext uri="{FF2B5EF4-FFF2-40B4-BE49-F238E27FC236}">
                <a16:creationId xmlns:a16="http://schemas.microsoft.com/office/drawing/2014/main" id="{4F51772C-FFD9-278B-050C-8EBD76EED55B}"/>
              </a:ext>
            </a:extLst>
          </p:cNvPr>
          <p:cNvSpPr/>
          <p:nvPr/>
        </p:nvSpPr>
        <p:spPr>
          <a:xfrm>
            <a:off x="1016132" y="37215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6" name="Google Shape;8749;p78">
            <a:extLst>
              <a:ext uri="{FF2B5EF4-FFF2-40B4-BE49-F238E27FC236}">
                <a16:creationId xmlns:a16="http://schemas.microsoft.com/office/drawing/2014/main" id="{46551A2C-4802-CD00-64A4-3AB853037E4A}"/>
              </a:ext>
            </a:extLst>
          </p:cNvPr>
          <p:cNvGrpSpPr/>
          <p:nvPr/>
        </p:nvGrpSpPr>
        <p:grpSpPr>
          <a:xfrm>
            <a:off x="1108681" y="3824382"/>
            <a:ext cx="471094" cy="507607"/>
            <a:chOff x="685475" y="2318350"/>
            <a:chExt cx="297750" cy="296200"/>
          </a:xfrm>
        </p:grpSpPr>
        <p:sp>
          <p:nvSpPr>
            <p:cNvPr id="37" name="Google Shape;8750;p78">
              <a:extLst>
                <a:ext uri="{FF2B5EF4-FFF2-40B4-BE49-F238E27FC236}">
                  <a16:creationId xmlns:a16="http://schemas.microsoft.com/office/drawing/2014/main" id="{2688F143-297C-F6EF-D97A-775EA2E0EF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51;p78">
              <a:extLst>
                <a:ext uri="{FF2B5EF4-FFF2-40B4-BE49-F238E27FC236}">
                  <a16:creationId xmlns:a16="http://schemas.microsoft.com/office/drawing/2014/main" id="{2117F304-9586-FB80-95D2-2AFD5968AEE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52;p78">
              <a:extLst>
                <a:ext uri="{FF2B5EF4-FFF2-40B4-BE49-F238E27FC236}">
                  <a16:creationId xmlns:a16="http://schemas.microsoft.com/office/drawing/2014/main" id="{56AB13F8-3080-48C5-9ECB-CDA9C3B07559}"/>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315;p41">
            <a:extLst>
              <a:ext uri="{FF2B5EF4-FFF2-40B4-BE49-F238E27FC236}">
                <a16:creationId xmlns:a16="http://schemas.microsoft.com/office/drawing/2014/main" id="{32139740-7A46-0F78-1633-C10399AED934}"/>
              </a:ext>
            </a:extLst>
          </p:cNvPr>
          <p:cNvSpPr txBox="1">
            <a:spLocks/>
          </p:cNvSpPr>
          <p:nvPr/>
        </p:nvSpPr>
        <p:spPr>
          <a:xfrm>
            <a:off x="1953827" y="358619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Focus on increasing safety</a:t>
            </a:r>
          </a:p>
        </p:txBody>
      </p:sp>
      <p:sp>
        <p:nvSpPr>
          <p:cNvPr id="41" name="TextBox 40">
            <a:extLst>
              <a:ext uri="{FF2B5EF4-FFF2-40B4-BE49-F238E27FC236}">
                <a16:creationId xmlns:a16="http://schemas.microsoft.com/office/drawing/2014/main" id="{D0E130C6-1AF2-2B82-B896-A17D54675322}"/>
              </a:ext>
            </a:extLst>
          </p:cNvPr>
          <p:cNvSpPr txBox="1"/>
          <p:nvPr/>
        </p:nvSpPr>
        <p:spPr>
          <a:xfrm>
            <a:off x="1948021" y="1458803"/>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“I care about you and want you to be safe.”</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2" name="TextBox 41">
            <a:extLst>
              <a:ext uri="{FF2B5EF4-FFF2-40B4-BE49-F238E27FC236}">
                <a16:creationId xmlns:a16="http://schemas.microsoft.com/office/drawing/2014/main" id="{75B7B3D0-CACA-05A2-A523-6CFAE54EF912}"/>
              </a:ext>
            </a:extLst>
          </p:cNvPr>
          <p:cNvSpPr txBox="1"/>
          <p:nvPr/>
        </p:nvSpPr>
        <p:spPr>
          <a:xfrm>
            <a:off x="1889836" y="2678738"/>
            <a:ext cx="8600010" cy="76944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“Are you thinking about suicide?”</a:t>
            </a:r>
            <a:endParaRPr lang="en-US" sz="2200" b="0" i="1" u="none" strike="noStrike" kern="0" cap="none" spc="0" normalizeH="0" baseline="0" noProof="0">
              <a:ln>
                <a:noFill/>
              </a:ln>
              <a:solidFill>
                <a:schemeClr val="bg1"/>
              </a:solidFill>
              <a:effectLst/>
              <a:uLnTx/>
              <a:uFillTx/>
              <a:latin typeface="+mn-lt"/>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200" i="1" kern="0">
                <a:solidFill>
                  <a:schemeClr val="bg1"/>
                </a:solidFill>
                <a:sym typeface="Ubuntu Light"/>
              </a:rPr>
              <a:t>“Are you thinking about killing yourself?”</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43" name="TextBox 42">
            <a:extLst>
              <a:ext uri="{FF2B5EF4-FFF2-40B4-BE49-F238E27FC236}">
                <a16:creationId xmlns:a16="http://schemas.microsoft.com/office/drawing/2014/main" id="{4D165B5F-B106-A1F3-039E-1B964EE43E58}"/>
              </a:ext>
            </a:extLst>
          </p:cNvPr>
          <p:cNvSpPr txBox="1"/>
          <p:nvPr/>
        </p:nvSpPr>
        <p:spPr>
          <a:xfrm>
            <a:off x="1956042" y="4004452"/>
            <a:ext cx="9589272" cy="110799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Discuss the temporary nature of both </a:t>
            </a:r>
            <a:r>
              <a:rPr lang="en-US" sz="2200" i="1" kern="0">
                <a:solidFill>
                  <a:schemeClr val="bg1"/>
                </a:solidFill>
                <a:sym typeface="Ubuntu Light"/>
              </a:rPr>
              <a:t>suicidality and limited access to lethal means.</a:t>
            </a:r>
            <a:endParaRPr lang="en-US" sz="2200" i="1" kern="0">
              <a:solidFill>
                <a:schemeClr val="bg1"/>
              </a:solidFill>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Familiarity with medications or firearms may increase rather than decrease risk</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4" name="TextBox 43">
            <a:extLst>
              <a:ext uri="{FF2B5EF4-FFF2-40B4-BE49-F238E27FC236}">
                <a16:creationId xmlns:a16="http://schemas.microsoft.com/office/drawing/2014/main" id="{5B1B0DAF-9D68-D828-D3C0-5274ADF0500B}"/>
              </a:ext>
            </a:extLst>
          </p:cNvPr>
          <p:cNvSpPr txBox="1"/>
          <p:nvPr/>
        </p:nvSpPr>
        <p:spPr>
          <a:xfrm>
            <a:off x="1948021" y="5842711"/>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Call the Suicide and Crisis Lifeline by calling 988</a:t>
            </a:r>
            <a:endParaRPr lang="en-US" sz="2200" b="0" i="1" u="none" strike="noStrike" kern="0" cap="none" spc="0" normalizeH="0" baseline="0" noProof="0">
              <a:ln>
                <a:noFill/>
              </a:ln>
              <a:solidFill>
                <a:schemeClr val="bg1"/>
              </a:solidFill>
              <a:effectLst/>
              <a:uLnTx/>
              <a:uFillTx/>
              <a:latin typeface="+mn-lt"/>
              <a:cs typeface="Calibri"/>
            </a:endParaRPr>
          </a:p>
        </p:txBody>
      </p:sp>
    </p:spTree>
    <p:extLst>
      <p:ext uri="{BB962C8B-B14F-4D97-AF65-F5344CB8AC3E}">
        <p14:creationId xmlns:p14="http://schemas.microsoft.com/office/powerpoint/2010/main" val="673950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4" name="Picture 4" descr="Qr code&#10;&#10;Description automatically generated">
            <a:extLst>
              <a:ext uri="{FF2B5EF4-FFF2-40B4-BE49-F238E27FC236}">
                <a16:creationId xmlns:a16="http://schemas.microsoft.com/office/drawing/2014/main" id="{C7C4BBF4-41B7-85F5-4E54-B5A14655110F}"/>
              </a:ext>
            </a:extLst>
          </p:cNvPr>
          <p:cNvPicPr>
            <a:picLocks noChangeAspect="1"/>
          </p:cNvPicPr>
          <p:nvPr/>
        </p:nvPicPr>
        <p:blipFill>
          <a:blip r:embed="rId4"/>
          <a:stretch>
            <a:fillRect/>
          </a:stretch>
        </p:blipFill>
        <p:spPr>
          <a:xfrm>
            <a:off x="7037813" y="694700"/>
            <a:ext cx="3243532" cy="3081891"/>
          </a:xfrm>
          <a:prstGeom prst="rect">
            <a:avLst/>
          </a:prstGeom>
        </p:spPr>
      </p:pic>
      <p:sp>
        <p:nvSpPr>
          <p:cNvPr id="5" name="TextBox 1">
            <a:extLst>
              <a:ext uri="{FF2B5EF4-FFF2-40B4-BE49-F238E27FC236}">
                <a16:creationId xmlns:a16="http://schemas.microsoft.com/office/drawing/2014/main" id="{60445BA9-FCEA-F28D-8F26-9E9E6DE90857}"/>
              </a:ext>
            </a:extLst>
          </p:cNvPr>
          <p:cNvSpPr txBox="1"/>
          <p:nvPr/>
        </p:nvSpPr>
        <p:spPr>
          <a:xfrm>
            <a:off x="6408497" y="3983791"/>
            <a:ext cx="4502163" cy="5232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a:solidFill>
                  <a:schemeClr val="bg1"/>
                </a:solidFill>
                <a:latin typeface="Calibri"/>
              </a:rPr>
              <a:t>SaferHomesCollaborative.org</a:t>
            </a:r>
          </a:p>
        </p:txBody>
      </p:sp>
      <p:sp>
        <p:nvSpPr>
          <p:cNvPr id="8" name="TextBox 7">
            <a:extLst>
              <a:ext uri="{FF2B5EF4-FFF2-40B4-BE49-F238E27FC236}">
                <a16:creationId xmlns:a16="http://schemas.microsoft.com/office/drawing/2014/main" id="{31439447-E4C9-0140-D106-1C01CFADE078}"/>
              </a:ext>
            </a:extLst>
          </p:cNvPr>
          <p:cNvSpPr txBox="1"/>
          <p:nvPr/>
        </p:nvSpPr>
        <p:spPr>
          <a:xfrm>
            <a:off x="1336841" y="3983791"/>
            <a:ext cx="39370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a:solidFill>
                  <a:schemeClr val="bg1"/>
                </a:solidFill>
                <a:latin typeface="Calibri"/>
              </a:rPr>
              <a:t>FREE</a:t>
            </a:r>
            <a:endParaRPr lang="en-US" sz="2800" i="1">
              <a:solidFill>
                <a:schemeClr val="bg1"/>
              </a:solidFill>
              <a:latin typeface="Calibri"/>
              <a:cs typeface="Calibri"/>
            </a:endParaRPr>
          </a:p>
          <a:p>
            <a:pPr algn="ctr"/>
            <a:r>
              <a:rPr lang="en-US" sz="2800" i="1">
                <a:solidFill>
                  <a:schemeClr val="bg1"/>
                </a:solidFill>
                <a:latin typeface="Calibri"/>
                <a:cs typeface="Calibri"/>
              </a:rPr>
              <a:t>Confidential</a:t>
            </a:r>
          </a:p>
          <a:p>
            <a:pPr algn="ctr"/>
            <a:r>
              <a:rPr lang="en-US" sz="2800" i="1">
                <a:solidFill>
                  <a:schemeClr val="bg1"/>
                </a:solidFill>
                <a:latin typeface="Calibri"/>
                <a:cs typeface="Calibri"/>
              </a:rPr>
              <a:t>24/7/365</a:t>
            </a:r>
          </a:p>
        </p:txBody>
      </p:sp>
      <p:pic>
        <p:nvPicPr>
          <p:cNvPr id="7" name="Picture 6" descr="A picture containing text, sign&#10;&#10;Description automatically generated">
            <a:extLst>
              <a:ext uri="{FF2B5EF4-FFF2-40B4-BE49-F238E27FC236}">
                <a16:creationId xmlns:a16="http://schemas.microsoft.com/office/drawing/2014/main" id="{74B0585D-EDAC-A81C-D1F3-AA1BBA417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496" y="745761"/>
            <a:ext cx="3109828" cy="3096460"/>
          </a:xfrm>
          <a:prstGeom prst="rect">
            <a:avLst/>
          </a:prstGeom>
        </p:spPr>
      </p:pic>
    </p:spTree>
    <p:extLst>
      <p:ext uri="{BB962C8B-B14F-4D97-AF65-F5344CB8AC3E}">
        <p14:creationId xmlns:p14="http://schemas.microsoft.com/office/powerpoint/2010/main" val="3185065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Description automatically generated">
            <a:extLst>
              <a:ext uri="{FF2B5EF4-FFF2-40B4-BE49-F238E27FC236}">
                <a16:creationId xmlns:a16="http://schemas.microsoft.com/office/drawing/2014/main" id="{447A07FD-EBF1-42E0-937C-32DCE6E1D4BF}"/>
              </a:ext>
            </a:extLst>
          </p:cNvPr>
          <p:cNvPicPr>
            <a:picLocks noChangeAspect="1"/>
          </p:cNvPicPr>
          <p:nvPr/>
        </p:nvPicPr>
        <p:blipFill>
          <a:blip r:embed="rId3"/>
          <a:stretch>
            <a:fillRect/>
          </a:stretch>
        </p:blipFill>
        <p:spPr>
          <a:xfrm>
            <a:off x="6519482" y="1507481"/>
            <a:ext cx="4183811" cy="4183811"/>
          </a:xfrm>
          <a:prstGeom prst="rect">
            <a:avLst/>
          </a:prstGeom>
        </p:spPr>
      </p:pic>
      <p:sp>
        <p:nvSpPr>
          <p:cNvPr id="6" name="TextBox 5">
            <a:extLst>
              <a:ext uri="{FF2B5EF4-FFF2-40B4-BE49-F238E27FC236}">
                <a16:creationId xmlns:a16="http://schemas.microsoft.com/office/drawing/2014/main" id="{869B5847-E409-4FC4-B11F-5B6EE4EABAA7}"/>
              </a:ext>
            </a:extLst>
          </p:cNvPr>
          <p:cNvSpPr txBox="1"/>
          <p:nvPr/>
        </p:nvSpPr>
        <p:spPr>
          <a:xfrm>
            <a:off x="6776185" y="1155032"/>
            <a:ext cx="3927108" cy="307777"/>
          </a:xfrm>
          <a:prstGeom prst="rect">
            <a:avLst/>
          </a:prstGeom>
          <a:noFill/>
        </p:spPr>
        <p:txBody>
          <a:bodyPr wrap="square" rtlCol="0">
            <a:spAutoFit/>
          </a:bodyPr>
          <a:lstStyle/>
          <a:p>
            <a:r>
              <a:rPr lang="en-US" dirty="0">
                <a:solidFill>
                  <a:schemeClr val="bg1"/>
                </a:solidFill>
              </a:rPr>
              <a:t>Please complete the confidential post-test</a:t>
            </a:r>
          </a:p>
        </p:txBody>
      </p:sp>
      <p:sp>
        <p:nvSpPr>
          <p:cNvPr id="2" name="TextBox 1">
            <a:extLst>
              <a:ext uri="{FF2B5EF4-FFF2-40B4-BE49-F238E27FC236}">
                <a16:creationId xmlns:a16="http://schemas.microsoft.com/office/drawing/2014/main" id="{84A98476-5E17-83A5-6701-C09FC7947FF0}"/>
              </a:ext>
            </a:extLst>
          </p:cNvPr>
          <p:cNvSpPr txBox="1"/>
          <p:nvPr/>
        </p:nvSpPr>
        <p:spPr>
          <a:xfrm>
            <a:off x="6747710" y="5755105"/>
            <a:ext cx="38701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bg1"/>
                </a:solidFill>
              </a:rPr>
              <a:t>https://bit.ly/CSSHPost-Survey</a:t>
            </a:r>
          </a:p>
        </p:txBody>
      </p:sp>
      <p:sp>
        <p:nvSpPr>
          <p:cNvPr id="4" name="TextBox 3">
            <a:extLst>
              <a:ext uri="{FF2B5EF4-FFF2-40B4-BE49-F238E27FC236}">
                <a16:creationId xmlns:a16="http://schemas.microsoft.com/office/drawing/2014/main" id="{85399E9D-2F83-75B0-541F-32C67DF75107}"/>
              </a:ext>
            </a:extLst>
          </p:cNvPr>
          <p:cNvSpPr txBox="1"/>
          <p:nvPr/>
        </p:nvSpPr>
        <p:spPr>
          <a:xfrm>
            <a:off x="1002630" y="571501"/>
            <a:ext cx="5093368" cy="5491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nSpc>
                <a:spcPct val="90000"/>
              </a:lnSpc>
              <a:spcBef>
                <a:spcPts val="1000"/>
              </a:spcBef>
            </a:pPr>
            <a:r>
              <a:rPr lang="en-US" sz="2400" dirty="0">
                <a:solidFill>
                  <a:schemeClr val="bg1"/>
                </a:solidFill>
                <a:latin typeface="Calibri"/>
                <a:cs typeface="Calibri"/>
              </a:rPr>
              <a:t>[Instructor name(s)]</a:t>
            </a:r>
          </a:p>
          <a:p>
            <a:pPr marL="114300">
              <a:lnSpc>
                <a:spcPct val="90000"/>
              </a:lnSpc>
              <a:spcBef>
                <a:spcPts val="1000"/>
              </a:spcBef>
            </a:pPr>
            <a:r>
              <a:rPr lang="en-US" sz="2400" dirty="0">
                <a:solidFill>
                  <a:schemeClr val="bg1"/>
                </a:solidFill>
                <a:latin typeface="Calibri"/>
                <a:cs typeface="Calibri"/>
              </a:rPr>
              <a:t>[Professional Title]</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[Organization]</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Phone: [Optional] </a:t>
            </a:r>
          </a:p>
          <a:p>
            <a:pPr marL="114300">
              <a:lnSpc>
                <a:spcPct val="90000"/>
              </a:lnSpc>
              <a:spcBef>
                <a:spcPts val="1000"/>
              </a:spcBef>
            </a:pPr>
            <a:r>
              <a:rPr lang="en-US" sz="2400" dirty="0">
                <a:solidFill>
                  <a:schemeClr val="bg1"/>
                </a:solidFill>
                <a:latin typeface="Calibri"/>
                <a:cs typeface="Calibri"/>
              </a:rPr>
              <a:t>Email: [yourname@yourorg.com]</a:t>
            </a:r>
          </a:p>
          <a:p>
            <a:pPr marL="114300">
              <a:lnSpc>
                <a:spcPct val="90000"/>
              </a:lnSpc>
              <a:spcBef>
                <a:spcPts val="1000"/>
              </a:spcBef>
            </a:pPr>
            <a:endParaRPr lang="en-US" sz="2400" dirty="0">
              <a:solidFill>
                <a:schemeClr val="bg1"/>
              </a:solidFill>
              <a:latin typeface="Calibri"/>
              <a:cs typeface="Calibri"/>
            </a:endParaRPr>
          </a:p>
          <a:p>
            <a:pPr marL="114300">
              <a:lnSpc>
                <a:spcPct val="90000"/>
              </a:lnSpc>
              <a:spcBef>
                <a:spcPts val="1000"/>
              </a:spcBef>
            </a:pPr>
            <a:r>
              <a:rPr lang="en-US" sz="2400" dirty="0">
                <a:solidFill>
                  <a:schemeClr val="bg1"/>
                </a:solidFill>
                <a:latin typeface="Calibri"/>
                <a:cs typeface="Calibri"/>
              </a:rPr>
              <a:t>[Address 1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[Address 2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[City, State, Zip Code – optional]</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a:t>
            </a:r>
            <a:r>
              <a:rPr lang="en-US" sz="2400" dirty="0">
                <a:solidFill>
                  <a:schemeClr val="bg1"/>
                </a:solidFill>
                <a:latin typeface="Calibri"/>
                <a:cs typeface="Calibri"/>
                <a:hlinkClick r:id="rId4">
                  <a:extLst>
                    <a:ext uri="{A12FA001-AC4F-418D-AE19-62706E023703}">
                      <ahyp:hlinkClr xmlns:ahyp="http://schemas.microsoft.com/office/drawing/2018/hyperlinkcolor" val="tx"/>
                    </a:ext>
                  </a:extLst>
                </a:hlinkClick>
              </a:rPr>
              <a:t>www.yourorgwebsite.com</a:t>
            </a:r>
            <a:r>
              <a:rPr lang="en-US" sz="2400" dirty="0">
                <a:solidFill>
                  <a:schemeClr val="bg1"/>
                </a:solidFill>
                <a:latin typeface="Calibri"/>
                <a:cs typeface="Calibri"/>
              </a:rPr>
              <a:t> - Optional]</a:t>
            </a:r>
          </a:p>
        </p:txBody>
      </p:sp>
    </p:spTree>
    <p:extLst>
      <p:ext uri="{BB962C8B-B14F-4D97-AF65-F5344CB8AC3E}">
        <p14:creationId xmlns:p14="http://schemas.microsoft.com/office/powerpoint/2010/main" val="34002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4" name="Content Placeholder 1">
            <a:extLst>
              <a:ext uri="{FF2B5EF4-FFF2-40B4-BE49-F238E27FC236}">
                <a16:creationId xmlns:a16="http://schemas.microsoft.com/office/drawing/2014/main" id="{C49FEE16-B4EC-9956-C4DB-76722E28A6CE}"/>
              </a:ext>
            </a:extLst>
          </p:cNvPr>
          <p:cNvSpPr>
            <a:spLocks noGrp="1"/>
          </p:cNvSpPr>
          <p:nvPr>
            <p:ph idx="1"/>
          </p:nvPr>
        </p:nvSpPr>
        <p:spPr>
          <a:xfrm>
            <a:off x="1603094" y="1081483"/>
            <a:ext cx="8229600" cy="5776517"/>
          </a:xfrm>
        </p:spPr>
        <p:txBody>
          <a:bodyPr>
            <a:normAutofit lnSpcReduction="10000"/>
          </a:bodyPr>
          <a:lstStyle/>
          <a:p>
            <a:pPr marL="242714" indent="-242714" eaLnBrk="1" hangingPunct="1">
              <a:defRPr/>
            </a:pPr>
            <a:r>
              <a:rPr lang="en-US" altLang="en-US" sz="2667">
                <a:solidFill>
                  <a:schemeClr val="bg1"/>
                </a:solidFill>
              </a:rPr>
              <a:t>American Association of Suicidology </a:t>
            </a:r>
            <a:r>
              <a:rPr lang="en-US" altLang="en-US" sz="2489">
                <a:solidFill>
                  <a:schemeClr val="bg1"/>
                </a:solidFill>
              </a:rPr>
              <a:t>	  	</a:t>
            </a:r>
            <a:r>
              <a:rPr lang="en-US" altLang="en-US" sz="2489">
                <a:solidFill>
                  <a:schemeClr val="bg1"/>
                </a:solidFill>
                <a:hlinkClick r:id="rId4">
                  <a:extLst>
                    <a:ext uri="{A12FA001-AC4F-418D-AE19-62706E023703}">
                      <ahyp:hlinkClr xmlns:ahyp="http://schemas.microsoft.com/office/drawing/2018/hyperlinkcolor" val="tx"/>
                    </a:ext>
                  </a:extLst>
                </a:hlinkClick>
              </a:rPr>
              <a:t>www.suicidology.org</a:t>
            </a:r>
            <a:endParaRPr lang="en-US" altLang="en-US" sz="2489">
              <a:solidFill>
                <a:schemeClr val="bg1"/>
              </a:solidFill>
            </a:endParaRPr>
          </a:p>
          <a:p>
            <a:pPr marL="242714" indent="-242714" eaLnBrk="1" hangingPunct="1">
              <a:defRPr/>
            </a:pPr>
            <a:endParaRPr lang="en-US" altLang="en-US" sz="800">
              <a:solidFill>
                <a:schemeClr val="bg1"/>
              </a:solidFill>
            </a:endParaRPr>
          </a:p>
          <a:p>
            <a:pPr marL="242714" indent="-242714" eaLnBrk="1" hangingPunct="1">
              <a:defRPr/>
            </a:pPr>
            <a:r>
              <a:rPr lang="en-US" altLang="en-US" sz="2667">
                <a:solidFill>
                  <a:schemeClr val="bg1"/>
                </a:solidFill>
              </a:rPr>
              <a:t>American Foundation for Suicide Prevention 	 	</a:t>
            </a:r>
            <a:r>
              <a:rPr lang="en-US" altLang="en-US" sz="2489">
                <a:solidFill>
                  <a:schemeClr val="bg1"/>
                </a:solidFill>
                <a:hlinkClick r:id="rId5">
                  <a:extLst>
                    <a:ext uri="{A12FA001-AC4F-418D-AE19-62706E023703}">
                      <ahyp:hlinkClr xmlns:ahyp="http://schemas.microsoft.com/office/drawing/2018/hyperlinkcolor" val="tx"/>
                    </a:ext>
                  </a:extLst>
                </a:hlinkClick>
              </a:rPr>
              <a:t>www.afsp.org</a:t>
            </a:r>
            <a:endParaRPr lang="en-US" altLang="en-US" sz="2489">
              <a:solidFill>
                <a:schemeClr val="bg1"/>
              </a:solidFill>
            </a:endParaRPr>
          </a:p>
          <a:p>
            <a:pPr marL="242714" indent="-242714" eaLnBrk="1" hangingPunct="1">
              <a:defRPr/>
            </a:pPr>
            <a:endParaRPr lang="en-US" altLang="en-US" sz="900">
              <a:solidFill>
                <a:schemeClr val="bg1"/>
              </a:solidFill>
            </a:endParaRPr>
          </a:p>
          <a:p>
            <a:pPr marL="242714" lvl="1" indent="-242714" eaLnBrk="1" hangingPunct="1">
              <a:defRPr/>
            </a:pPr>
            <a:r>
              <a:rPr lang="en-US" altLang="en-US">
                <a:solidFill>
                  <a:schemeClr val="bg1"/>
                </a:solidFill>
              </a:rPr>
              <a:t>LivingWorks &amp; safeTALK Suicide Prevention Program</a:t>
            </a:r>
          </a:p>
          <a:p>
            <a:pPr marL="1371600" lvl="3" indent="-457200" eaLnBrk="1" hangingPunct="1">
              <a:buFont typeface="Arial" panose="020B0604020202020204" pitchFamily="34" charset="0"/>
              <a:buNone/>
              <a:defRPr/>
            </a:pPr>
            <a:r>
              <a:rPr lang="en-US" sz="2490">
                <a:solidFill>
                  <a:schemeClr val="bg1"/>
                </a:solidFill>
                <a:hlinkClick r:id="rId6">
                  <a:extLst>
                    <a:ext uri="{A12FA001-AC4F-418D-AE19-62706E023703}">
                      <ahyp:hlinkClr xmlns:ahyp="http://schemas.microsoft.com/office/drawing/2018/hyperlinkcolor" val="tx"/>
                    </a:ext>
                  </a:extLst>
                </a:hlinkClick>
              </a:rPr>
              <a:t>www.livingworks.net/trainings</a:t>
            </a:r>
            <a:endParaRPr lang="en-US" sz="2490">
              <a:solidFill>
                <a:schemeClr val="bg1"/>
              </a:solidFill>
            </a:endParaRPr>
          </a:p>
          <a:p>
            <a:pPr marL="1371600" lvl="3" indent="-457200" eaLnBrk="1" hangingPunct="1">
              <a:buFont typeface="Arial" panose="020B0604020202020204" pitchFamily="34" charset="0"/>
              <a:buNone/>
              <a:defRPr/>
            </a:pPr>
            <a:endParaRPr lang="en-US" altLang="en-US" sz="900">
              <a:solidFill>
                <a:schemeClr val="bg1"/>
              </a:solidFill>
            </a:endParaRPr>
          </a:p>
          <a:p>
            <a:pPr marL="242714" lvl="1" indent="-242714" eaLnBrk="1" hangingPunct="1">
              <a:defRPr/>
            </a:pPr>
            <a:r>
              <a:rPr lang="en-US" altLang="en-US">
                <a:solidFill>
                  <a:schemeClr val="bg1"/>
                </a:solidFill>
              </a:rPr>
              <a:t>Means Matter, Harvard Injury Control Research Center   	</a:t>
            </a:r>
            <a:r>
              <a:rPr lang="en-US" altLang="en-US">
                <a:solidFill>
                  <a:schemeClr val="bg1"/>
                </a:solidFill>
                <a:hlinkClick r:id="rId7">
                  <a:extLst>
                    <a:ext uri="{A12FA001-AC4F-418D-AE19-62706E023703}">
                      <ahyp:hlinkClr xmlns:ahyp="http://schemas.microsoft.com/office/drawing/2018/hyperlinkcolor" val="tx"/>
                    </a:ext>
                  </a:extLst>
                </a:hlinkClick>
              </a:rPr>
              <a:t>www.MeansMatter.org</a:t>
            </a:r>
            <a:r>
              <a:rPr lang="en-US" altLang="en-US">
                <a:solidFill>
                  <a:schemeClr val="bg1"/>
                </a:solidFill>
              </a:rPr>
              <a:t> </a:t>
            </a:r>
          </a:p>
          <a:p>
            <a:pPr marL="242714" lvl="1" indent="-242714" eaLnBrk="1" hangingPunct="1">
              <a:defRPr/>
            </a:pPr>
            <a:endParaRPr lang="en-US" altLang="en-US" sz="900">
              <a:solidFill>
                <a:schemeClr val="bg1"/>
              </a:solidFill>
            </a:endParaRPr>
          </a:p>
          <a:p>
            <a:pPr marL="242714" indent="-242714" eaLnBrk="1" hangingPunct="1">
              <a:defRPr/>
            </a:pPr>
            <a:r>
              <a:rPr lang="en-US" altLang="en-US" sz="2667">
                <a:solidFill>
                  <a:schemeClr val="bg1"/>
                </a:solidFill>
              </a:rPr>
              <a:t>Suicide Prevention Resource Center 	</a:t>
            </a:r>
            <a:r>
              <a:rPr lang="en-US" altLang="en-US" sz="2489">
                <a:solidFill>
                  <a:schemeClr val="bg1"/>
                </a:solidFill>
              </a:rPr>
              <a:t>		</a:t>
            </a:r>
            <a:r>
              <a:rPr lang="en-US" altLang="en-US" sz="2489">
                <a:solidFill>
                  <a:schemeClr val="bg1"/>
                </a:solidFill>
                <a:hlinkClick r:id="rId8">
                  <a:extLst>
                    <a:ext uri="{A12FA001-AC4F-418D-AE19-62706E023703}">
                      <ahyp:hlinkClr xmlns:ahyp="http://schemas.microsoft.com/office/drawing/2018/hyperlinkcolor" val="tx"/>
                    </a:ext>
                  </a:extLst>
                </a:hlinkClick>
              </a:rPr>
              <a:t>www.sprc.org</a:t>
            </a:r>
            <a:endParaRPr lang="en-US" altLang="en-US" sz="2489">
              <a:solidFill>
                <a:schemeClr val="bg1"/>
              </a:solidFill>
            </a:endParaRPr>
          </a:p>
          <a:p>
            <a:pPr marL="242714" indent="-242714" eaLnBrk="1" hangingPunct="1">
              <a:defRPr/>
            </a:pPr>
            <a:endParaRPr lang="en-US" altLang="en-US" sz="900">
              <a:solidFill>
                <a:schemeClr val="bg1"/>
              </a:solidFill>
            </a:endParaRPr>
          </a:p>
          <a:p>
            <a:pPr marL="242714" indent="-242714" eaLnBrk="1" hangingPunct="1">
              <a:spcBef>
                <a:spcPct val="0"/>
              </a:spcBef>
              <a:defRPr/>
            </a:pPr>
            <a:r>
              <a:rPr lang="en-US" altLang="en-US" sz="2489">
                <a:solidFill>
                  <a:schemeClr val="bg1"/>
                </a:solidFill>
              </a:rPr>
              <a:t>SAMHSA's </a:t>
            </a:r>
            <a:r>
              <a:rPr lang="en-US" altLang="en-US" sz="2311">
                <a:solidFill>
                  <a:schemeClr val="bg1"/>
                </a:solidFill>
              </a:rPr>
              <a:t>Resource Center to Promote </a:t>
            </a:r>
            <a:r>
              <a:rPr lang="en-US" altLang="en-US" sz="2311" u="sng">
                <a:solidFill>
                  <a:schemeClr val="bg1"/>
                </a:solidFill>
              </a:rPr>
              <a:t>A</a:t>
            </a:r>
            <a:r>
              <a:rPr lang="en-US" altLang="en-US" sz="2311">
                <a:solidFill>
                  <a:schemeClr val="bg1"/>
                </a:solidFill>
              </a:rPr>
              <a:t>cceptance, </a:t>
            </a:r>
            <a:r>
              <a:rPr lang="en-US" altLang="en-US" sz="2311" u="sng">
                <a:solidFill>
                  <a:schemeClr val="bg1"/>
                </a:solidFill>
              </a:rPr>
              <a:t>D</a:t>
            </a:r>
            <a:r>
              <a:rPr lang="en-US" altLang="en-US" sz="2311">
                <a:solidFill>
                  <a:schemeClr val="bg1"/>
                </a:solidFill>
              </a:rPr>
              <a:t>ignity, and </a:t>
            </a:r>
            <a:r>
              <a:rPr lang="en-US" altLang="en-US" sz="2311" u="sng">
                <a:solidFill>
                  <a:schemeClr val="bg1"/>
                </a:solidFill>
              </a:rPr>
              <a:t>S</a:t>
            </a:r>
            <a:r>
              <a:rPr lang="en-US" altLang="en-US" sz="2311">
                <a:solidFill>
                  <a:schemeClr val="bg1"/>
                </a:solidFill>
              </a:rPr>
              <a:t>ocial Inclusion Associated with Mental Health (ADS Center) </a:t>
            </a:r>
            <a:r>
              <a:rPr lang="en-US" altLang="en-US" sz="2667">
                <a:solidFill>
                  <a:schemeClr val="bg1"/>
                </a:solidFill>
              </a:rPr>
              <a:t>	</a:t>
            </a:r>
            <a:r>
              <a:rPr lang="en-US" altLang="en-US" sz="2489">
                <a:solidFill>
                  <a:schemeClr val="bg1"/>
                </a:solidFill>
                <a:hlinkClick r:id="rId9">
                  <a:extLst>
                    <a:ext uri="{A12FA001-AC4F-418D-AE19-62706E023703}">
                      <ahyp:hlinkClr xmlns:ahyp="http://schemas.microsoft.com/office/drawing/2018/hyperlinkcolor" val="tx"/>
                    </a:ext>
                  </a:extLst>
                </a:hlinkClick>
              </a:rPr>
              <a:t>http://promoteacceptance.samhsa.gov</a:t>
            </a:r>
            <a:endParaRPr lang="en-US" altLang="en-US" sz="2667"/>
          </a:p>
        </p:txBody>
      </p:sp>
      <p:sp>
        <p:nvSpPr>
          <p:cNvPr id="7" name="TextBox 6">
            <a:extLst>
              <a:ext uri="{FF2B5EF4-FFF2-40B4-BE49-F238E27FC236}">
                <a16:creationId xmlns:a16="http://schemas.microsoft.com/office/drawing/2014/main" id="{07C2B01F-CDFD-E4DC-29B9-F3490AD64AA0}"/>
              </a:ext>
            </a:extLst>
          </p:cNvPr>
          <p:cNvSpPr txBox="1"/>
          <p:nvPr/>
        </p:nvSpPr>
        <p:spPr>
          <a:xfrm>
            <a:off x="616353" y="373597"/>
            <a:ext cx="6094070" cy="707886"/>
          </a:xfrm>
          <a:prstGeom prst="rect">
            <a:avLst/>
          </a:prstGeom>
          <a:noFill/>
        </p:spPr>
        <p:txBody>
          <a:bodyPr wrap="square" lIns="91440" tIns="45720" rIns="91440" bIns="45720" anchor="t">
            <a:spAutoFit/>
          </a:bodyPr>
          <a:lstStyle/>
          <a:p>
            <a:r>
              <a:rPr lang="en-US" sz="4000" b="1">
                <a:solidFill>
                  <a:srgbClr val="C6540D"/>
                </a:solidFill>
                <a:effectLst>
                  <a:outerShdw blurRad="38100" dist="38100" dir="2700000" algn="tl">
                    <a:srgbClr val="000000">
                      <a:alpha val="43137"/>
                    </a:srgbClr>
                  </a:outerShdw>
                </a:effectLst>
              </a:rPr>
              <a:t>NATIONAL RESOURCES</a:t>
            </a:r>
            <a:endParaRPr lang="en-US" sz="4000">
              <a:solidFill>
                <a:srgbClr val="C6540D"/>
              </a:solidFill>
            </a:endParaRPr>
          </a:p>
        </p:txBody>
      </p:sp>
    </p:spTree>
    <p:extLst>
      <p:ext uri="{BB962C8B-B14F-4D97-AF65-F5344CB8AC3E}">
        <p14:creationId xmlns:p14="http://schemas.microsoft.com/office/powerpoint/2010/main" val="99186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544927"/>
            <a:ext cx="10964330" cy="8703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Why should we talk about firearms and suicide?</a:t>
            </a:r>
          </a:p>
        </p:txBody>
      </p:sp>
      <p:sp>
        <p:nvSpPr>
          <p:cNvPr id="11" name="Google Shape;305;p40">
            <a:extLst>
              <a:ext uri="{FF2B5EF4-FFF2-40B4-BE49-F238E27FC236}">
                <a16:creationId xmlns:a16="http://schemas.microsoft.com/office/drawing/2014/main" id="{322A48BC-1316-C822-53E9-9A23742044CF}"/>
              </a:ext>
            </a:extLst>
          </p:cNvPr>
          <p:cNvSpPr txBox="1">
            <a:spLocks/>
          </p:cNvSpPr>
          <p:nvPr/>
        </p:nvSpPr>
        <p:spPr>
          <a:xfrm>
            <a:off x="490232" y="1615782"/>
            <a:ext cx="10658413" cy="36077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kumimoji="0" lang="en-US" sz="2400" b="1" i="0" u="none" strike="noStrike" kern="0" cap="none" spc="0" normalizeH="0" baseline="0" noProof="0">
                <a:ln>
                  <a:noFill/>
                </a:ln>
                <a:solidFill>
                  <a:srgbClr val="FFFF00"/>
                </a:solidFill>
                <a:effectLst/>
                <a:uLnTx/>
                <a:uFillTx/>
                <a:sym typeface="Oswald SemiBold"/>
              </a:rPr>
              <a:t>Suicide is a leading cause of death.</a:t>
            </a:r>
            <a:endParaRPr lang="en-US" sz="2400" b="1" i="0" u="none" strike="noStrike" kern="0" cap="none" spc="0" normalizeH="0" baseline="0" noProof="0">
              <a:ln>
                <a:noFill/>
              </a:ln>
              <a:solidFill>
                <a:srgbClr val="FFFF00"/>
              </a:solidFill>
              <a:effectLst/>
              <a:uLnTx/>
              <a:uFillTx/>
            </a:endParaRP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kern="0">
              <a:solidFill>
                <a:srgbClr val="FFFF00"/>
              </a:solidFill>
            </a:endParaRPr>
          </a:p>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lang="en-US" sz="2400" b="1" kern="0">
                <a:solidFill>
                  <a:srgbClr val="FFFF00"/>
                </a:solidFill>
              </a:rPr>
              <a:t>Home is the primary setting where young people obtain firearms used in suicide.</a:t>
            </a: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i="0" u="none" strike="noStrike" kern="0" cap="none" spc="0" normalizeH="0" baseline="0" noProof="0">
              <a:ln>
                <a:noFill/>
              </a:ln>
              <a:solidFill>
                <a:srgbClr val="FFFF00"/>
              </a:solidFill>
              <a:effectLst/>
              <a:uLnTx/>
              <a:uFillTx/>
            </a:endParaRPr>
          </a:p>
          <a:p>
            <a:pPr marL="285750" indent="-285750">
              <a:buClr>
                <a:srgbClr val="FFFF00"/>
              </a:buClr>
              <a:buFont typeface="Arial" panose="020B0604020202020204" pitchFamily="34" charset="0"/>
              <a:buChar char="•"/>
            </a:pPr>
            <a:r>
              <a:rPr lang="en-US" sz="2400" b="1" kern="0">
                <a:solidFill>
                  <a:srgbClr val="FFFF00"/>
                </a:solidFill>
              </a:rPr>
              <a:t>Talking about suicide is a research-informed best practice for preventing suicide. </a:t>
            </a:r>
          </a:p>
          <a:p>
            <a:pPr marL="171450" indent="-171450">
              <a:buClr>
                <a:srgbClr val="FFFF00"/>
              </a:buClr>
              <a:buFont typeface="Arial" panose="020B0604020202020204" pitchFamily="34" charset="0"/>
              <a:buChar char="•"/>
            </a:pPr>
            <a:endParaRPr lang="en-US" sz="2400" b="1" kern="0">
              <a:solidFill>
                <a:srgbClr val="FFFF00"/>
              </a:solidFill>
            </a:endParaRPr>
          </a:p>
          <a:p>
            <a:pPr marL="285750" indent="-285750">
              <a:buClr>
                <a:srgbClr val="FFFF00"/>
              </a:buClr>
              <a:buFont typeface="Arial" panose="020B0604020202020204" pitchFamily="34" charset="0"/>
              <a:buChar char="•"/>
            </a:pPr>
            <a:r>
              <a:rPr lang="en-US" sz="2400" b="1" kern="0">
                <a:solidFill>
                  <a:srgbClr val="FFFF00"/>
                </a:solidFill>
              </a:rPr>
              <a:t>Gun owners have a role in preventing firearm suicide.</a:t>
            </a:r>
          </a:p>
          <a:p>
            <a:pPr marL="171450" indent="-171450">
              <a:buClr>
                <a:srgbClr val="FFFF00"/>
              </a:buClr>
              <a:buFont typeface="Arial" panose="020B0604020202020204" pitchFamily="34" charset="0"/>
              <a:buChar char="•"/>
            </a:pPr>
            <a:endParaRPr lang="en-US" sz="2400" b="1" kern="0">
              <a:solidFill>
                <a:srgbClr val="FFFF00"/>
              </a:solidFill>
            </a:endParaRPr>
          </a:p>
          <a:p>
            <a:pPr marL="285750" indent="-285750">
              <a:buClr>
                <a:srgbClr val="FFFF00"/>
              </a:buClr>
              <a:buFont typeface="Arial" panose="020B0604020202020204" pitchFamily="34" charset="0"/>
              <a:buChar char="•"/>
            </a:pPr>
            <a:r>
              <a:rPr lang="en-US" sz="2400" b="1" kern="0">
                <a:solidFill>
                  <a:srgbClr val="FFFF00"/>
                </a:solidFill>
              </a:rPr>
              <a:t>Suicide is generally preventable</a:t>
            </a:r>
            <a:endParaRPr lang="en-US" sz="2400" b="1" i="0" u="none" strike="noStrike" kern="0" cap="none" spc="0" normalizeH="0" baseline="0" noProof="0">
              <a:ln>
                <a:noFill/>
              </a:ln>
              <a:solidFill>
                <a:srgbClr val="FFFF00"/>
              </a:solidFill>
              <a:effectLst/>
              <a:uLnTx/>
              <a:uFillTx/>
            </a:endParaRPr>
          </a:p>
        </p:txBody>
      </p:sp>
      <p:sp>
        <p:nvSpPr>
          <p:cNvPr id="15" name="Google Shape;307;p40">
            <a:extLst>
              <a:ext uri="{FF2B5EF4-FFF2-40B4-BE49-F238E27FC236}">
                <a16:creationId xmlns:a16="http://schemas.microsoft.com/office/drawing/2014/main" id="{8DCDC1FE-ECEE-82FC-E557-A50B895D0333}"/>
              </a:ext>
            </a:extLst>
          </p:cNvPr>
          <p:cNvSpPr txBox="1">
            <a:spLocks/>
          </p:cNvSpPr>
          <p:nvPr/>
        </p:nvSpPr>
        <p:spPr>
          <a:xfrm>
            <a:off x="5135787" y="4223527"/>
            <a:ext cx="4132037" cy="7503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endParaRPr kumimoji="0" lang="en-US" sz="1800" b="0" i="0" u="none" strike="noStrike" kern="0" cap="none" spc="0" normalizeH="0" baseline="0" noProof="0">
              <a:ln>
                <a:noFill/>
              </a:ln>
              <a:solidFill>
                <a:srgbClr val="FFFF00"/>
              </a:solidFill>
              <a:effectLst/>
              <a:uLnTx/>
              <a:uFillTx/>
              <a:latin typeface="Oswald SemiBold"/>
              <a:sym typeface="Oswald SemiBold"/>
            </a:endParaRPr>
          </a:p>
        </p:txBody>
      </p:sp>
      <p:pic>
        <p:nvPicPr>
          <p:cNvPr id="16" name="Picture 15" descr="Icon&#10;&#10;Description automatically generated">
            <a:extLst>
              <a:ext uri="{FF2B5EF4-FFF2-40B4-BE49-F238E27FC236}">
                <a16:creationId xmlns:a16="http://schemas.microsoft.com/office/drawing/2014/main" id="{71F98C14-4A06-A51E-C71F-7CD653C7BC56}"/>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3803172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 name="Content Placeholder 2">
            <a:extLst>
              <a:ext uri="{FF2B5EF4-FFF2-40B4-BE49-F238E27FC236}">
                <a16:creationId xmlns:a16="http://schemas.microsoft.com/office/drawing/2014/main" id="{9434BDE3-E2E8-6A34-74D6-C578BA54222D}"/>
              </a:ext>
            </a:extLst>
          </p:cNvPr>
          <p:cNvSpPr>
            <a:spLocks noGrp="1"/>
          </p:cNvSpPr>
          <p:nvPr>
            <p:ph idx="1"/>
          </p:nvPr>
        </p:nvSpPr>
        <p:spPr>
          <a:xfrm>
            <a:off x="838200" y="1041722"/>
            <a:ext cx="10515600" cy="5608879"/>
          </a:xfrm>
        </p:spPr>
        <p:txBody>
          <a:bodyPr>
            <a:normAutofit fontScale="92500" lnSpcReduction="10000"/>
          </a:bodyPr>
          <a:lstStyle/>
          <a:p>
            <a:pPr>
              <a:buClr>
                <a:schemeClr val="bg1"/>
              </a:buClr>
            </a:pPr>
            <a:r>
              <a:rPr lang="en-US">
                <a:solidFill>
                  <a:schemeClr val="bg1"/>
                </a:solidFill>
              </a:rPr>
              <a:t>National Suicide Prevention Lifeline: </a:t>
            </a:r>
          </a:p>
          <a:p>
            <a:pPr marL="0" indent="0">
              <a:buClr>
                <a:schemeClr val="bg1"/>
              </a:buClr>
              <a:buNone/>
            </a:pPr>
            <a:r>
              <a:rPr lang="en-US">
                <a:solidFill>
                  <a:schemeClr val="bg1"/>
                </a:solidFill>
              </a:rPr>
              <a:t>			call: 1-800-273-8255</a:t>
            </a:r>
          </a:p>
          <a:p>
            <a:pPr marL="0" indent="0">
              <a:buClr>
                <a:schemeClr val="bg1"/>
              </a:buClr>
              <a:buNone/>
            </a:pPr>
            <a:r>
              <a:rPr lang="en-US">
                <a:solidFill>
                  <a:schemeClr val="bg1"/>
                </a:solidFill>
              </a:rPr>
              <a:t>			chat online: suicidepreventionlifeline.org/chat/</a:t>
            </a:r>
          </a:p>
          <a:p>
            <a:pPr marL="0" indent="0">
              <a:buClr>
                <a:schemeClr val="bg1"/>
              </a:buClr>
              <a:buNone/>
            </a:pPr>
            <a:endParaRPr lang="en-US" sz="800">
              <a:solidFill>
                <a:schemeClr val="bg1"/>
              </a:solidFill>
            </a:endParaRPr>
          </a:p>
          <a:p>
            <a:pPr>
              <a:buClr>
                <a:schemeClr val="bg1"/>
              </a:buClr>
            </a:pPr>
            <a:r>
              <a:rPr lang="en-US">
                <a:solidFill>
                  <a:schemeClr val="bg1"/>
                </a:solidFill>
              </a:rPr>
              <a:t>Veterans Crisis Line: 1-800-273-8255 #1</a:t>
            </a:r>
          </a:p>
          <a:p>
            <a:pPr>
              <a:buClr>
                <a:schemeClr val="bg1"/>
              </a:buClr>
            </a:pPr>
            <a:endParaRPr lang="en-US" sz="800">
              <a:solidFill>
                <a:schemeClr val="bg1"/>
              </a:solidFill>
            </a:endParaRPr>
          </a:p>
          <a:p>
            <a:pPr>
              <a:buClr>
                <a:schemeClr val="bg1"/>
              </a:buClr>
            </a:pPr>
            <a:r>
              <a:rPr lang="en-US">
                <a:solidFill>
                  <a:schemeClr val="bg1"/>
                </a:solidFill>
              </a:rPr>
              <a:t>Suicide &amp; Crisis Lifeline: 988 (July 2022)</a:t>
            </a:r>
          </a:p>
          <a:p>
            <a:pPr>
              <a:buClr>
                <a:schemeClr val="bg1"/>
              </a:buClr>
            </a:pPr>
            <a:endParaRPr lang="en-US" sz="800">
              <a:solidFill>
                <a:schemeClr val="bg1"/>
              </a:solidFill>
            </a:endParaRPr>
          </a:p>
          <a:p>
            <a:pPr>
              <a:buClr>
                <a:schemeClr val="bg1"/>
              </a:buClr>
            </a:pPr>
            <a:r>
              <a:rPr lang="en-US">
                <a:solidFill>
                  <a:schemeClr val="bg1"/>
                </a:solidFill>
              </a:rPr>
              <a:t>Crisis Text Line: 741-741</a:t>
            </a:r>
          </a:p>
          <a:p>
            <a:pPr>
              <a:buClr>
                <a:schemeClr val="bg1"/>
              </a:buClr>
            </a:pPr>
            <a:endParaRPr lang="en-US" sz="800">
              <a:solidFill>
                <a:schemeClr val="bg1"/>
              </a:solidFill>
            </a:endParaRPr>
          </a:p>
          <a:p>
            <a:pPr>
              <a:buClr>
                <a:schemeClr val="bg1"/>
              </a:buClr>
            </a:pPr>
            <a:r>
              <a:rPr lang="en-US">
                <a:solidFill>
                  <a:schemeClr val="bg1"/>
                </a:solidFill>
              </a:rPr>
              <a:t>Trevor Project: 	call: 1-866-488-7386</a:t>
            </a:r>
          </a:p>
          <a:p>
            <a:pPr marL="0" indent="0">
              <a:buClr>
                <a:schemeClr val="bg1"/>
              </a:buClr>
              <a:buNone/>
            </a:pPr>
            <a:r>
              <a:rPr lang="en-US">
                <a:solidFill>
                  <a:schemeClr val="bg1"/>
                </a:solidFill>
              </a:rPr>
              <a:t>			text: 678-678 </a:t>
            </a:r>
          </a:p>
          <a:p>
            <a:pPr marL="0" indent="0">
              <a:buClr>
                <a:schemeClr val="bg1"/>
              </a:buClr>
              <a:buNone/>
            </a:pPr>
            <a:endParaRPr lang="en-US" sz="800">
              <a:solidFill>
                <a:schemeClr val="bg1"/>
              </a:solidFill>
            </a:endParaRPr>
          </a:p>
          <a:p>
            <a:pPr>
              <a:buClr>
                <a:schemeClr val="bg1"/>
              </a:buClr>
            </a:pPr>
            <a:r>
              <a:rPr lang="en-US">
                <a:solidFill>
                  <a:schemeClr val="bg1"/>
                </a:solidFill>
              </a:rPr>
              <a:t>TTY: u</a:t>
            </a:r>
            <a:r>
              <a:rPr lang="en-US" b="0" i="0">
                <a:solidFill>
                  <a:srgbClr val="FFFFFF"/>
                </a:solidFill>
                <a:effectLst/>
                <a:latin typeface="catamaran"/>
              </a:rPr>
              <a:t>se your preferred relay service or dial 711 then 1-800-273-8255.</a:t>
            </a:r>
            <a:endParaRPr lang="en-US">
              <a:solidFill>
                <a:schemeClr val="bg1"/>
              </a:solidFill>
            </a:endParaRPr>
          </a:p>
          <a:p>
            <a:pPr marL="914400" lvl="2" indent="0">
              <a:buClr>
                <a:schemeClr val="bg1"/>
              </a:buClr>
              <a:buNone/>
            </a:pPr>
            <a:r>
              <a:rPr lang="en-US">
                <a:solidFill>
                  <a:schemeClr val="bg1"/>
                </a:solidFill>
              </a:rPr>
              <a:t>		</a:t>
            </a:r>
          </a:p>
        </p:txBody>
      </p:sp>
      <p:sp>
        <p:nvSpPr>
          <p:cNvPr id="7" name="TextBox 6">
            <a:extLst>
              <a:ext uri="{FF2B5EF4-FFF2-40B4-BE49-F238E27FC236}">
                <a16:creationId xmlns:a16="http://schemas.microsoft.com/office/drawing/2014/main" id="{30636EA3-80D3-EB28-57CB-B41C2BC33893}"/>
              </a:ext>
            </a:extLst>
          </p:cNvPr>
          <p:cNvSpPr txBox="1"/>
          <p:nvPr/>
        </p:nvSpPr>
        <p:spPr>
          <a:xfrm>
            <a:off x="616353" y="373597"/>
            <a:ext cx="6094070" cy="707886"/>
          </a:xfrm>
          <a:prstGeom prst="rect">
            <a:avLst/>
          </a:prstGeom>
          <a:noFill/>
        </p:spPr>
        <p:txBody>
          <a:bodyPr wrap="square" lIns="91440" tIns="45720" rIns="91440" bIns="45720" anchor="t">
            <a:spAutoFit/>
          </a:bodyPr>
          <a:lstStyle/>
          <a:p>
            <a:r>
              <a:rPr lang="en-US" sz="4000" b="1">
                <a:solidFill>
                  <a:srgbClr val="C6540D"/>
                </a:solidFill>
                <a:effectLst>
                  <a:outerShdw blurRad="38100" dist="38100" dir="2700000" algn="tl">
                    <a:srgbClr val="000000">
                      <a:alpha val="43137"/>
                    </a:srgbClr>
                  </a:outerShdw>
                </a:effectLst>
              </a:rPr>
              <a:t>NATIONAL RESOURCES</a:t>
            </a:r>
            <a:endParaRPr lang="en-US" sz="4000">
              <a:solidFill>
                <a:srgbClr val="C6540D"/>
              </a:solidFill>
            </a:endParaRPr>
          </a:p>
        </p:txBody>
      </p:sp>
    </p:spTree>
    <p:extLst>
      <p:ext uri="{BB962C8B-B14F-4D97-AF65-F5344CB8AC3E}">
        <p14:creationId xmlns:p14="http://schemas.microsoft.com/office/powerpoint/2010/main" val="3558810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5DB63-99F1-B499-23D9-94F564058403}"/>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5" name="Content Placeholder 2">
            <a:extLst>
              <a:ext uri="{FF2B5EF4-FFF2-40B4-BE49-F238E27FC236}">
                <a16:creationId xmlns:a16="http://schemas.microsoft.com/office/drawing/2014/main" id="{A219A5D0-A5DE-E04F-CDE1-2A0F19D8D193}"/>
              </a:ext>
            </a:extLst>
          </p:cNvPr>
          <p:cNvSpPr>
            <a:spLocks noGrp="1" noChangeArrowheads="1"/>
          </p:cNvSpPr>
          <p:nvPr>
            <p:ph idx="1"/>
          </p:nvPr>
        </p:nvSpPr>
        <p:spPr>
          <a:xfrm>
            <a:off x="1479630" y="1493133"/>
            <a:ext cx="8875294" cy="4621937"/>
          </a:xfrm>
        </p:spPr>
        <p:txBody>
          <a:bodyPr/>
          <a:lstStyle/>
          <a:p>
            <a:pPr marL="347663" indent="-347663">
              <a:spcBef>
                <a:spcPts val="600"/>
              </a:spcBef>
              <a:spcAft>
                <a:spcPts val="1200"/>
              </a:spcAft>
              <a:buFont typeface="Wingdings" panose="05000000000000000000" pitchFamily="2" charset="2"/>
              <a:buChar char="ü"/>
              <a:defRPr/>
            </a:pPr>
            <a:r>
              <a:rPr lang="en-US" altLang="en-US">
                <a:solidFill>
                  <a:schemeClr val="bg1"/>
                </a:solidFill>
              </a:rPr>
              <a:t> </a:t>
            </a:r>
            <a:r>
              <a:rPr lang="en-US" altLang="en-US">
                <a:solidFill>
                  <a:schemeClr val="bg1"/>
                </a:solidFill>
                <a:effectLst>
                  <a:outerShdw blurRad="38100" dist="38100" dir="2700000" algn="tl">
                    <a:srgbClr val="000000">
                      <a:alpha val="43137"/>
                    </a:srgbClr>
                  </a:outerShdw>
                </a:effectLst>
              </a:rPr>
              <a:t>Adopt the 11th Commandment </a:t>
            </a:r>
            <a:r>
              <a:rPr lang="en-US" altLang="en-US">
                <a:solidFill>
                  <a:schemeClr val="bg1"/>
                </a:solidFill>
              </a:rPr>
              <a:t>of Firearm Safety </a:t>
            </a:r>
            <a:r>
              <a:rPr lang="en-US" altLang="en-US" sz="2600" i="1">
                <a:solidFill>
                  <a:srgbClr val="FFFF00"/>
                </a:solidFill>
              </a:rPr>
              <a:t>Consider temporary off-site storage if you or a family member may be suicidal or going through a rough time.</a:t>
            </a:r>
          </a:p>
          <a:p>
            <a:pPr marL="347663" lvl="1" indent="-347663">
              <a:spcBef>
                <a:spcPts val="600"/>
              </a:spcBef>
              <a:spcAft>
                <a:spcPts val="1200"/>
              </a:spcAft>
              <a:buFont typeface="Wingdings" panose="05000000000000000000" pitchFamily="2" charset="2"/>
              <a:buChar char="ü"/>
              <a:defRPr/>
            </a:pPr>
            <a:r>
              <a:rPr lang="en-US" altLang="en-US" sz="2800">
                <a:solidFill>
                  <a:schemeClr val="bg1"/>
                </a:solidFill>
                <a:effectLst>
                  <a:outerShdw blurRad="38100" dist="38100" dir="2700000" algn="tl">
                    <a:srgbClr val="000000">
                      <a:alpha val="43137"/>
                    </a:srgbClr>
                  </a:outerShdw>
                </a:effectLst>
              </a:rPr>
              <a:t>Talk to your family </a:t>
            </a:r>
            <a:r>
              <a:rPr lang="en-US" altLang="en-US" sz="2800">
                <a:solidFill>
                  <a:schemeClr val="bg1"/>
                </a:solidFill>
              </a:rPr>
              <a:t>about this training and reducing access to lethal means at home</a:t>
            </a:r>
          </a:p>
          <a:p>
            <a:pPr marL="347663" indent="-347663">
              <a:spcBef>
                <a:spcPts val="600"/>
              </a:spcBef>
              <a:spcAft>
                <a:spcPts val="1200"/>
              </a:spcAft>
              <a:buFont typeface="Wingdings" panose="05000000000000000000" pitchFamily="2" charset="2"/>
              <a:buChar char="ü"/>
              <a:defRPr/>
            </a:pPr>
            <a:r>
              <a:rPr lang="en-US" altLang="en-US">
                <a:solidFill>
                  <a:schemeClr val="bg1"/>
                </a:solidFill>
                <a:effectLst>
                  <a:outerShdw blurRad="38100" dist="38100" dir="2700000" algn="tl">
                    <a:srgbClr val="000000">
                      <a:alpha val="43137"/>
                    </a:srgbClr>
                  </a:outerShdw>
                </a:effectLst>
              </a:rPr>
              <a:t>Share this training </a:t>
            </a:r>
            <a:r>
              <a:rPr lang="en-US" altLang="en-US">
                <a:solidFill>
                  <a:schemeClr val="bg1"/>
                </a:solidFill>
              </a:rPr>
              <a:t>with gun owning friends and encourage them to take it</a:t>
            </a:r>
          </a:p>
          <a:p>
            <a:pPr marL="347663" indent="-347663">
              <a:spcBef>
                <a:spcPts val="600"/>
              </a:spcBef>
              <a:spcAft>
                <a:spcPts val="1200"/>
              </a:spcAft>
              <a:buFont typeface="Wingdings" panose="05000000000000000000" pitchFamily="2" charset="2"/>
              <a:buChar char="ü"/>
              <a:defRPr/>
            </a:pPr>
            <a:r>
              <a:rPr lang="en-US" altLang="en-US">
                <a:solidFill>
                  <a:schemeClr val="bg1"/>
                </a:solidFill>
              </a:rPr>
              <a:t> Ask your organization to host this training for staff and colleagues.</a:t>
            </a:r>
          </a:p>
        </p:txBody>
      </p:sp>
      <p:sp>
        <p:nvSpPr>
          <p:cNvPr id="7" name="TextBox 6">
            <a:extLst>
              <a:ext uri="{FF2B5EF4-FFF2-40B4-BE49-F238E27FC236}">
                <a16:creationId xmlns:a16="http://schemas.microsoft.com/office/drawing/2014/main" id="{19C27958-A948-6E16-0CBE-FB75F9DEE936}"/>
              </a:ext>
            </a:extLst>
          </p:cNvPr>
          <p:cNvSpPr txBox="1"/>
          <p:nvPr/>
        </p:nvSpPr>
        <p:spPr>
          <a:xfrm>
            <a:off x="616353" y="640965"/>
            <a:ext cx="6094070" cy="707886"/>
          </a:xfrm>
          <a:prstGeom prst="rect">
            <a:avLst/>
          </a:prstGeom>
          <a:noFill/>
        </p:spPr>
        <p:txBody>
          <a:bodyPr wrap="square" lIns="91440" tIns="45720" rIns="91440" bIns="45720" anchor="t">
            <a:spAutoFit/>
          </a:bodyPr>
          <a:lstStyle/>
          <a:p>
            <a:r>
              <a:rPr lang="en-US" sz="4000" b="1">
                <a:solidFill>
                  <a:srgbClr val="C4520E"/>
                </a:solidFill>
                <a:effectLst>
                  <a:outerShdw blurRad="38100" dist="38100" dir="2700000" algn="tl">
                    <a:srgbClr val="000000">
                      <a:alpha val="43137"/>
                    </a:srgbClr>
                  </a:outerShdw>
                </a:effectLst>
              </a:rPr>
              <a:t>CALL TO ACTION</a:t>
            </a:r>
            <a:endParaRPr lang="en-US" sz="4000">
              <a:solidFill>
                <a:srgbClr val="C4520E"/>
              </a:solidFill>
            </a:endParaRPr>
          </a:p>
        </p:txBody>
      </p:sp>
    </p:spTree>
    <p:extLst>
      <p:ext uri="{BB962C8B-B14F-4D97-AF65-F5344CB8AC3E}">
        <p14:creationId xmlns:p14="http://schemas.microsoft.com/office/powerpoint/2010/main" val="3857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9;p20">
            <a:extLst>
              <a:ext uri="{FF2B5EF4-FFF2-40B4-BE49-F238E27FC236}">
                <a16:creationId xmlns:a16="http://schemas.microsoft.com/office/drawing/2014/main" id="{807A3E55-6B13-BBA8-C787-FC331805EA87}"/>
              </a:ext>
            </a:extLst>
          </p:cNvPr>
          <p:cNvSpPr txBox="1"/>
          <p:nvPr/>
        </p:nvSpPr>
        <p:spPr>
          <a:xfrm>
            <a:off x="1229032" y="5733856"/>
            <a:ext cx="754583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bg1"/>
                </a:solidFill>
                <a:latin typeface="Arial"/>
                <a:ea typeface="Arial"/>
                <a:cs typeface="Arial"/>
                <a:sym typeface="Arial"/>
              </a:rPr>
              <a:t>Warning – viewers will hear two gunshots at the beginning of the video</a:t>
            </a:r>
            <a:endParaRPr>
              <a:solidFill>
                <a:schemeClr val="bg1"/>
              </a:solidFill>
            </a:endParaRPr>
          </a:p>
        </p:txBody>
      </p:sp>
      <p:sp>
        <p:nvSpPr>
          <p:cNvPr id="4" name="Google Shape;247;p20">
            <a:extLst>
              <a:ext uri="{FF2B5EF4-FFF2-40B4-BE49-F238E27FC236}">
                <a16:creationId xmlns:a16="http://schemas.microsoft.com/office/drawing/2014/main" id="{91413B07-D585-D05E-5184-8F8562FFE04E}"/>
              </a:ext>
            </a:extLst>
          </p:cNvPr>
          <p:cNvSpPr txBox="1"/>
          <p:nvPr/>
        </p:nvSpPr>
        <p:spPr>
          <a:xfrm>
            <a:off x="221226" y="6451703"/>
            <a:ext cx="53340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bg1"/>
                </a:solidFill>
                <a:ea typeface="Arial"/>
                <a:cs typeface="Arial"/>
                <a:sym typeface="Arial"/>
              </a:rPr>
              <a:t>Courtesy - Utah Suicide Prevention Coalition</a:t>
            </a:r>
            <a:endParaRPr sz="1200">
              <a:solidFill>
                <a:schemeClr val="bg1"/>
              </a:solidFill>
            </a:endParaRPr>
          </a:p>
        </p:txBody>
      </p:sp>
      <p:pic>
        <p:nvPicPr>
          <p:cNvPr id="7" name="Picture 6" descr="Icon&#10;&#10;Description automatically generated">
            <a:extLst>
              <a:ext uri="{FF2B5EF4-FFF2-40B4-BE49-F238E27FC236}">
                <a16:creationId xmlns:a16="http://schemas.microsoft.com/office/drawing/2014/main" id="{EB5FBB07-1697-5FDF-DA2F-659C47A133EB}"/>
              </a:ext>
            </a:extLst>
          </p:cNvPr>
          <p:cNvPicPr>
            <a:picLocks noChangeAspect="1"/>
          </p:cNvPicPr>
          <p:nvPr/>
        </p:nvPicPr>
        <p:blipFill>
          <a:blip r:embed="rId4"/>
          <a:stretch>
            <a:fillRect/>
          </a:stretch>
        </p:blipFill>
        <p:spPr>
          <a:xfrm>
            <a:off x="10472074" y="5223535"/>
            <a:ext cx="1118121" cy="1118121"/>
          </a:xfrm>
          <a:prstGeom prst="rect">
            <a:avLst/>
          </a:prstGeom>
        </p:spPr>
      </p:pic>
      <p:pic>
        <p:nvPicPr>
          <p:cNvPr id="2" name="Online Media 1" title="UT Suicide Prevention- Gun Range -">
            <a:hlinkClick r:id="" action="ppaction://media"/>
            <a:extLst>
              <a:ext uri="{FF2B5EF4-FFF2-40B4-BE49-F238E27FC236}">
                <a16:creationId xmlns:a16="http://schemas.microsoft.com/office/drawing/2014/main" id="{78E1AA26-71C2-29C8-D553-8DC0E542232C}"/>
              </a:ext>
            </a:extLst>
          </p:cNvPr>
          <p:cNvPicPr>
            <a:picLocks noRot="1" noChangeAspect="1"/>
          </p:cNvPicPr>
          <p:nvPr>
            <a:videoFile r:link="rId1"/>
          </p:nvPr>
        </p:nvPicPr>
        <p:blipFill>
          <a:blip r:embed="rId5"/>
          <a:stretch>
            <a:fillRect/>
          </a:stretch>
        </p:blipFill>
        <p:spPr>
          <a:xfrm>
            <a:off x="1296276" y="381000"/>
            <a:ext cx="8863724" cy="5334000"/>
          </a:xfrm>
          <a:prstGeom prst="rect">
            <a:avLst/>
          </a:prstGeom>
        </p:spPr>
      </p:pic>
      <p:pic>
        <p:nvPicPr>
          <p:cNvPr id="5" name="Online Media 4" title="UT Suicide Prevention- Gun Range -">
            <a:hlinkClick r:id="" action="ppaction://media"/>
            <a:extLst>
              <a:ext uri="{FF2B5EF4-FFF2-40B4-BE49-F238E27FC236}">
                <a16:creationId xmlns:a16="http://schemas.microsoft.com/office/drawing/2014/main" id="{F07ACE9E-3FFE-FDB5-EDFD-E9D09FF86D5C}"/>
              </a:ext>
            </a:extLst>
          </p:cNvPr>
          <p:cNvPicPr>
            <a:picLocks noRot="1" noChangeAspect="1"/>
          </p:cNvPicPr>
          <p:nvPr>
            <a:videoFile r:link="rId1"/>
          </p:nvPr>
        </p:nvPicPr>
        <p:blipFill>
          <a:blip r:embed="rId5"/>
          <a:stretch>
            <a:fillRect/>
          </a:stretch>
        </p:blipFill>
        <p:spPr>
          <a:xfrm>
            <a:off x="1336843" y="367632"/>
            <a:ext cx="8823157" cy="5347368"/>
          </a:xfrm>
          <a:prstGeom prst="rect">
            <a:avLst/>
          </a:prstGeom>
        </p:spPr>
      </p:pic>
    </p:spTree>
    <p:extLst>
      <p:ext uri="{BB962C8B-B14F-4D97-AF65-F5344CB8AC3E}">
        <p14:creationId xmlns:p14="http://schemas.microsoft.com/office/powerpoint/2010/main" val="248598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76866" y="401885"/>
            <a:ext cx="8089445" cy="7767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Commandments of firearm safety</a:t>
            </a:r>
          </a:p>
        </p:txBody>
      </p:sp>
      <p:pic>
        <p:nvPicPr>
          <p:cNvPr id="11" name="Google Shape;135;p6">
            <a:extLst>
              <a:ext uri="{FF2B5EF4-FFF2-40B4-BE49-F238E27FC236}">
                <a16:creationId xmlns:a16="http://schemas.microsoft.com/office/drawing/2014/main" id="{A1C42BAF-0D7E-7D07-0DA7-2B5453DECC1A}"/>
              </a:ext>
            </a:extLst>
          </p:cNvPr>
          <p:cNvPicPr preferRelativeResize="0"/>
          <p:nvPr/>
        </p:nvPicPr>
        <p:blipFill rotWithShape="1">
          <a:blip r:embed="rId3">
            <a:alphaModFix/>
          </a:blip>
          <a:srcRect/>
          <a:stretch/>
        </p:blipFill>
        <p:spPr>
          <a:xfrm>
            <a:off x="601805" y="1276274"/>
            <a:ext cx="2359586" cy="5052014"/>
          </a:xfrm>
          <a:prstGeom prst="rect">
            <a:avLst/>
          </a:prstGeom>
          <a:noFill/>
          <a:ln>
            <a:noFill/>
          </a:ln>
        </p:spPr>
      </p:pic>
      <p:sp>
        <p:nvSpPr>
          <p:cNvPr id="12" name="Google Shape;136;p6">
            <a:extLst>
              <a:ext uri="{FF2B5EF4-FFF2-40B4-BE49-F238E27FC236}">
                <a16:creationId xmlns:a16="http://schemas.microsoft.com/office/drawing/2014/main" id="{B5953CF1-D107-D160-18FA-E08F71F0613F}"/>
              </a:ext>
            </a:extLst>
          </p:cNvPr>
          <p:cNvSpPr txBox="1">
            <a:spLocks/>
          </p:cNvSpPr>
          <p:nvPr/>
        </p:nvSpPr>
        <p:spPr>
          <a:xfrm>
            <a:off x="3318315" y="1178634"/>
            <a:ext cx="3371715" cy="5413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228600" marR="0" lvl="0" indent="-228600" algn="l" defTabSz="914400" rtl="0" eaLnBrk="1" fontAlgn="auto" latinLnBrk="0" hangingPunct="1">
              <a:lnSpc>
                <a:spcPct val="90000"/>
              </a:lnSpc>
              <a:spcBef>
                <a:spcPts val="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Treat every firearm as if it were loaded.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Always point the muzzle in the safest direction.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your finger off the trigger until you are ready to shoot</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of your target – and what’s beyond.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Know how to safely operate and maintain your firearm before shooting.</a:t>
            </a:r>
            <a:endParaRPr lang="en-US" sz="2400" b="0" i="0" u="none" strike="noStrike" kern="0" cap="none" spc="0" normalizeH="0" baseline="0" noProof="0">
              <a:ln>
                <a:noFill/>
              </a:ln>
              <a:solidFill>
                <a:srgbClr val="FFFFFF"/>
              </a:solidFill>
              <a:effectLst/>
              <a:uLnTx/>
              <a:uFillTx/>
              <a:latin typeface="Oswald Light"/>
            </a:endParaRPr>
          </a:p>
          <a:p>
            <a:pPr marL="228600" indent="-228600">
              <a:lnSpc>
                <a:spcPct val="90000"/>
              </a:lnSpc>
              <a:spcBef>
                <a:spcPts val="1000"/>
              </a:spcBef>
              <a:buClr>
                <a:srgbClr val="FAE809"/>
              </a:buClr>
              <a:buSzPct val="100000"/>
              <a:buFont typeface="Calibri"/>
              <a:buAutoNum type="arabicPeriod"/>
              <a:defRPr/>
            </a:pPr>
            <a:r>
              <a:rPr kumimoji="0" lang="en-US" sz="2400" b="0" i="0" u="none" strike="noStrike" kern="0" cap="none" spc="0" normalizeH="0" baseline="0" noProof="0">
                <a:ln>
                  <a:noFill/>
                </a:ln>
                <a:solidFill>
                  <a:srgbClr val="FFFFFF"/>
                </a:solidFill>
                <a:effectLst/>
                <a:uLnTx/>
                <a:uFillTx/>
                <a:latin typeface="Oswald Light"/>
                <a:sym typeface="Ubuntu Light"/>
              </a:rPr>
              <a:t>Be sure that</a:t>
            </a:r>
            <a:r>
              <a:rPr lang="en-US" sz="2400" kern="0">
                <a:solidFill>
                  <a:srgbClr val="FFFFFF"/>
                </a:solidFill>
                <a:latin typeface="Oswald Light"/>
              </a:rPr>
              <a:t> your firearm is safe to operate.</a:t>
            </a:r>
            <a:endParaRPr lang="en-US" sz="2400" b="0" i="0" u="none" strike="noStrike" kern="0" cap="none" spc="0" normalizeH="0" baseline="0" noProof="0">
              <a:ln>
                <a:noFill/>
              </a:ln>
              <a:solidFill>
                <a:srgbClr val="FFFFFF"/>
              </a:solidFill>
              <a:effectLst/>
              <a:uLnTx/>
              <a:uFillTx/>
              <a:latin typeface="Oswald Medium"/>
            </a:endParaRPr>
          </a:p>
          <a:p>
            <a:pPr marL="457200" marR="0" lvl="0" indent="-304800" algn="l" defTabSz="914400" rtl="0" eaLnBrk="1" fontAlgn="auto" latinLnBrk="0" hangingPunct="1">
              <a:lnSpc>
                <a:spcPct val="90000"/>
              </a:lnSpc>
              <a:spcBef>
                <a:spcPts val="1000"/>
              </a:spcBef>
              <a:spcAft>
                <a:spcPts val="0"/>
              </a:spcAft>
              <a:buClr>
                <a:srgbClr val="47702E"/>
              </a:buClr>
              <a:buSzPts val="2400"/>
              <a:buFont typeface="Calibri"/>
              <a:buNone/>
              <a:tabLst/>
              <a:defRPr/>
            </a:pPr>
            <a:endParaRPr lang="en-US" sz="2400" b="0" i="0" u="none" strike="noStrike" kern="0" cap="none" spc="0" normalizeH="0" baseline="0" noProof="0">
              <a:ln>
                <a:noFill/>
              </a:ln>
              <a:solidFill>
                <a:srgbClr val="FFFFFF"/>
              </a:solidFill>
              <a:effectLst/>
              <a:uLnTx/>
              <a:uFillTx/>
              <a:latin typeface="Oswald Medium"/>
            </a:endParaRP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endParaRPr kumimoji="0" lang="en-US" sz="1300" b="0" i="0" u="none" strike="noStrike" kern="0" cap="none" spc="0" normalizeH="0" baseline="0" noProof="0">
              <a:ln>
                <a:noFill/>
              </a:ln>
              <a:solidFill>
                <a:srgbClr val="2D2929"/>
              </a:solidFill>
              <a:effectLst/>
              <a:uLnTx/>
              <a:uFillTx/>
              <a:latin typeface="Ubuntu Light"/>
              <a:sym typeface="Ubuntu Light"/>
            </a:endParaRPr>
          </a:p>
        </p:txBody>
      </p:sp>
      <p:sp>
        <p:nvSpPr>
          <p:cNvPr id="13" name="Google Shape;144;p7">
            <a:extLst>
              <a:ext uri="{FF2B5EF4-FFF2-40B4-BE49-F238E27FC236}">
                <a16:creationId xmlns:a16="http://schemas.microsoft.com/office/drawing/2014/main" id="{E05098E3-EBE0-4855-050A-0A3049F36942}"/>
              </a:ext>
            </a:extLst>
          </p:cNvPr>
          <p:cNvSpPr txBox="1">
            <a:spLocks/>
          </p:cNvSpPr>
          <p:nvPr/>
        </p:nvSpPr>
        <p:spPr>
          <a:xfrm>
            <a:off x="6690030" y="1178634"/>
            <a:ext cx="4109486" cy="55472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346075" marR="0" lvl="0" indent="-346075" algn="l" defTabSz="914400" rtl="0" eaLnBrk="1" fontAlgn="auto" latinLnBrk="0" hangingPunct="1">
              <a:lnSpc>
                <a:spcPct val="90000"/>
              </a:lnSpc>
              <a:spcBef>
                <a:spcPts val="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your firearm and ammunition are compatible.</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Wear eye and ear protection when shooting.</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Never use alcohol or other drugs when operating or cleaning firearms.</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Safely store all guns to prevent theft and unauthorized access.</a:t>
            </a:r>
            <a:endParaRPr lang="en-US" sz="2400" b="0" i="0" u="none" strike="noStrike" kern="0" cap="none" spc="0" normalizeH="0" baseline="0" noProof="0">
              <a:ln>
                <a:noFill/>
              </a:ln>
              <a:solidFill>
                <a:srgbClr val="FFFFFF"/>
              </a:solidFill>
              <a:effectLst/>
              <a:uLnTx/>
              <a:uFillTx/>
              <a:latin typeface="Oswald Light"/>
            </a:endParaRPr>
          </a:p>
          <a:p>
            <a:pPr marL="346075" indent="-346075">
              <a:lnSpc>
                <a:spcPct val="90000"/>
              </a:lnSpc>
              <a:spcBef>
                <a:spcPts val="1000"/>
              </a:spcBef>
              <a:buClr>
                <a:srgbClr val="FFFF00"/>
              </a:buClr>
              <a:buSzPct val="100000"/>
              <a:buFont typeface="Calibri"/>
              <a:buAutoNum type="arabicPeriod" startAt="7"/>
              <a:defRPr/>
            </a:pPr>
            <a:r>
              <a:rPr kumimoji="0" lang="en-US" sz="2400" b="1" i="0" u="none" strike="noStrike" kern="0" cap="none" spc="0" normalizeH="0" baseline="0" noProof="0">
                <a:ln>
                  <a:noFill/>
                </a:ln>
                <a:solidFill>
                  <a:srgbClr val="29ABE2"/>
                </a:solidFill>
                <a:effectLst/>
                <a:uLnTx/>
                <a:uFillTx/>
                <a:latin typeface="Oswald Light"/>
                <a:sym typeface="Ubuntu Light"/>
              </a:rPr>
              <a:t>Consider temporary off-site storage or</a:t>
            </a:r>
            <a:r>
              <a:rPr lang="en-US" sz="2400" b="1" kern="0">
                <a:solidFill>
                  <a:srgbClr val="29ABE2"/>
                </a:solidFill>
                <a:latin typeface="Oswald Light"/>
              </a:rPr>
              <a:t> use</a:t>
            </a:r>
            <a:r>
              <a:rPr kumimoji="0" lang="en-US" sz="2400" b="1" i="0" u="none" strike="noStrike" kern="0" cap="none" spc="0" normalizeH="0" baseline="0" noProof="0">
                <a:ln>
                  <a:noFill/>
                </a:ln>
                <a:solidFill>
                  <a:srgbClr val="29ABE2"/>
                </a:solidFill>
                <a:effectLst/>
                <a:uLnTx/>
                <a:uFillTx/>
                <a:latin typeface="Oswald Light"/>
                <a:sym typeface="Ubuntu Light"/>
              </a:rPr>
              <a:t> safe storage strategies if someone in the home</a:t>
            </a:r>
            <a:r>
              <a:rPr kumimoji="0" lang="en-US" sz="2400" b="1" i="0" u="none" strike="noStrike" kern="0" cap="none" spc="0" normalizeH="0" noProof="0">
                <a:ln>
                  <a:noFill/>
                </a:ln>
                <a:solidFill>
                  <a:srgbClr val="29ABE2"/>
                </a:solidFill>
                <a:effectLst/>
                <a:uLnTx/>
                <a:uFillTx/>
                <a:latin typeface="Oswald Light"/>
                <a:sym typeface="Ubuntu Light"/>
              </a:rPr>
              <a:t> may be suicidal </a:t>
            </a:r>
            <a:r>
              <a:rPr kumimoji="0" lang="en-US" sz="2400" b="1" i="0" u="none" strike="noStrike" kern="0" cap="none" spc="0" normalizeH="0" baseline="0" noProof="0">
                <a:ln>
                  <a:noFill/>
                </a:ln>
                <a:solidFill>
                  <a:srgbClr val="29ABE2"/>
                </a:solidFill>
                <a:effectLst/>
                <a:uLnTx/>
                <a:uFillTx/>
                <a:latin typeface="Oswald Light"/>
                <a:sym typeface="Ubuntu Light"/>
              </a:rPr>
              <a:t>or is going through a rough time.</a:t>
            </a:r>
            <a:endParaRPr lang="en-US" sz="2400" b="1" i="0" u="none" strike="noStrike" kern="0" cap="none" spc="0" normalizeH="0" baseline="0" noProof="0">
              <a:ln>
                <a:noFill/>
              </a:ln>
              <a:solidFill>
                <a:srgbClr val="29ABE2"/>
              </a:solidFill>
              <a:effectLst/>
              <a:uLnTx/>
              <a:uFillTx/>
              <a:latin typeface="Oswald Light"/>
            </a:endParaRPr>
          </a:p>
        </p:txBody>
      </p:sp>
      <p:pic>
        <p:nvPicPr>
          <p:cNvPr id="14" name="Picture 13" descr="Icon&#10;&#10;Description automatically generated">
            <a:extLst>
              <a:ext uri="{FF2B5EF4-FFF2-40B4-BE49-F238E27FC236}">
                <a16:creationId xmlns:a16="http://schemas.microsoft.com/office/drawing/2014/main" id="{90F944C4-6EFE-24BD-20EA-57AE1824B22A}"/>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1486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1C863-543D-1A20-3522-AC70BAF1996A}"/>
              </a:ext>
            </a:extLst>
          </p:cNvPr>
          <p:cNvPicPr>
            <a:picLocks noChangeAspect="1"/>
          </p:cNvPicPr>
          <p:nvPr/>
        </p:nvPicPr>
        <p:blipFill>
          <a:blip r:embed="rId3"/>
          <a:stretch>
            <a:fillRect/>
          </a:stretch>
        </p:blipFill>
        <p:spPr>
          <a:xfrm>
            <a:off x="506386" y="1401849"/>
            <a:ext cx="6172657" cy="4115105"/>
          </a:xfrm>
          <a:prstGeom prst="rect">
            <a:avLst/>
          </a:prstGeom>
        </p:spPr>
      </p:pic>
      <p:sp>
        <p:nvSpPr>
          <p:cNvPr id="5" name="Google Shape;295;p39">
            <a:extLst>
              <a:ext uri="{FF2B5EF4-FFF2-40B4-BE49-F238E27FC236}">
                <a16:creationId xmlns:a16="http://schemas.microsoft.com/office/drawing/2014/main" id="{2A84473F-3FE3-18DE-2CAB-B0C6E6FD87BD}"/>
              </a:ext>
            </a:extLst>
          </p:cNvPr>
          <p:cNvSpPr txBox="1">
            <a:spLocks/>
          </p:cNvSpPr>
          <p:nvPr/>
        </p:nvSpPr>
        <p:spPr>
          <a:xfrm>
            <a:off x="6860017" y="1401849"/>
            <a:ext cx="4484257" cy="20669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2pPr>
            <a:lvl3pPr marR="0" lvl="2"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3pPr>
            <a:lvl4pPr marR="0" lvl="3"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4pPr>
            <a:lvl5pPr marR="0" lvl="4"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5pPr>
            <a:lvl6pPr marR="0" lvl="5"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6pPr>
            <a:lvl7pPr marR="0" lvl="6"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7pPr>
            <a:lvl8pPr marR="0" lvl="7"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8pPr>
            <a:lvl9pPr marR="0" lvl="8"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9pPr>
          </a:lstStyle>
          <a:p>
            <a:pPr marL="76200" marR="0" lvl="0" indent="0" algn="l" defTabSz="914400" rtl="0" eaLnBrk="1" fontAlgn="auto" latinLnBrk="0" hangingPunct="1">
              <a:lnSpc>
                <a:spcPct val="115000"/>
              </a:lnSpc>
              <a:spcBef>
                <a:spcPts val="0"/>
              </a:spcBef>
              <a:spcAft>
                <a:spcPts val="0"/>
              </a:spcAft>
              <a:buClr>
                <a:srgbClr val="FFFFFF"/>
              </a:buClr>
              <a:buSzPts val="2400"/>
              <a:buFont typeface="Oswald SemiBold"/>
              <a:buNone/>
              <a:tabLst/>
              <a:defRPr/>
            </a:pPr>
            <a:r>
              <a:rPr kumimoji="0" lang="en-US" sz="3600" b="1" i="0" u="none" strike="noStrike" kern="0" spc="0" normalizeH="0" noProof="0">
                <a:ln>
                  <a:noFill/>
                </a:ln>
                <a:solidFill>
                  <a:srgbClr val="FFFF00"/>
                </a:solidFill>
                <a:effectLst/>
                <a:uLnTx/>
                <a:uFillTx/>
                <a:latin typeface="Oswald SemiBold"/>
                <a:sym typeface="Oswald SemiBold"/>
              </a:rPr>
              <a:t>Consider temporary off-site storage or safe storage strategies</a:t>
            </a:r>
          </a:p>
        </p:txBody>
      </p:sp>
      <p:sp>
        <p:nvSpPr>
          <p:cNvPr id="6" name="Google Shape;298;p39">
            <a:extLst>
              <a:ext uri="{FF2B5EF4-FFF2-40B4-BE49-F238E27FC236}">
                <a16:creationId xmlns:a16="http://schemas.microsoft.com/office/drawing/2014/main" id="{35572571-31FD-5468-DC0C-438114F70C8D}"/>
              </a:ext>
            </a:extLst>
          </p:cNvPr>
          <p:cNvSpPr txBox="1">
            <a:spLocks/>
          </p:cNvSpPr>
          <p:nvPr/>
        </p:nvSpPr>
        <p:spPr>
          <a:xfrm>
            <a:off x="6946213" y="3427729"/>
            <a:ext cx="4398061" cy="17570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FFFFFF"/>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for firearms and any other lethal methods if you or a family member may be going through a rough time or having suicidal thoughts and feelings</a:t>
            </a:r>
            <a:endParaRPr lang="en-US" sz="2400" b="0" i="0" u="none" strike="noStrike" kern="0" cap="none" spc="0" normalizeH="0" baseline="0" noProof="0">
              <a:ln>
                <a:noFill/>
              </a:ln>
              <a:solidFill>
                <a:srgbClr val="FFFFFF"/>
              </a:solidFill>
              <a:effectLst/>
              <a:uLnTx/>
              <a:uFillTx/>
              <a:latin typeface="Oswald Light"/>
            </a:endParaRPr>
          </a:p>
        </p:txBody>
      </p:sp>
      <p:pic>
        <p:nvPicPr>
          <p:cNvPr id="7" name="Picture 6" descr="Icon&#10;&#10;Description automatically generated">
            <a:extLst>
              <a:ext uri="{FF2B5EF4-FFF2-40B4-BE49-F238E27FC236}">
                <a16:creationId xmlns:a16="http://schemas.microsoft.com/office/drawing/2014/main" id="{1DBE81E5-3FAE-9631-7ABC-DF8F3D02D7C0}"/>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40111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590550" y="84409"/>
            <a:ext cx="4290000" cy="11144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Risks for suicide</a:t>
            </a:r>
          </a:p>
        </p:txBody>
      </p:sp>
      <p:sp>
        <p:nvSpPr>
          <p:cNvPr id="7" name="Google Shape;305;p40">
            <a:extLst>
              <a:ext uri="{FF2B5EF4-FFF2-40B4-BE49-F238E27FC236}">
                <a16:creationId xmlns:a16="http://schemas.microsoft.com/office/drawing/2014/main" id="{AD2E8CB4-8A2D-5C34-D5DC-B87FCBA6B901}"/>
              </a:ext>
            </a:extLst>
          </p:cNvPr>
          <p:cNvSpPr txBox="1">
            <a:spLocks/>
          </p:cNvSpPr>
          <p:nvPr/>
        </p:nvSpPr>
        <p:spPr>
          <a:xfrm>
            <a:off x="504824" y="1529579"/>
            <a:ext cx="3385167" cy="44951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INDIVIDUAL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Mental health challenges such as depression</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Social isolation</a:t>
            </a:r>
          </a:p>
          <a:p>
            <a:pPr marL="285750" indent="-285750">
              <a:buClr>
                <a:schemeClr val="bg1"/>
              </a:buClr>
              <a:buFont typeface="Arial" panose="020B0604020202020204" pitchFamily="34" charset="0"/>
              <a:buChar char="•"/>
              <a:defRPr/>
            </a:pPr>
            <a:r>
              <a:rPr lang="en-US" sz="2400" kern="0">
                <a:solidFill>
                  <a:schemeClr val="bg1"/>
                </a:solidFill>
                <a:latin typeface="Oswald Light"/>
              </a:rPr>
              <a:t>Criminal or legal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Financial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Impulsive or aggressive tendencies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Job problems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Serious illness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Substance use disorder</a:t>
            </a:r>
          </a:p>
        </p:txBody>
      </p:sp>
      <p:sp>
        <p:nvSpPr>
          <p:cNvPr id="31" name="Google Shape;305;p40">
            <a:extLst>
              <a:ext uri="{FF2B5EF4-FFF2-40B4-BE49-F238E27FC236}">
                <a16:creationId xmlns:a16="http://schemas.microsoft.com/office/drawing/2014/main" id="{B1030A30-021D-9B83-184F-0E476FF6B2A8}"/>
              </a:ext>
            </a:extLst>
          </p:cNvPr>
          <p:cNvSpPr txBox="1">
            <a:spLocks/>
          </p:cNvSpPr>
          <p:nvPr/>
        </p:nvSpPr>
        <p:spPr>
          <a:xfrm>
            <a:off x="3936826" y="1599933"/>
            <a:ext cx="3755096" cy="30270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sz="2400"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RELATIONSHIP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Childhood abuse and neglect</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Bullying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Family history of suicide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Relationship problems – break-up, violence,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Sexual violence</a:t>
            </a:r>
          </a:p>
        </p:txBody>
      </p:sp>
      <p:sp>
        <p:nvSpPr>
          <p:cNvPr id="32" name="Google Shape;305;p40">
            <a:extLst>
              <a:ext uri="{FF2B5EF4-FFF2-40B4-BE49-F238E27FC236}">
                <a16:creationId xmlns:a16="http://schemas.microsoft.com/office/drawing/2014/main" id="{270F5F54-9BA8-B2F4-6896-5C93597BCD7D}"/>
              </a:ext>
            </a:extLst>
          </p:cNvPr>
          <p:cNvSpPr txBox="1">
            <a:spLocks/>
          </p:cNvSpPr>
          <p:nvPr/>
        </p:nvSpPr>
        <p:spPr>
          <a:xfrm>
            <a:off x="7859073" y="1290320"/>
            <a:ext cx="3828102" cy="51220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r>
              <a:rPr lang="en-US" sz="2400" kern="0">
                <a:solidFill>
                  <a:schemeClr val="bg1"/>
                </a:solidFill>
                <a:latin typeface="Oswald Medium"/>
              </a:rPr>
              <a:t>COMMUNITY &amp; SOCIETAL RISK</a:t>
            </a: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Barriers to health care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Cultural and religious beliefs that suicide is noble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Suicide cluster in the community</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Stigma associated with mental illness or help-seeking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Easy access to lethal means among people at risk</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Unsafe media portrayals of suicide</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Tree>
    <p:extLst>
      <p:ext uri="{BB962C8B-B14F-4D97-AF65-F5344CB8AC3E}">
        <p14:creationId xmlns:p14="http://schemas.microsoft.com/office/powerpoint/2010/main" val="14651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58129F6FA714EB84E4ED29B60A26F" ma:contentTypeVersion="17" ma:contentTypeDescription="Create a new document." ma:contentTypeScope="" ma:versionID="043958188f8e88e1ee2d7587075489c6">
  <xsd:schema xmlns:xsd="http://www.w3.org/2001/XMLSchema" xmlns:xs="http://www.w3.org/2001/XMLSchema" xmlns:p="http://schemas.microsoft.com/office/2006/metadata/properties" xmlns:ns1="http://schemas.microsoft.com/sharepoint/v3" xmlns:ns2="240465a0-056d-4c7b-b71f-f9a97d4b51fd" xmlns:ns3="0798b4f6-19bc-4a72-ada9-e26dbd0cb288" targetNamespace="http://schemas.microsoft.com/office/2006/metadata/properties" ma:root="true" ma:fieldsID="69a9033d019beab353d5a0cfa815b333" ns1:_="" ns2:_="" ns3:_="">
    <xsd:import namespace="http://schemas.microsoft.com/sharepoint/v3"/>
    <xsd:import namespace="240465a0-056d-4c7b-b71f-f9a97d4b51fd"/>
    <xsd:import namespace="0798b4f6-19bc-4a72-ada9-e26dbd0cb2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0465a0-056d-4c7b-b71f-f9a97d4b5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98b4f6-19bc-4a72-ada9-e26dbd0cb28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7facdc7-4005-41e7-8eda-79f576bba5e7}" ma:internalName="TaxCatchAll" ma:showField="CatchAllData" ma:web="0798b4f6-19bc-4a72-ada9-e26dbd0cb2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40465a0-056d-4c7b-b71f-f9a97d4b51fd">
      <Terms xmlns="http://schemas.microsoft.com/office/infopath/2007/PartnerControls"/>
    </lcf76f155ced4ddcb4097134ff3c332f>
    <TaxCatchAll xmlns="0798b4f6-19bc-4a72-ada9-e26dbd0cb2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A929A3-AB87-4C9B-9CAB-6F4352784896}">
  <ds:schemaRefs>
    <ds:schemaRef ds:uri="0798b4f6-19bc-4a72-ada9-e26dbd0cb288"/>
    <ds:schemaRef ds:uri="240465a0-056d-4c7b-b71f-f9a97d4b5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A47D86-A125-4E2C-A77D-68DDFFBC6752}">
  <ds:schemaRefs>
    <ds:schemaRef ds:uri="0798b4f6-19bc-4a72-ada9-e26dbd0cb288"/>
    <ds:schemaRef ds:uri="240465a0-056d-4c7b-b71f-f9a97d4b51fd"/>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E1D64D09-37C4-4CFE-BAB5-27DCC0EF5B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51</Notes>
  <HiddenSlides>3</HiddenSlide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revision>489</cp:revision>
  <cp:lastPrinted>2023-04-03T11:48:50Z</cp:lastPrinted>
  <dcterms:created xsi:type="dcterms:W3CDTF">2022-05-13T12:59:09Z</dcterms:created>
  <dcterms:modified xsi:type="dcterms:W3CDTF">2023-09-13T18:58:34Z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0x01010050058129F6FA714EB84E4ED29B60A26F</vt:lpwstr>
  </property>
</Properties>
</file>