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364" r:id="rId5"/>
    <p:sldId id="294" r:id="rId6"/>
    <p:sldId id="263" r:id="rId7"/>
    <p:sldId id="266" r:id="rId8"/>
    <p:sldId id="268" r:id="rId9"/>
    <p:sldId id="357" r:id="rId10"/>
    <p:sldId id="358" r:id="rId11"/>
    <p:sldId id="270" r:id="rId12"/>
    <p:sldId id="311" r:id="rId13"/>
    <p:sldId id="310" r:id="rId14"/>
    <p:sldId id="360" r:id="rId15"/>
    <p:sldId id="309" r:id="rId16"/>
    <p:sldId id="330" r:id="rId17"/>
    <p:sldId id="287" r:id="rId18"/>
    <p:sldId id="285" r:id="rId19"/>
    <p:sldId id="291" r:id="rId20"/>
    <p:sldId id="362" r:id="rId21"/>
    <p:sldId id="286" r:id="rId22"/>
    <p:sldId id="292" r:id="rId23"/>
    <p:sldId id="293" r:id="rId24"/>
    <p:sldId id="312" r:id="rId25"/>
    <p:sldId id="316" r:id="rId26"/>
    <p:sldId id="296" r:id="rId27"/>
    <p:sldId id="363" r:id="rId28"/>
    <p:sldId id="346" r:id="rId29"/>
    <p:sldId id="320" r:id="rId30"/>
    <p:sldId id="322" r:id="rId31"/>
    <p:sldId id="324" r:id="rId32"/>
    <p:sldId id="338" r:id="rId33"/>
    <p:sldId id="331" r:id="rId34"/>
    <p:sldId id="328" r:id="rId35"/>
    <p:sldId id="333" r:id="rId36"/>
    <p:sldId id="334" r:id="rId37"/>
    <p:sldId id="335" r:id="rId38"/>
    <p:sldId id="349" r:id="rId39"/>
    <p:sldId id="336" r:id="rId40"/>
    <p:sldId id="343"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son, Katie" initials="EK" lastIdx="1" clrIdx="0">
    <p:extLst>
      <p:ext uri="{19B8F6BF-5375-455C-9EA6-DF929625EA0E}">
        <p15:presenceInfo xmlns:p15="http://schemas.microsoft.com/office/powerpoint/2012/main" userId="S::ellisonk@umsystem.edu::8c903ec7-8eb4-477e-af67-0f382f26d4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120"/>
    <a:srgbClr val="51158C"/>
    <a:srgbClr val="C995FD"/>
    <a:srgbClr val="B46CFC"/>
    <a:srgbClr val="9733FB"/>
    <a:srgbClr val="7F00FF"/>
    <a:srgbClr val="EC5800"/>
    <a:srgbClr val="F8A364"/>
    <a:srgbClr val="F79953"/>
    <a:srgbClr val="F68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6389D3-8102-4E19-B762-D9AB90B6ECF5}" v="45" dt="2025-07-28T17:04:33.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1017" autoAdjust="0"/>
  </p:normalViewPr>
  <p:slideViewPr>
    <p:cSldViewPr snapToGrid="0">
      <p:cViewPr varScale="1">
        <p:scale>
          <a:sx n="64" d="100"/>
          <a:sy n="64" d="100"/>
        </p:scale>
        <p:origin x="1554" y="60"/>
      </p:cViewPr>
      <p:guideLst>
        <p:guide orient="horz" pos="2160"/>
        <p:guide pos="3840"/>
      </p:guideLst>
    </p:cSldViewPr>
  </p:slideViewPr>
  <p:outlineViewPr>
    <p:cViewPr>
      <p:scale>
        <a:sx n="33" d="100"/>
        <a:sy n="33" d="100"/>
      </p:scale>
      <p:origin x="0" y="-6606"/>
    </p:cViewPr>
  </p:outlineViewPr>
  <p:notesTextViewPr>
    <p:cViewPr>
      <p:scale>
        <a:sx n="3" d="2"/>
        <a:sy n="3" d="2"/>
      </p:scale>
      <p:origin x="0" y="0"/>
    </p:cViewPr>
  </p:notesTextViewPr>
  <p:notesViewPr>
    <p:cSldViewPr snapToGrid="0">
      <p:cViewPr>
        <p:scale>
          <a:sx n="170" d="100"/>
          <a:sy n="170" d="100"/>
        </p:scale>
        <p:origin x="1716" y="-6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9C6ABEF-E570-48C2-BCCE-17FB25A7558F}" type="datetimeFigureOut">
              <a:rPr lang="en-US" smtClean="0"/>
              <a:t>7/29/2025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61B91CA-B8FE-4262-BBCC-3AC4A78BFEFB}" type="slidenum">
              <a:rPr lang="en-US" smtClean="0"/>
              <a:t>‹#›</a:t>
            </a:fld>
            <a:endParaRPr lang="en-US"/>
          </a:p>
        </p:txBody>
      </p:sp>
    </p:spTree>
    <p:extLst>
      <p:ext uri="{BB962C8B-B14F-4D97-AF65-F5344CB8AC3E}">
        <p14:creationId xmlns:p14="http://schemas.microsoft.com/office/powerpoint/2010/main" val="211633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27013" indent="-227013" algn="l" defTabSz="914400" rtl="0" eaLnBrk="1" latinLnBrk="0" hangingPunct="1">
      <a:tabLst>
        <a:tab pos="460375" algn="l"/>
        <a:tab pos="687388" algn="l"/>
      </a:tabLst>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542/peds.2023-06129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Pre-Survey, and Opening Remarks</a:t>
            </a:r>
          </a:p>
          <a:p>
            <a:pPr algn="l"/>
            <a:endParaRPr lang="en-US" sz="1000" b="0" i="0" dirty="0">
              <a:solidFill>
                <a:srgbClr val="424242"/>
              </a:solidFill>
              <a:effectLst/>
              <a:latin typeface="Segoe Sans"/>
            </a:endParaRPr>
          </a:p>
          <a:p>
            <a:pPr algn="l">
              <a:buFont typeface="+mj-lt"/>
              <a:buAutoNum type="arabicPeriod"/>
            </a:pPr>
            <a:r>
              <a:rPr lang="en-US" sz="1000" b="1" i="0" dirty="0">
                <a:solidFill>
                  <a:srgbClr val="424242"/>
                </a:solidFill>
                <a:effectLst/>
                <a:latin typeface="Segoe Sans"/>
              </a:rPr>
              <a:t> Encourage Pre-Survey Participation</a:t>
            </a:r>
            <a:endParaRPr lang="en-US" sz="1000" b="0" i="0" dirty="0">
              <a:solidFill>
                <a:srgbClr val="424242"/>
              </a:solidFill>
              <a:effectLst/>
              <a:latin typeface="Segoe Sans"/>
            </a:endParaRPr>
          </a:p>
          <a:p>
            <a:pPr marL="742950" lvl="1" indent="-285750" algn="l">
              <a:buFont typeface="+mj-lt"/>
              <a:buAutoNum type="arabicPeriod"/>
            </a:pPr>
            <a:r>
              <a:rPr lang="en-US" sz="1000" b="0" i="0" dirty="0">
                <a:solidFill>
                  <a:srgbClr val="424242"/>
                </a:solidFill>
                <a:effectLst/>
                <a:latin typeface="Segoe Sans"/>
              </a:rPr>
              <a:t>Ask participants to scan the QR code or enter the URL to complete the pre-survey.</a:t>
            </a:r>
          </a:p>
          <a:p>
            <a:pPr marL="742950" lvl="1" indent="-285750" algn="l">
              <a:buFont typeface="+mj-lt"/>
              <a:buAutoNum type="arabicPeriod"/>
            </a:pPr>
            <a:r>
              <a:rPr lang="en-US" sz="1000" b="0" i="0" dirty="0">
                <a:solidFill>
                  <a:srgbClr val="424242"/>
                </a:solidFill>
                <a:effectLst/>
                <a:latin typeface="Segoe Sans"/>
              </a:rPr>
              <a:t>Explain that their feedback helps improve future trainings and ensures the content remains relevant and impactful.</a:t>
            </a:r>
          </a:p>
          <a:p>
            <a:pPr marL="742950" lvl="1" indent="-285750" algn="l">
              <a:buFont typeface="+mj-lt"/>
              <a:buAutoNum type="arabicPeriod"/>
            </a:pPr>
            <a:r>
              <a:rPr lang="en-US" sz="1000" b="0" i="0" dirty="0">
                <a:solidFill>
                  <a:srgbClr val="424242"/>
                </a:solidFill>
                <a:effectLst/>
                <a:latin typeface="Segoe Sans"/>
              </a:rPr>
              <a:t>The Safer Homes Collaborative is seeking participants’ help in validating the effectiveness of this training.</a:t>
            </a:r>
          </a:p>
          <a:p>
            <a:pPr marL="742950" lvl="1" indent="-285750" algn="l">
              <a:buFont typeface="+mj-lt"/>
              <a:buAutoNum type="arabicPeriod"/>
            </a:pPr>
            <a:r>
              <a:rPr lang="en-US" sz="1000" b="0" i="0" dirty="0">
                <a:solidFill>
                  <a:srgbClr val="424242"/>
                </a:solidFill>
                <a:effectLst/>
                <a:latin typeface="Segoe Sans"/>
              </a:rPr>
              <a:t>Participants who complete both the pre- and post-surveys and provide contact information will receive a $25 Amazon gift card.</a:t>
            </a:r>
          </a:p>
          <a:p>
            <a:pPr marL="742950" lvl="1" indent="-285750" algn="l">
              <a:buFont typeface="+mj-lt"/>
              <a:buAutoNum type="arabicPeriod"/>
            </a:pPr>
            <a:r>
              <a:rPr lang="en-US" sz="1000" b="0" i="0" dirty="0">
                <a:solidFill>
                  <a:srgbClr val="424242"/>
                </a:solidFill>
                <a:effectLst/>
                <a:latin typeface="Segoe Sans"/>
              </a:rPr>
              <a:t>Participation is completely voluntary, and participants may opt out at any time.</a:t>
            </a:r>
          </a:p>
          <a:p>
            <a:pPr marL="742950" lvl="1" indent="-285750" algn="l">
              <a:buFont typeface="+mj-lt"/>
              <a:buAutoNum type="arabicPeriod"/>
            </a:pPr>
            <a:r>
              <a:rPr lang="en-US" sz="1000" b="0" i="0" dirty="0">
                <a:solidFill>
                  <a:srgbClr val="424242"/>
                </a:solidFill>
                <a:effectLst/>
                <a:latin typeface="Segoe Sans"/>
              </a:rPr>
              <a:t>Surveys take approximately 5–7 minutes and are available digitally only.</a:t>
            </a:r>
          </a:p>
          <a:p>
            <a:pPr marL="742950" lvl="1" indent="-285750" algn="l">
              <a:buFont typeface="+mj-lt"/>
              <a:buAutoNum type="arabicPeriod"/>
            </a:pPr>
            <a:endParaRPr lang="en-US" sz="1000" b="0" i="0" dirty="0">
              <a:solidFill>
                <a:srgbClr val="424242"/>
              </a:solidFill>
              <a:effectLst/>
              <a:latin typeface="Segoe Sans"/>
            </a:endParaRPr>
          </a:p>
          <a:p>
            <a:pPr algn="l">
              <a:buFont typeface="+mj-lt"/>
              <a:buAutoNum type="arabicPeriod"/>
            </a:pPr>
            <a:r>
              <a:rPr lang="en-US" sz="1000" b="1" i="0" dirty="0">
                <a:solidFill>
                  <a:srgbClr val="424242"/>
                </a:solidFill>
                <a:effectLst/>
                <a:latin typeface="Segoe Sans"/>
              </a:rPr>
              <a:t> MIMH CEUs and Certificate of Attendance</a:t>
            </a:r>
            <a:endParaRPr lang="en-US" sz="1000" b="0" i="0" dirty="0">
              <a:solidFill>
                <a:srgbClr val="424242"/>
              </a:solidFill>
              <a:effectLst/>
              <a:latin typeface="Segoe Sans"/>
            </a:endParaRPr>
          </a:p>
          <a:p>
            <a:pPr marL="742950" lvl="1" indent="-285750" algn="l">
              <a:buFont typeface="+mj-lt"/>
              <a:buAutoNum type="arabicPeriod"/>
            </a:pPr>
            <a:r>
              <a:rPr lang="en-US" sz="1000" b="0" i="0" dirty="0">
                <a:solidFill>
                  <a:srgbClr val="424242"/>
                </a:solidFill>
                <a:effectLst/>
                <a:latin typeface="Segoe Sans"/>
              </a:rPr>
              <a:t>Participants can receive MIMH CEUs for completing the training.</a:t>
            </a:r>
          </a:p>
          <a:p>
            <a:pPr marL="742950" lvl="1" indent="-285750" algn="l">
              <a:buFont typeface="+mj-lt"/>
              <a:buAutoNum type="arabicPeriod"/>
            </a:pPr>
            <a:r>
              <a:rPr lang="en-US" sz="1000" b="0" i="0" dirty="0">
                <a:solidFill>
                  <a:srgbClr val="424242"/>
                </a:solidFill>
                <a:effectLst/>
                <a:latin typeface="Segoe Sans"/>
              </a:rPr>
              <a:t>To receive a certificate of attendance, they must complete the post-survey and provide their name and email address.</a:t>
            </a:r>
          </a:p>
          <a:p>
            <a:pPr marL="742950" lvl="1" indent="-285750" algn="l">
              <a:buFont typeface="+mj-lt"/>
              <a:buAutoNum type="arabicPeriod"/>
            </a:pPr>
            <a:r>
              <a:rPr lang="en-US" sz="1000" b="0" i="0" dirty="0">
                <a:solidFill>
                  <a:srgbClr val="424242"/>
                </a:solidFill>
                <a:effectLst/>
                <a:latin typeface="Segoe Sans"/>
              </a:rPr>
              <a:t>Encourage the use of a personal email address (not a school district email) to avoid issues with firewalls or spam filters.</a:t>
            </a:r>
          </a:p>
          <a:p>
            <a:pPr marL="742950" lvl="1" indent="-285750" algn="l">
              <a:buFont typeface="+mj-lt"/>
              <a:buAutoNum type="arabicPeriod"/>
            </a:pPr>
            <a:r>
              <a:rPr lang="en-US" sz="1000" b="0" i="0" dirty="0">
                <a:solidFill>
                  <a:srgbClr val="424242"/>
                </a:solidFill>
                <a:effectLst/>
                <a:latin typeface="Segoe Sans"/>
              </a:rPr>
              <a:t>If participants choose to opt out, they may leave all other post-survey questions blank.</a:t>
            </a:r>
          </a:p>
          <a:p>
            <a:pPr algn="l"/>
            <a:endParaRPr lang="en-US" sz="1000" b="1"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Welcome and Acknowledgment</a:t>
            </a:r>
            <a:br>
              <a:rPr lang="en-US" sz="1000" b="0" i="0" dirty="0">
                <a:solidFill>
                  <a:srgbClr val="424242"/>
                </a:solidFill>
                <a:effectLst/>
                <a:latin typeface="Segoe Sans"/>
              </a:rPr>
            </a:br>
            <a:r>
              <a:rPr lang="en-US" sz="1000" b="0" i="0" dirty="0">
                <a:solidFill>
                  <a:srgbClr val="424242"/>
                </a:solidFill>
                <a:effectLst/>
                <a:latin typeface="Segoe Sans"/>
              </a:rPr>
              <a:t>Begin by warmly welcoming participants and thanking the host school or district for supporting this important training. Acknowledge the time and commitment of everyone present.</a:t>
            </a:r>
          </a:p>
          <a:p>
            <a:pPr marL="0" indent="0" algn="l">
              <a:buNone/>
            </a:pPr>
            <a:endParaRPr lang="en-US" sz="1000" b="0" i="0" dirty="0">
              <a:solidFill>
                <a:srgbClr val="424242"/>
              </a:solidFill>
              <a:effectLst/>
              <a:latin typeface="Segoe Sans"/>
            </a:endParaRPr>
          </a:p>
          <a:p>
            <a:pPr marL="228600" indent="-228600" algn="l">
              <a:buFont typeface="+mj-lt"/>
              <a:buAutoNum type="arabicPeriod" startAt="4"/>
            </a:pPr>
            <a:r>
              <a:rPr lang="en-US" sz="1000" b="1" i="0" dirty="0">
                <a:solidFill>
                  <a:srgbClr val="424242"/>
                </a:solidFill>
                <a:effectLst/>
                <a:latin typeface="Segoe Sans"/>
              </a:rPr>
              <a:t>Emotional Safety and Support</a:t>
            </a:r>
            <a:br>
              <a:rPr lang="en-US" sz="1000" b="0" i="0" dirty="0">
                <a:solidFill>
                  <a:srgbClr val="424242"/>
                </a:solidFill>
                <a:effectLst/>
                <a:latin typeface="Segoe Sans"/>
              </a:rPr>
            </a:br>
            <a:r>
              <a:rPr lang="en-US" sz="1000" b="0" i="0" dirty="0">
                <a:solidFill>
                  <a:srgbClr val="424242"/>
                </a:solidFill>
                <a:effectLst/>
                <a:latin typeface="Segoe Sans"/>
              </a:rPr>
              <a:t>Let participants know that this training covers sensitive topics, including suicide and crisis response. Many individuals have been personally impacted, either through the loss of someone to suicide or through their own lived experience as attempt survivors.</a:t>
            </a:r>
          </a:p>
          <a:p>
            <a:pPr marL="628650" lvl="1" indent="-171450" algn="l">
              <a:buSzPct val="120000"/>
              <a:buFontTx/>
              <a:buChar char="•"/>
            </a:pPr>
            <a:r>
              <a:rPr lang="en-US" sz="1000" b="0" i="0" dirty="0">
                <a:solidFill>
                  <a:srgbClr val="424242"/>
                </a:solidFill>
                <a:effectLst/>
                <a:latin typeface="Segoe Sans"/>
              </a:rPr>
              <a:t>Acknowledge that emotional responses are valid and expected.</a:t>
            </a:r>
            <a:br>
              <a:rPr lang="en-US" sz="1000" b="0" i="0" dirty="0">
                <a:solidFill>
                  <a:srgbClr val="424242"/>
                </a:solidFill>
                <a:effectLst/>
                <a:latin typeface="Segoe Sans"/>
              </a:rPr>
            </a:br>
            <a:r>
              <a:rPr lang="en-US" sz="1000" b="0" i="0" dirty="0">
                <a:solidFill>
                  <a:srgbClr val="424242"/>
                </a:solidFill>
                <a:effectLst/>
                <a:latin typeface="Segoe Sans"/>
              </a:rPr>
              <a:t>Encourage participants to take care of themselves during the session. If anyone needs to step out, take a break, or opt out of an activity, they are welcome to do so at any time. Emphasize that your goal is to create a safe, respectful, and supportive learning environment where participants feel comfortable asking questions and practicing new skills.</a:t>
            </a:r>
          </a:p>
          <a:p>
            <a:pPr algn="l"/>
            <a:endParaRPr lang="en-US" sz="1000" b="0" i="0" dirty="0">
              <a:solidFill>
                <a:srgbClr val="424242"/>
              </a:solidFill>
              <a:effectLst/>
              <a:latin typeface="Segoe Sans"/>
            </a:endParaRPr>
          </a:p>
          <a:p>
            <a:pPr marL="228600" indent="-228600" algn="l">
              <a:buFont typeface="+mj-lt"/>
              <a:buAutoNum type="arabicPeriod" startAt="5"/>
            </a:pPr>
            <a:r>
              <a:rPr lang="en-US" sz="1000" b="1" i="0" dirty="0">
                <a:solidFill>
                  <a:srgbClr val="424242"/>
                </a:solidFill>
                <a:effectLst/>
                <a:latin typeface="Segoe Sans"/>
              </a:rPr>
              <a:t>Purpose and Scope of the Training</a:t>
            </a:r>
            <a:br>
              <a:rPr lang="en-US" sz="1000" b="0" i="0" dirty="0">
                <a:solidFill>
                  <a:srgbClr val="424242"/>
                </a:solidFill>
                <a:effectLst/>
                <a:latin typeface="Segoe Sans"/>
              </a:rPr>
            </a:br>
            <a:r>
              <a:rPr lang="en-US" sz="1000" b="0" i="0" dirty="0">
                <a:solidFill>
                  <a:srgbClr val="424242"/>
                </a:solidFill>
                <a:effectLst/>
                <a:latin typeface="Segoe Sans"/>
              </a:rPr>
              <a:t>Explain that the </a:t>
            </a:r>
            <a:r>
              <a:rPr lang="en-US" sz="1000" b="0" i="1" dirty="0">
                <a:solidFill>
                  <a:srgbClr val="424242"/>
                </a:solidFill>
                <a:effectLst/>
                <a:latin typeface="Segoe Sans"/>
              </a:rPr>
              <a:t>Conversations for Suicide Safer Schools</a:t>
            </a:r>
            <a:r>
              <a:rPr lang="en-US" sz="1000" b="0" i="0" dirty="0">
                <a:solidFill>
                  <a:srgbClr val="424242"/>
                </a:solidFill>
                <a:effectLst/>
                <a:latin typeface="Segoe Sans"/>
              </a:rPr>
              <a:t> training is one component of a comprehensive suicide prevention strategy. It is designed to support both prevention and intervention efforts in school settings.</a:t>
            </a:r>
          </a:p>
          <a:p>
            <a:pPr marL="628650" lvl="1" indent="-171450" algn="l">
              <a:buFont typeface="Arial" panose="020B0604020202020204" pitchFamily="34" charset="0"/>
              <a:buChar char="•"/>
            </a:pPr>
            <a:r>
              <a:rPr lang="en-US" sz="1000" b="0" i="0" dirty="0">
                <a:solidFill>
                  <a:srgbClr val="424242"/>
                </a:solidFill>
                <a:effectLst/>
                <a:latin typeface="Segoe Sans"/>
              </a:rPr>
              <a:t>Clarify that this training is not a commentary on Second Amendment rights or gun ownership. Rather, the focus is on increasing our comfort, confidence, and willingness to talk with caregivers about reducing access to any potentially lethal means, especially when a student is at increased or imminent risk for suicide.</a:t>
            </a:r>
          </a:p>
          <a:p>
            <a:pPr algn="l"/>
            <a:endParaRPr lang="en-US" sz="1000" b="0" i="0" dirty="0">
              <a:solidFill>
                <a:srgbClr val="424242"/>
              </a:solidFill>
              <a:effectLst/>
              <a:latin typeface="Segoe Sans"/>
            </a:endParaRPr>
          </a:p>
          <a:p>
            <a:pPr marL="228600" indent="-228600" algn="l">
              <a:buFont typeface="+mj-lt"/>
              <a:buAutoNum type="arabicPeriod" startAt="6"/>
            </a:pPr>
            <a:r>
              <a:rPr lang="en-US" sz="1000" b="1" i="0" dirty="0">
                <a:solidFill>
                  <a:srgbClr val="424242"/>
                </a:solidFill>
                <a:effectLst/>
                <a:latin typeface="Segoe Sans"/>
              </a:rPr>
              <a:t>Framing the Learning Experience</a:t>
            </a:r>
            <a:br>
              <a:rPr lang="en-US" sz="1000" b="0" i="0" dirty="0">
                <a:solidFill>
                  <a:srgbClr val="424242"/>
                </a:solidFill>
                <a:effectLst/>
                <a:latin typeface="Segoe Sans"/>
              </a:rPr>
            </a:br>
            <a:r>
              <a:rPr lang="en-US" sz="1000" b="0" i="0" dirty="0">
                <a:solidFill>
                  <a:srgbClr val="424242"/>
                </a:solidFill>
                <a:effectLst/>
                <a:latin typeface="Segoe Sans"/>
              </a:rPr>
              <a:t>Let participants know that the training will provide them with practical tools and strategies to:</a:t>
            </a:r>
          </a:p>
          <a:p>
            <a:pPr marL="628650" lvl="1" indent="-171450" algn="l">
              <a:buFont typeface="Arial" panose="020B0604020202020204" pitchFamily="34" charset="0"/>
              <a:buChar char="•"/>
            </a:pPr>
            <a:r>
              <a:rPr lang="en-US" sz="1000" b="0" i="0" dirty="0">
                <a:solidFill>
                  <a:srgbClr val="424242"/>
                </a:solidFill>
                <a:effectLst/>
                <a:latin typeface="Segoe Sans"/>
              </a:rPr>
              <a:t>Recognize warning signs and risk factors</a:t>
            </a:r>
          </a:p>
          <a:p>
            <a:pPr marL="628650" lvl="1" indent="-171450" algn="l">
              <a:buFont typeface="Arial" panose="020B0604020202020204" pitchFamily="34" charset="0"/>
              <a:buChar char="•"/>
            </a:pPr>
            <a:r>
              <a:rPr lang="en-US" sz="1000" b="0" i="0" dirty="0">
                <a:solidFill>
                  <a:srgbClr val="424242"/>
                </a:solidFill>
                <a:effectLst/>
                <a:latin typeface="Segoe Sans"/>
              </a:rPr>
              <a:t>Respond appropriately in a school setting</a:t>
            </a:r>
          </a:p>
          <a:p>
            <a:pPr marL="628650" lvl="1" indent="-171450" algn="l">
              <a:buFont typeface="Arial" panose="020B0604020202020204" pitchFamily="34" charset="0"/>
              <a:buChar char="•"/>
            </a:pPr>
            <a:r>
              <a:rPr lang="en-US" sz="1000" b="0" i="0" dirty="0">
                <a:solidFill>
                  <a:srgbClr val="424242"/>
                </a:solidFill>
                <a:effectLst/>
                <a:latin typeface="Segoe Sans"/>
              </a:rPr>
              <a:t>Engage in direct, compassionate conversations</a:t>
            </a:r>
          </a:p>
          <a:p>
            <a:pPr marL="628650" lvl="1" indent="-171450" algn="l">
              <a:buFont typeface="Arial" panose="020B0604020202020204" pitchFamily="34" charset="0"/>
              <a:buChar char="•"/>
            </a:pPr>
            <a:r>
              <a:rPr lang="en-US" sz="1000" b="0" i="0" dirty="0">
                <a:solidFill>
                  <a:srgbClr val="424242"/>
                </a:solidFill>
                <a:effectLst/>
                <a:latin typeface="Segoe Sans"/>
              </a:rPr>
              <a:t>Promote safer environments at school and at home</a:t>
            </a:r>
          </a:p>
        </p:txBody>
      </p:sp>
      <p:sp>
        <p:nvSpPr>
          <p:cNvPr id="4" name="Slide Number Placeholder 3"/>
          <p:cNvSpPr>
            <a:spLocks noGrp="1"/>
          </p:cNvSpPr>
          <p:nvPr>
            <p:ph type="sldNum" sz="quarter" idx="5"/>
          </p:nvPr>
        </p:nvSpPr>
        <p:spPr/>
        <p:txBody>
          <a:bodyPr/>
          <a:lstStyle/>
          <a:p>
            <a:fld id="{E61B91CA-B8FE-4262-BBCC-3AC4A78BFEFB}" type="slidenum">
              <a:rPr lang="en-US" smtClean="0"/>
              <a:t>1</a:t>
            </a:fld>
            <a:endParaRPr lang="en-US"/>
          </a:p>
        </p:txBody>
      </p:sp>
    </p:spTree>
    <p:extLst>
      <p:ext uri="{BB962C8B-B14F-4D97-AF65-F5344CB8AC3E}">
        <p14:creationId xmlns:p14="http://schemas.microsoft.com/office/powerpoint/2010/main" val="181679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988 Suicide &amp; Crisis Lifeline and Student ID Requirements</a:t>
            </a:r>
          </a:p>
          <a:p>
            <a:pPr algn="l"/>
            <a:endParaRPr lang="en-US" sz="1000" b="1" i="0" dirty="0">
              <a:solidFill>
                <a:srgbClr val="424242"/>
              </a:solidFill>
              <a:effectLst/>
              <a:latin typeface="Segoe Sans"/>
            </a:endParaRPr>
          </a:p>
          <a:p>
            <a:pPr algn="l"/>
            <a:r>
              <a:rPr lang="en-US" sz="1000" b="0" i="0" dirty="0">
                <a:solidFill>
                  <a:srgbClr val="424242"/>
                </a:solidFill>
                <a:effectLst/>
                <a:latin typeface="Segoe Sans"/>
              </a:rPr>
              <a:t>Use this slide to highlight the importance of 988 as part of a comprehensive school-based suicide prevention strategy:</a:t>
            </a:r>
          </a:p>
          <a:p>
            <a:pPr algn="l"/>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Immediate, 24/7 Support</a:t>
            </a:r>
            <a:endParaRPr lang="en-US" sz="1000" b="0" i="0" dirty="0">
              <a:solidFill>
                <a:srgbClr val="424242"/>
              </a:solidFill>
              <a:effectLst/>
              <a:latin typeface="Segoe Sans"/>
            </a:endParaRPr>
          </a:p>
          <a:p>
            <a:pPr marL="228600" lvl="1" indent="0" algn="l">
              <a:tabLst>
                <a:tab pos="228600" algn="l"/>
                <a:tab pos="687388" algn="l"/>
              </a:tabLst>
            </a:pPr>
            <a:r>
              <a:rPr lang="en-US" sz="1000" b="0" i="0" dirty="0">
                <a:solidFill>
                  <a:srgbClr val="424242"/>
                </a:solidFill>
                <a:effectLst/>
                <a:latin typeface="Segoe Sans"/>
              </a:rPr>
              <a:t>988 offers free, confidential help via call, text, or chat—ideal for students in crisis or emotional distress.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Accessible and Student-Friendly</a:t>
            </a:r>
            <a:endParaRPr lang="en-US" sz="1000" b="0" i="0" dirty="0">
              <a:solidFill>
                <a:srgbClr val="424242"/>
              </a:solidFill>
              <a:effectLst/>
              <a:latin typeface="Segoe Sans"/>
            </a:endParaRPr>
          </a:p>
          <a:p>
            <a:pPr marL="228600" lvl="1" indent="0" algn="l">
              <a:tabLst>
                <a:tab pos="228600" algn="l"/>
                <a:tab pos="687388" algn="l"/>
              </a:tabLst>
            </a:pPr>
            <a:r>
              <a:rPr lang="en-US" sz="1000" b="0" i="0" dirty="0">
                <a:solidFill>
                  <a:srgbClr val="424242"/>
                </a:solidFill>
                <a:effectLst/>
                <a:latin typeface="Segoe Sans"/>
              </a:rPr>
              <a:t>Multiple contact options reduce barriers for students who may be hesitant to seek help in person.</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Crisis and Postvention Resource</a:t>
            </a:r>
            <a:endParaRPr lang="en-US" sz="1000" b="0" i="0" dirty="0">
              <a:solidFill>
                <a:srgbClr val="424242"/>
              </a:solidFill>
              <a:effectLst/>
              <a:latin typeface="Segoe Sans"/>
            </a:endParaRPr>
          </a:p>
          <a:p>
            <a:pPr marL="228600" lvl="1" indent="0" algn="l">
              <a:tabLst>
                <a:tab pos="228600" algn="l"/>
                <a:tab pos="687388" algn="l"/>
              </a:tabLst>
            </a:pPr>
            <a:r>
              <a:rPr lang="en-US" sz="1000" b="0" i="0" dirty="0">
                <a:solidFill>
                  <a:srgbClr val="424242"/>
                </a:solidFill>
                <a:effectLst/>
                <a:latin typeface="Segoe Sans"/>
              </a:rPr>
              <a:t>988 can be used during or after a crisis to connect students and families with trained counselors and local services.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Promotes a Help-Seeking Culture</a:t>
            </a:r>
            <a:endParaRPr lang="en-US" sz="1000" b="0" i="0" dirty="0">
              <a:solidFill>
                <a:srgbClr val="424242"/>
              </a:solidFill>
              <a:effectLst/>
              <a:latin typeface="Segoe Sans"/>
            </a:endParaRPr>
          </a:p>
          <a:p>
            <a:pPr marL="228600" lvl="1" indent="0" algn="l">
              <a:tabLst>
                <a:tab pos="169863" algn="l"/>
                <a:tab pos="687388" algn="l"/>
              </a:tabLst>
            </a:pPr>
            <a:r>
              <a:rPr lang="en-US" sz="1000" b="0" i="0" dirty="0">
                <a:solidFill>
                  <a:srgbClr val="424242"/>
                </a:solidFill>
                <a:effectLst/>
                <a:latin typeface="Segoe Sans"/>
              </a:rPr>
              <a:t>Displaying and discussing 988 normalizes mental health conversations and reinforces that help is always available.</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Policy-Aligned</a:t>
            </a:r>
            <a:endParaRPr lang="en-US" sz="1000" b="0" i="0" dirty="0">
              <a:solidFill>
                <a:srgbClr val="424242"/>
              </a:solidFill>
              <a:effectLst/>
              <a:latin typeface="Segoe Sans"/>
            </a:endParaRPr>
          </a:p>
          <a:p>
            <a:pPr marL="228600" lvl="1" indent="0" algn="l">
              <a:tabLst>
                <a:tab pos="169863" algn="l"/>
                <a:tab pos="687388" algn="l"/>
              </a:tabLst>
            </a:pPr>
            <a:r>
              <a:rPr lang="en-US" sz="1000" b="0" i="0" dirty="0">
                <a:solidFill>
                  <a:srgbClr val="424242"/>
                </a:solidFill>
                <a:effectLst/>
                <a:latin typeface="Segoe Sans"/>
              </a:rPr>
              <a:t>Missouri law requires schools to include 988 on student ID cards and educate students about its use.</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algn="l"/>
            <a:r>
              <a:rPr lang="en-US" sz="1000" b="1" i="0" dirty="0">
                <a:solidFill>
                  <a:srgbClr val="424242"/>
                </a:solidFill>
                <a:effectLst/>
                <a:latin typeface="Segoe Sans"/>
              </a:rPr>
              <a:t>Closing Talking Point:</a:t>
            </a:r>
            <a:br>
              <a:rPr lang="en-US" sz="1000" b="0" i="0" dirty="0">
                <a:solidFill>
                  <a:srgbClr val="424242"/>
                </a:solidFill>
                <a:effectLst/>
                <a:latin typeface="Segoe Sans"/>
              </a:rPr>
            </a:br>
            <a:r>
              <a:rPr lang="en-US" sz="1000" b="0" i="0" dirty="0">
                <a:solidFill>
                  <a:srgbClr val="424242"/>
                </a:solidFill>
                <a:effectLst/>
                <a:latin typeface="Segoe Sans"/>
              </a:rPr>
              <a:t>988 is a vital, life-saving tool. Make sure students and staff know how to access it—and feel empowered to use it when needed.</a:t>
            </a:r>
          </a:p>
          <a:p>
            <a:r>
              <a:rPr lang="en-US" sz="1000" b="0" i="0" dirty="0">
                <a:solidFill>
                  <a:srgbClr val="424242"/>
                </a:solidFill>
                <a:effectLst/>
                <a:latin typeface="Segoe Sans"/>
              </a:rPr>
              <a:t>.</a:t>
            </a:r>
          </a:p>
        </p:txBody>
      </p:sp>
      <p:sp>
        <p:nvSpPr>
          <p:cNvPr id="4" name="Slide Number Placeholder 3"/>
          <p:cNvSpPr>
            <a:spLocks noGrp="1"/>
          </p:cNvSpPr>
          <p:nvPr>
            <p:ph type="sldNum" sz="quarter" idx="5"/>
          </p:nvPr>
        </p:nvSpPr>
        <p:spPr/>
        <p:txBody>
          <a:bodyPr/>
          <a:lstStyle/>
          <a:p>
            <a:fld id="{E61B91CA-B8FE-4262-BBCC-3AC4A78BFEFB}" type="slidenum">
              <a:rPr lang="en-US" smtClean="0"/>
              <a:t>10</a:t>
            </a:fld>
            <a:endParaRPr lang="en-US"/>
          </a:p>
        </p:txBody>
      </p:sp>
    </p:spTree>
    <p:extLst>
      <p:ext uri="{BB962C8B-B14F-4D97-AF65-F5344CB8AC3E}">
        <p14:creationId xmlns:p14="http://schemas.microsoft.com/office/powerpoint/2010/main" val="1134760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The Puzzle of Suicide Risk</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Use this slide to emphasize that identifying suicide risk is a shared responsibility—no one person sees the full picture.</a:t>
            </a:r>
          </a:p>
          <a:p>
            <a:pPr algn="l"/>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Everyone Sees Different Pieces</a:t>
            </a:r>
            <a:endParaRPr lang="en-US" sz="1000" dirty="0">
              <a:solidFill>
                <a:srgbClr val="424242"/>
              </a:solidFill>
              <a:latin typeface="Segoe Sans"/>
            </a:endParaRPr>
          </a:p>
          <a:p>
            <a:pPr marL="228600" algn="l"/>
            <a:r>
              <a:rPr lang="en-US" sz="1000" b="0" i="0" dirty="0">
                <a:solidFill>
                  <a:srgbClr val="424242"/>
                </a:solidFill>
                <a:effectLst/>
                <a:latin typeface="Segoe Sans"/>
              </a:rPr>
              <a:t>Teachers, bus drivers, paraprofessionals, and others may each notice different signs. All observations matter. </a:t>
            </a:r>
          </a:p>
          <a:p>
            <a:pPr marL="684213" lvl="2" indent="-227013">
              <a:buFont typeface="Arial" panose="020B0604020202020204" pitchFamily="34" charset="0"/>
              <a:buChar char="•"/>
            </a:pPr>
            <a:r>
              <a:rPr lang="en-US" sz="1000" dirty="0">
                <a:solidFill>
                  <a:srgbClr val="424242"/>
                </a:solidFill>
                <a:latin typeface="Segoe Sans"/>
              </a:rPr>
              <a:t>It is important that all staff, including support staff and contract personnel, are trained to recognize warning signs and know how to respond appropriately.</a:t>
            </a:r>
            <a:endParaRPr lang="en-US" sz="1000" b="0" i="0" dirty="0">
              <a:solidFill>
                <a:srgbClr val="424242"/>
              </a:solidFill>
              <a:effectLst/>
              <a:latin typeface="Segoe Sans"/>
            </a:endParaRPr>
          </a:p>
          <a:p>
            <a:pPr marL="227013" lvl="1" indent="-227013"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Know and Follow Your School’s Protocol</a:t>
            </a:r>
            <a:endParaRPr lang="en-US" sz="1000" b="0" i="0" dirty="0">
              <a:solidFill>
                <a:srgbClr val="424242"/>
              </a:solidFill>
              <a:effectLst/>
              <a:latin typeface="Segoe Sans"/>
            </a:endParaRPr>
          </a:p>
          <a:p>
            <a:pPr marL="228600" lvl="2"/>
            <a:r>
              <a:rPr lang="en-US" sz="1000" b="0" i="0" dirty="0">
                <a:solidFill>
                  <a:srgbClr val="424242"/>
                </a:solidFill>
                <a:effectLst/>
                <a:latin typeface="Segoe Sans"/>
              </a:rPr>
              <a:t>Staff should know who to report to, how to report, and what details to include.</a:t>
            </a:r>
          </a:p>
          <a:p>
            <a:pPr marL="227013" lvl="1" indent="-227013" algn="l">
              <a:buFont typeface="+mj-lt"/>
              <a:buAutoNum type="arabicPeriod"/>
            </a:pPr>
            <a:endParaRPr lang="en-US" sz="1000" b="0" i="0" dirty="0">
              <a:solidFill>
                <a:srgbClr val="424242"/>
              </a:solidFill>
              <a:effectLst/>
              <a:latin typeface="Segoe Sans"/>
            </a:endParaRPr>
          </a:p>
          <a:p>
            <a:pPr marL="227013" indent="-227013" algn="l">
              <a:buFont typeface="+mj-lt"/>
              <a:buAutoNum type="arabicPeriod" startAt="2"/>
            </a:pPr>
            <a:r>
              <a:rPr lang="en-US" sz="1000" b="1" i="0" dirty="0">
                <a:solidFill>
                  <a:srgbClr val="424242"/>
                </a:solidFill>
                <a:effectLst/>
                <a:latin typeface="Segoe Sans"/>
              </a:rPr>
              <a:t>Report Promptly and Clearly</a:t>
            </a:r>
            <a:endParaRPr lang="en-US" sz="1000" dirty="0">
              <a:solidFill>
                <a:srgbClr val="424242"/>
              </a:solidFill>
              <a:latin typeface="Segoe Sans"/>
            </a:endParaRPr>
          </a:p>
          <a:p>
            <a:pPr algn="l">
              <a:tabLst>
                <a:tab pos="228600" algn="l"/>
              </a:tabLst>
            </a:pPr>
            <a:r>
              <a:rPr lang="en-US" sz="1000" b="0" i="0" dirty="0">
                <a:solidFill>
                  <a:srgbClr val="424242"/>
                </a:solidFill>
                <a:effectLst/>
                <a:latin typeface="Segoe Sans"/>
              </a:rPr>
              <a:t>	Trust your instincts. Be specific, objective, and timely in your reports.</a:t>
            </a:r>
          </a:p>
          <a:p>
            <a:pPr marL="227013" lvl="1" indent="-227013"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4"/>
            </a:pPr>
            <a:r>
              <a:rPr lang="en-US" sz="1000" b="1" i="0" dirty="0">
                <a:solidFill>
                  <a:srgbClr val="424242"/>
                </a:solidFill>
                <a:effectLst/>
                <a:latin typeface="Segoe Sans"/>
              </a:rPr>
              <a:t>Use the Right Channels</a:t>
            </a:r>
            <a:endParaRPr lang="en-US" sz="1000" dirty="0">
              <a:solidFill>
                <a:srgbClr val="424242"/>
              </a:solidFill>
              <a:latin typeface="Segoe Sans"/>
            </a:endParaRPr>
          </a:p>
          <a:p>
            <a:pPr algn="l" defTabSz="228600"/>
            <a:r>
              <a:rPr lang="en-US" sz="1000" b="0" i="0" dirty="0">
                <a:solidFill>
                  <a:srgbClr val="424242"/>
                </a:solidFill>
                <a:effectLst/>
                <a:latin typeface="Segoe Sans"/>
              </a:rPr>
              <a:t>	Avoid informal conversations. Use designated systems or staff.</a:t>
            </a:r>
          </a:p>
          <a:p>
            <a:pPr marL="227013" lvl="1" indent="-227013"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5"/>
            </a:pPr>
            <a:r>
              <a:rPr lang="en-US" sz="1000" b="1" i="0" dirty="0">
                <a:solidFill>
                  <a:srgbClr val="424242"/>
                </a:solidFill>
                <a:effectLst/>
                <a:latin typeface="Segoe Sans"/>
              </a:rPr>
              <a:t>Follow Up and Maintain Confidentiality</a:t>
            </a:r>
            <a:endParaRPr lang="en-US" sz="1000" b="0" i="0" dirty="0">
              <a:solidFill>
                <a:srgbClr val="424242"/>
              </a:solidFill>
              <a:effectLst/>
              <a:latin typeface="Segoe Sans"/>
            </a:endParaRPr>
          </a:p>
          <a:p>
            <a:pPr marL="228600" lvl="2"/>
            <a:r>
              <a:rPr lang="en-US" sz="1000" b="0" i="0" dirty="0">
                <a:solidFill>
                  <a:srgbClr val="424242"/>
                </a:solidFill>
                <a:effectLst/>
                <a:latin typeface="Segoe Sans"/>
              </a:rPr>
              <a:t>It’s okay to check that your concern was received. Share only with those who need to know.</a:t>
            </a:r>
          </a:p>
          <a:p>
            <a:pPr marL="227013" lvl="1" indent="-227013" algn="l">
              <a:buFont typeface="+mj-lt"/>
              <a:buAutoNum type="arabicPeriod"/>
            </a:pPr>
            <a:endParaRPr lang="en-US" sz="1000" b="0" i="0" dirty="0">
              <a:solidFill>
                <a:srgbClr val="424242"/>
              </a:solidFill>
              <a:effectLst/>
              <a:latin typeface="Segoe Sans"/>
            </a:endParaRPr>
          </a:p>
          <a:p>
            <a:pPr marL="227013" indent="-227013" algn="l">
              <a:buFont typeface="+mj-lt"/>
              <a:buAutoNum type="arabicPeriod" startAt="5"/>
            </a:pPr>
            <a:r>
              <a:rPr lang="en-US" sz="1000" b="1" i="0" dirty="0">
                <a:solidFill>
                  <a:srgbClr val="424242"/>
                </a:solidFill>
                <a:effectLst/>
                <a:latin typeface="Segoe Sans"/>
              </a:rPr>
              <a:t>Empower All Staff</a:t>
            </a:r>
            <a:endParaRPr lang="en-US" sz="1000" b="0" i="0" dirty="0">
              <a:solidFill>
                <a:srgbClr val="424242"/>
              </a:solidFill>
              <a:effectLst/>
              <a:latin typeface="Segoe Sans"/>
            </a:endParaRPr>
          </a:p>
          <a:p>
            <a:pPr marL="228600" lvl="1" indent="0" algn="l">
              <a:tabLst>
                <a:tab pos="228600" algn="l"/>
                <a:tab pos="687388" algn="l"/>
              </a:tabLst>
            </a:pPr>
            <a:r>
              <a:rPr lang="en-US" sz="1000" b="0" i="0" dirty="0">
                <a:solidFill>
                  <a:srgbClr val="424242"/>
                </a:solidFill>
                <a:effectLst/>
                <a:latin typeface="Segoe Sans"/>
              </a:rPr>
              <a:t>Remind everyone they are part of the safety net. Provide training and support to build confidence in reporting.</a:t>
            </a:r>
          </a:p>
          <a:p>
            <a:pPr marL="742950" lvl="1" indent="-285750" algn="l">
              <a:buFont typeface="+mj-lt"/>
              <a:buAutoNum type="arabicPeriod"/>
            </a:pPr>
            <a:endParaRPr lang="en-US" sz="1000" b="0" i="0" dirty="0">
              <a:solidFill>
                <a:srgbClr val="424242"/>
              </a:solidFill>
              <a:effectLst/>
              <a:latin typeface="Segoe Sans"/>
            </a:endParaRPr>
          </a:p>
          <a:p>
            <a:pPr algn="l"/>
            <a:r>
              <a:rPr lang="en-US" sz="1000" b="1" i="0" dirty="0">
                <a:solidFill>
                  <a:srgbClr val="424242"/>
                </a:solidFill>
                <a:effectLst/>
                <a:latin typeface="Segoe Sans"/>
              </a:rPr>
              <a:t>Closing Message:</a:t>
            </a:r>
            <a:br>
              <a:rPr lang="en-US" sz="1000" b="0" i="0" dirty="0">
                <a:solidFill>
                  <a:srgbClr val="424242"/>
                </a:solidFill>
                <a:effectLst/>
                <a:latin typeface="Segoe Sans"/>
              </a:rPr>
            </a:br>
            <a:r>
              <a:rPr lang="en-US" sz="1000" b="0" i="0" dirty="0">
                <a:solidFill>
                  <a:srgbClr val="424242"/>
                </a:solidFill>
                <a:effectLst/>
                <a:latin typeface="Segoe Sans"/>
              </a:rPr>
              <a:t>When we share what we see and follow protocols, we strengthen the safety net and increase the chance of early intervention.</a:t>
            </a:r>
          </a:p>
          <a:p>
            <a:endParaRPr lang="en-US" dirty="0"/>
          </a:p>
        </p:txBody>
      </p:sp>
      <p:sp>
        <p:nvSpPr>
          <p:cNvPr id="4" name="Slide Number Placeholder 3"/>
          <p:cNvSpPr>
            <a:spLocks noGrp="1"/>
          </p:cNvSpPr>
          <p:nvPr>
            <p:ph type="sldNum" sz="quarter" idx="5"/>
          </p:nvPr>
        </p:nvSpPr>
        <p:spPr/>
        <p:txBody>
          <a:bodyPr/>
          <a:lstStyle/>
          <a:p>
            <a:fld id="{E61B91CA-B8FE-4262-BBCC-3AC4A78BFEFB}" type="slidenum">
              <a:rPr lang="en-US" smtClean="0"/>
              <a:t>11</a:t>
            </a:fld>
            <a:endParaRPr lang="en-US"/>
          </a:p>
        </p:txBody>
      </p:sp>
    </p:spTree>
    <p:extLst>
      <p:ext uri="{BB962C8B-B14F-4D97-AF65-F5344CB8AC3E}">
        <p14:creationId xmlns:p14="http://schemas.microsoft.com/office/powerpoint/2010/main" val="327024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Weaving a Tighter Safety Net</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uses a powerful visual metaphor—a person falling into a net—to represent the importance of building strong, interconnected systems of support within schools to prevent youth suicide.</a:t>
            </a:r>
          </a:p>
          <a:p>
            <a:pPr algn="l"/>
            <a:endParaRPr lang="en-US" sz="1000" b="0" i="0" dirty="0">
              <a:solidFill>
                <a:srgbClr val="424242"/>
              </a:solidFill>
              <a:effectLst/>
              <a:latin typeface="Segoe Sans"/>
            </a:endParaRPr>
          </a:p>
          <a:p>
            <a:pPr marL="228600" indent="-228600" algn="l">
              <a:buAutoNum type="arabicPeriod"/>
            </a:pPr>
            <a:r>
              <a:rPr lang="en-US" sz="1000" b="1" i="0" dirty="0">
                <a:solidFill>
                  <a:srgbClr val="424242"/>
                </a:solidFill>
                <a:effectLst/>
                <a:latin typeface="Segoe Sans"/>
              </a:rPr>
              <a:t>Everyone Plays a Role in the Safety Net</a:t>
            </a:r>
            <a:endParaRPr lang="en-US" sz="1000" dirty="0">
              <a:solidFill>
                <a:srgbClr val="424242"/>
              </a:solidFill>
              <a:latin typeface="Segoe Sans"/>
            </a:endParaRPr>
          </a:p>
          <a:p>
            <a:pPr marL="228600" algn="l"/>
            <a:r>
              <a:rPr lang="en-US" sz="1000" b="0" i="0" dirty="0">
                <a:solidFill>
                  <a:srgbClr val="424242"/>
                </a:solidFill>
                <a:effectLst/>
                <a:latin typeface="Segoe Sans"/>
              </a:rPr>
              <a:t>Just like the net in the image, a school’s safety net is made up of many interconnected individuals—teachers, counselors, bus drivers, custodians, cafeteria staff, office personnel, and more.</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Each person may notice different changes in a student’s behavior, mood, or appearance. These observations are critical in identifying students who may be at risk.</a:t>
            </a:r>
          </a:p>
          <a:p>
            <a:pPr algn="l"/>
            <a:endParaRPr lang="en-US" sz="1000" b="0" i="0" dirty="0">
              <a:solidFill>
                <a:srgbClr val="424242"/>
              </a:solidFill>
              <a:effectLst/>
              <a:latin typeface="Segoe Sans"/>
            </a:endParaRPr>
          </a:p>
          <a:p>
            <a:pPr marL="228600" indent="-228600" algn="l">
              <a:buAutoNum type="arabicPeriod" startAt="2"/>
              <a:tabLst>
                <a:tab pos="227013" algn="l"/>
              </a:tabLst>
            </a:pPr>
            <a:r>
              <a:rPr lang="en-US" sz="1000" b="1" i="0" dirty="0">
                <a:solidFill>
                  <a:srgbClr val="424242"/>
                </a:solidFill>
                <a:effectLst/>
                <a:latin typeface="Segoe Sans"/>
              </a:rPr>
              <a:t>Structured and Unstructured Moments Matter</a:t>
            </a:r>
            <a:endParaRPr lang="en-US" sz="1000" dirty="0">
              <a:solidFill>
                <a:srgbClr val="424242"/>
              </a:solidFill>
              <a:latin typeface="Segoe Sans"/>
            </a:endParaRPr>
          </a:p>
          <a:p>
            <a:pPr marL="228600" algn="l">
              <a:tabLst>
                <a:tab pos="227013" algn="l"/>
              </a:tabLst>
            </a:pPr>
            <a:r>
              <a:rPr lang="en-US" sz="1000" b="0" i="0" dirty="0">
                <a:solidFill>
                  <a:srgbClr val="424242"/>
                </a:solidFill>
                <a:effectLst/>
                <a:latin typeface="Segoe Sans"/>
              </a:rPr>
              <a:t>Emphasize that opportunities to notice warning signs don’t just happen in counseling sessions or classrooms. </a:t>
            </a:r>
            <a:endParaRPr lang="en-US" sz="1000" dirty="0">
              <a:solidFill>
                <a:srgbClr val="424242"/>
              </a:solidFill>
              <a:latin typeface="Segoe Sans"/>
            </a:endParaRPr>
          </a:p>
          <a:p>
            <a:pPr marL="628650" lvl="1" indent="-171450">
              <a:buFont typeface="Arial" panose="020B0604020202020204" pitchFamily="34" charset="0"/>
              <a:buChar char="•"/>
            </a:pPr>
            <a:r>
              <a:rPr lang="en-US" sz="1000" b="0" i="0" dirty="0">
                <a:solidFill>
                  <a:srgbClr val="424242"/>
                </a:solidFill>
                <a:effectLst/>
                <a:latin typeface="Segoe Sans"/>
              </a:rPr>
              <a:t>They happen in the hallway, on the playground, at the bus stop, or in the lunch line. These everyday interactions can be the first sign that something is wrong.</a:t>
            </a:r>
          </a:p>
          <a:p>
            <a:pPr algn="l"/>
            <a:endParaRPr lang="en-US" sz="1000" b="0" i="0" dirty="0">
              <a:solidFill>
                <a:srgbClr val="424242"/>
              </a:solidFill>
              <a:effectLst/>
              <a:latin typeface="Segoe Sans"/>
            </a:endParaRPr>
          </a:p>
          <a:p>
            <a:pPr marL="228600" indent="-228600" algn="l" defTabSz="227013">
              <a:buAutoNum type="arabicPeriod" startAt="3"/>
            </a:pPr>
            <a:r>
              <a:rPr lang="en-US" sz="1000" b="1" i="0" dirty="0">
                <a:solidFill>
                  <a:srgbClr val="424242"/>
                </a:solidFill>
                <a:effectLst/>
                <a:latin typeface="Segoe Sans"/>
              </a:rPr>
              <a:t>Extend the Net Beyond School Walls</a:t>
            </a:r>
            <a:endParaRPr lang="en-US" sz="1000" dirty="0">
              <a:solidFill>
                <a:srgbClr val="424242"/>
              </a:solidFill>
              <a:latin typeface="Segoe Sans"/>
            </a:endParaRPr>
          </a:p>
          <a:p>
            <a:pPr marL="228600" algn="l" defTabSz="227013"/>
            <a:r>
              <a:rPr lang="en-US" sz="1000" b="0" i="0" dirty="0">
                <a:solidFill>
                  <a:srgbClr val="424242"/>
                </a:solidFill>
                <a:effectLst/>
                <a:latin typeface="Segoe Sans"/>
              </a:rPr>
              <a:t>If your district works with outside providers or after-school programs, providers (e.g., transportation, custodial services, YMCA, Boys &amp; Girls Clubs), include them in suicide prevention training and ensure they understand the crisis response plan.</a:t>
            </a:r>
          </a:p>
          <a:p>
            <a:pPr marL="627063" lvl="2" indent="-166688" defTabSz="114300">
              <a:buFont typeface="Arial" panose="020B0604020202020204" pitchFamily="34" charset="0"/>
              <a:buChar char="•"/>
            </a:pPr>
            <a:r>
              <a:rPr lang="en-US" sz="1000" b="0" i="0" dirty="0">
                <a:solidFill>
                  <a:srgbClr val="424242"/>
                </a:solidFill>
                <a:effectLst/>
                <a:latin typeface="Segoe Sans"/>
              </a:rPr>
              <a:t>Partner with community agencies to offer suicide prevention training for parents. To accommodate busy schedules, provide information in multiple formats—such as in-person sessions, newsletters with 988 info, inserts in activity programs, email blasts during awareness months, and regular updates from school counselors.</a:t>
            </a:r>
          </a:p>
          <a:p>
            <a:pPr algn="l"/>
            <a:endParaRPr lang="en-US" sz="1000" b="0" i="0" dirty="0">
              <a:solidFill>
                <a:srgbClr val="424242"/>
              </a:solidFill>
              <a:effectLst/>
              <a:latin typeface="Segoe Sans"/>
            </a:endParaRPr>
          </a:p>
          <a:p>
            <a:pPr algn="l"/>
            <a:r>
              <a:rPr lang="en-US" sz="1000" b="1" i="0" dirty="0">
                <a:solidFill>
                  <a:srgbClr val="424242"/>
                </a:solidFill>
                <a:effectLst/>
                <a:latin typeface="Segoe Sans"/>
              </a:rPr>
              <a:t>Closing Talking Point:</a:t>
            </a:r>
            <a:br>
              <a:rPr lang="en-US" sz="1000" b="0" i="0" dirty="0">
                <a:solidFill>
                  <a:srgbClr val="424242"/>
                </a:solidFill>
                <a:effectLst/>
                <a:latin typeface="Segoe Sans"/>
              </a:rPr>
            </a:br>
            <a:r>
              <a:rPr lang="en-US" sz="1000" b="0" i="0" dirty="0">
                <a:solidFill>
                  <a:srgbClr val="424242"/>
                </a:solidFill>
                <a:effectLst/>
                <a:latin typeface="Segoe Sans"/>
              </a:rPr>
              <a:t>The stronger and more connected our safety net, the more likely we are to catch students before they fall too far. Suicide prevention is not the responsibility of one person or one department—it’s a shared responsibility across the entire school community.</a:t>
            </a:r>
          </a:p>
          <a:p>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12</a:t>
            </a:fld>
            <a:endParaRPr lang="en-US"/>
          </a:p>
        </p:txBody>
      </p:sp>
    </p:spTree>
    <p:extLst>
      <p:ext uri="{BB962C8B-B14F-4D97-AF65-F5344CB8AC3E}">
        <p14:creationId xmlns:p14="http://schemas.microsoft.com/office/powerpoint/2010/main" val="3117377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b="1" i="0" dirty="0">
                <a:solidFill>
                  <a:srgbClr val="424242"/>
                </a:solidFill>
                <a:effectLst/>
                <a:latin typeface="Segoe Sans"/>
              </a:rPr>
              <a:t>Instructor Notes: Special Considerations – “Attention Seeking” vs. Connection Seeking</a:t>
            </a:r>
          </a:p>
          <a:p>
            <a:pPr algn="l"/>
            <a:endParaRPr lang="en-US" b="0" i="0" dirty="0">
              <a:solidFill>
                <a:srgbClr val="424242"/>
              </a:solidFill>
              <a:effectLst/>
              <a:latin typeface="Segoe Sans"/>
            </a:endParaRPr>
          </a:p>
          <a:p>
            <a:pPr algn="l"/>
            <a:r>
              <a:rPr lang="en-US" sz="1000" b="0" i="0" dirty="0">
                <a:solidFill>
                  <a:srgbClr val="424242"/>
                </a:solidFill>
                <a:effectLst/>
                <a:latin typeface="Segoe Sans"/>
              </a:rPr>
              <a:t>This slide addresses a common and critical misconception in suicide prevention: the idea that students who talk about suicide “just want attention.” Use this moment to reframe that thinking and emphasize the importance of taking all disclosures seriously.</a:t>
            </a:r>
          </a:p>
          <a:p>
            <a:pPr algn="l"/>
            <a:endParaRPr lang="en-US" sz="1000" b="0" i="0" dirty="0">
              <a:solidFill>
                <a:srgbClr val="424242"/>
              </a:solidFill>
              <a:effectLst/>
              <a:latin typeface="Segoe Sans"/>
            </a:endParaRPr>
          </a:p>
          <a:p>
            <a:pPr marL="228600" indent="-228600" algn="l">
              <a:buAutoNum type="arabicPeriod"/>
            </a:pPr>
            <a:r>
              <a:rPr lang="en-US" sz="1000" b="1" i="0" dirty="0">
                <a:solidFill>
                  <a:srgbClr val="424242"/>
                </a:solidFill>
                <a:effectLst/>
                <a:latin typeface="Segoe Sans"/>
              </a:rPr>
              <a:t>Reframe “Attention Seeking” as “Connection Seeking”</a:t>
            </a:r>
            <a:endParaRPr lang="en-US" sz="1000" dirty="0">
              <a:solidFill>
                <a:srgbClr val="424242"/>
              </a:solidFill>
              <a:latin typeface="Segoe Sans"/>
            </a:endParaRPr>
          </a:p>
          <a:p>
            <a:pPr marL="228600" algn="l"/>
            <a:r>
              <a:rPr lang="en-US" sz="1000" b="0" i="0" dirty="0">
                <a:solidFill>
                  <a:srgbClr val="424242"/>
                </a:solidFill>
                <a:effectLst/>
                <a:latin typeface="Segoe Sans"/>
              </a:rPr>
              <a:t>Students expressing suicidal thoughts are signaling distress—not manipulating. Instead of dismissing it, treat every disclosure as a call for help and an invitation for connection and support. </a:t>
            </a:r>
          </a:p>
          <a:p>
            <a:pPr marL="687388" lvl="2" indent="-228600">
              <a:buFont typeface="Arial" panose="020B0604020202020204" pitchFamily="34" charset="0"/>
              <a:buChar char="•"/>
            </a:pPr>
            <a:endParaRPr lang="en-US" sz="1000" dirty="0">
              <a:solidFill>
                <a:srgbClr val="424242"/>
              </a:solidFill>
              <a:latin typeface="Segoe Sans"/>
            </a:endParaRPr>
          </a:p>
          <a:p>
            <a:pPr marL="228600" lvl="2" indent="-228600">
              <a:buFont typeface="+mj-lt"/>
              <a:buAutoNum type="arabicPeriod" startAt="2"/>
            </a:pPr>
            <a:r>
              <a:rPr lang="en-US" sz="1000" b="1" i="0" dirty="0">
                <a:solidFill>
                  <a:srgbClr val="424242"/>
                </a:solidFill>
                <a:effectLst/>
                <a:latin typeface="Segoe Sans"/>
              </a:rPr>
              <a:t>Never Assume There’s No Risk</a:t>
            </a:r>
            <a:endParaRPr lang="en-US" sz="1000" dirty="0">
              <a:solidFill>
                <a:srgbClr val="424242"/>
              </a:solidFill>
              <a:latin typeface="Segoe Sans"/>
            </a:endParaRPr>
          </a:p>
          <a:p>
            <a:pPr marL="228600" lvl="3"/>
            <a:r>
              <a:rPr lang="en-US" sz="1000" b="0" i="0" dirty="0">
                <a:solidFill>
                  <a:srgbClr val="424242"/>
                </a:solidFill>
                <a:effectLst/>
                <a:latin typeface="Segoe Sans"/>
              </a:rPr>
              <a:t>Even repeated or vague statements can indicate real risk. Never assume a student isn’t serious.</a:t>
            </a:r>
          </a:p>
          <a:p>
            <a:pPr marL="228600" lvl="3"/>
            <a:endParaRPr lang="en-US" sz="1000" dirty="0">
              <a:solidFill>
                <a:srgbClr val="424242"/>
              </a:solidFill>
              <a:latin typeface="Segoe Sans"/>
            </a:endParaRPr>
          </a:p>
          <a:p>
            <a:pPr marL="228600" lvl="3" indent="-228600">
              <a:buFont typeface="+mj-lt"/>
              <a:buAutoNum type="arabicPeriod" startAt="3"/>
            </a:pPr>
            <a:r>
              <a:rPr lang="en-US" sz="1000" b="1" i="0" dirty="0">
                <a:solidFill>
                  <a:srgbClr val="424242"/>
                </a:solidFill>
                <a:effectLst/>
                <a:latin typeface="Segoe Sans"/>
              </a:rPr>
              <a:t>Act Immediately—Don’t Delay</a:t>
            </a:r>
            <a:endParaRPr lang="en-US" sz="1000" dirty="0">
              <a:solidFill>
                <a:srgbClr val="424242"/>
              </a:solidFill>
              <a:latin typeface="Segoe Sans"/>
            </a:endParaRPr>
          </a:p>
          <a:p>
            <a:pPr marL="687388" lvl="2" indent="-231775">
              <a:buFont typeface="Arial" panose="020B0604020202020204" pitchFamily="34" charset="0"/>
              <a:buChar char="•"/>
            </a:pPr>
            <a:r>
              <a:rPr lang="en-US" sz="1000" b="0" i="0" dirty="0">
                <a:solidFill>
                  <a:srgbClr val="424242"/>
                </a:solidFill>
                <a:effectLst/>
                <a:latin typeface="Segoe Sans"/>
              </a:rPr>
              <a:t>Report concerns to the crisis team right away—don’t wait. </a:t>
            </a:r>
          </a:p>
          <a:p>
            <a:pPr marL="687388" lvl="2" indent="-231775">
              <a:buFont typeface="Arial" panose="020B0604020202020204" pitchFamily="34" charset="0"/>
              <a:buChar char="•"/>
            </a:pPr>
            <a:r>
              <a:rPr lang="en-US" sz="1000" b="0" i="0" dirty="0">
                <a:solidFill>
                  <a:srgbClr val="424242"/>
                </a:solidFill>
                <a:effectLst/>
                <a:latin typeface="Segoe Sans"/>
              </a:rPr>
              <a:t>Do not wait until lunch, your planning period, or the end of the day.</a:t>
            </a:r>
            <a:endParaRPr lang="en-US" sz="1000" dirty="0">
              <a:solidFill>
                <a:srgbClr val="424242"/>
              </a:solidFill>
              <a:latin typeface="Segoe Sans"/>
            </a:endParaRPr>
          </a:p>
          <a:p>
            <a:pPr marL="687388" lvl="2" indent="-231775">
              <a:buFont typeface="Arial" panose="020B0604020202020204" pitchFamily="34" charset="0"/>
              <a:buChar char="•"/>
            </a:pPr>
            <a:r>
              <a:rPr lang="en-US" sz="1000" b="0" i="0" dirty="0">
                <a:solidFill>
                  <a:srgbClr val="424242"/>
                </a:solidFill>
                <a:effectLst/>
                <a:latin typeface="Segoe Sans"/>
              </a:rPr>
              <a:t>Delays can increase risk, especially if the student goes home to an unsafe environment.</a:t>
            </a:r>
          </a:p>
          <a:p>
            <a:pPr marL="687388" lvl="2" indent="-231775">
              <a:buFont typeface="Arial" panose="020B0604020202020204" pitchFamily="34" charset="0"/>
              <a:buChar char="•"/>
            </a:pPr>
            <a:endParaRPr lang="en-US" sz="1000" b="0" i="0" dirty="0">
              <a:solidFill>
                <a:srgbClr val="424242"/>
              </a:solidFill>
              <a:effectLst/>
              <a:latin typeface="Segoe Sans"/>
            </a:endParaRPr>
          </a:p>
          <a:p>
            <a:pPr algn="l"/>
            <a:r>
              <a:rPr lang="en-US" sz="1000" b="1" i="0" dirty="0">
                <a:solidFill>
                  <a:srgbClr val="424242"/>
                </a:solidFill>
                <a:effectLst/>
                <a:latin typeface="Segoe Sans"/>
              </a:rPr>
              <a:t>Closing Talking Point:</a:t>
            </a:r>
            <a:br>
              <a:rPr lang="en-US" sz="1000" b="0" i="0" dirty="0">
                <a:solidFill>
                  <a:srgbClr val="424242"/>
                </a:solidFill>
                <a:effectLst/>
                <a:latin typeface="Segoe Sans"/>
              </a:rPr>
            </a:br>
            <a:r>
              <a:rPr lang="en-US" sz="1000" b="0" i="0" dirty="0">
                <a:solidFill>
                  <a:srgbClr val="424242"/>
                </a:solidFill>
                <a:effectLst/>
                <a:latin typeface="Segoe Sans"/>
              </a:rPr>
              <a:t>Our job is not to determine intent—it’s to respond with care, urgency, and consistency. When in doubt, report. It’s always better to over-respond than to miss a cry for help.</a:t>
            </a:r>
          </a:p>
          <a:p>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13</a:t>
            </a:fld>
            <a:endParaRPr lang="en-US"/>
          </a:p>
        </p:txBody>
      </p:sp>
    </p:spTree>
    <p:extLst>
      <p:ext uri="{BB962C8B-B14F-4D97-AF65-F5344CB8AC3E}">
        <p14:creationId xmlns:p14="http://schemas.microsoft.com/office/powerpoint/2010/main" val="214715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Special Considerations – Young Children (Ages 5–10)</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highlights the importance of recognizing and responding to suicide risk in young children, even though it’s less common.</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Take All Expressions Seriously</a:t>
            </a:r>
            <a:endParaRPr lang="en-US" sz="1000" dirty="0">
              <a:solidFill>
                <a:srgbClr val="424242"/>
              </a:solidFill>
              <a:latin typeface="Segoe Sans"/>
            </a:endParaRPr>
          </a:p>
          <a:p>
            <a:pPr marL="228600" algn="l"/>
            <a:r>
              <a:rPr lang="en-US" sz="1000" b="0" i="0" dirty="0">
                <a:solidFill>
                  <a:srgbClr val="424242"/>
                </a:solidFill>
                <a:effectLst/>
                <a:latin typeface="Segoe Sans"/>
              </a:rPr>
              <a:t>Talk, drawings, or writings about death or suicide should never be dismissed as imagination.</a:t>
            </a:r>
          </a:p>
          <a:p>
            <a:pPr marL="687388" lvl="1" indent="-230188"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Exposure Is Often a Factor</a:t>
            </a:r>
            <a:endParaRPr lang="en-US" sz="1000" dirty="0">
              <a:solidFill>
                <a:srgbClr val="424242"/>
              </a:solidFill>
              <a:latin typeface="Segoe Sans"/>
            </a:endParaRPr>
          </a:p>
          <a:p>
            <a:pPr marL="228600" algn="l"/>
            <a:r>
              <a:rPr lang="en-US" sz="1000" b="0" i="0" dirty="0">
                <a:solidFill>
                  <a:srgbClr val="424242"/>
                </a:solidFill>
                <a:effectLst/>
                <a:latin typeface="Segoe Sans"/>
              </a:rPr>
              <a:t>Children may mimic what they’ve seen or heard—at home, in media, or from others.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Limited Emotional Vocabulary</a:t>
            </a:r>
            <a:endParaRPr lang="en-US" sz="1000" dirty="0">
              <a:solidFill>
                <a:srgbClr val="424242"/>
              </a:solidFill>
              <a:latin typeface="Segoe Sans"/>
            </a:endParaRPr>
          </a:p>
          <a:p>
            <a:pPr marL="228600" algn="l"/>
            <a:r>
              <a:rPr lang="en-US" sz="1000" b="0" i="0" dirty="0">
                <a:solidFill>
                  <a:srgbClr val="424242"/>
                </a:solidFill>
                <a:effectLst/>
                <a:latin typeface="Segoe Sans"/>
              </a:rPr>
              <a:t>Young children may express distress through behavior or art rather than words.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5"/>
            </a:pPr>
            <a:r>
              <a:rPr lang="en-US" sz="1000" b="1" i="0" dirty="0">
                <a:solidFill>
                  <a:srgbClr val="424242"/>
                </a:solidFill>
                <a:effectLst/>
                <a:latin typeface="Segoe Sans"/>
              </a:rPr>
              <a:t>Use Simple, Supportive Language</a:t>
            </a:r>
            <a:endParaRPr lang="en-US" sz="1000" dirty="0">
              <a:solidFill>
                <a:srgbClr val="424242"/>
              </a:solidFill>
              <a:latin typeface="Segoe Sans"/>
            </a:endParaRPr>
          </a:p>
          <a:p>
            <a:pPr marL="228600" algn="l"/>
            <a:r>
              <a:rPr lang="en-US" sz="1000" b="0" i="0" dirty="0">
                <a:solidFill>
                  <a:srgbClr val="424242"/>
                </a:solidFill>
                <a:effectLst/>
                <a:latin typeface="Segoe Sans"/>
              </a:rPr>
              <a:t>Ask open-ended questions like:</a:t>
            </a:r>
          </a:p>
          <a:p>
            <a:pPr marL="685800" indent="-228600" algn="l">
              <a:buFont typeface="Arial" panose="020B0604020202020204" pitchFamily="34" charset="0"/>
              <a:buChar char="•"/>
            </a:pPr>
            <a:r>
              <a:rPr lang="en-US" sz="1000" b="0" i="1" dirty="0">
                <a:solidFill>
                  <a:srgbClr val="424242"/>
                </a:solidFill>
                <a:effectLst/>
                <a:latin typeface="Segoe Sans"/>
              </a:rPr>
              <a:t>“Can you tell me more about this drawing?”</a:t>
            </a:r>
          </a:p>
          <a:p>
            <a:pPr marL="685800" indent="-228600" algn="l">
              <a:buFont typeface="Arial" panose="020B0604020202020204" pitchFamily="34" charset="0"/>
              <a:buChar char="•"/>
            </a:pPr>
            <a:r>
              <a:rPr lang="en-US" sz="1000" b="0" i="1" dirty="0">
                <a:solidFill>
                  <a:srgbClr val="424242"/>
                </a:solidFill>
                <a:effectLst/>
                <a:latin typeface="Segoe Sans"/>
              </a:rPr>
              <a:t>“Have you ever felt really upset like that?”</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6"/>
            </a:pPr>
            <a:r>
              <a:rPr lang="en-US" sz="1000" b="1" i="0" dirty="0">
                <a:solidFill>
                  <a:srgbClr val="424242"/>
                </a:solidFill>
                <a:effectLst/>
                <a:latin typeface="Segoe Sans"/>
              </a:rPr>
              <a:t>Respond with Care and Urgency</a:t>
            </a:r>
            <a:endParaRPr lang="en-US" sz="1000" dirty="0">
              <a:solidFill>
                <a:srgbClr val="424242"/>
              </a:solidFill>
              <a:latin typeface="Segoe Sans"/>
            </a:endParaRPr>
          </a:p>
          <a:p>
            <a:pPr marL="228600" algn="l"/>
            <a:r>
              <a:rPr lang="en-US" sz="1000" b="0" i="0" dirty="0">
                <a:solidFill>
                  <a:srgbClr val="424242"/>
                </a:solidFill>
                <a:effectLst/>
                <a:latin typeface="Segoe Sans"/>
              </a:rPr>
              <a:t>Stay calm, validate feelings, and refer immediately to a mental health professional or crisis team—don’t delay.</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algn="l"/>
            <a:r>
              <a:rPr lang="en-US" sz="1000" b="1" i="0" dirty="0">
                <a:solidFill>
                  <a:srgbClr val="424242"/>
                </a:solidFill>
                <a:effectLst/>
                <a:latin typeface="Segoe Sans"/>
              </a:rPr>
              <a:t>Closing Message:</a:t>
            </a:r>
            <a:br>
              <a:rPr lang="en-US" sz="1000" b="0" i="0" dirty="0">
                <a:solidFill>
                  <a:srgbClr val="424242"/>
                </a:solidFill>
                <a:effectLst/>
                <a:latin typeface="Segoe Sans"/>
              </a:rPr>
            </a:br>
            <a:r>
              <a:rPr lang="en-US" sz="1000" b="0" i="0" dirty="0">
                <a:solidFill>
                  <a:srgbClr val="424242"/>
                </a:solidFill>
                <a:effectLst/>
                <a:latin typeface="Segoe Sans"/>
              </a:rPr>
              <a:t>Early intervention is critical. When in doubt, report. It’s always better to over-respond than miss a child in distress.</a:t>
            </a:r>
          </a:p>
          <a:p>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14</a:t>
            </a:fld>
            <a:endParaRPr lang="en-US"/>
          </a:p>
        </p:txBody>
      </p:sp>
    </p:spTree>
    <p:extLst>
      <p:ext uri="{BB962C8B-B14F-4D97-AF65-F5344CB8AC3E}">
        <p14:creationId xmlns:p14="http://schemas.microsoft.com/office/powerpoint/2010/main" val="4044302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Special Considerations: Impact of Systemic Racism on Student Mental Health</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highlights how systemic racism affects BIPOC students’ mental health and access to care.</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Acknowledge Disparities</a:t>
            </a:r>
            <a:endParaRPr lang="en-US" sz="1000" dirty="0">
              <a:solidFill>
                <a:srgbClr val="424242"/>
              </a:solidFill>
              <a:latin typeface="Segoe Sans"/>
            </a:endParaRPr>
          </a:p>
          <a:p>
            <a:pPr marL="228600" algn="l"/>
            <a:r>
              <a:rPr lang="en-US" sz="1000" b="0" i="0" dirty="0">
                <a:solidFill>
                  <a:srgbClr val="424242"/>
                </a:solidFill>
                <a:effectLst/>
                <a:latin typeface="Segoe Sans"/>
              </a:rPr>
              <a:t>BIPOC students face higher mental health challenges and more barriers to care—rooted in systemic inequities, not individual failings.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Plan with Equity in Mind</a:t>
            </a:r>
            <a:endParaRPr lang="en-US" sz="1000" dirty="0">
              <a:solidFill>
                <a:srgbClr val="424242"/>
              </a:solidFill>
              <a:latin typeface="Segoe Sans"/>
            </a:endParaRPr>
          </a:p>
          <a:p>
            <a:pPr marL="228600" algn="l"/>
            <a:r>
              <a:rPr lang="en-US" sz="1000" b="0" i="0" dirty="0">
                <a:solidFill>
                  <a:srgbClr val="424242"/>
                </a:solidFill>
                <a:effectLst/>
                <a:latin typeface="Segoe Sans"/>
              </a:rPr>
              <a:t>Crisis plans should reflect diverse student needs through cultural competence, representation, and trauma-informed practices.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Inclusion Requires Intention</a:t>
            </a:r>
            <a:endParaRPr lang="en-US" sz="1000" dirty="0">
              <a:solidFill>
                <a:srgbClr val="424242"/>
              </a:solidFill>
              <a:latin typeface="Segoe Sans"/>
            </a:endParaRPr>
          </a:p>
          <a:p>
            <a:pPr marL="228600" algn="l"/>
            <a:r>
              <a:rPr lang="en-US" sz="1000" b="0" i="0" dirty="0">
                <a:solidFill>
                  <a:srgbClr val="424242"/>
                </a:solidFill>
                <a:effectLst/>
                <a:latin typeface="Segoe Sans"/>
              </a:rPr>
              <a:t>Ask: Who’s at the table when we design safety plans? Whose voices are missing?</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4"/>
            </a:pPr>
            <a:r>
              <a:rPr lang="en-US" sz="1000" b="1" i="0" dirty="0">
                <a:solidFill>
                  <a:srgbClr val="424242"/>
                </a:solidFill>
                <a:effectLst/>
                <a:latin typeface="Segoe Sans"/>
              </a:rPr>
              <a:t>Take Action</a:t>
            </a:r>
            <a:endParaRPr lang="en-US" sz="1000" b="0" i="0" dirty="0">
              <a:solidFill>
                <a:srgbClr val="424242"/>
              </a:solidFill>
              <a:effectLst/>
              <a:latin typeface="Segoe Sans"/>
            </a:endParaRPr>
          </a:p>
          <a:p>
            <a:pPr marL="687388" lvl="1" algn="l">
              <a:buFont typeface="Arial" panose="020B0604020202020204" pitchFamily="34" charset="0"/>
              <a:buChar char="•"/>
            </a:pPr>
            <a:r>
              <a:rPr lang="en-US" sz="1000" b="0" i="0" dirty="0">
                <a:solidFill>
                  <a:srgbClr val="424242"/>
                </a:solidFill>
                <a:effectLst/>
                <a:latin typeface="Segoe Sans"/>
              </a:rPr>
              <a:t>Partner with culturally specific organizations</a:t>
            </a:r>
          </a:p>
          <a:p>
            <a:pPr marL="687388" lvl="1" algn="l">
              <a:buFont typeface="Arial" panose="020B0604020202020204" pitchFamily="34" charset="0"/>
              <a:buChar char="•"/>
            </a:pPr>
            <a:r>
              <a:rPr lang="en-US" sz="1000" b="0" i="0" dirty="0">
                <a:solidFill>
                  <a:srgbClr val="424242"/>
                </a:solidFill>
                <a:effectLst/>
                <a:latin typeface="Segoe Sans"/>
              </a:rPr>
              <a:t>Diversify crisis teams</a:t>
            </a:r>
          </a:p>
          <a:p>
            <a:pPr marL="687388" lvl="1" algn="l">
              <a:buFont typeface="Arial" panose="020B0604020202020204" pitchFamily="34" charset="0"/>
              <a:buChar char="•"/>
            </a:pPr>
            <a:r>
              <a:rPr lang="en-US" sz="1000" b="0" i="0" dirty="0">
                <a:solidFill>
                  <a:srgbClr val="424242"/>
                </a:solidFill>
                <a:effectLst/>
                <a:latin typeface="Segoe Sans"/>
              </a:rPr>
              <a:t>Train staff on racial trauma and bias</a:t>
            </a:r>
          </a:p>
          <a:p>
            <a:pPr marL="687388" lvl="1" algn="l">
              <a:buFont typeface="Arial" panose="020B0604020202020204" pitchFamily="34" charset="0"/>
              <a:buChar char="•"/>
            </a:pPr>
            <a:r>
              <a:rPr lang="en-US" sz="1000" b="0" i="0" dirty="0">
                <a:solidFill>
                  <a:srgbClr val="424242"/>
                </a:solidFill>
                <a:effectLst/>
                <a:latin typeface="Segoe Sans"/>
              </a:rPr>
              <a:t>Review policies for equity</a:t>
            </a:r>
          </a:p>
          <a:p>
            <a:pPr marL="687388" lvl="1" algn="l">
              <a:buFont typeface="Arial" panose="020B0604020202020204" pitchFamily="34" charset="0"/>
              <a:buChar char="•"/>
            </a:pPr>
            <a:endParaRPr lang="en-US" sz="1000" dirty="0">
              <a:solidFill>
                <a:srgbClr val="424242"/>
              </a:solidFill>
              <a:latin typeface="Segoe Sans"/>
            </a:endParaRPr>
          </a:p>
          <a:p>
            <a:pPr marL="0" lvl="1" indent="0" algn="l">
              <a:tabLst>
                <a:tab pos="514350" algn="l"/>
                <a:tab pos="687388" algn="l"/>
              </a:tabLst>
            </a:pPr>
            <a:r>
              <a:rPr lang="en-US" sz="1000" b="1" i="0" dirty="0">
                <a:solidFill>
                  <a:srgbClr val="424242"/>
                </a:solidFill>
                <a:effectLst/>
                <a:latin typeface="Segoe Sans"/>
              </a:rPr>
              <a:t>Closing Message:</a:t>
            </a:r>
            <a:br>
              <a:rPr lang="en-US" sz="1000" b="0" i="0" dirty="0">
                <a:solidFill>
                  <a:srgbClr val="424242"/>
                </a:solidFill>
                <a:effectLst/>
                <a:latin typeface="Segoe Sans"/>
              </a:rPr>
            </a:br>
            <a:r>
              <a:rPr lang="en-US" sz="1000" b="0" i="0" dirty="0">
                <a:solidFill>
                  <a:srgbClr val="424242"/>
                </a:solidFill>
                <a:effectLst/>
                <a:latin typeface="Segoe Sans"/>
              </a:rPr>
              <a:t>Equity isn’t optional—it’s essential to creating safe, supportive environments for all students.</a:t>
            </a:r>
          </a:p>
        </p:txBody>
      </p:sp>
      <p:sp>
        <p:nvSpPr>
          <p:cNvPr id="4" name="Slide Number Placeholder 3"/>
          <p:cNvSpPr>
            <a:spLocks noGrp="1"/>
          </p:cNvSpPr>
          <p:nvPr>
            <p:ph type="sldNum" sz="quarter" idx="5"/>
          </p:nvPr>
        </p:nvSpPr>
        <p:spPr/>
        <p:txBody>
          <a:bodyPr/>
          <a:lstStyle/>
          <a:p>
            <a:fld id="{E61B91CA-B8FE-4262-BBCC-3AC4A78BFEFB}" type="slidenum">
              <a:rPr lang="en-US" smtClean="0"/>
              <a:t>15</a:t>
            </a:fld>
            <a:endParaRPr lang="en-US"/>
          </a:p>
        </p:txBody>
      </p:sp>
    </p:spTree>
    <p:extLst>
      <p:ext uri="{BB962C8B-B14F-4D97-AF65-F5344CB8AC3E}">
        <p14:creationId xmlns:p14="http://schemas.microsoft.com/office/powerpoint/2010/main" val="275827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Special Considerations: Understanding Risk and Assessment in Students with IDD</a:t>
            </a:r>
          </a:p>
          <a:p>
            <a:pPr algn="l"/>
            <a:br>
              <a:rPr lang="en-US" sz="1000" b="0" i="0" dirty="0">
                <a:solidFill>
                  <a:srgbClr val="424242"/>
                </a:solidFill>
                <a:effectLst/>
                <a:latin typeface="Segoe Sans"/>
              </a:rPr>
            </a:br>
            <a:r>
              <a:rPr lang="en-US" sz="1000" b="0" i="0" dirty="0">
                <a:solidFill>
                  <a:srgbClr val="424242"/>
                </a:solidFill>
                <a:effectLst/>
                <a:latin typeface="Segoe Sans"/>
              </a:rPr>
              <a:t>This slide highlights that students with intellectual and developmental disabilities (IDD) are at risk for suicide, often facing additional vulnerabilities. It also outlines key considerations for sensitive and effective assessment.</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Acknowledge the Risk</a:t>
            </a:r>
          </a:p>
          <a:p>
            <a:pPr lvl="1" indent="0"/>
            <a:r>
              <a:rPr lang="en-US" sz="1000" b="0" i="0" dirty="0">
                <a:solidFill>
                  <a:srgbClr val="424242"/>
                </a:solidFill>
                <a:effectLst/>
                <a:latin typeface="Segoe Sans"/>
              </a:rPr>
              <a:t>Individuals with IDD are not immune to suicide risk and may face higher exposure to factors like social isolation, trauma, and limited mental health access.</a:t>
            </a:r>
          </a:p>
          <a:p>
            <a:pPr marL="685800" lvl="1" indent="-228600">
              <a:buFont typeface="Arial" panose="020B0604020202020204" pitchFamily="34" charset="0"/>
              <a:buChar char="•"/>
              <a:tabLst>
                <a:tab pos="515938" algn="l"/>
                <a:tab pos="687388" algn="l"/>
              </a:tabLst>
            </a:pPr>
            <a:r>
              <a:rPr lang="en-US" sz="1000" b="0" i="0" dirty="0">
                <a:solidFill>
                  <a:srgbClr val="424242"/>
                </a:solidFill>
                <a:effectLst/>
                <a:latin typeface="Segoe Sans"/>
              </a:rPr>
              <a:t>They can form intent and act on it—countering a common misconception.</a:t>
            </a:r>
          </a:p>
          <a:p>
            <a:pPr marL="455613" lvl="1" indent="-228600">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Assessment Considerations</a:t>
            </a:r>
          </a:p>
          <a:p>
            <a:pPr marL="685800" indent="-228600" algn="l">
              <a:buFont typeface="Arial" panose="020B0604020202020204" pitchFamily="34" charset="0"/>
              <a:buChar char="•"/>
            </a:pPr>
            <a:r>
              <a:rPr lang="en-US" sz="1000" b="1" i="0" dirty="0">
                <a:solidFill>
                  <a:srgbClr val="424242"/>
                </a:solidFill>
                <a:effectLst/>
                <a:latin typeface="Segoe Sans"/>
              </a:rPr>
              <a:t>Cognitive Processing</a:t>
            </a:r>
            <a:r>
              <a:rPr lang="en-US" sz="1000" b="0" i="0" dirty="0">
                <a:solidFill>
                  <a:srgbClr val="424242"/>
                </a:solidFill>
                <a:effectLst/>
                <a:latin typeface="Segoe Sans"/>
              </a:rPr>
              <a:t>: Students may struggle with abstract thinking and process information slowly. Use clear, concrete language.</a:t>
            </a:r>
          </a:p>
          <a:p>
            <a:pPr marL="685800" indent="-228600" algn="l">
              <a:buFont typeface="Arial" panose="020B0604020202020204" pitchFamily="34" charset="0"/>
              <a:buChar char="•"/>
            </a:pPr>
            <a:r>
              <a:rPr lang="en-US" sz="1000" b="1" i="0" dirty="0">
                <a:solidFill>
                  <a:srgbClr val="424242"/>
                </a:solidFill>
                <a:effectLst/>
                <a:latin typeface="Segoe Sans"/>
              </a:rPr>
              <a:t>Communication</a:t>
            </a:r>
            <a:r>
              <a:rPr lang="en-US" sz="1000" b="0" i="0" dirty="0">
                <a:solidFill>
                  <a:srgbClr val="424242"/>
                </a:solidFill>
                <a:effectLst/>
                <a:latin typeface="Segoe Sans"/>
              </a:rPr>
              <a:t>: Expression of needs may be limited. Use alternative communication methods or visual supports.</a:t>
            </a:r>
          </a:p>
          <a:p>
            <a:pPr marL="685800" indent="-228600" algn="l">
              <a:buFont typeface="Arial" panose="020B0604020202020204" pitchFamily="34" charset="0"/>
              <a:buChar char="•"/>
            </a:pPr>
            <a:r>
              <a:rPr lang="en-US" sz="1000" b="1" i="0" dirty="0">
                <a:solidFill>
                  <a:srgbClr val="424242"/>
                </a:solidFill>
                <a:effectLst/>
                <a:latin typeface="Segoe Sans"/>
              </a:rPr>
              <a:t>Emotional Regulation</a:t>
            </a:r>
            <a:r>
              <a:rPr lang="en-US" sz="1000" b="0" i="0" dirty="0">
                <a:solidFill>
                  <a:srgbClr val="424242"/>
                </a:solidFill>
                <a:effectLst/>
                <a:latin typeface="Segoe Sans"/>
              </a:rPr>
              <a:t>: Don’t assume behavioral issues are solely disability-related—they may signal emotional distress or unmet mental health needs.</a:t>
            </a:r>
          </a:p>
          <a:p>
            <a:pPr algn="l"/>
            <a:endParaRPr lang="en-US" sz="1000" b="1" i="0" dirty="0">
              <a:solidFill>
                <a:srgbClr val="424242"/>
              </a:solidFill>
              <a:effectLst/>
              <a:latin typeface="Segoe Sans"/>
            </a:endParaRPr>
          </a:p>
          <a:p>
            <a:pPr algn="l"/>
            <a:r>
              <a:rPr lang="en-US" sz="1000" b="1" i="0" dirty="0">
                <a:solidFill>
                  <a:srgbClr val="424242"/>
                </a:solidFill>
                <a:effectLst/>
                <a:latin typeface="Segoe Sans"/>
              </a:rPr>
              <a:t>Facilitation Tips</a:t>
            </a:r>
          </a:p>
          <a:p>
            <a:pPr marL="457200" indent="-228600" algn="l">
              <a:buFont typeface="Arial" panose="020B0604020202020204" pitchFamily="34" charset="0"/>
              <a:buChar char="•"/>
            </a:pPr>
            <a:r>
              <a:rPr lang="en-US" sz="1000" b="0" i="0" dirty="0">
                <a:solidFill>
                  <a:srgbClr val="424242"/>
                </a:solidFill>
                <a:effectLst/>
                <a:latin typeface="Segoe Sans"/>
              </a:rPr>
              <a:t>Ask: “Have you seen a student’s behavior or communication mask deeper emotional needs?”</a:t>
            </a:r>
          </a:p>
          <a:p>
            <a:pPr marL="457200" indent="-228600" algn="l">
              <a:buFont typeface="Arial" panose="020B0604020202020204" pitchFamily="34" charset="0"/>
              <a:buChar char="•"/>
            </a:pPr>
            <a:r>
              <a:rPr lang="en-US" sz="1000" b="0" i="0" dirty="0">
                <a:solidFill>
                  <a:srgbClr val="424242"/>
                </a:solidFill>
                <a:effectLst/>
                <a:latin typeface="Segoe Sans"/>
              </a:rPr>
              <a:t>Encourage sharing of effective strategies.</a:t>
            </a:r>
          </a:p>
          <a:p>
            <a:pPr marL="457200" indent="-228600" algn="l">
              <a:buFont typeface="Arial" panose="020B0604020202020204" pitchFamily="34" charset="0"/>
              <a:buChar char="•"/>
            </a:pPr>
            <a:r>
              <a:rPr lang="en-US" sz="1000" b="0" i="0" dirty="0">
                <a:solidFill>
                  <a:srgbClr val="424242"/>
                </a:solidFill>
                <a:effectLst/>
                <a:latin typeface="Segoe Sans"/>
              </a:rPr>
              <a:t>Reinforce collaboration with specialists (e.g., school psychologists, speech-language pathologists).</a:t>
            </a:r>
          </a:p>
        </p:txBody>
      </p:sp>
      <p:sp>
        <p:nvSpPr>
          <p:cNvPr id="4" name="Slide Number Placeholder 3"/>
          <p:cNvSpPr>
            <a:spLocks noGrp="1"/>
          </p:cNvSpPr>
          <p:nvPr>
            <p:ph type="sldNum" sz="quarter" idx="5"/>
          </p:nvPr>
        </p:nvSpPr>
        <p:spPr/>
        <p:txBody>
          <a:bodyPr/>
          <a:lstStyle/>
          <a:p>
            <a:fld id="{E61B91CA-B8FE-4262-BBCC-3AC4A78BFEFB}" type="slidenum">
              <a:rPr lang="en-US" smtClean="0"/>
              <a:t>16</a:t>
            </a:fld>
            <a:endParaRPr lang="en-US"/>
          </a:p>
        </p:txBody>
      </p:sp>
    </p:spTree>
    <p:extLst>
      <p:ext uri="{BB962C8B-B14F-4D97-AF65-F5344CB8AC3E}">
        <p14:creationId xmlns:p14="http://schemas.microsoft.com/office/powerpoint/2010/main" val="398086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Reflection &amp; Small Group Discussion</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encourages participants to reflect on key concepts and engage in peer discussion to deepen understanding.</a:t>
            </a:r>
          </a:p>
          <a:p>
            <a:pPr algn="l"/>
            <a:endParaRPr lang="en-US" sz="1000" b="0" i="0" dirty="0">
              <a:solidFill>
                <a:srgbClr val="424242"/>
              </a:solidFill>
              <a:effectLst/>
              <a:latin typeface="Segoe Sans"/>
            </a:endParaRPr>
          </a:p>
          <a:p>
            <a:pPr algn="l"/>
            <a:r>
              <a:rPr lang="en-US" sz="1000" i="0" dirty="0">
                <a:solidFill>
                  <a:srgbClr val="424242"/>
                </a:solidFill>
                <a:effectLst/>
                <a:latin typeface="Segoe Sans"/>
              </a:rPr>
              <a:t>Instructions to Deliver</a:t>
            </a:r>
          </a:p>
          <a:p>
            <a:pPr marL="228600" indent="-228600" algn="l">
              <a:buFont typeface="+mj-lt"/>
              <a:buAutoNum type="arabicPeriod"/>
            </a:pPr>
            <a:r>
              <a:rPr lang="en-US" sz="1000" b="1" i="0" dirty="0">
                <a:solidFill>
                  <a:srgbClr val="424242"/>
                </a:solidFill>
                <a:effectLst/>
                <a:latin typeface="Segoe Sans"/>
              </a:rPr>
              <a:t>Set the Stage (1 min)</a:t>
            </a:r>
            <a:br>
              <a:rPr lang="en-US" sz="1000" b="1" i="0" dirty="0">
                <a:solidFill>
                  <a:srgbClr val="424242"/>
                </a:solidFill>
                <a:effectLst/>
                <a:latin typeface="Segoe Sans"/>
              </a:rPr>
            </a:br>
            <a:r>
              <a:rPr lang="en-US" sz="1000" i="0" dirty="0">
                <a:solidFill>
                  <a:srgbClr val="424242"/>
                </a:solidFill>
                <a:effectLst/>
                <a:latin typeface="Segoe Sans"/>
              </a:rPr>
              <a:t>Say: “Let’s take a few minutes to reflect and discuss. This will help reinforce your understanding and hear others’ perspectives.”</a:t>
            </a:r>
          </a:p>
          <a:p>
            <a:pPr marL="228600" indent="-228600" algn="l">
              <a:buFont typeface="+mj-lt"/>
              <a:buAutoNum type="arabicPeriod"/>
            </a:pPr>
            <a:endParaRPr lang="en-US" sz="100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Form Groups (1 min)</a:t>
            </a:r>
            <a:br>
              <a:rPr lang="en-US" sz="1000" b="1" i="0" dirty="0">
                <a:solidFill>
                  <a:srgbClr val="424242"/>
                </a:solidFill>
                <a:effectLst/>
                <a:latin typeface="Segoe Sans"/>
              </a:rPr>
            </a:br>
            <a:r>
              <a:rPr lang="en-US" sz="1000" i="0" dirty="0">
                <a:solidFill>
                  <a:srgbClr val="424242"/>
                </a:solidFill>
                <a:effectLst/>
                <a:latin typeface="Segoe Sans"/>
              </a:rPr>
              <a:t>Ask participants to form groups of 3–4. Ensure everyone is included.</a:t>
            </a:r>
          </a:p>
          <a:p>
            <a:pPr marL="228600" indent="-228600" algn="l">
              <a:buFont typeface="+mj-lt"/>
              <a:buAutoNum type="arabicPeriod"/>
            </a:pPr>
            <a:endParaRPr lang="en-US" sz="100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Explain the Task (1 min)</a:t>
            </a:r>
            <a:br>
              <a:rPr lang="en-US" sz="1000" b="1" i="0" dirty="0">
                <a:solidFill>
                  <a:srgbClr val="424242"/>
                </a:solidFill>
                <a:effectLst/>
                <a:latin typeface="Segoe Sans"/>
              </a:rPr>
            </a:br>
            <a:r>
              <a:rPr lang="en-US" sz="1000" i="0" dirty="0">
                <a:solidFill>
                  <a:srgbClr val="424242"/>
                </a:solidFill>
                <a:effectLst/>
                <a:latin typeface="Segoe Sans"/>
              </a:rPr>
              <a:t>Say: “Discuss the questions on the slide for about 7–8 minutes. Focus on key takeaways, surprises, and how this applies to your work.”</a:t>
            </a:r>
          </a:p>
          <a:p>
            <a:pPr marL="228600" indent="-228600" algn="l">
              <a:buFont typeface="+mj-lt"/>
              <a:buAutoNum type="arabicPeriod"/>
            </a:pPr>
            <a:endParaRPr lang="en-US" sz="100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Monitor &amp; Support (7–8 min)</a:t>
            </a:r>
            <a:br>
              <a:rPr lang="en-US" sz="1000" b="1" i="0" dirty="0">
                <a:solidFill>
                  <a:srgbClr val="424242"/>
                </a:solidFill>
                <a:effectLst/>
                <a:latin typeface="Segoe Sans"/>
              </a:rPr>
            </a:br>
            <a:r>
              <a:rPr lang="en-US" sz="1000" i="0" dirty="0">
                <a:solidFill>
                  <a:srgbClr val="424242"/>
                </a:solidFill>
                <a:effectLst/>
                <a:latin typeface="Segoe Sans"/>
              </a:rPr>
              <a:t>Circulate, listen in, and offer prompts if needed.</a:t>
            </a:r>
          </a:p>
          <a:p>
            <a:pPr marL="228600" indent="-228600" algn="l">
              <a:buFont typeface="+mj-lt"/>
              <a:buAutoNum type="arabicPeriod"/>
            </a:pPr>
            <a:endParaRPr lang="en-US" sz="100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Group Sharing (5–7 min)</a:t>
            </a:r>
            <a:br>
              <a:rPr lang="en-US" sz="1000" i="0" dirty="0">
                <a:solidFill>
                  <a:srgbClr val="424242"/>
                </a:solidFill>
                <a:effectLst/>
                <a:latin typeface="Segoe Sans"/>
              </a:rPr>
            </a:br>
            <a:r>
              <a:rPr lang="en-US" sz="1000" i="0" dirty="0">
                <a:solidFill>
                  <a:srgbClr val="424242"/>
                </a:solidFill>
                <a:effectLst/>
                <a:latin typeface="Segoe Sans"/>
              </a:rPr>
              <a:t>Invite volunteers to share highlights. Aim for a variety of voices.</a:t>
            </a:r>
          </a:p>
          <a:p>
            <a:pPr algn="l"/>
            <a:endParaRPr lang="en-US" sz="1000" i="0" dirty="0">
              <a:solidFill>
                <a:srgbClr val="424242"/>
              </a:solidFill>
              <a:effectLst/>
              <a:latin typeface="Segoe Sans"/>
            </a:endParaRPr>
          </a:p>
          <a:p>
            <a:pPr algn="l"/>
            <a:r>
              <a:rPr lang="en-US" sz="1000" b="1" i="0" dirty="0">
                <a:solidFill>
                  <a:srgbClr val="424242"/>
                </a:solidFill>
                <a:effectLst/>
                <a:latin typeface="Segoe Sans"/>
              </a:rPr>
              <a:t>Facilitation Tips</a:t>
            </a:r>
          </a:p>
          <a:p>
            <a:pPr marL="398463" lvl="1" indent="-171450">
              <a:buFont typeface="Arial" panose="020B0604020202020204" pitchFamily="34" charset="0"/>
              <a:buChar char="•"/>
            </a:pPr>
            <a:r>
              <a:rPr lang="en-US" sz="1000" i="0" dirty="0">
                <a:solidFill>
                  <a:srgbClr val="424242"/>
                </a:solidFill>
                <a:effectLst/>
                <a:latin typeface="Segoe Sans"/>
              </a:rPr>
              <a:t>If no one volunte</a:t>
            </a:r>
            <a:r>
              <a:rPr lang="en-US" sz="1000" b="0" i="0" dirty="0">
                <a:solidFill>
                  <a:srgbClr val="424242"/>
                </a:solidFill>
                <a:effectLst/>
                <a:latin typeface="Segoe Sans"/>
              </a:rPr>
              <a:t>ers right away, gently call on a group you observed having a good discussion.</a:t>
            </a:r>
          </a:p>
          <a:p>
            <a:pPr marL="398463" lvl="1" indent="-171450">
              <a:buFont typeface="Arial" panose="020B0604020202020204" pitchFamily="34" charset="0"/>
              <a:buChar char="•"/>
            </a:pPr>
            <a:r>
              <a:rPr lang="en-US" sz="1000" b="0" i="0" dirty="0">
                <a:solidFill>
                  <a:srgbClr val="424242"/>
                </a:solidFill>
                <a:effectLst/>
                <a:latin typeface="Segoe Sans"/>
              </a:rPr>
              <a:t>Affirm all contributions and connect them back to the session’s key themes.</a:t>
            </a:r>
          </a:p>
          <a:p>
            <a:pPr marL="398463" lvl="1" indent="-171450">
              <a:buFont typeface="Arial" panose="020B0604020202020204" pitchFamily="34" charset="0"/>
              <a:buChar char="•"/>
            </a:pPr>
            <a:r>
              <a:rPr lang="en-US" sz="1000" b="0" i="0" dirty="0">
                <a:solidFill>
                  <a:srgbClr val="424242"/>
                </a:solidFill>
                <a:effectLst/>
                <a:latin typeface="Segoe Sans"/>
              </a:rPr>
              <a:t>Use responses to segue into the next section of your presentation.</a:t>
            </a:r>
          </a:p>
        </p:txBody>
      </p:sp>
      <p:sp>
        <p:nvSpPr>
          <p:cNvPr id="4" name="Slide Number Placeholder 3"/>
          <p:cNvSpPr>
            <a:spLocks noGrp="1"/>
          </p:cNvSpPr>
          <p:nvPr>
            <p:ph type="sldNum" sz="quarter" idx="5"/>
          </p:nvPr>
        </p:nvSpPr>
        <p:spPr/>
        <p:txBody>
          <a:bodyPr/>
          <a:lstStyle/>
          <a:p>
            <a:fld id="{E61B91CA-B8FE-4262-BBCC-3AC4A78BFEFB}" type="slidenum">
              <a:rPr lang="en-US" smtClean="0"/>
              <a:t>17</a:t>
            </a:fld>
            <a:endParaRPr lang="en-US"/>
          </a:p>
        </p:txBody>
      </p:sp>
    </p:spTree>
    <p:extLst>
      <p:ext uri="{BB962C8B-B14F-4D97-AF65-F5344CB8AC3E}">
        <p14:creationId xmlns:p14="http://schemas.microsoft.com/office/powerpoint/2010/main" val="2381825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a:t>
            </a:r>
            <a:r>
              <a:rPr lang="en-US" sz="1000" b="1" i="0">
                <a:solidFill>
                  <a:srgbClr val="424242"/>
                </a:solidFill>
                <a:effectLst/>
                <a:latin typeface="Segoe Sans"/>
              </a:rPr>
              <a:t>: Recognizing </a:t>
            </a:r>
            <a:r>
              <a:rPr lang="en-US" sz="1000" b="1" i="0" dirty="0">
                <a:solidFill>
                  <a:srgbClr val="424242"/>
                </a:solidFill>
                <a:effectLst/>
                <a:latin typeface="Segoe Sans"/>
              </a:rPr>
              <a:t>Risk Factors</a:t>
            </a:r>
          </a:p>
          <a:p>
            <a:pPr algn="l"/>
            <a:br>
              <a:rPr lang="en-US" sz="1000" b="0" i="0" dirty="0">
                <a:solidFill>
                  <a:srgbClr val="424242"/>
                </a:solidFill>
                <a:effectLst/>
                <a:latin typeface="Segoe Sans"/>
              </a:rPr>
            </a:br>
            <a:r>
              <a:rPr lang="en-US" sz="1000" b="0" i="0" dirty="0">
                <a:solidFill>
                  <a:srgbClr val="424242"/>
                </a:solidFill>
                <a:effectLst/>
                <a:latin typeface="Segoe Sans"/>
              </a:rPr>
              <a:t>This slide uses a puzzle metaphor to emphasize the complexity of identifying suicide risk and the importance of collaboration among school staff.</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Acknowledge that recognizing suicide risk can be challenging</a:t>
            </a:r>
          </a:p>
          <a:p>
            <a:pPr lvl="1" indent="0" algn="l"/>
            <a:r>
              <a:rPr lang="en-US" sz="1000" b="0" i="0" dirty="0">
                <a:solidFill>
                  <a:srgbClr val="424242"/>
                </a:solidFill>
                <a:effectLst/>
                <a:latin typeface="Segoe Sans"/>
              </a:rPr>
              <a:t>Say, “Identifying suicide risk can feel like assembling a puzzle without the final image. Each of us may hold different pieces—observations, conversations, or concerns.</a:t>
            </a:r>
          </a:p>
          <a:p>
            <a:pPr marL="228600"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Reinforce that every adult in the school plays a role. </a:t>
            </a:r>
          </a:p>
          <a:p>
            <a:pPr lvl="1" indent="0" algn="l"/>
            <a:r>
              <a:rPr lang="en-US" sz="1000" b="0" i="0" dirty="0">
                <a:solidFill>
                  <a:srgbClr val="424242"/>
                </a:solidFill>
                <a:effectLst/>
                <a:latin typeface="Segoe Sans"/>
              </a:rPr>
              <a:t>Say: “That’s why it’s critical that all staff are trained to recognize warning signs and know how to respond.”</a:t>
            </a:r>
          </a:p>
          <a:p>
            <a:pPr marL="227013" lvl="1" indent="0" algn="l">
              <a:buFont typeface="Arial" panose="020B0604020202020204" pitchFamily="34" charset="0"/>
              <a:buNone/>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Transition to Next Point.</a:t>
            </a:r>
          </a:p>
          <a:p>
            <a:pPr lvl="1" indent="0"/>
            <a:r>
              <a:rPr lang="en-US" sz="1000" b="0" i="0" dirty="0">
                <a:solidFill>
                  <a:srgbClr val="424242"/>
                </a:solidFill>
                <a:effectLst/>
                <a:latin typeface="Segoe Sans"/>
              </a:rPr>
              <a:t>Say: “This brings us to a key takeaway: When you see warning signs or risk factors, don’t hesitate—always ask about suicidal ideation.”</a:t>
            </a:r>
          </a:p>
        </p:txBody>
      </p:sp>
      <p:sp>
        <p:nvSpPr>
          <p:cNvPr id="4" name="Slide Number Placeholder 3"/>
          <p:cNvSpPr>
            <a:spLocks noGrp="1"/>
          </p:cNvSpPr>
          <p:nvPr>
            <p:ph type="sldNum" sz="quarter" idx="5"/>
          </p:nvPr>
        </p:nvSpPr>
        <p:spPr/>
        <p:txBody>
          <a:bodyPr/>
          <a:lstStyle/>
          <a:p>
            <a:fld id="{E61B91CA-B8FE-4262-BBCC-3AC4A78BFEFB}" type="slidenum">
              <a:rPr lang="en-US" smtClean="0"/>
              <a:t>18</a:t>
            </a:fld>
            <a:endParaRPr lang="en-US"/>
          </a:p>
        </p:txBody>
      </p:sp>
    </p:spTree>
    <p:extLst>
      <p:ext uri="{BB962C8B-B14F-4D97-AF65-F5344CB8AC3E}">
        <p14:creationId xmlns:p14="http://schemas.microsoft.com/office/powerpoint/2010/main" val="3497225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Scenario – Joe in Mrs. Johnson’s Class</a:t>
            </a:r>
          </a:p>
          <a:p>
            <a:pPr algn="l"/>
            <a:br>
              <a:rPr lang="en-US" sz="1000" b="0" i="0" dirty="0">
                <a:solidFill>
                  <a:srgbClr val="424242"/>
                </a:solidFill>
                <a:effectLst/>
                <a:latin typeface="Segoe Sans"/>
              </a:rPr>
            </a:br>
            <a:r>
              <a:rPr lang="en-US" sz="1000" b="0" i="0" dirty="0">
                <a:solidFill>
                  <a:srgbClr val="424242"/>
                </a:solidFill>
                <a:effectLst/>
                <a:latin typeface="Segoe Sans"/>
              </a:rPr>
              <a:t>This scenario is designed to help participants recognize warning signs of suicide risk in adolescents and explore the appropriate role of a school staff member in responding to concerning behavior.</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Introduce the Scenario (Read or Summarize):</a:t>
            </a:r>
          </a:p>
          <a:p>
            <a:pPr algn="l">
              <a:buFont typeface="Arial" panose="020B0604020202020204" pitchFamily="34" charset="0"/>
              <a:buNone/>
            </a:pPr>
            <a:br>
              <a:rPr lang="en-US" sz="1000" b="0" i="0" dirty="0">
                <a:solidFill>
                  <a:srgbClr val="424242"/>
                </a:solidFill>
                <a:effectLst/>
                <a:latin typeface="Segoe Sans"/>
              </a:rPr>
            </a:br>
            <a:r>
              <a:rPr lang="en-US" sz="1000" b="0" i="0" dirty="0">
                <a:solidFill>
                  <a:srgbClr val="424242"/>
                </a:solidFill>
                <a:effectLst/>
                <a:latin typeface="Segoe Sans"/>
              </a:rPr>
              <a:t>Let’s look at a student scenario. This is Joe, a freshman in Mrs. Johnson’s English class. He’s typically an average, friendly student, but lately, his behavior and academic performance have changed.</a:t>
            </a:r>
          </a:p>
          <a:p>
            <a:pPr algn="l">
              <a:buFont typeface="Arial" panose="020B0604020202020204" pitchFamily="34" charset="0"/>
              <a:buNone/>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Briefly walk through the key observations:</a:t>
            </a:r>
          </a:p>
          <a:p>
            <a:pPr lvl="1" indent="0" algn="l"/>
            <a:r>
              <a:rPr lang="en-US" sz="1000" b="0" i="0" dirty="0">
                <a:solidFill>
                  <a:srgbClr val="424242"/>
                </a:solidFill>
                <a:effectLst/>
                <a:latin typeface="Segoe Sans"/>
              </a:rPr>
              <a:t>Lately, Mrs. Johnson has had to get after him about staying on task and missing assignments.  The assignments he has turned in have been below his ability. His writing has been more edgy and a little morose, with themes of sadness, despair, and death.  Some days, he's sullen and withdrawn.  Some days, he’s irritable.  On other days, he seems fine.  Like today, Mrs. Johnson observed him cracking it up with the girls in the library.  He was smiling and seemed to be doing okay. Mrs. Johnson is worried about Joe. </a:t>
            </a:r>
          </a:p>
          <a:p>
            <a:pPr marL="685800" lvl="1" indent="-230188" algn="l">
              <a:buFont typeface="Arial" panose="020B0604020202020204" pitchFamily="34" charset="0"/>
              <a:buChar char="•"/>
              <a:tabLst>
                <a:tab pos="685800" algn="l"/>
                <a:tab pos="687388" algn="l"/>
              </a:tabLst>
            </a:pPr>
            <a:r>
              <a:rPr lang="en-US" sz="1000" b="0" i="0" dirty="0">
                <a:solidFill>
                  <a:srgbClr val="424242"/>
                </a:solidFill>
                <a:effectLst/>
                <a:latin typeface="Segoe Sans"/>
              </a:rPr>
              <a:t>Mrs. Johnson asks Joe to hang back at the end of class and says, </a:t>
            </a:r>
          </a:p>
          <a:p>
            <a:pPr marL="1143000" lvl="2" indent="-228600">
              <a:buFont typeface="Arial" panose="020B0604020202020204" pitchFamily="34" charset="0"/>
              <a:buChar char="•"/>
            </a:pPr>
            <a:r>
              <a:rPr lang="en-US" sz="1000" b="0" i="1" dirty="0">
                <a:solidFill>
                  <a:srgbClr val="424242"/>
                </a:solidFill>
                <a:effectLst/>
                <a:latin typeface="Segoe Sans"/>
              </a:rPr>
              <a:t>"Joe, I want to visit with you about some things I’ve noticed that concern me. I've noticed lately that you've been writing about themes of sadness, despair, and death."  </a:t>
            </a:r>
          </a:p>
          <a:p>
            <a:pPr marL="685800" lvl="1" indent="-230188" algn="l">
              <a:buFont typeface="Arial" panose="020B0604020202020204" pitchFamily="34" charset="0"/>
              <a:buChar char="•"/>
              <a:tabLst>
                <a:tab pos="574675" algn="l"/>
                <a:tab pos="687388" algn="l"/>
              </a:tabLst>
            </a:pPr>
            <a:r>
              <a:rPr lang="en-US" sz="1000" b="0" i="0" dirty="0">
                <a:solidFill>
                  <a:srgbClr val="424242"/>
                </a:solidFill>
                <a:effectLst/>
                <a:latin typeface="Segoe Sans"/>
              </a:rPr>
              <a:t>Joe stands there, staring blankly at Mrs. Johnson.  </a:t>
            </a:r>
          </a:p>
          <a:p>
            <a:pPr marL="685800" lvl="1" indent="-230188" algn="l">
              <a:buFont typeface="Arial" panose="020B0604020202020204" pitchFamily="34" charset="0"/>
              <a:buChar char="•"/>
              <a:tabLst>
                <a:tab pos="685800" algn="l"/>
                <a:tab pos="687388" algn="l"/>
              </a:tabLst>
            </a:pPr>
            <a:r>
              <a:rPr lang="en-US" sz="1000" b="0" i="0" dirty="0">
                <a:solidFill>
                  <a:srgbClr val="424242"/>
                </a:solidFill>
                <a:effectLst/>
                <a:latin typeface="Segoe Sans"/>
              </a:rPr>
              <a:t>She continues</a:t>
            </a:r>
            <a:r>
              <a:rPr lang="en-US" sz="1000" b="0" i="1" dirty="0">
                <a:solidFill>
                  <a:srgbClr val="424242"/>
                </a:solidFill>
                <a:effectLst/>
                <a:latin typeface="Segoe Sans"/>
              </a:rPr>
              <a:t>.  </a:t>
            </a:r>
          </a:p>
          <a:p>
            <a:pPr marL="1143000" lvl="2" indent="-228600">
              <a:buFont typeface="Arial" panose="020B0604020202020204" pitchFamily="34" charset="0"/>
              <a:buChar char="•"/>
            </a:pPr>
            <a:r>
              <a:rPr lang="en-US" sz="1000" b="0" i="1" dirty="0">
                <a:solidFill>
                  <a:srgbClr val="424242"/>
                </a:solidFill>
                <a:effectLst/>
                <a:latin typeface="Segoe Sans"/>
              </a:rPr>
              <a:t>"Joe, it's not just your writing. I've noticed changes in you lately.  Some days, you come into class in what seems like slow motion, and you're unprepared, and you have missing assignments.  I’ve visited with you several times about staying on task in the last several weeks. I’ve noticed some days you’re irritable. On other days, you’re withdrawn.  That’s not like you. Can you tell me what's changed? Is there anything I can do to help?  I'm just worried about you."  </a:t>
            </a:r>
          </a:p>
          <a:p>
            <a:pPr marL="685800" lvl="1" indent="-228600" algn="l">
              <a:buFont typeface="Arial" panose="020B0604020202020204" pitchFamily="34" charset="0"/>
              <a:buChar char="•"/>
            </a:pPr>
            <a:r>
              <a:rPr lang="en-US" sz="1000" b="0" i="0" dirty="0">
                <a:solidFill>
                  <a:srgbClr val="424242"/>
                </a:solidFill>
                <a:effectLst/>
                <a:latin typeface="Segoe Sans"/>
              </a:rPr>
              <a:t>Joe drops his shoulders, rolls his eyes, runs his hand through his hair, and huffs, </a:t>
            </a:r>
          </a:p>
          <a:p>
            <a:pPr marL="1143000" lvl="2" indent="-228600">
              <a:buFont typeface="Arial" panose="020B0604020202020204" pitchFamily="34" charset="0"/>
              <a:buChar char="•"/>
            </a:pPr>
            <a:r>
              <a:rPr lang="en-US" sz="1000" b="0" i="1" dirty="0">
                <a:solidFill>
                  <a:srgbClr val="424242"/>
                </a:solidFill>
                <a:effectLst/>
                <a:latin typeface="Segoe Sans"/>
              </a:rPr>
              <a:t>"No, I can't tell you what's changed.  No, there isn't anything you can do to help me. I don't want to be here."  </a:t>
            </a:r>
          </a:p>
          <a:p>
            <a:pPr marL="457200" lvl="1" indent="0" algn="l">
              <a:buFont typeface="Arial" panose="020B0604020202020204" pitchFamily="34" charset="0"/>
              <a:buNone/>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Highlight the Dilemma:</a:t>
            </a:r>
          </a:p>
          <a:p>
            <a:pPr lvl="1" indent="0" algn="l"/>
            <a:r>
              <a:rPr lang="en-US" sz="1000" b="0" i="0" dirty="0">
                <a:solidFill>
                  <a:srgbClr val="424242"/>
                </a:solidFill>
                <a:effectLst/>
                <a:latin typeface="Segoe Sans"/>
              </a:rPr>
              <a:t>Mrs. Johnson is concerned. She’s noticed a pattern of changes and has taken the step to talk to Joe. But now she’s unsure—should she ask about suicide? Is it her role?</a:t>
            </a:r>
          </a:p>
          <a:p>
            <a:pPr algn="l"/>
            <a:endParaRPr lang="en-US" sz="1000" b="0" i="0" dirty="0">
              <a:solidFill>
                <a:srgbClr val="424242"/>
              </a:solidFill>
              <a:effectLst/>
              <a:latin typeface="Segoe Sans"/>
            </a:endParaRPr>
          </a:p>
          <a:p>
            <a:pPr marL="228600" indent="-228600" algn="l">
              <a:buFont typeface="+mj-lt"/>
              <a:buAutoNum type="arabicPeriod" startAt="4"/>
            </a:pPr>
            <a:r>
              <a:rPr lang="en-US" sz="1000" b="1" i="0" dirty="0">
                <a:solidFill>
                  <a:srgbClr val="424242"/>
                </a:solidFill>
                <a:effectLst/>
                <a:latin typeface="Segoe Sans"/>
              </a:rPr>
              <a:t>Use these to guide discussion or small group reflection:</a:t>
            </a:r>
          </a:p>
          <a:p>
            <a:pPr marL="457200" lvl="1" indent="-228600" algn="l">
              <a:buFont typeface="Arial" panose="020B0604020202020204" pitchFamily="34" charset="0"/>
              <a:buChar char="•"/>
            </a:pPr>
            <a:r>
              <a:rPr lang="en-US" sz="1000" b="0" i="0" dirty="0">
                <a:solidFill>
                  <a:srgbClr val="424242"/>
                </a:solidFill>
                <a:effectLst/>
                <a:latin typeface="Segoe Sans"/>
              </a:rPr>
              <a:t>What warning signs is Joe showing that might indicate he’s at risk?</a:t>
            </a:r>
          </a:p>
          <a:p>
            <a:pPr lvl="2" indent="-228600" algn="l">
              <a:buFont typeface="Wingdings" panose="05000000000000000000" pitchFamily="2" charset="2"/>
              <a:buChar char="ü"/>
            </a:pPr>
            <a:r>
              <a:rPr lang="en-US" sz="1000" b="0" i="0" dirty="0">
                <a:solidFill>
                  <a:srgbClr val="424242"/>
                </a:solidFill>
                <a:effectLst/>
                <a:latin typeface="Segoe Sans"/>
              </a:rPr>
              <a:t>Decline in academic performance</a:t>
            </a:r>
          </a:p>
          <a:p>
            <a:pPr lvl="2" indent="-228600" algn="l">
              <a:buFont typeface="Wingdings" panose="05000000000000000000" pitchFamily="2" charset="2"/>
              <a:buChar char="ü"/>
            </a:pPr>
            <a:r>
              <a:rPr lang="en-US" sz="1000" b="0" i="0" dirty="0">
                <a:solidFill>
                  <a:srgbClr val="424242"/>
                </a:solidFill>
                <a:effectLst/>
                <a:latin typeface="Segoe Sans"/>
              </a:rPr>
              <a:t>Morose and dark writing themes</a:t>
            </a:r>
          </a:p>
          <a:p>
            <a:pPr lvl="2" indent="-228600" algn="l">
              <a:buFont typeface="Wingdings" panose="05000000000000000000" pitchFamily="2" charset="2"/>
              <a:buChar char="ü"/>
            </a:pPr>
            <a:r>
              <a:rPr lang="en-US" sz="1000" b="0" i="0" dirty="0">
                <a:solidFill>
                  <a:srgbClr val="424242"/>
                </a:solidFill>
                <a:effectLst/>
                <a:latin typeface="Segoe Sans"/>
              </a:rPr>
              <a:t>Mood fluctuations: sullen, irritable, withdrawn, but sometimes appears fine</a:t>
            </a:r>
          </a:p>
          <a:p>
            <a:pPr lvl="2" indent="-228600" algn="l">
              <a:buFont typeface="Wingdings" panose="05000000000000000000" pitchFamily="2" charset="2"/>
              <a:buChar char="ü"/>
            </a:pPr>
            <a:r>
              <a:rPr lang="en-US" sz="1000" b="0" i="0" dirty="0">
                <a:solidFill>
                  <a:srgbClr val="424242"/>
                </a:solidFill>
                <a:effectLst/>
                <a:latin typeface="Segoe Sans"/>
              </a:rPr>
              <a:t>Direct quote: </a:t>
            </a:r>
            <a:r>
              <a:rPr lang="en-US" sz="1000" b="0" i="1" dirty="0">
                <a:solidFill>
                  <a:srgbClr val="424242"/>
                </a:solidFill>
                <a:effectLst/>
                <a:latin typeface="Segoe Sans"/>
              </a:rPr>
              <a:t>“I don’t want to be here.”</a:t>
            </a:r>
            <a:endParaRPr lang="en-US" sz="1000" b="0" i="0" dirty="0">
              <a:solidFill>
                <a:srgbClr val="424242"/>
              </a:solidFill>
              <a:effectLst/>
              <a:latin typeface="Segoe Sans"/>
            </a:endParaRPr>
          </a:p>
          <a:p>
            <a:pPr marL="457200" lvl="1" indent="-228600" algn="l">
              <a:buFont typeface="Arial" panose="020B0604020202020204" pitchFamily="34" charset="0"/>
              <a:buChar char="•"/>
            </a:pPr>
            <a:r>
              <a:rPr lang="en-US" sz="1000" b="0" i="0" dirty="0">
                <a:solidFill>
                  <a:srgbClr val="424242"/>
                </a:solidFill>
                <a:effectLst/>
                <a:latin typeface="Segoe Sans"/>
              </a:rPr>
              <a:t>What do you think about Mrs. Johnson’s approach to the conversation? What did she do well?</a:t>
            </a:r>
          </a:p>
          <a:p>
            <a:pPr marL="457200" lvl="1" indent="-228600" algn="l">
              <a:buFont typeface="Arial" panose="020B0604020202020204" pitchFamily="34" charset="0"/>
              <a:buChar char="•"/>
            </a:pPr>
            <a:r>
              <a:rPr lang="en-US" sz="1000" b="0" i="0" dirty="0">
                <a:solidFill>
                  <a:srgbClr val="424242"/>
                </a:solidFill>
                <a:effectLst/>
                <a:latin typeface="Segoe Sans"/>
              </a:rPr>
              <a:t>How would you respond to Joe’s statement: ‘I don’t want to be here’?</a:t>
            </a:r>
          </a:p>
          <a:p>
            <a:pPr marL="457200" lvl="1" indent="-228600" algn="l">
              <a:buFont typeface="Arial" panose="020B0604020202020204" pitchFamily="34" charset="0"/>
              <a:buChar char="•"/>
            </a:pPr>
            <a:r>
              <a:rPr lang="en-US" sz="1000" b="0" i="0" dirty="0">
                <a:solidFill>
                  <a:srgbClr val="424242"/>
                </a:solidFill>
                <a:effectLst/>
                <a:latin typeface="Segoe Sans"/>
              </a:rPr>
              <a:t>Should Mrs. Johnson ask Joe directly about suicide? Why or why not?</a:t>
            </a:r>
          </a:p>
          <a:p>
            <a:pPr marL="457200" lvl="1" indent="-228600" algn="l">
              <a:buFont typeface="Arial" panose="020B0604020202020204" pitchFamily="34" charset="0"/>
              <a:buChar char="•"/>
            </a:pPr>
            <a:r>
              <a:rPr lang="en-US" sz="1000" b="0" i="0" dirty="0">
                <a:solidFill>
                  <a:srgbClr val="424242"/>
                </a:solidFill>
                <a:effectLst/>
                <a:latin typeface="Segoe Sans"/>
              </a:rPr>
              <a:t>What school protocols or supports should be activated at this point?</a:t>
            </a:r>
          </a:p>
          <a:p>
            <a:pPr algn="l"/>
            <a:endParaRPr lang="en-US" sz="1000" b="0" i="0" dirty="0">
              <a:solidFill>
                <a:srgbClr val="424242"/>
              </a:solidFill>
              <a:effectLst/>
              <a:latin typeface="Segoe Sans"/>
            </a:endParaRPr>
          </a:p>
          <a:p>
            <a:pPr algn="l"/>
            <a:r>
              <a:rPr lang="en-US" sz="1000" b="1" i="0" dirty="0">
                <a:solidFill>
                  <a:srgbClr val="424242"/>
                </a:solidFill>
                <a:effectLst/>
                <a:latin typeface="Segoe Sans"/>
              </a:rPr>
              <a:t>Key Takeaways to Emphasize</a:t>
            </a:r>
          </a:p>
          <a:p>
            <a:pPr marL="171450" indent="-171450" algn="l">
              <a:buFont typeface="Arial" panose="020B0604020202020204" pitchFamily="34" charset="0"/>
              <a:buChar char="•"/>
            </a:pPr>
            <a:r>
              <a:rPr lang="en-US" sz="1000" b="0" i="0" dirty="0">
                <a:solidFill>
                  <a:srgbClr val="424242"/>
                </a:solidFill>
                <a:effectLst/>
                <a:latin typeface="Segoe Sans"/>
              </a:rPr>
              <a:t>Behavioral changes, especially when they involve mood, academic performance, and expressions of despair, should never be ignored.</a:t>
            </a:r>
          </a:p>
          <a:p>
            <a:pPr marL="171450" indent="-171450" algn="l">
              <a:buFont typeface="Arial" panose="020B0604020202020204" pitchFamily="34" charset="0"/>
              <a:buChar char="•"/>
            </a:pPr>
            <a:r>
              <a:rPr lang="en-US" sz="1000" b="0" i="0" dirty="0">
                <a:solidFill>
                  <a:srgbClr val="424242"/>
                </a:solidFill>
                <a:effectLst/>
                <a:latin typeface="Segoe Sans"/>
              </a:rPr>
              <a:t>Trust your instincts—if something feels off, it probably is.</a:t>
            </a:r>
          </a:p>
          <a:p>
            <a:pPr marL="171450" indent="-171450" algn="l">
              <a:buFont typeface="Arial" panose="020B0604020202020204" pitchFamily="34" charset="0"/>
              <a:buChar char="•"/>
            </a:pPr>
            <a:r>
              <a:rPr lang="en-US" sz="1000" b="0" i="0" dirty="0">
                <a:solidFill>
                  <a:srgbClr val="424242"/>
                </a:solidFill>
                <a:effectLst/>
                <a:latin typeface="Segoe Sans"/>
              </a:rPr>
              <a:t>It is appropriate for school staff to ask directly about suicide when they observe warning signs.</a:t>
            </a:r>
          </a:p>
          <a:p>
            <a:pPr marL="171450" indent="-171450" algn="l">
              <a:buFont typeface="Arial" panose="020B0604020202020204" pitchFamily="34" charset="0"/>
              <a:buChar char="•"/>
            </a:pPr>
            <a:r>
              <a:rPr lang="en-US" sz="1000" b="0" i="0" dirty="0">
                <a:solidFill>
                  <a:srgbClr val="424242"/>
                </a:solidFill>
                <a:effectLst/>
                <a:latin typeface="Segoe Sans"/>
              </a:rPr>
              <a:t>Asking about suicide does not plant the idea—it opens the door for help.</a:t>
            </a:r>
          </a:p>
          <a:p>
            <a:pPr marL="171450" indent="-171450" algn="l">
              <a:buFont typeface="Arial" panose="020B0604020202020204" pitchFamily="34" charset="0"/>
              <a:buChar char="•"/>
            </a:pPr>
            <a:r>
              <a:rPr lang="en-US" sz="1000" b="0" i="0" dirty="0">
                <a:solidFill>
                  <a:srgbClr val="424242"/>
                </a:solidFill>
                <a:effectLst/>
                <a:latin typeface="Segoe Sans"/>
              </a:rPr>
              <a:t>Immediate referral to a school mental health professional or crisis team is essential.</a:t>
            </a:r>
          </a:p>
          <a:p>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19</a:t>
            </a:fld>
            <a:endParaRPr lang="en-US"/>
          </a:p>
        </p:txBody>
      </p:sp>
    </p:spTree>
    <p:extLst>
      <p:ext uri="{BB962C8B-B14F-4D97-AF65-F5344CB8AC3E}">
        <p14:creationId xmlns:p14="http://schemas.microsoft.com/office/powerpoint/2010/main" val="2214522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Objectives Slide</a:t>
            </a:r>
          </a:p>
          <a:p>
            <a:pPr algn="l"/>
            <a:endParaRPr lang="en-US" sz="1000" b="1" i="0" dirty="0">
              <a:solidFill>
                <a:srgbClr val="424242"/>
              </a:solidFill>
              <a:effectLst/>
              <a:latin typeface="Segoe Sans"/>
            </a:endParaRPr>
          </a:p>
          <a:p>
            <a:pPr algn="l"/>
            <a:r>
              <a:rPr lang="en-US" sz="1000" b="0" i="0" dirty="0">
                <a:solidFill>
                  <a:srgbClr val="424242"/>
                </a:solidFill>
                <a:effectLst/>
                <a:latin typeface="Segoe Sans"/>
              </a:rPr>
              <a:t>Use this slide to set the tone for the session by briefly walking participants through the five key learning objectives:</a:t>
            </a:r>
          </a:p>
          <a:p>
            <a:pPr algn="l">
              <a:buFont typeface="+mj-lt"/>
              <a:buNone/>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Recognize Risk and Warning Signs</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Ground the session in data and awareness—what to look for and why it matters.</a:t>
            </a:r>
          </a:p>
          <a:p>
            <a:pPr marL="228600"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Clarify Your Role in a Crisis</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Define what school staff can do during a crisis, and how to act within their scope and protocols.</a:t>
            </a:r>
          </a:p>
          <a:p>
            <a:pPr marL="228600"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Ask Direct Questions About Suicide</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Dispel myths and model how to ask clearly and compassionately about suicide risk.</a:t>
            </a:r>
          </a:p>
          <a:p>
            <a:pPr marL="228600"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Promote Lethal Means Safety</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Introduce practical strategies to reduce access to lethal means, especially firearms. </a:t>
            </a:r>
          </a:p>
          <a:p>
            <a:pPr marL="228600"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Support Caregivers in Creating Safer Environments</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Equip participants with tools to engage families in prevention and safety planning.</a:t>
            </a:r>
          </a:p>
          <a:p>
            <a:pPr marL="228600" indent="-228600" algn="l">
              <a:buFont typeface="+mj-lt"/>
              <a:buAutoNum type="arabicPeriod"/>
            </a:pPr>
            <a:endParaRPr lang="en-US" sz="1000" b="0" i="0" dirty="0">
              <a:solidFill>
                <a:srgbClr val="424242"/>
              </a:solidFill>
              <a:effectLst/>
              <a:latin typeface="Segoe Sans"/>
            </a:endParaRPr>
          </a:p>
          <a:p>
            <a:pPr algn="l"/>
            <a:r>
              <a:rPr lang="en-US" sz="1000" b="1" i="0" dirty="0">
                <a:solidFill>
                  <a:srgbClr val="424242"/>
                </a:solidFill>
                <a:effectLst/>
                <a:latin typeface="Segoe Sans"/>
              </a:rPr>
              <a:t>Wrap-Up Talking Point:</a:t>
            </a:r>
            <a:br>
              <a:rPr lang="en-US" sz="1000" b="0" i="0" dirty="0">
                <a:solidFill>
                  <a:srgbClr val="424242"/>
                </a:solidFill>
                <a:effectLst/>
                <a:latin typeface="Segoe Sans"/>
              </a:rPr>
            </a:br>
            <a:r>
              <a:rPr lang="en-US" sz="1000" b="0" i="0" dirty="0">
                <a:solidFill>
                  <a:srgbClr val="424242"/>
                </a:solidFill>
                <a:effectLst/>
                <a:latin typeface="Segoe Sans"/>
              </a:rPr>
              <a:t>These objectives are about building confidence and practical skills. Encourage questions and active participation throughout the session.</a:t>
            </a:r>
          </a:p>
          <a:p>
            <a:endParaRPr lang="en-US" dirty="0"/>
          </a:p>
        </p:txBody>
      </p:sp>
      <p:sp>
        <p:nvSpPr>
          <p:cNvPr id="4" name="Slide Number Placeholder 3"/>
          <p:cNvSpPr>
            <a:spLocks noGrp="1"/>
          </p:cNvSpPr>
          <p:nvPr>
            <p:ph type="sldNum" sz="quarter" idx="5"/>
          </p:nvPr>
        </p:nvSpPr>
        <p:spPr/>
        <p:txBody>
          <a:bodyPr/>
          <a:lstStyle/>
          <a:p>
            <a:fld id="{E61B91CA-B8FE-4262-BBCC-3AC4A78BFEFB}" type="slidenum">
              <a:rPr lang="en-US" smtClean="0"/>
              <a:t>2</a:t>
            </a:fld>
            <a:endParaRPr lang="en-US"/>
          </a:p>
        </p:txBody>
      </p:sp>
    </p:spTree>
    <p:extLst>
      <p:ext uri="{BB962C8B-B14F-4D97-AF65-F5344CB8AC3E}">
        <p14:creationId xmlns:p14="http://schemas.microsoft.com/office/powerpoint/2010/main" val="2083775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Responding to Suicide Warning Signs – Joe’s Scenario</a:t>
            </a:r>
          </a:p>
          <a:p>
            <a:pPr algn="l"/>
            <a:br>
              <a:rPr lang="en-US" sz="1000" b="0" i="0" dirty="0">
                <a:solidFill>
                  <a:srgbClr val="424242"/>
                </a:solidFill>
                <a:effectLst/>
                <a:latin typeface="Segoe Sans"/>
              </a:rPr>
            </a:br>
            <a:r>
              <a:rPr lang="en-US" sz="1000" b="0" i="0" dirty="0">
                <a:solidFill>
                  <a:srgbClr val="424242"/>
                </a:solidFill>
                <a:effectLst/>
                <a:latin typeface="Segoe Sans"/>
              </a:rPr>
              <a:t>This slide guides participants through the critical next step in the scenario with Joe—how to respond when a student shows warning signs of suicide. It emphasizes the importance of asking direct, specific questions about suicide and preparing educators to do so with confidence.</a:t>
            </a:r>
          </a:p>
          <a:p>
            <a:pPr marL="0" indent="0" algn="l">
              <a:buFont typeface="+mj-lt"/>
              <a:buNone/>
            </a:pPr>
            <a:endParaRPr lang="en-US" sz="1000" b="1" dirty="0">
              <a:solidFill>
                <a:srgbClr val="424242"/>
              </a:solidFill>
              <a:latin typeface="Segoe Sans"/>
            </a:endParaRPr>
          </a:p>
          <a:p>
            <a:pPr marL="228600" indent="-228600" algn="l">
              <a:buFont typeface="+mj-lt"/>
              <a:buAutoNum type="arabicPeriod"/>
            </a:pPr>
            <a:r>
              <a:rPr lang="en-US" sz="1000" b="1" i="0" dirty="0">
                <a:solidFill>
                  <a:srgbClr val="424242"/>
                </a:solidFill>
                <a:effectLst/>
                <a:latin typeface="Segoe Sans"/>
              </a:rPr>
              <a:t>Affirm the Need to Ask</a:t>
            </a:r>
          </a:p>
          <a:p>
            <a:pPr marL="227012" lvl="1" indent="0"/>
            <a:r>
              <a:rPr lang="en-US" sz="1000" b="0" i="0" dirty="0">
                <a:solidFill>
                  <a:srgbClr val="424242"/>
                </a:solidFill>
                <a:effectLst/>
                <a:latin typeface="Segoe Sans"/>
              </a:rPr>
              <a:t>Mrs. Johnson is concerned after Joe says, “I don’t want to be here.”</a:t>
            </a:r>
          </a:p>
          <a:p>
            <a:pPr marL="457200" lvl="1" indent="-230188">
              <a:buFont typeface="Arial" panose="020B0604020202020204" pitchFamily="34" charset="0"/>
              <a:buChar char="•"/>
            </a:pPr>
            <a:r>
              <a:rPr lang="en-US" sz="1000" b="0" i="0" dirty="0">
                <a:solidFill>
                  <a:srgbClr val="424242"/>
                </a:solidFill>
                <a:effectLst/>
                <a:latin typeface="Segoe Sans"/>
              </a:rPr>
              <a:t>This is the moment to ask directly about suicide—avoid vague or softened language.</a:t>
            </a:r>
          </a:p>
          <a:p>
            <a:pPr algn="l">
              <a:buFont typeface="Arial" panose="020B0604020202020204" pitchFamily="34" charset="0"/>
              <a:buNone/>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Model Effective Questions</a:t>
            </a:r>
          </a:p>
          <a:p>
            <a:pPr lvl="1" indent="0"/>
            <a:r>
              <a:rPr lang="en-US" sz="1000" b="0" i="0" dirty="0">
                <a:solidFill>
                  <a:srgbClr val="424242"/>
                </a:solidFill>
                <a:effectLst/>
                <a:latin typeface="Segoe Sans"/>
              </a:rPr>
              <a:t>Advance the slide to display the three evidence-based questions for asking about suicide risk.</a:t>
            </a:r>
          </a:p>
          <a:p>
            <a:pPr marL="685800" lvl="1" indent="-230188">
              <a:buFont typeface="Arial" panose="020B0604020202020204" pitchFamily="34" charset="0"/>
              <a:buChar char="•"/>
            </a:pPr>
            <a:r>
              <a:rPr lang="en-US" sz="1000" b="0" i="0" dirty="0">
                <a:solidFill>
                  <a:srgbClr val="424242"/>
                </a:solidFill>
                <a:effectLst/>
                <a:latin typeface="Segoe Sans"/>
              </a:rPr>
              <a:t>Read or display the three examples on the slide:</a:t>
            </a:r>
          </a:p>
          <a:p>
            <a:pPr marL="1143000" lvl="1" indent="-228600" algn="l">
              <a:buFont typeface="Arial" panose="020B0604020202020204" pitchFamily="34" charset="0"/>
              <a:buChar char="•"/>
            </a:pPr>
            <a:r>
              <a:rPr lang="en-US" sz="1000" b="0" i="1" dirty="0">
                <a:solidFill>
                  <a:srgbClr val="424242"/>
                </a:solidFill>
                <a:effectLst/>
                <a:latin typeface="Segoe Sans"/>
              </a:rPr>
              <a:t>“Joe, are you thinking of suicide?”</a:t>
            </a:r>
          </a:p>
          <a:p>
            <a:pPr marL="1143000" lvl="1" indent="-228600" algn="l">
              <a:buFont typeface="Arial" panose="020B0604020202020204" pitchFamily="34" charset="0"/>
              <a:buChar char="•"/>
            </a:pPr>
            <a:r>
              <a:rPr lang="en-US" sz="1000" b="0" i="1" dirty="0">
                <a:solidFill>
                  <a:srgbClr val="424242"/>
                </a:solidFill>
                <a:effectLst/>
                <a:latin typeface="Segoe Sans"/>
              </a:rPr>
              <a:t>“Joe, have you had thoughts of killing yourself?”</a:t>
            </a:r>
          </a:p>
          <a:p>
            <a:pPr marL="1143000" lvl="1" indent="-228600" algn="l">
              <a:buFont typeface="Arial" panose="020B0604020202020204" pitchFamily="34" charset="0"/>
              <a:buChar char="•"/>
            </a:pPr>
            <a:r>
              <a:rPr lang="en-US" sz="1000" b="0" i="1" dirty="0">
                <a:solidFill>
                  <a:srgbClr val="424242"/>
                </a:solidFill>
                <a:effectLst/>
                <a:latin typeface="Segoe Sans"/>
              </a:rPr>
              <a:t>“Joe, have you ever wished you could go to sleep and never wake up?”</a:t>
            </a:r>
          </a:p>
          <a:p>
            <a:pPr marL="685800" lvl="2" indent="-230188">
              <a:buFont typeface="Arial" panose="020B0604020202020204" pitchFamily="34" charset="0"/>
              <a:buChar char="•"/>
            </a:pPr>
            <a:r>
              <a:rPr lang="en-US" sz="1000" b="0" i="0" dirty="0">
                <a:solidFill>
                  <a:srgbClr val="424242"/>
                </a:solidFill>
                <a:effectLst/>
                <a:latin typeface="Segoe Sans"/>
              </a:rPr>
              <a:t>These are clear, compassionate, and invite honesty.</a:t>
            </a:r>
          </a:p>
          <a:p>
            <a:pPr marL="685800" lvl="2" indent="-230188">
              <a:buFont typeface="Arial" panose="020B0604020202020204" pitchFamily="34" charset="0"/>
              <a:buChar char="•"/>
            </a:pPr>
            <a:r>
              <a:rPr lang="en-US" sz="1000" dirty="0">
                <a:solidFill>
                  <a:srgbClr val="424242"/>
                </a:solidFill>
                <a:latin typeface="Segoe Sans"/>
              </a:rPr>
              <a:t>Notice these questions do not include the words </a:t>
            </a:r>
            <a:r>
              <a:rPr lang="en-US" sz="1000" i="1" dirty="0">
                <a:solidFill>
                  <a:srgbClr val="424242"/>
                </a:solidFill>
                <a:latin typeface="Segoe Sans"/>
              </a:rPr>
              <a:t>harm</a:t>
            </a:r>
            <a:r>
              <a:rPr lang="en-US" sz="1000" dirty="0">
                <a:solidFill>
                  <a:srgbClr val="424242"/>
                </a:solidFill>
                <a:latin typeface="Segoe Sans"/>
              </a:rPr>
              <a:t> or </a:t>
            </a:r>
            <a:r>
              <a:rPr lang="en-US" sz="1000" i="1" dirty="0">
                <a:solidFill>
                  <a:srgbClr val="424242"/>
                </a:solidFill>
                <a:latin typeface="Segoe Sans"/>
              </a:rPr>
              <a:t>hurt yourself</a:t>
            </a:r>
            <a:r>
              <a:rPr lang="en-US" sz="1000" dirty="0">
                <a:solidFill>
                  <a:srgbClr val="424242"/>
                </a:solidFill>
                <a:latin typeface="Segoe Sans"/>
              </a:rPr>
              <a:t>.  Harm and hurt yourself is recoverable.  Suicide is not. </a:t>
            </a:r>
            <a:endParaRPr lang="en-US" sz="1000" b="0" i="0" dirty="0">
              <a:solidFill>
                <a:srgbClr val="424242"/>
              </a:solidFill>
              <a:effectLst/>
              <a:latin typeface="Segoe Sans"/>
            </a:endParaRPr>
          </a:p>
          <a:p>
            <a:pPr algn="l"/>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Discuss Possible Responses: When the answer is NO</a:t>
            </a:r>
          </a:p>
          <a:p>
            <a:pPr lvl="1" indent="0"/>
            <a:r>
              <a:rPr lang="en-US" sz="1000" b="0" i="0" dirty="0">
                <a:solidFill>
                  <a:srgbClr val="424242"/>
                </a:solidFill>
                <a:effectLst/>
                <a:latin typeface="Segoe Sans"/>
              </a:rPr>
              <a:t>Advance the slide to display the word “NO” and Joe.</a:t>
            </a:r>
            <a:endParaRPr lang="en-US" sz="1000" b="1" i="0" dirty="0">
              <a:solidFill>
                <a:srgbClr val="424242"/>
              </a:solidFill>
              <a:effectLst/>
              <a:latin typeface="Segoe Sans"/>
            </a:endParaRPr>
          </a:p>
          <a:p>
            <a:pPr marL="685800" lvl="1" indent="-230188">
              <a:buFont typeface="Arial" panose="020B0604020202020204" pitchFamily="34" charset="0"/>
              <a:buChar char="•"/>
            </a:pPr>
            <a:r>
              <a:rPr lang="en-US" sz="1000" b="0" i="0" dirty="0">
                <a:solidFill>
                  <a:srgbClr val="424242"/>
                </a:solidFill>
                <a:effectLst/>
                <a:latin typeface="Segoe Sans"/>
              </a:rPr>
              <a:t>Explain that even if Joe says “No,” that doesn’t mean h</a:t>
            </a:r>
            <a:r>
              <a:rPr lang="en-US" sz="1000" dirty="0">
                <a:solidFill>
                  <a:srgbClr val="424242"/>
                </a:solidFill>
                <a:latin typeface="Segoe Sans"/>
              </a:rPr>
              <a:t>e “No”</a:t>
            </a:r>
            <a:r>
              <a:rPr lang="en-US" sz="1000" b="0" i="0" dirty="0">
                <a:solidFill>
                  <a:srgbClr val="424242"/>
                </a:solidFill>
                <a:effectLst/>
                <a:latin typeface="Segoe Sans"/>
              </a:rPr>
              <a:t>. There are many reasons a student might not disclose suicidal thoughts right away.</a:t>
            </a:r>
          </a:p>
          <a:p>
            <a:pPr marL="685800" lvl="1" indent="-230188">
              <a:buFont typeface="Arial" panose="020B0604020202020204" pitchFamily="34" charset="0"/>
              <a:buChar char="•"/>
            </a:pPr>
            <a:r>
              <a:rPr lang="en-US" sz="1000" b="0" i="0" dirty="0">
                <a:solidFill>
                  <a:srgbClr val="424242"/>
                </a:solidFill>
                <a:effectLst/>
                <a:latin typeface="Segoe Sans"/>
              </a:rPr>
              <a:t>Ask the group, “What are some reasons Joe may say ‘No’?” </a:t>
            </a:r>
          </a:p>
          <a:p>
            <a:pPr marL="1084263" lvl="1" indent="-230188" algn="l">
              <a:buFont typeface="Arial" panose="020B0604020202020204" pitchFamily="34" charset="0"/>
              <a:buChar char="•"/>
              <a:tabLst>
                <a:tab pos="460375" algn="l"/>
                <a:tab pos="973138" algn="l"/>
              </a:tabLst>
            </a:pPr>
            <a:r>
              <a:rPr lang="en-US" sz="1000" b="0" i="0" dirty="0">
                <a:solidFill>
                  <a:srgbClr val="424242"/>
                </a:solidFill>
                <a:effectLst/>
                <a:latin typeface="Segoe Sans"/>
              </a:rPr>
              <a:t>Fear, past experiences, lack of trust, discomfort with how the question was asked.</a:t>
            </a:r>
          </a:p>
          <a:p>
            <a:pPr marL="685800" lvl="1" indent="-230188">
              <a:buFont typeface="Arial" panose="020B0604020202020204" pitchFamily="34" charset="0"/>
              <a:buChar char="•"/>
            </a:pPr>
            <a:r>
              <a:rPr lang="en-US" sz="1000" b="0" i="0" dirty="0">
                <a:solidFill>
                  <a:srgbClr val="424242"/>
                </a:solidFill>
                <a:effectLst/>
                <a:latin typeface="Segoe Sans"/>
              </a:rPr>
              <a:t>Emphasize: Tone matters—be calm, confident, and caring.</a:t>
            </a:r>
            <a:br>
              <a:rPr lang="en-US" sz="1000" b="0" i="0" dirty="0">
                <a:solidFill>
                  <a:srgbClr val="424242"/>
                </a:solidFill>
                <a:effectLst/>
                <a:latin typeface="Segoe Sans"/>
              </a:rPr>
            </a:br>
            <a:endParaRPr lang="en-US" sz="1000" b="0" i="0" dirty="0">
              <a:solidFill>
                <a:srgbClr val="424242"/>
              </a:solidFill>
              <a:effectLst/>
              <a:latin typeface="Segoe Sans"/>
            </a:endParaRPr>
          </a:p>
          <a:p>
            <a:pPr marL="228600" indent="-228600" algn="l">
              <a:buFont typeface="Arial" panose="020B0604020202020204" pitchFamily="34" charset="0"/>
              <a:buAutoNum type="arabicPeriod" startAt="4"/>
            </a:pPr>
            <a:r>
              <a:rPr lang="en-US" sz="1000" b="1" i="0" dirty="0">
                <a:solidFill>
                  <a:srgbClr val="424242"/>
                </a:solidFill>
                <a:effectLst/>
                <a:latin typeface="Segoe Sans"/>
              </a:rPr>
              <a:t>Practice Activity Introduction</a:t>
            </a:r>
          </a:p>
          <a:p>
            <a:pPr marL="228600" algn="l"/>
            <a:r>
              <a:rPr lang="en-US" sz="1000" b="0" i="0" dirty="0">
                <a:solidFill>
                  <a:srgbClr val="424242"/>
                </a:solidFill>
                <a:effectLst/>
                <a:latin typeface="Segoe Sans"/>
              </a:rPr>
              <a:t>To build participants’ confidence, introduce the opportunity to practice asking the questions. </a:t>
            </a:r>
          </a:p>
          <a:p>
            <a:pPr marL="685800" lvl="1" indent="-230188" algn="l">
              <a:buFont typeface="Arial" panose="020B0604020202020204" pitchFamily="34" charset="0"/>
              <a:buChar char="•"/>
              <a:tabLst>
                <a:tab pos="398463" algn="l"/>
                <a:tab pos="687388" algn="l"/>
              </a:tabLst>
            </a:pPr>
            <a:r>
              <a:rPr lang="en-US" sz="1000" b="0" i="0" dirty="0">
                <a:solidFill>
                  <a:srgbClr val="424242"/>
                </a:solidFill>
                <a:effectLst/>
                <a:latin typeface="Segoe Sans"/>
              </a:rPr>
              <a:t>Normalize that it can be uncomfortable asking this question for the very first time. </a:t>
            </a:r>
          </a:p>
          <a:p>
            <a:pPr marL="685800" lvl="1" indent="-230188" algn="l">
              <a:buFont typeface="Arial" panose="020B0604020202020204" pitchFamily="34" charset="0"/>
              <a:buChar char="•"/>
              <a:tabLst>
                <a:tab pos="398463" algn="l"/>
                <a:tab pos="687388" algn="l"/>
              </a:tabLst>
            </a:pPr>
            <a:r>
              <a:rPr lang="en-US" sz="1000" b="0" i="0" dirty="0">
                <a:solidFill>
                  <a:srgbClr val="424242"/>
                </a:solidFill>
                <a:effectLst/>
                <a:latin typeface="Segoe Sans"/>
              </a:rPr>
              <a:t>Discomfort can depend on the relationship with the person you are asking. </a:t>
            </a:r>
            <a:endParaRPr lang="en-US" sz="1000" dirty="0">
              <a:solidFill>
                <a:srgbClr val="424242"/>
              </a:solidFill>
              <a:latin typeface="Segoe Sans"/>
            </a:endParaRPr>
          </a:p>
          <a:p>
            <a:pPr marL="685800" lvl="1" indent="-230188" algn="l">
              <a:buFont typeface="Arial" panose="020B0604020202020204" pitchFamily="34" charset="0"/>
              <a:buChar char="•"/>
              <a:tabLst>
                <a:tab pos="398463" algn="l"/>
                <a:tab pos="687388" algn="l"/>
              </a:tabLst>
            </a:pPr>
            <a:r>
              <a:rPr lang="en-US" sz="1000" b="0" i="0" dirty="0">
                <a:solidFill>
                  <a:srgbClr val="424242"/>
                </a:solidFill>
                <a:effectLst/>
                <a:latin typeface="Segoe Sans"/>
              </a:rPr>
              <a:t>Participants can opt out of this activity, but reassure them that this is a safe place to practice saying the words, knowing that Joe’s response is going to be “No.”</a:t>
            </a:r>
          </a:p>
          <a:p>
            <a:pPr marL="914400" lvl="1" indent="-228600" algn="l">
              <a:buFont typeface="Arial" panose="020B0604020202020204" pitchFamily="34" charset="0"/>
              <a:buChar char="•"/>
            </a:pPr>
            <a:endParaRPr lang="en-US" sz="1000" b="0" i="0" dirty="0">
              <a:solidFill>
                <a:srgbClr val="424242"/>
              </a:solidFill>
              <a:effectLst/>
              <a:latin typeface="Segoe Sans"/>
            </a:endParaRPr>
          </a:p>
          <a:p>
            <a:pPr lvl="1" indent="0"/>
            <a:r>
              <a:rPr lang="en-US" sz="1000" i="0" dirty="0">
                <a:solidFill>
                  <a:srgbClr val="424242"/>
                </a:solidFill>
                <a:effectLst/>
                <a:latin typeface="Segoe Sans"/>
              </a:rPr>
              <a:t>Instructions</a:t>
            </a:r>
            <a:r>
              <a:rPr lang="en-US" sz="1000" b="0" i="0" dirty="0">
                <a:solidFill>
                  <a:srgbClr val="424242"/>
                </a:solidFill>
                <a:effectLst/>
                <a:latin typeface="Segoe Sans"/>
              </a:rPr>
              <a:t>:</a:t>
            </a:r>
          </a:p>
          <a:p>
            <a:pPr marL="685800" lvl="1" indent="-228600" algn="l">
              <a:buFont typeface="Arial" panose="020B0604020202020204" pitchFamily="34" charset="0"/>
              <a:buChar char="•"/>
            </a:pPr>
            <a:r>
              <a:rPr lang="en-US" sz="1000" b="0" i="0" dirty="0">
                <a:solidFill>
                  <a:srgbClr val="424242"/>
                </a:solidFill>
                <a:effectLst/>
                <a:latin typeface="Segoe Sans"/>
              </a:rPr>
              <a:t>Pair up or form triads. Take turns being Mrs. Johnson and Joe.  </a:t>
            </a:r>
          </a:p>
          <a:p>
            <a:pPr marL="685800" lvl="1" indent="-228600" algn="l">
              <a:buFont typeface="Arial" panose="020B0604020202020204" pitchFamily="34" charset="0"/>
              <a:buChar char="•"/>
            </a:pPr>
            <a:r>
              <a:rPr lang="en-US" sz="1000" b="0" i="0" dirty="0">
                <a:solidFill>
                  <a:srgbClr val="424242"/>
                </a:solidFill>
                <a:effectLst/>
                <a:latin typeface="Segoe Sans"/>
              </a:rPr>
              <a:t>Prompt participants to envision that they are asking Joe the questions on the slide.</a:t>
            </a:r>
          </a:p>
          <a:p>
            <a:pPr marL="685800" lvl="1" indent="-228600" algn="l">
              <a:buFont typeface="Arial" panose="020B0604020202020204" pitchFamily="34" charset="0"/>
              <a:buChar char="•"/>
            </a:pPr>
            <a:r>
              <a:rPr lang="en-US" sz="1000" b="0" i="0" dirty="0">
                <a:solidFill>
                  <a:srgbClr val="424242"/>
                </a:solidFill>
                <a:effectLst/>
                <a:latin typeface="Segoe Sans"/>
              </a:rPr>
              <a:t>Take turns practicing asking the questions aloud.</a:t>
            </a:r>
          </a:p>
          <a:p>
            <a:pPr marL="685800" lvl="1" indent="-228600" algn="l">
              <a:buFont typeface="Arial" panose="020B0604020202020204" pitchFamily="34" charset="0"/>
              <a:buChar char="•"/>
            </a:pPr>
            <a:r>
              <a:rPr lang="en-US" sz="1000" b="0" i="0" dirty="0">
                <a:solidFill>
                  <a:srgbClr val="424242"/>
                </a:solidFill>
                <a:effectLst/>
                <a:latin typeface="Segoe Sans"/>
              </a:rPr>
              <a:t>Focus on tone: calm, caring, and direct.</a:t>
            </a:r>
          </a:p>
          <a:p>
            <a:pPr marL="685800" lvl="1" indent="-228600" algn="l">
              <a:buFont typeface="Arial" panose="020B0604020202020204" pitchFamily="34" charset="0"/>
              <a:buChar char="•"/>
            </a:pPr>
            <a:r>
              <a:rPr lang="en-US" sz="1000" dirty="0">
                <a:solidFill>
                  <a:srgbClr val="424242"/>
                </a:solidFill>
                <a:latin typeface="Segoe Sans"/>
              </a:rPr>
              <a:t>Joe’s response will be “No.”</a:t>
            </a:r>
            <a:endParaRPr lang="en-US" sz="1000" b="0" i="0" dirty="0">
              <a:solidFill>
                <a:srgbClr val="424242"/>
              </a:solidFill>
              <a:effectLst/>
              <a:latin typeface="Segoe Sans"/>
            </a:endParaRPr>
          </a:p>
          <a:p>
            <a:pPr marL="457200" lvl="1" indent="0" algn="l">
              <a:buFont typeface="Arial" panose="020B0604020202020204" pitchFamily="34" charset="0"/>
              <a:buNone/>
            </a:pPr>
            <a:endParaRPr lang="en-US" sz="1000" b="0" i="0" dirty="0">
              <a:solidFill>
                <a:srgbClr val="424242"/>
              </a:solidFill>
              <a:effectLst/>
              <a:latin typeface="Segoe Sans"/>
            </a:endParaRPr>
          </a:p>
          <a:p>
            <a:pPr algn="l"/>
            <a:r>
              <a:rPr lang="en-US" sz="1000" b="1" i="0" dirty="0">
                <a:solidFill>
                  <a:srgbClr val="424242"/>
                </a:solidFill>
                <a:effectLst/>
                <a:latin typeface="Segoe Sans"/>
              </a:rPr>
              <a:t>Facilitation Tips</a:t>
            </a:r>
          </a:p>
          <a:p>
            <a:pPr marL="457200" indent="-228600" algn="l">
              <a:buFont typeface="Arial" panose="020B0604020202020204" pitchFamily="34" charset="0"/>
              <a:buChar char="•"/>
            </a:pPr>
            <a:r>
              <a:rPr lang="en-US" sz="1000" b="0" i="0" dirty="0">
                <a:solidFill>
                  <a:srgbClr val="424242"/>
                </a:solidFill>
                <a:effectLst/>
                <a:latin typeface="Segoe Sans"/>
              </a:rPr>
              <a:t>Say: “It’s okay to feel. That’s why we practice.”</a:t>
            </a:r>
          </a:p>
          <a:p>
            <a:pPr marL="457200" indent="-228600">
              <a:buFont typeface="Arial" panose="020B0604020202020204" pitchFamily="34" charset="0"/>
              <a:buChar char="•"/>
            </a:pPr>
            <a:r>
              <a:rPr lang="en-US" sz="1000" b="0" i="0" dirty="0">
                <a:solidFill>
                  <a:srgbClr val="424242"/>
                </a:solidFill>
                <a:effectLst/>
                <a:latin typeface="Segoe Sans"/>
              </a:rPr>
              <a:t>Encourage participants </a:t>
            </a:r>
            <a:r>
              <a:rPr lang="en-US" sz="1000" dirty="0">
                <a:solidFill>
                  <a:srgbClr val="424242"/>
                </a:solidFill>
                <a:latin typeface="Segoe Sans"/>
              </a:rPr>
              <a:t>to practice </a:t>
            </a:r>
            <a:r>
              <a:rPr lang="en-US" sz="1000" b="0" i="0" dirty="0">
                <a:solidFill>
                  <a:srgbClr val="424242"/>
                </a:solidFill>
                <a:effectLst/>
                <a:latin typeface="Segoe Sans"/>
              </a:rPr>
              <a:t>asking the question out loud when they are looking in the mirror or driving alone in their car.</a:t>
            </a:r>
          </a:p>
          <a:p>
            <a:pPr marL="457200" indent="-228600" algn="l">
              <a:buFont typeface="Arial" panose="020B0604020202020204" pitchFamily="34" charset="0"/>
              <a:buChar char="•"/>
            </a:pPr>
            <a:r>
              <a:rPr lang="en-US" sz="1000" b="0" i="0" dirty="0">
                <a:solidFill>
                  <a:srgbClr val="424242"/>
                </a:solidFill>
                <a:effectLst/>
                <a:latin typeface="Segoe Sans"/>
              </a:rPr>
              <a:t>Reinforce: “Asking directly can save a life. It shows students that we’re not afraid to talk about hard things—and that we’re here to help.”</a:t>
            </a:r>
          </a:p>
          <a:p>
            <a:pPr marL="289984" lvl="2" indent="-289984">
              <a:lnSpc>
                <a:spcPct val="90000"/>
              </a:lnSpc>
              <a:spcAft>
                <a:spcPts val="846"/>
              </a:spcAft>
              <a:buChar char="•"/>
            </a:pPr>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20</a:t>
            </a:fld>
            <a:endParaRPr lang="en-US"/>
          </a:p>
        </p:txBody>
      </p:sp>
    </p:spTree>
    <p:extLst>
      <p:ext uri="{BB962C8B-B14F-4D97-AF65-F5344CB8AC3E}">
        <p14:creationId xmlns:p14="http://schemas.microsoft.com/office/powerpoint/2010/main" val="388789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Even Though Joe Said “No”</a:t>
            </a:r>
          </a:p>
          <a:p>
            <a:pPr algn="l"/>
            <a:br>
              <a:rPr lang="en-US" sz="1000" b="0" i="0" dirty="0">
                <a:solidFill>
                  <a:srgbClr val="424242"/>
                </a:solidFill>
                <a:effectLst/>
                <a:latin typeface="Segoe Sans"/>
              </a:rPr>
            </a:br>
            <a:r>
              <a:rPr lang="en-US" sz="1000" b="0" i="0" dirty="0">
                <a:solidFill>
                  <a:srgbClr val="424242"/>
                </a:solidFill>
                <a:effectLst/>
                <a:latin typeface="Segoe Sans"/>
              </a:rPr>
              <a:t>This slide reinforces that a student’s denial of suicidal thoughts does not eliminate concern. It guides educators on how to continue offering support, gather additional context, and take appropriate next steps, without delay.</a:t>
            </a:r>
          </a:p>
          <a:p>
            <a:pPr algn="l"/>
            <a:endParaRPr lang="en-US" sz="1000" b="0" i="0" dirty="0">
              <a:solidFill>
                <a:srgbClr val="424242"/>
              </a:solidFill>
              <a:effectLst/>
              <a:latin typeface="Segoe Sans"/>
            </a:endParaRPr>
          </a:p>
          <a:p>
            <a:pPr marL="228600" indent="-228600" algn="l">
              <a:buAutoNum type="arabicPeriod"/>
            </a:pPr>
            <a:r>
              <a:rPr lang="en-US" sz="1000" b="1" i="0" dirty="0">
                <a:solidFill>
                  <a:srgbClr val="424242"/>
                </a:solidFill>
                <a:effectLst/>
                <a:latin typeface="Segoe Sans"/>
              </a:rPr>
              <a:t>No doesn’t always mean no risk</a:t>
            </a:r>
            <a:endParaRPr lang="en-US" sz="1000" dirty="0">
              <a:solidFill>
                <a:srgbClr val="424242"/>
              </a:solidFill>
              <a:latin typeface="Segoe Sans"/>
            </a:endParaRPr>
          </a:p>
          <a:p>
            <a:pPr lvl="1" indent="0"/>
            <a:r>
              <a:rPr lang="en-US" sz="1000" b="0" i="0" dirty="0">
                <a:solidFill>
                  <a:srgbClr val="424242"/>
                </a:solidFill>
                <a:effectLst/>
                <a:latin typeface="Segoe Sans"/>
              </a:rPr>
              <a:t>Even though Joe said ‘No’ when asked about suicide, that doesn’t mean there’s no risk. Mrs. Johnson has still observed significant changes in his mood, behavior, and academic performance.</a:t>
            </a:r>
          </a:p>
          <a:p>
            <a:pPr algn="l">
              <a:buFont typeface="+mj-lt"/>
              <a:buNone/>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Continue the conversation while expressing care and concern. </a:t>
            </a:r>
          </a:p>
          <a:p>
            <a:pPr marL="398463" lvl="1" indent="-171450">
              <a:buFont typeface="Arial" panose="020B0604020202020204" pitchFamily="34" charset="0"/>
              <a:buChar char="•"/>
            </a:pPr>
            <a:r>
              <a:rPr lang="en-US" sz="1000" b="0" i="0" dirty="0">
                <a:solidFill>
                  <a:srgbClr val="424242"/>
                </a:solidFill>
                <a:effectLst/>
                <a:latin typeface="Segoe Sans"/>
              </a:rPr>
              <a:t>Normalize that high school is a time of big changes and that it’s not uncommon for students to feel overwhelmed or have thoughts of suicide</a:t>
            </a:r>
          </a:p>
          <a:p>
            <a:pPr marL="398463" lvl="1" indent="-171450">
              <a:buFont typeface="Arial" panose="020B0604020202020204" pitchFamily="34" charset="0"/>
              <a:buChar char="•"/>
            </a:pPr>
            <a:r>
              <a:rPr lang="en-US" sz="1000" b="0" i="0" dirty="0">
                <a:solidFill>
                  <a:srgbClr val="424242"/>
                </a:solidFill>
                <a:effectLst/>
                <a:latin typeface="Segoe Sans"/>
              </a:rPr>
              <a:t>Reassure Joe that he is not in trouble.</a:t>
            </a:r>
          </a:p>
          <a:p>
            <a:pPr marL="398463" lvl="1" indent="-171450">
              <a:buFont typeface="Arial" panose="020B0604020202020204" pitchFamily="34" charset="0"/>
              <a:buChar char="•"/>
            </a:pPr>
            <a:r>
              <a:rPr lang="en-US" sz="1000" b="0" i="0" dirty="0">
                <a:solidFill>
                  <a:srgbClr val="424242"/>
                </a:solidFill>
                <a:effectLst/>
                <a:latin typeface="Segoe Sans"/>
              </a:rPr>
              <a:t>Empower them to ask for help if thoughts of suicide ever return.</a:t>
            </a:r>
          </a:p>
          <a:p>
            <a:pPr marL="398463" lvl="1" indent="-171450">
              <a:buFont typeface="Arial" panose="020B0604020202020204" pitchFamily="34" charset="0"/>
              <a:buChar char="•"/>
            </a:pPr>
            <a:r>
              <a:rPr lang="en-US" sz="1000" b="0" i="0" dirty="0">
                <a:solidFill>
                  <a:srgbClr val="424242"/>
                </a:solidFill>
                <a:effectLst/>
                <a:latin typeface="Segoe Sans"/>
              </a:rPr>
              <a:t>Mention available supports: school mental health staff and the 988 Suicide &amp; Crisis Lifeline, a trusted adult/coach or mentor.</a:t>
            </a:r>
          </a:p>
          <a:p>
            <a:pPr algn="l">
              <a:buFont typeface="+mj-lt"/>
              <a:buNone/>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Encourage Information Gathering :</a:t>
            </a:r>
          </a:p>
          <a:p>
            <a:pPr lvl="1" indent="0"/>
            <a:r>
              <a:rPr lang="en-US" sz="1000" b="0" i="0" dirty="0">
                <a:solidFill>
                  <a:srgbClr val="424242"/>
                </a:solidFill>
                <a:effectLst/>
                <a:latin typeface="Segoe Sans"/>
              </a:rPr>
              <a:t>Mrs. Johnson can also check in with other teachers or Joe’s parents to gather a fuller picture</a:t>
            </a:r>
            <a:r>
              <a:rPr lang="en-US" sz="1000" dirty="0">
                <a:solidFill>
                  <a:srgbClr val="424242"/>
                </a:solidFill>
                <a:latin typeface="Segoe Sans"/>
              </a:rPr>
              <a:t>.</a:t>
            </a:r>
          </a:p>
          <a:p>
            <a:pPr lvl="1" indent="0"/>
            <a:endParaRPr lang="en-US" sz="1000" dirty="0">
              <a:solidFill>
                <a:srgbClr val="424242"/>
              </a:solidFill>
              <a:latin typeface="Segoe Sans"/>
            </a:endParaRPr>
          </a:p>
          <a:p>
            <a:pPr marL="228600" lvl="1" indent="-228600">
              <a:buFont typeface="+mj-lt"/>
              <a:buAutoNum type="arabicPeriod" startAt="4"/>
            </a:pPr>
            <a:r>
              <a:rPr lang="en-US" sz="1000" b="1" i="0" dirty="0">
                <a:solidFill>
                  <a:srgbClr val="424242"/>
                </a:solidFill>
                <a:effectLst/>
                <a:latin typeface="Segoe Sans"/>
              </a:rPr>
              <a:t>Do not delay the referral </a:t>
            </a:r>
            <a:r>
              <a:rPr lang="en-US" sz="1000" b="0" i="0" dirty="0">
                <a:solidFill>
                  <a:srgbClr val="424242"/>
                </a:solidFill>
                <a:effectLst/>
                <a:latin typeface="Segoe Sans"/>
              </a:rPr>
              <a:t>to the school counselor or crisis team while gathering information. </a:t>
            </a:r>
          </a:p>
          <a:p>
            <a:pPr marL="228600" algn="l">
              <a:buFont typeface="+mj-lt"/>
              <a:buNone/>
            </a:pPr>
            <a:r>
              <a:rPr lang="en-US" sz="1000" b="0" i="0" dirty="0">
                <a:solidFill>
                  <a:srgbClr val="424242"/>
                </a:solidFill>
                <a:effectLst/>
                <a:latin typeface="Segoe Sans"/>
              </a:rPr>
              <a:t>If there’s a concern, act immediately. A student going home to an empty house without support can be a serious risk.</a:t>
            </a:r>
          </a:p>
          <a:p>
            <a:pPr algn="l"/>
            <a:endParaRPr lang="en-US" sz="1000" b="0" i="0" dirty="0">
              <a:solidFill>
                <a:srgbClr val="424242"/>
              </a:solidFill>
              <a:effectLst/>
              <a:latin typeface="Segoe Sans"/>
            </a:endParaRPr>
          </a:p>
          <a:p>
            <a:pPr algn="l"/>
            <a:r>
              <a:rPr lang="en-US" sz="1000" b="1" i="0" dirty="0">
                <a:solidFill>
                  <a:srgbClr val="424242"/>
                </a:solidFill>
                <a:effectLst/>
                <a:latin typeface="Segoe Sans"/>
              </a:rPr>
              <a:t>Facilitation Tips</a:t>
            </a:r>
          </a:p>
          <a:p>
            <a:pPr marL="171450" indent="-171450" algn="l">
              <a:buFont typeface="Arial" panose="020B0604020202020204" pitchFamily="34" charset="0"/>
              <a:buChar char="•"/>
            </a:pPr>
            <a:r>
              <a:rPr lang="en-US" sz="1000" b="0" i="0" dirty="0">
                <a:solidFill>
                  <a:srgbClr val="424242"/>
                </a:solidFill>
                <a:effectLst/>
                <a:latin typeface="Segoe Sans"/>
              </a:rPr>
              <a:t>Reinforce that trust and consistency are key—students may open up over time.</a:t>
            </a:r>
          </a:p>
          <a:p>
            <a:pPr marL="171450" indent="-171450" algn="l">
              <a:buFont typeface="Arial" panose="020B0604020202020204" pitchFamily="34" charset="0"/>
              <a:buChar char="•"/>
            </a:pPr>
            <a:r>
              <a:rPr lang="en-US" sz="1000" b="0" i="0" dirty="0">
                <a:solidFill>
                  <a:srgbClr val="424242"/>
                </a:solidFill>
                <a:effectLst/>
                <a:latin typeface="Segoe Sans"/>
              </a:rPr>
              <a:t>Remind participants that early action is always better than regret.</a:t>
            </a:r>
          </a:p>
          <a:p>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21</a:t>
            </a:fld>
            <a:endParaRPr lang="en-US"/>
          </a:p>
        </p:txBody>
      </p:sp>
    </p:spTree>
    <p:extLst>
      <p:ext uri="{BB962C8B-B14F-4D97-AF65-F5344CB8AC3E}">
        <p14:creationId xmlns:p14="http://schemas.microsoft.com/office/powerpoint/2010/main" val="53174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2" indent="0" algn="l" defTabSz="914400" rtl="0" eaLnBrk="1" fontAlgn="auto" latinLnBrk="0" hangingPunct="1">
              <a:spcBef>
                <a:spcPts val="0"/>
              </a:spcBef>
              <a:buClrTx/>
              <a:buSzTx/>
              <a:buFontTx/>
              <a:buNone/>
              <a:tabLst/>
              <a:defRPr/>
            </a:pPr>
            <a:r>
              <a:rPr lang="en-US" sz="1000" b="1" i="0" dirty="0">
                <a:solidFill>
                  <a:srgbClr val="424242"/>
                </a:solidFill>
                <a:effectLst/>
                <a:latin typeface="Segoe Sans"/>
              </a:rPr>
              <a:t>Instructor Notes: Responding to Suicide Risk When Joe Said “Yes”</a:t>
            </a:r>
          </a:p>
          <a:p>
            <a:pPr marL="0" lvl="2">
              <a:lnSpc>
                <a:spcPct val="90000"/>
              </a:lnSpc>
            </a:pPr>
            <a:endParaRPr lang="en-US" sz="1000" dirty="0">
              <a:latin typeface="Segoe Sans"/>
              <a:cs typeface="Calibri"/>
            </a:endParaRPr>
          </a:p>
          <a:p>
            <a:pPr marL="0" lvl="2"/>
            <a:r>
              <a:rPr lang="en-US" sz="1000" dirty="0">
                <a:latin typeface="Segoe Sans"/>
                <a:cs typeface="Calibri"/>
              </a:rPr>
              <a:t>This slide is meant to allow participants a second opportunity to practice asking the evidence-based questions about suicide. This time, Joe is going to say yes.  Yes, he has thought of suicide.  He has thought of killing himself.</a:t>
            </a:r>
          </a:p>
          <a:p>
            <a:pPr marL="0" lvl="2"/>
            <a:endParaRPr lang="en-US" sz="1000" dirty="0">
              <a:latin typeface="Segoe Sans"/>
              <a:cs typeface="Calibri"/>
            </a:endParaRPr>
          </a:p>
          <a:p>
            <a:pPr marL="228600" indent="-228600" algn="l">
              <a:buFont typeface="Arial" panose="020B0604020202020204" pitchFamily="34" charset="0"/>
              <a:buAutoNum type="arabicPeriod"/>
            </a:pPr>
            <a:r>
              <a:rPr lang="en-US" sz="1000" b="1" i="0" dirty="0">
                <a:solidFill>
                  <a:srgbClr val="424242"/>
                </a:solidFill>
                <a:effectLst/>
                <a:latin typeface="Segoe Sans"/>
              </a:rPr>
              <a:t>Practice Activity Introduction</a:t>
            </a:r>
          </a:p>
          <a:p>
            <a:pPr lvl="1" indent="0"/>
            <a:r>
              <a:rPr lang="en-US" sz="1000" b="0" i="0" dirty="0">
                <a:solidFill>
                  <a:srgbClr val="424242"/>
                </a:solidFill>
                <a:effectLst/>
                <a:latin typeface="Segoe Sans"/>
              </a:rPr>
              <a:t>To build participants’ confidence, introduce the opportunity to practice asking the questions when the response </a:t>
            </a:r>
            <a:r>
              <a:rPr lang="en-US" sz="1000" dirty="0">
                <a:solidFill>
                  <a:srgbClr val="424242"/>
                </a:solidFill>
                <a:latin typeface="Segoe Sans"/>
              </a:rPr>
              <a:t>will be “Yes.”</a:t>
            </a:r>
            <a:r>
              <a:rPr lang="en-US" sz="1000" b="0" i="0" dirty="0">
                <a:solidFill>
                  <a:srgbClr val="424242"/>
                </a:solidFill>
                <a:effectLst/>
                <a:latin typeface="Segoe Sans"/>
              </a:rPr>
              <a:t> </a:t>
            </a:r>
          </a:p>
          <a:p>
            <a:pPr marL="628650" lvl="1" indent="-171450" algn="l">
              <a:buFont typeface="Arial" panose="020B0604020202020204" pitchFamily="34" charset="0"/>
              <a:buChar char="•"/>
            </a:pPr>
            <a:r>
              <a:rPr lang="en-US" sz="1000" b="0" i="0" dirty="0">
                <a:solidFill>
                  <a:srgbClr val="424242"/>
                </a:solidFill>
                <a:effectLst/>
                <a:latin typeface="Segoe Sans"/>
              </a:rPr>
              <a:t>Participants can opt out of this activity but reassure them that this is a safe place to practice saying the words, knowing that Joe’s response is going to be “Yes.”</a:t>
            </a:r>
          </a:p>
          <a:p>
            <a:pPr marL="628650" lvl="1" indent="-17145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Instructions:</a:t>
            </a:r>
          </a:p>
          <a:p>
            <a:pPr marL="685800" lvl="1" indent="-228600" algn="l">
              <a:buFont typeface="Arial" panose="020B0604020202020204" pitchFamily="34" charset="0"/>
              <a:buChar char="•"/>
              <a:tabLst>
                <a:tab pos="460375" algn="l"/>
                <a:tab pos="685800" algn="l"/>
              </a:tabLst>
            </a:pPr>
            <a:r>
              <a:rPr lang="en-US" sz="1000" b="0" i="0" dirty="0">
                <a:solidFill>
                  <a:srgbClr val="424242"/>
                </a:solidFill>
                <a:effectLst/>
                <a:latin typeface="Segoe Sans"/>
              </a:rPr>
              <a:t>Pair up or form triads. Take turns being Mrs. Johnson and Joe.  </a:t>
            </a:r>
          </a:p>
          <a:p>
            <a:pPr marL="685800" lvl="1" indent="-228600" algn="l">
              <a:buFont typeface="Arial" panose="020B0604020202020204" pitchFamily="34" charset="0"/>
              <a:buChar char="•"/>
              <a:tabLst>
                <a:tab pos="460375" algn="l"/>
                <a:tab pos="685800" algn="l"/>
              </a:tabLst>
            </a:pPr>
            <a:r>
              <a:rPr lang="en-US" sz="1000" b="0" i="0" dirty="0">
                <a:solidFill>
                  <a:srgbClr val="424242"/>
                </a:solidFill>
                <a:effectLst/>
                <a:latin typeface="Segoe Sans"/>
              </a:rPr>
              <a:t>Prompt participants playing the role of Mrs. Johnson to envision that they are asking Joe the questions on the slide.</a:t>
            </a:r>
          </a:p>
          <a:p>
            <a:pPr marL="685800" lvl="1" indent="-228600" algn="l">
              <a:buFont typeface="Arial" panose="020B0604020202020204" pitchFamily="34" charset="0"/>
              <a:buChar char="•"/>
              <a:tabLst>
                <a:tab pos="460375" algn="l"/>
                <a:tab pos="685800" algn="l"/>
              </a:tabLst>
            </a:pPr>
            <a:r>
              <a:rPr lang="en-US" sz="1000" b="0" i="0" dirty="0">
                <a:solidFill>
                  <a:srgbClr val="424242"/>
                </a:solidFill>
                <a:effectLst/>
                <a:latin typeface="Segoe Sans"/>
              </a:rPr>
              <a:t>Take turns practicing asking the questions out loud.</a:t>
            </a:r>
          </a:p>
          <a:p>
            <a:pPr marL="685800" lvl="1" indent="-228600" algn="l">
              <a:buFont typeface="Arial" panose="020B0604020202020204" pitchFamily="34" charset="0"/>
              <a:buChar char="•"/>
              <a:tabLst>
                <a:tab pos="460375" algn="l"/>
                <a:tab pos="685800" algn="l"/>
              </a:tabLst>
            </a:pPr>
            <a:r>
              <a:rPr lang="en-US" sz="1000" b="0" i="0" dirty="0">
                <a:solidFill>
                  <a:srgbClr val="424242"/>
                </a:solidFill>
                <a:effectLst/>
                <a:latin typeface="Segoe Sans"/>
              </a:rPr>
              <a:t>Focus on tone: calm, caring, and direct.</a:t>
            </a:r>
          </a:p>
          <a:p>
            <a:pPr marL="685800" lvl="1" indent="-228600" algn="l">
              <a:buFont typeface="Arial" panose="020B0604020202020204" pitchFamily="34" charset="0"/>
              <a:buChar char="•"/>
              <a:tabLst>
                <a:tab pos="460375" algn="l"/>
                <a:tab pos="685800" algn="l"/>
              </a:tabLst>
            </a:pPr>
            <a:r>
              <a:rPr lang="en-US" sz="1000" b="0" i="0" dirty="0">
                <a:solidFill>
                  <a:srgbClr val="424242"/>
                </a:solidFill>
                <a:effectLst/>
                <a:latin typeface="Segoe Sans"/>
              </a:rPr>
              <a:t>The person playing the role of Joe will say “Yes” to the question(s).</a:t>
            </a:r>
          </a:p>
          <a:p>
            <a:pPr marL="457200" lvl="1" indent="0" algn="l">
              <a:buFont typeface="Arial" panose="020B0604020202020204" pitchFamily="34" charset="0"/>
              <a:buNone/>
            </a:pPr>
            <a:endParaRPr lang="en-US" sz="1000" b="0" i="0" dirty="0">
              <a:solidFill>
                <a:srgbClr val="424242"/>
              </a:solidFill>
              <a:effectLst/>
              <a:latin typeface="Segoe Sans"/>
            </a:endParaRPr>
          </a:p>
          <a:p>
            <a:pPr algn="l"/>
            <a:r>
              <a:rPr lang="en-US" sz="1000" b="1" i="0" dirty="0">
                <a:solidFill>
                  <a:srgbClr val="424242"/>
                </a:solidFill>
                <a:effectLst/>
                <a:latin typeface="Segoe Sans"/>
              </a:rPr>
              <a:t>Facilitation Tips</a:t>
            </a:r>
          </a:p>
          <a:p>
            <a:pPr marL="341313" indent="-171450" algn="l">
              <a:buFont typeface="Arial" panose="020B0604020202020204" pitchFamily="34" charset="0"/>
              <a:buChar char="•"/>
            </a:pPr>
            <a:r>
              <a:rPr lang="en-US" sz="1000" b="0" i="0" dirty="0">
                <a:solidFill>
                  <a:srgbClr val="424242"/>
                </a:solidFill>
                <a:effectLst/>
                <a:latin typeface="Segoe Sans"/>
              </a:rPr>
              <a:t>Normalize discomfort:</a:t>
            </a:r>
          </a:p>
          <a:p>
            <a:pPr marL="744538" lvl="2" indent="-230188">
              <a:buFont typeface="Arial" panose="020B0604020202020204" pitchFamily="34" charset="0"/>
              <a:buChar char="•"/>
            </a:pPr>
            <a:r>
              <a:rPr lang="en-US" sz="1000" b="0" i="1" dirty="0">
                <a:solidFill>
                  <a:srgbClr val="424242"/>
                </a:solidFill>
                <a:effectLst/>
                <a:latin typeface="Segoe Sans"/>
              </a:rPr>
              <a:t>“It’s okay to feel nervous. That’s why we practice.”</a:t>
            </a:r>
          </a:p>
          <a:p>
            <a:pPr marL="341313" indent="-171450" algn="l">
              <a:buFont typeface="Arial" panose="020B0604020202020204" pitchFamily="34" charset="0"/>
              <a:buChar char="•"/>
            </a:pPr>
            <a:r>
              <a:rPr lang="en-US" sz="1000" b="0" i="0" dirty="0">
                <a:solidFill>
                  <a:srgbClr val="424242"/>
                </a:solidFill>
                <a:effectLst/>
                <a:latin typeface="Segoe Sans"/>
              </a:rPr>
              <a:t>Encourage feedback:</a:t>
            </a:r>
          </a:p>
          <a:p>
            <a:pPr marL="685800" lvl="1" indent="-228600">
              <a:buFont typeface="Arial" panose="020B0604020202020204" pitchFamily="34" charset="0"/>
              <a:buChar char="•"/>
            </a:pPr>
            <a:r>
              <a:rPr lang="en-US" sz="1000" b="0" i="1" dirty="0">
                <a:solidFill>
                  <a:srgbClr val="424242"/>
                </a:solidFill>
                <a:effectLst/>
                <a:latin typeface="Segoe Sans"/>
              </a:rPr>
              <a:t>“What did it feel like to ask or hear the question? </a:t>
            </a:r>
          </a:p>
          <a:p>
            <a:pPr marL="685800" lvl="1" indent="-228600">
              <a:buFont typeface="Arial" panose="020B0604020202020204" pitchFamily="34" charset="0"/>
              <a:buChar char="•"/>
            </a:pPr>
            <a:r>
              <a:rPr lang="en-US" sz="1000" i="1" dirty="0">
                <a:solidFill>
                  <a:srgbClr val="424242"/>
                </a:solidFill>
                <a:latin typeface="Segoe Sans"/>
              </a:rPr>
              <a:t>“</a:t>
            </a:r>
            <a:r>
              <a:rPr lang="en-US" sz="1000" b="0" i="1" dirty="0">
                <a:solidFill>
                  <a:srgbClr val="424242"/>
                </a:solidFill>
                <a:effectLst/>
                <a:latin typeface="Segoe Sans"/>
              </a:rPr>
              <a:t>What did it feel like anticipating the answer was Yes?” </a:t>
            </a:r>
          </a:p>
          <a:p>
            <a:pPr marL="685800" lvl="1" indent="-228600">
              <a:buFont typeface="Arial" panose="020B0604020202020204" pitchFamily="34" charset="0"/>
              <a:buChar char="•"/>
              <a:tabLst>
                <a:tab pos="460375" algn="l"/>
                <a:tab pos="685800" algn="l"/>
              </a:tabLst>
            </a:pPr>
            <a:r>
              <a:rPr lang="en-US" sz="1000" b="0" i="1" dirty="0">
                <a:solidFill>
                  <a:srgbClr val="424242"/>
                </a:solidFill>
                <a:effectLst/>
                <a:latin typeface="Segoe Sans"/>
              </a:rPr>
              <a:t>“Did it hit differently this time?”</a:t>
            </a:r>
          </a:p>
          <a:p>
            <a:pPr marL="341313" indent="-171450" algn="l">
              <a:buFont typeface="Arial" panose="020B0604020202020204" pitchFamily="34" charset="0"/>
              <a:buChar char="•"/>
            </a:pPr>
            <a:r>
              <a:rPr lang="en-US" sz="1000" b="0" i="0" dirty="0">
                <a:solidFill>
                  <a:srgbClr val="424242"/>
                </a:solidFill>
                <a:effectLst/>
                <a:latin typeface="Segoe Sans"/>
              </a:rPr>
              <a:t>Reinforce</a:t>
            </a:r>
            <a:r>
              <a:rPr lang="en-US" sz="1000" dirty="0">
                <a:solidFill>
                  <a:srgbClr val="424242"/>
                </a:solidFill>
                <a:latin typeface="Segoe Sans"/>
              </a:rPr>
              <a:t> the use of direct questions:</a:t>
            </a:r>
          </a:p>
          <a:p>
            <a:pPr marL="685800" lvl="1" indent="-228600">
              <a:buFont typeface="Arial" panose="020B0604020202020204" pitchFamily="34" charset="0"/>
              <a:buChar char="•"/>
            </a:pPr>
            <a:r>
              <a:rPr lang="en-US" sz="1000" b="0" i="1" dirty="0">
                <a:solidFill>
                  <a:srgbClr val="424242"/>
                </a:solidFill>
                <a:effectLst/>
                <a:latin typeface="Segoe Sans"/>
              </a:rPr>
              <a:t>“Asking about suicide directly can save a life. It shows students that we’re not afraid to talk about hard things—and that we’re here to help.”</a:t>
            </a:r>
            <a:endParaRPr lang="en-US" sz="1000" b="0" i="0" dirty="0">
              <a:solidFill>
                <a:srgbClr val="424242"/>
              </a:solidFill>
              <a:effectLst/>
              <a:latin typeface="Segoe Sans"/>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22</a:t>
            </a:fld>
            <a:endParaRPr lang="en-US"/>
          </a:p>
        </p:txBody>
      </p:sp>
    </p:spTree>
    <p:extLst>
      <p:ext uri="{BB962C8B-B14F-4D97-AF65-F5344CB8AC3E}">
        <p14:creationId xmlns:p14="http://schemas.microsoft.com/office/powerpoint/2010/main" val="3992475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A Note About Confidentiality</a:t>
            </a:r>
          </a:p>
          <a:p>
            <a:pPr algn="l"/>
            <a:br>
              <a:rPr lang="en-US" sz="1000" b="0" i="0" dirty="0">
                <a:solidFill>
                  <a:srgbClr val="424242"/>
                </a:solidFill>
                <a:effectLst/>
                <a:latin typeface="Segoe Sans"/>
              </a:rPr>
            </a:br>
            <a:r>
              <a:rPr lang="en-US" sz="1000" b="0" i="0" dirty="0">
                <a:solidFill>
                  <a:srgbClr val="424242"/>
                </a:solidFill>
                <a:effectLst/>
                <a:latin typeface="Segoe Sans"/>
              </a:rPr>
              <a:t>This slide addresses how to handle student disclosures about suicide with care, clarity, and responsibility. It emphasizes the importance of maintaining trust while also fulfilling the legal and ethical duty to report and protect the student.</a:t>
            </a:r>
          </a:p>
          <a:p>
            <a:pPr algn="l">
              <a:buFont typeface="+mj-lt"/>
              <a:buNone/>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Acknowledge Concerns</a:t>
            </a:r>
            <a:endParaRPr lang="en-US" sz="1000" dirty="0">
              <a:solidFill>
                <a:srgbClr val="424242"/>
              </a:solidFill>
              <a:latin typeface="Segoe Sans"/>
            </a:endParaRPr>
          </a:p>
          <a:p>
            <a:pPr lvl="1" indent="0"/>
            <a:r>
              <a:rPr lang="en-US" sz="1000" b="0" i="0" dirty="0">
                <a:solidFill>
                  <a:srgbClr val="424242"/>
                </a:solidFill>
                <a:effectLst/>
                <a:latin typeface="Segoe Sans"/>
              </a:rPr>
              <a:t>Students may fear getting in trouble. Reassure them they’re not in trouble—you’re here to help.</a:t>
            </a:r>
          </a:p>
          <a:p>
            <a:pPr marL="455613" lvl="1" indent="-228600">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Clarify Your Role</a:t>
            </a:r>
          </a:p>
          <a:p>
            <a:pPr lvl="1" indent="0"/>
            <a:r>
              <a:rPr lang="en-US" sz="1000" b="0" i="0" dirty="0">
                <a:solidFill>
                  <a:srgbClr val="424242"/>
                </a:solidFill>
                <a:effectLst/>
                <a:latin typeface="Segoe Sans"/>
              </a:rPr>
              <a:t>Explain that you must involve the crisis team or a guardian for their safety—not as punishment, but to ensure they are safe.</a:t>
            </a:r>
          </a:p>
          <a:p>
            <a:pPr marL="455613" lvl="1" indent="-228600">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Normalize the Experience</a:t>
            </a:r>
          </a:p>
          <a:p>
            <a:pPr lvl="1" indent="0"/>
            <a:r>
              <a:rPr lang="en-US" sz="1000" b="0" i="0" dirty="0">
                <a:solidFill>
                  <a:srgbClr val="424242"/>
                </a:solidFill>
                <a:effectLst/>
                <a:latin typeface="Segoe Sans"/>
              </a:rPr>
              <a:t>Disclosure often means the student wants help, even if they’re scared or unsure.</a:t>
            </a:r>
          </a:p>
          <a:p>
            <a:pPr marL="455613" lvl="1" indent="-228600">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Be Transparent</a:t>
            </a:r>
          </a:p>
          <a:p>
            <a:pPr lvl="1" indent="0"/>
            <a:r>
              <a:rPr lang="en-US" sz="1000" b="0" i="0" dirty="0">
                <a:solidFill>
                  <a:srgbClr val="424242"/>
                </a:solidFill>
                <a:effectLst/>
                <a:latin typeface="Segoe Sans"/>
              </a:rPr>
              <a:t>Clearly explain next steps (e.g., “I’ll stay with you until the counselor arrives”). </a:t>
            </a:r>
          </a:p>
          <a:p>
            <a:pPr marL="685800" lvl="2" indent="-228600">
              <a:buFont typeface="Arial" panose="020B0604020202020204" pitchFamily="34" charset="0"/>
              <a:buChar char="•"/>
            </a:pPr>
            <a:r>
              <a:rPr lang="en-US" sz="1000" dirty="0">
                <a:solidFill>
                  <a:srgbClr val="424242"/>
                </a:solidFill>
                <a:latin typeface="Segoe Sans"/>
              </a:rPr>
              <a:t>If you don’t know the next steps, acknowledge that you are unsure but that you will be there to support them.</a:t>
            </a:r>
            <a:endParaRPr lang="en-US" sz="1000" b="0" i="0" dirty="0">
              <a:solidFill>
                <a:srgbClr val="424242"/>
              </a:solidFill>
              <a:effectLst/>
              <a:latin typeface="Segoe Sans"/>
            </a:endParaRPr>
          </a:p>
          <a:p>
            <a:pPr marL="455613" lvl="1" indent="-228600">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Ensure Supervision</a:t>
            </a:r>
          </a:p>
          <a:p>
            <a:pPr marL="685800" lvl="1" indent="-228600">
              <a:buFont typeface="Arial" panose="020B0604020202020204" pitchFamily="34" charset="0"/>
              <a:buChar char="•"/>
              <a:tabLst>
                <a:tab pos="685800" algn="l"/>
                <a:tab pos="687388" algn="l"/>
              </a:tabLst>
            </a:pPr>
            <a:r>
              <a:rPr lang="en-US" sz="1000" b="0" i="0" dirty="0">
                <a:solidFill>
                  <a:srgbClr val="424242"/>
                </a:solidFill>
                <a:effectLst/>
                <a:latin typeface="Segoe Sans"/>
              </a:rPr>
              <a:t>Never leave the student alone.</a:t>
            </a:r>
          </a:p>
          <a:p>
            <a:pPr marL="685800" lvl="1" indent="-228600">
              <a:buFont typeface="Arial" panose="020B0604020202020204" pitchFamily="34" charset="0"/>
              <a:buChar char="•"/>
              <a:tabLst>
                <a:tab pos="685800" algn="l"/>
                <a:tab pos="687388" algn="l"/>
              </a:tabLst>
            </a:pPr>
            <a:r>
              <a:rPr lang="en-US" sz="1000" b="0" i="0" dirty="0">
                <a:solidFill>
                  <a:srgbClr val="424242"/>
                </a:solidFill>
                <a:effectLst/>
                <a:latin typeface="Segoe Sans"/>
              </a:rPr>
              <a:t>Only trained staff should assist with transitions. Never delegate this task to another student.</a:t>
            </a:r>
          </a:p>
          <a:p>
            <a:pPr marL="685800" lvl="1" indent="-228600">
              <a:buFont typeface="Arial" panose="020B0604020202020204" pitchFamily="34" charset="0"/>
              <a:buChar char="•"/>
              <a:tabLst>
                <a:tab pos="685800" algn="l"/>
                <a:tab pos="687388" algn="l"/>
              </a:tabLst>
            </a:pPr>
            <a:r>
              <a:rPr lang="en-US" sz="1000" b="0" i="0" dirty="0">
                <a:solidFill>
                  <a:srgbClr val="424242"/>
                </a:solidFill>
                <a:effectLst/>
                <a:latin typeface="Segoe Sans"/>
              </a:rPr>
              <a:t>If they need to use the restroom, a staff member must accompany them.</a:t>
            </a:r>
          </a:p>
          <a:p>
            <a:pPr algn="l"/>
            <a:endParaRPr lang="en-US" sz="1000" b="0" i="0" dirty="0">
              <a:solidFill>
                <a:srgbClr val="424242"/>
              </a:solidFill>
              <a:effectLst/>
              <a:latin typeface="Segoe Sans"/>
            </a:endParaRPr>
          </a:p>
          <a:p>
            <a:pPr algn="l"/>
            <a:r>
              <a:rPr lang="en-US" sz="1000" b="1" i="0" dirty="0">
                <a:solidFill>
                  <a:srgbClr val="424242"/>
                </a:solidFill>
                <a:effectLst/>
                <a:latin typeface="Segoe Sans"/>
              </a:rPr>
              <a:t>Closing Talking Point:</a:t>
            </a:r>
            <a:endParaRPr lang="en-US" sz="1000" b="0" i="0" dirty="0">
              <a:solidFill>
                <a:srgbClr val="424242"/>
              </a:solidFill>
              <a:effectLst/>
              <a:latin typeface="Segoe Sans"/>
            </a:endParaRPr>
          </a:p>
          <a:p>
            <a:pPr algn="l">
              <a:buFont typeface="Arial" panose="020B0604020202020204" pitchFamily="34" charset="0"/>
              <a:buNone/>
            </a:pPr>
            <a:r>
              <a:rPr lang="en-US" sz="1000" b="0" i="0" dirty="0">
                <a:solidFill>
                  <a:srgbClr val="424242"/>
                </a:solidFill>
                <a:effectLst/>
                <a:latin typeface="Segoe Sans"/>
              </a:rPr>
              <a:t>All employees are mandatory reporters when it comes to a suicide crisis or risk of harm.  Being clear, calm, and compassionate helps students feel safe.  They likely disclosed to you because you 1) asked the questions, 2) they trust you, and 3) they want help.</a:t>
            </a:r>
          </a:p>
          <a:p>
            <a:br>
              <a:rPr lang="en-US" sz="1000" dirty="0">
                <a:latin typeface="Segoe Sans"/>
              </a:rPr>
            </a:br>
            <a:endParaRPr lang="en-US" sz="1000" dirty="0">
              <a:latin typeface="Segoe Sans"/>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23</a:t>
            </a:fld>
            <a:endParaRPr lang="en-US"/>
          </a:p>
        </p:txBody>
      </p:sp>
    </p:spTree>
    <p:extLst>
      <p:ext uri="{BB962C8B-B14F-4D97-AF65-F5344CB8AC3E}">
        <p14:creationId xmlns:p14="http://schemas.microsoft.com/office/powerpoint/2010/main" val="2860696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Suicide Risk Assessment Tools</a:t>
            </a:r>
          </a:p>
          <a:p>
            <a:pPr algn="l"/>
            <a:br>
              <a:rPr lang="en-US" sz="1000" b="0" i="0" dirty="0">
                <a:solidFill>
                  <a:srgbClr val="424242"/>
                </a:solidFill>
                <a:effectLst/>
                <a:latin typeface="Segoe Sans"/>
              </a:rPr>
            </a:br>
            <a:r>
              <a:rPr lang="en-US" sz="1000" b="0" i="0" dirty="0">
                <a:solidFill>
                  <a:srgbClr val="424242"/>
                </a:solidFill>
                <a:effectLst/>
                <a:latin typeface="Segoe Sans"/>
              </a:rPr>
              <a:t>This slide introduces two evidence-based tools that school crisis teams may use to assess suicide risk: the Columbia Suicide Severity Rating Scale (C-SSRS) and the ASCA Information-Gathering Tool for Suicide Concern. It also clarifies the purpose of these tools and how to communicate findings appropriately.</a:t>
            </a:r>
          </a:p>
          <a:p>
            <a:pPr algn="l"/>
            <a:endParaRPr lang="en-US" sz="1000" dirty="0">
              <a:solidFill>
                <a:srgbClr val="424242"/>
              </a:solidFill>
              <a:latin typeface="Segoe Sans"/>
            </a:endParaRPr>
          </a:p>
          <a:p>
            <a:pPr marL="228600" indent="-228600" algn="l">
              <a:buFont typeface="+mj-lt"/>
              <a:buAutoNum type="arabicPeriod"/>
            </a:pPr>
            <a:r>
              <a:rPr lang="en-US" sz="1000" b="1" i="0" dirty="0">
                <a:solidFill>
                  <a:srgbClr val="424242"/>
                </a:solidFill>
                <a:effectLst/>
                <a:latin typeface="Segoe Sans"/>
              </a:rPr>
              <a:t>Introduce the Tools </a:t>
            </a:r>
          </a:p>
          <a:p>
            <a:pPr marL="228600" algn="l"/>
            <a:r>
              <a:rPr lang="en-US" sz="1000" b="0" i="0" dirty="0">
                <a:solidFill>
                  <a:srgbClr val="424242"/>
                </a:solidFill>
                <a:effectLst/>
                <a:latin typeface="Segoe Sans"/>
              </a:rPr>
              <a:t>When a student like Joe shows signs of suicide risk, your school’s crisis team should use a structured tool to guide the assessment. Two commonly used frameworks are the Columbia Suicide Severity Rating Scale and the ASCA Information-Gathering Tool.</a:t>
            </a:r>
          </a:p>
          <a:p>
            <a:pPr marL="685800" indent="-230188" algn="l">
              <a:buFont typeface="Arial" panose="020B0604020202020204" pitchFamily="34" charset="0"/>
              <a:buChar char="•"/>
            </a:pPr>
            <a:r>
              <a:rPr lang="en-US" sz="1000" b="0" i="0" dirty="0">
                <a:solidFill>
                  <a:srgbClr val="424242"/>
                </a:solidFill>
                <a:effectLst/>
                <a:latin typeface="Segoe Sans"/>
              </a:rPr>
              <a:t>Both tools are available online for free and guide the conversation with evidence-based questions to assess for suicide.</a:t>
            </a:r>
          </a:p>
          <a:p>
            <a:pPr marL="685800" indent="-230188" algn="l">
              <a:buFont typeface="Arial" panose="020B0604020202020204" pitchFamily="34" charset="0"/>
              <a:buChar char="•"/>
            </a:pPr>
            <a:r>
              <a:rPr lang="en-US" sz="1000" b="0" i="0" dirty="0">
                <a:solidFill>
                  <a:srgbClr val="424242"/>
                </a:solidFill>
                <a:effectLst/>
                <a:latin typeface="Segoe Sans"/>
              </a:rPr>
              <a:t>These tools are not designed to label a student as ‘low,’ ‘medium,’ or ‘high’ risk. That language can be misleading and may create a false sense of security or urgency.</a:t>
            </a:r>
          </a:p>
          <a:p>
            <a:pPr marL="685800" indent="-230188" algn="l">
              <a:buFont typeface="Arial" panose="020B0604020202020204" pitchFamily="34" charset="0"/>
              <a:buChar char="•"/>
            </a:pPr>
            <a:r>
              <a:rPr lang="en-US" sz="1000" b="0" i="0" dirty="0">
                <a:solidFill>
                  <a:srgbClr val="424242"/>
                </a:solidFill>
                <a:effectLst/>
                <a:latin typeface="Segoe Sans"/>
              </a:rPr>
              <a:t>The tools are meant to provide clear, objective information that can be shared with administrators, caregivers, 988 crisis counselors, EMS, or emergency room professionals.</a:t>
            </a:r>
          </a:p>
          <a:p>
            <a:pPr algn="l">
              <a:buFont typeface="+mj-lt"/>
              <a:buNone/>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Share findings with caregivers:</a:t>
            </a:r>
          </a:p>
          <a:p>
            <a:pPr marL="227013" algn="l"/>
            <a:r>
              <a:rPr lang="en-US" sz="1000" b="0" i="0" dirty="0">
                <a:solidFill>
                  <a:srgbClr val="424242"/>
                </a:solidFill>
                <a:effectLst/>
                <a:latin typeface="Segoe Sans"/>
              </a:rPr>
              <a:t>When sharing concerns with families, focus on what you’ve observed and what the student has shared, not a risk label. </a:t>
            </a:r>
          </a:p>
          <a:p>
            <a:pPr marL="685800" lvl="2" indent="-230188">
              <a:buFont typeface="Arial" panose="020B0604020202020204" pitchFamily="34" charset="0"/>
              <a:buChar char="•"/>
            </a:pPr>
            <a:r>
              <a:rPr lang="en-US" sz="1000" b="0" i="0" dirty="0">
                <a:solidFill>
                  <a:srgbClr val="424242"/>
                </a:solidFill>
                <a:effectLst/>
                <a:latin typeface="Segoe Sans"/>
              </a:rPr>
              <a:t>This helps families understand the seriousness without feeling confused or alarmed by vague terminology.</a:t>
            </a:r>
          </a:p>
          <a:p>
            <a:pPr marL="227013" algn="l"/>
            <a:endParaRPr lang="en-US" sz="1000" b="0" i="0" dirty="0">
              <a:solidFill>
                <a:srgbClr val="424242"/>
              </a:solidFill>
              <a:effectLst/>
              <a:latin typeface="Segoe Sans"/>
            </a:endParaRPr>
          </a:p>
          <a:p>
            <a:pPr marL="227013" algn="l"/>
            <a:r>
              <a:rPr lang="en-US" sz="1000" b="0" i="0" dirty="0">
                <a:solidFill>
                  <a:srgbClr val="424242"/>
                </a:solidFill>
                <a:effectLst/>
                <a:latin typeface="Segoe Sans"/>
              </a:rPr>
              <a:t>Caregivers may deny or reject that the student has disclosed suicide risk.  It is not uncommon for caregivers to be irritated or make statements that their student “says it all the time” and has never attempted before.  Some replies to this could include:</a:t>
            </a:r>
          </a:p>
          <a:p>
            <a:pPr marL="685800" lvl="1" indent="-230188" algn="l">
              <a:buFont typeface="Arial" panose="020B0604020202020204" pitchFamily="34" charset="0"/>
              <a:buChar char="•"/>
            </a:pPr>
            <a:r>
              <a:rPr lang="en-US" sz="1000" b="0" i="1" dirty="0">
                <a:solidFill>
                  <a:srgbClr val="424242"/>
                </a:solidFill>
                <a:effectLst/>
                <a:latin typeface="Segoe Sans"/>
              </a:rPr>
              <a:t>“When I asked the student about thoughts of suicide, they shared… (intent, plan, access to lethal means).”</a:t>
            </a:r>
          </a:p>
          <a:p>
            <a:pPr marL="685800" lvl="1" indent="-230188" algn="l">
              <a:buFont typeface="Arial" panose="020B0604020202020204" pitchFamily="34" charset="0"/>
              <a:buChar char="•"/>
            </a:pPr>
            <a:r>
              <a:rPr lang="en-US" sz="1000" b="0" i="1" dirty="0">
                <a:solidFill>
                  <a:srgbClr val="424242"/>
                </a:solidFill>
                <a:effectLst/>
                <a:latin typeface="Segoe Sans"/>
              </a:rPr>
              <a:t>“Sometimes a student will say, ‘I’m going to kill myself,’ because they are frustrated and have big emotions. They may not be aware of the significance of what they are saying. But maybe they do mean it.  That is why we take it seriously when a student says they have thoughts or plans for suicide.</a:t>
            </a:r>
            <a:r>
              <a:rPr lang="en-US" sz="1000" b="0" i="0" dirty="0">
                <a:solidFill>
                  <a:srgbClr val="424242"/>
                </a:solidFill>
                <a:effectLst/>
                <a:latin typeface="Segoe Sans"/>
              </a:rPr>
              <a:t>”</a:t>
            </a:r>
          </a:p>
          <a:p>
            <a:pPr algn="l"/>
            <a:endParaRPr lang="en-US" sz="1000" b="0" i="0" dirty="0">
              <a:solidFill>
                <a:srgbClr val="424242"/>
              </a:solidFill>
              <a:effectLst/>
              <a:latin typeface="Segoe Sans"/>
            </a:endParaRPr>
          </a:p>
          <a:p>
            <a:pPr algn="l"/>
            <a:r>
              <a:rPr lang="en-US" sz="1000" b="1" i="0" dirty="0">
                <a:solidFill>
                  <a:srgbClr val="424242"/>
                </a:solidFill>
                <a:effectLst/>
                <a:latin typeface="Segoe Sans"/>
              </a:rPr>
              <a:t>Closing Talking Point:</a:t>
            </a:r>
            <a:endParaRPr lang="en-US" sz="1000" b="0" i="0" dirty="0">
              <a:solidFill>
                <a:srgbClr val="424242"/>
              </a:solidFill>
              <a:effectLst/>
              <a:latin typeface="Segoe Sans"/>
            </a:endParaRPr>
          </a:p>
          <a:p>
            <a:pPr algn="l"/>
            <a:r>
              <a:rPr lang="en-US" sz="1000" b="0" i="0" dirty="0">
                <a:solidFill>
                  <a:srgbClr val="424242"/>
                </a:solidFill>
                <a:effectLst/>
                <a:latin typeface="Segoe Sans"/>
              </a:rPr>
              <a:t>There are many assessment tools available.  These are just two of many. No matter which tool your team uses, there are three essential questions that should always be asked. </a:t>
            </a:r>
          </a:p>
          <a:p>
            <a:pPr marL="628650" lvl="1" indent="-171450" algn="l">
              <a:buFont typeface="Arial" panose="020B0604020202020204" pitchFamily="34" charset="0"/>
              <a:buChar char="•"/>
            </a:pPr>
            <a:r>
              <a:rPr lang="en-US" sz="1000" b="0" i="0" dirty="0">
                <a:solidFill>
                  <a:srgbClr val="424242"/>
                </a:solidFill>
                <a:effectLst/>
                <a:latin typeface="Segoe Sans"/>
              </a:rPr>
              <a:t>Advance to the next slide.</a:t>
            </a:r>
          </a:p>
          <a:p>
            <a:pPr algn="l"/>
            <a:endParaRPr lang="en-US" b="0" i="0" dirty="0">
              <a:solidFill>
                <a:srgbClr val="424242"/>
              </a:solidFill>
              <a:effectLst/>
              <a:latin typeface="Segoe Sans"/>
            </a:endParaRPr>
          </a:p>
          <a:p>
            <a:pPr marL="0" lvl="2">
              <a:lnSpc>
                <a:spcPct val="90000"/>
              </a:lnSpc>
              <a:spcAft>
                <a:spcPts val="846"/>
              </a:spcAft>
            </a:pPr>
            <a:endParaRPr lang="en-US" b="0" i="0" dirty="0">
              <a:solidFill>
                <a:srgbClr val="424242"/>
              </a:solidFill>
              <a:effectLst/>
              <a:latin typeface="Segoe Sans"/>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24</a:t>
            </a:fld>
            <a:endParaRPr lang="en-US"/>
          </a:p>
        </p:txBody>
      </p:sp>
    </p:spTree>
    <p:extLst>
      <p:ext uri="{BB962C8B-B14F-4D97-AF65-F5344CB8AC3E}">
        <p14:creationId xmlns:p14="http://schemas.microsoft.com/office/powerpoint/2010/main" val="1137712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Assessment Tools Should Always Include These Questions</a:t>
            </a:r>
          </a:p>
          <a:p>
            <a:pPr algn="l"/>
            <a:br>
              <a:rPr lang="en-US" sz="1000" b="0" i="0" dirty="0">
                <a:solidFill>
                  <a:srgbClr val="424242"/>
                </a:solidFill>
                <a:effectLst/>
                <a:latin typeface="Segoe Sans"/>
              </a:rPr>
            </a:br>
            <a:r>
              <a:rPr lang="en-US" sz="1000" b="0" i="0" dirty="0">
                <a:solidFill>
                  <a:srgbClr val="424242"/>
                </a:solidFill>
                <a:effectLst/>
                <a:latin typeface="Segoe Sans"/>
              </a:rPr>
              <a:t>This slide reinforces the importance of asking clear, direct questions when assessing suicide risk. It also highlights the need to explore both suicidal thoughts, plans, and access to lethal means, even in the absence of a specific plan.</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Reinforce the Importance of Directness: </a:t>
            </a:r>
          </a:p>
          <a:p>
            <a:pPr lvl="1" indent="0"/>
            <a:r>
              <a:rPr lang="en-US" sz="1000" b="0" i="0" dirty="0">
                <a:solidFill>
                  <a:srgbClr val="424242"/>
                </a:solidFill>
                <a:effectLst/>
                <a:latin typeface="Segoe Sans"/>
              </a:rPr>
              <a:t>Whichever assessment tool you or your district decides to use, it’s essential that you ask three key questions</a:t>
            </a:r>
          </a:p>
          <a:p>
            <a:pPr marL="914400" lvl="1" indent="-171450" algn="l">
              <a:buFont typeface="Arial" panose="020B0604020202020204" pitchFamily="34" charset="0"/>
              <a:buChar char="•"/>
            </a:pPr>
            <a:r>
              <a:rPr lang="en-US" sz="1000" b="0" i="1" dirty="0">
                <a:solidFill>
                  <a:srgbClr val="424242"/>
                </a:solidFill>
                <a:effectLst/>
                <a:latin typeface="Segoe Sans"/>
                <a:cs typeface="Segoe UI" panose="020B0502040204020203" pitchFamily="34" charset="0"/>
              </a:rPr>
              <a:t>“Are you thinking about suicide?”</a:t>
            </a:r>
          </a:p>
          <a:p>
            <a:pPr marL="914400" lvl="1" indent="-171450" algn="l">
              <a:buFont typeface="Arial" panose="020B0604020202020204" pitchFamily="34" charset="0"/>
              <a:buChar char="•"/>
            </a:pPr>
            <a:r>
              <a:rPr lang="en-US" sz="1000" b="0" i="1" dirty="0">
                <a:solidFill>
                  <a:srgbClr val="424242"/>
                </a:solidFill>
                <a:effectLst/>
                <a:latin typeface="Segoe Sans"/>
                <a:cs typeface="Segoe UI" panose="020B0502040204020203" pitchFamily="34" charset="0"/>
              </a:rPr>
              <a:t>“Do you have a plan?”</a:t>
            </a:r>
          </a:p>
          <a:p>
            <a:pPr marL="914400" lvl="1" indent="-171450" algn="l">
              <a:buFont typeface="Arial" panose="020B0604020202020204" pitchFamily="34" charset="0"/>
              <a:buChar char="•"/>
            </a:pPr>
            <a:r>
              <a:rPr lang="en-US" sz="1000" b="0" i="1" dirty="0">
                <a:solidFill>
                  <a:srgbClr val="424242"/>
                </a:solidFill>
                <a:effectLst/>
                <a:latin typeface="Segoe Sans"/>
                <a:cs typeface="Segoe UI" panose="020B0502040204020203" pitchFamily="34" charset="0"/>
              </a:rPr>
              <a:t>“Do you have access to anything that could be used to end your life?”</a:t>
            </a:r>
          </a:p>
          <a:p>
            <a:pPr lvl="1" indent="0"/>
            <a:endParaRPr lang="en-US" sz="1000" b="0" i="0" dirty="0">
              <a:solidFill>
                <a:srgbClr val="424242"/>
              </a:solidFill>
              <a:effectLst/>
              <a:latin typeface="Segoe Sans"/>
            </a:endParaRPr>
          </a:p>
          <a:p>
            <a:pPr lvl="1" indent="0"/>
            <a:r>
              <a:rPr lang="en-US" sz="1000" b="0" i="0" dirty="0">
                <a:solidFill>
                  <a:srgbClr val="424242"/>
                </a:solidFill>
                <a:effectLst/>
                <a:latin typeface="Segoe Sans"/>
              </a:rPr>
              <a:t>Again, avoid terms like hurt or harm yourself.  Hurting or harming oneself has different meanings and is recoverable.  Suicide is not. </a:t>
            </a:r>
          </a:p>
          <a:p>
            <a:pPr algn="l">
              <a:buFont typeface="+mj-lt"/>
              <a:buNone/>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Asking about access to lethal means is critical</a:t>
            </a:r>
          </a:p>
          <a:p>
            <a:pPr lvl="1" indent="0"/>
            <a:r>
              <a:rPr lang="en-US" sz="1000" b="0" i="0" dirty="0">
                <a:solidFill>
                  <a:srgbClr val="424242"/>
                </a:solidFill>
                <a:effectLst/>
                <a:latin typeface="Segoe Sans"/>
              </a:rPr>
              <a:t>Ask about access to lethal means even if the student doesn’t have a plan. Many youth act impulsively, and access to lethal means, particularly unsecured firearms, can increase risk.</a:t>
            </a:r>
          </a:p>
          <a:p>
            <a:pPr algn="l">
              <a:buFont typeface="+mj-lt"/>
              <a:buAutoNum type="arabicPeriod"/>
            </a:pPr>
            <a:endParaRPr lang="en-US" sz="1000" b="0" i="0" dirty="0">
              <a:solidFill>
                <a:srgbClr val="424242"/>
              </a:solidFill>
              <a:effectLst/>
              <a:latin typeface="Sego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424242"/>
                </a:solidFill>
                <a:effectLst/>
                <a:latin typeface="Segoe Sans"/>
              </a:rPr>
              <a:t>Closing Talking Point:</a:t>
            </a:r>
            <a:endParaRPr lang="en-US" sz="1000" b="0" i="0" dirty="0">
              <a:solidFill>
                <a:srgbClr val="424242"/>
              </a:solidFill>
              <a:effectLst/>
              <a:latin typeface="Segoe Sans"/>
            </a:endParaRPr>
          </a:p>
          <a:p>
            <a:pPr algn="l"/>
            <a:r>
              <a:rPr lang="en-US" sz="1000" b="0" i="0" dirty="0">
                <a:solidFill>
                  <a:srgbClr val="424242"/>
                </a:solidFill>
                <a:effectLst/>
                <a:latin typeface="Segoe Sans"/>
              </a:rPr>
              <a:t>Asking about access to means is not invasive—it’s protective. The school crisis counselor and the student’s caregiver will use this information to determine the best course of action to keep the student safe.</a:t>
            </a:r>
          </a:p>
          <a:p>
            <a:pPr algn="l"/>
            <a:br>
              <a:rPr lang="en-US" sz="1000" dirty="0">
                <a:latin typeface="Segoe Sans"/>
              </a:rPr>
            </a:br>
            <a:endParaRPr lang="en-US" sz="1000" dirty="0">
              <a:latin typeface="Segoe Sans"/>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25</a:t>
            </a:fld>
            <a:endParaRPr lang="en-US"/>
          </a:p>
        </p:txBody>
      </p:sp>
    </p:spTree>
    <p:extLst>
      <p:ext uri="{BB962C8B-B14F-4D97-AF65-F5344CB8AC3E}">
        <p14:creationId xmlns:p14="http://schemas.microsoft.com/office/powerpoint/2010/main" val="3455177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41413"/>
            <a:ext cx="5759450" cy="3240087"/>
          </a:xfrm>
        </p:spPr>
      </p:sp>
      <p:sp>
        <p:nvSpPr>
          <p:cNvPr id="3" name="Notes Placeholder 2"/>
          <p:cNvSpPr>
            <a:spLocks noGrp="1"/>
          </p:cNvSpPr>
          <p:nvPr>
            <p:ph type="body" idx="1"/>
          </p:nvPr>
        </p:nvSpPr>
        <p:spPr>
          <a:xfrm>
            <a:off x="731520" y="4607672"/>
            <a:ext cx="5852160" cy="3780473"/>
          </a:xfrm>
        </p:spPr>
        <p:txBody>
          <a:bodyPr/>
          <a:lstStyle/>
          <a:p>
            <a:r>
              <a:rPr lang="en-US" sz="1000" b="1" dirty="0">
                <a:latin typeface="Segoe Sans"/>
                <a:cs typeface="Calibri"/>
              </a:rPr>
              <a:t>Instructor Notes: Explore the Suicide Plan:</a:t>
            </a:r>
          </a:p>
          <a:p>
            <a:endParaRPr lang="en-US" sz="1000" b="1" dirty="0">
              <a:latin typeface="Segoe Sans"/>
              <a:cs typeface="Calibri"/>
            </a:endParaRPr>
          </a:p>
          <a:p>
            <a:pPr marL="228600" indent="-228600">
              <a:buFont typeface="+mj-lt"/>
              <a:buAutoNum type="arabicPeriod"/>
            </a:pPr>
            <a:r>
              <a:rPr lang="en-US" sz="1000" b="1" dirty="0">
                <a:latin typeface="Segoe Sans"/>
                <a:cs typeface="Calibri"/>
              </a:rPr>
              <a:t>Ask Directly About the Plan</a:t>
            </a:r>
          </a:p>
          <a:p>
            <a:pPr lvl="1" indent="0"/>
            <a:r>
              <a:rPr lang="en-US" sz="1000" dirty="0">
                <a:latin typeface="Segoe Sans"/>
                <a:cs typeface="Calibri"/>
              </a:rPr>
              <a:t>When Joe has affirmed he has had suicidal thoughts, always ask if there is a plan for suicide.  Again, be direct. </a:t>
            </a:r>
          </a:p>
          <a:p>
            <a:pPr marL="914400" lvl="1" indent="-228600">
              <a:buFont typeface="Arial" panose="020B0604020202020204" pitchFamily="34" charset="0"/>
              <a:buChar char="•"/>
            </a:pPr>
            <a:r>
              <a:rPr lang="en-US" sz="1000" i="1" dirty="0">
                <a:latin typeface="Segoe Sans"/>
                <a:cs typeface="Calibri"/>
              </a:rPr>
              <a:t>“Have you thought about how you would kill yourself?”</a:t>
            </a:r>
          </a:p>
          <a:p>
            <a:pPr marL="914400" lvl="1" indent="-228600">
              <a:buFont typeface="Arial" panose="020B0604020202020204" pitchFamily="34" charset="0"/>
              <a:buChar char="•"/>
            </a:pPr>
            <a:r>
              <a:rPr lang="en-US" sz="1000" i="1" dirty="0">
                <a:latin typeface="Segoe Sans"/>
                <a:cs typeface="Calibri"/>
              </a:rPr>
              <a:t>“When?”</a:t>
            </a:r>
          </a:p>
          <a:p>
            <a:pPr marL="914400" lvl="1" indent="-228600">
              <a:buFont typeface="Arial" panose="020B0604020202020204" pitchFamily="34" charset="0"/>
              <a:buChar char="•"/>
            </a:pPr>
            <a:r>
              <a:rPr lang="en-US" sz="1000" i="1" dirty="0">
                <a:latin typeface="Segoe Sans"/>
                <a:cs typeface="Calibri"/>
              </a:rPr>
              <a:t>“Where?”</a:t>
            </a:r>
          </a:p>
          <a:p>
            <a:pPr marL="0" indent="0">
              <a:buFont typeface="+mj-lt"/>
              <a:buNone/>
            </a:pPr>
            <a:endParaRPr lang="en-US" sz="1000" dirty="0">
              <a:latin typeface="Segoe Sans"/>
              <a:cs typeface="Calibri"/>
            </a:endParaRPr>
          </a:p>
          <a:p>
            <a:pPr marL="228600" indent="-228600">
              <a:buFont typeface="+mj-lt"/>
              <a:buAutoNum type="arabicPeriod" startAt="2"/>
            </a:pPr>
            <a:r>
              <a:rPr lang="en-US" sz="1000" b="1" dirty="0">
                <a:latin typeface="Segoe Sans"/>
                <a:cs typeface="Calibri"/>
              </a:rPr>
              <a:t>Always assume there is access to lethal means </a:t>
            </a:r>
          </a:p>
          <a:p>
            <a:pPr marL="685800" lvl="1" indent="-228600">
              <a:buFont typeface="Arial" panose="020B0604020202020204" pitchFamily="34" charset="0"/>
              <a:buChar char="•"/>
              <a:tabLst>
                <a:tab pos="685800" algn="l"/>
                <a:tab pos="687388" algn="l"/>
              </a:tabLst>
            </a:pPr>
            <a:r>
              <a:rPr lang="en-US" sz="1000" dirty="0">
                <a:latin typeface="Segoe Sans"/>
                <a:cs typeface="Calibri"/>
              </a:rPr>
              <a:t>Poisons, medications, ropes, knives, belts, plastic bags, knives, and likely, firearms. </a:t>
            </a:r>
          </a:p>
          <a:p>
            <a:pPr marL="685800" lvl="1" indent="-228600">
              <a:buFont typeface="Arial" panose="020B0604020202020204" pitchFamily="34" charset="0"/>
              <a:buChar char="•"/>
              <a:tabLst>
                <a:tab pos="574675" algn="l"/>
                <a:tab pos="687388" algn="l"/>
              </a:tabLst>
            </a:pPr>
            <a:r>
              <a:rPr lang="en-US" sz="1000" dirty="0">
                <a:latin typeface="Segoe Sans"/>
                <a:cs typeface="Calibri"/>
              </a:rPr>
              <a:t>Ask: </a:t>
            </a:r>
          </a:p>
          <a:p>
            <a:pPr marL="914400" lvl="1" indent="-228600">
              <a:buFont typeface="Arial" panose="020B0604020202020204" pitchFamily="34" charset="0"/>
              <a:buChar char="•"/>
              <a:tabLst>
                <a:tab pos="685800" algn="l"/>
                <a:tab pos="687388" algn="l"/>
              </a:tabLst>
            </a:pPr>
            <a:r>
              <a:rPr lang="en-US" sz="1000" i="1" dirty="0">
                <a:latin typeface="Segoe Sans"/>
                <a:cs typeface="Calibri"/>
              </a:rPr>
              <a:t>“Do you have access to [method]?”</a:t>
            </a:r>
          </a:p>
          <a:p>
            <a:pPr marL="914400" lvl="1" indent="-228600">
              <a:buFont typeface="Arial" panose="020B0604020202020204" pitchFamily="34" charset="0"/>
              <a:buChar char="•"/>
              <a:tabLst>
                <a:tab pos="685800" algn="l"/>
                <a:tab pos="687388" algn="l"/>
              </a:tabLst>
            </a:pPr>
            <a:r>
              <a:rPr lang="en-US" sz="1000" i="1" dirty="0">
                <a:latin typeface="Segoe Sans"/>
                <a:cs typeface="Calibri"/>
              </a:rPr>
              <a:t>“How quickly could you get access?”</a:t>
            </a:r>
          </a:p>
          <a:p>
            <a:pPr marL="685800" lvl="1" indent="-230188">
              <a:buFont typeface="Arial" panose="020B0604020202020204" pitchFamily="34" charset="0"/>
              <a:buChar char="•"/>
              <a:tabLst>
                <a:tab pos="685800" algn="l"/>
                <a:tab pos="687388" algn="l"/>
              </a:tabLst>
            </a:pPr>
            <a:r>
              <a:rPr lang="en-US" sz="1000" dirty="0">
                <a:latin typeface="Segoe Sans"/>
                <a:cs typeface="Calibri"/>
              </a:rPr>
              <a:t>Even if Joe denies having access to the lethal, this does not mean he is low or no risk.  It only means that it could/would take time to acquire or access.</a:t>
            </a:r>
          </a:p>
          <a:p>
            <a:pPr marL="685800" lvl="1" indent="-230188">
              <a:buFont typeface="Arial" panose="020B0604020202020204" pitchFamily="34" charset="0"/>
              <a:buChar char="•"/>
              <a:tabLst>
                <a:tab pos="685800" algn="l"/>
                <a:tab pos="687388" algn="l"/>
              </a:tabLst>
            </a:pPr>
            <a:r>
              <a:rPr lang="en-US" sz="1000" dirty="0">
                <a:latin typeface="Segoe Sans"/>
                <a:cs typeface="Calibri"/>
              </a:rPr>
              <a:t>In a suicide crisis, thoughts can turn to action in under 10 minutes. If Joe is alone at home with access to lethal means, his risk increases significantly.</a:t>
            </a:r>
          </a:p>
          <a:p>
            <a:endParaRPr lang="en-US" sz="1000" dirty="0">
              <a:latin typeface="Segoe Sans"/>
              <a:cs typeface="Calibri"/>
            </a:endParaRPr>
          </a:p>
          <a:p>
            <a:pPr marL="228600" indent="-228600">
              <a:buFont typeface="+mj-lt"/>
              <a:buAutoNum type="arabicPeriod" startAt="2"/>
            </a:pPr>
            <a:r>
              <a:rPr lang="en-US" sz="1000" b="1" dirty="0">
                <a:latin typeface="Segoe Sans"/>
                <a:cs typeface="Calibri"/>
              </a:rPr>
              <a:t>Firearm access in Missouri</a:t>
            </a:r>
          </a:p>
          <a:p>
            <a:pPr marL="457200" lvl="1" indent="-230188">
              <a:buFont typeface="Arial" panose="020B0604020202020204" pitchFamily="34" charset="0"/>
              <a:buChar char="•"/>
            </a:pPr>
            <a:r>
              <a:rPr lang="en-US" sz="1000" dirty="0">
                <a:latin typeface="Segoe Sans"/>
                <a:cs typeface="Calibri"/>
              </a:rPr>
              <a:t>Nearly 50% of Missouri households have access to firearm(s).  </a:t>
            </a:r>
          </a:p>
          <a:p>
            <a:pPr marL="457200" lvl="1" indent="-230188">
              <a:buFont typeface="Arial" panose="020B0604020202020204" pitchFamily="34" charset="0"/>
              <a:buChar char="•"/>
            </a:pPr>
            <a:r>
              <a:rPr lang="en-US" sz="1000" dirty="0">
                <a:latin typeface="Segoe Sans"/>
                <a:cs typeface="Calibri"/>
              </a:rPr>
              <a:t>No law prohibits educators from asking about access when there is concern for suicide.</a:t>
            </a:r>
          </a:p>
          <a:p>
            <a:pPr marL="457200" lvl="1" indent="-230188">
              <a:buFont typeface="Arial" panose="020B0604020202020204" pitchFamily="34" charset="0"/>
              <a:buChar char="•"/>
            </a:pPr>
            <a:r>
              <a:rPr lang="en-US" sz="1000" dirty="0">
                <a:latin typeface="Segoe Sans"/>
                <a:cs typeface="Calibri"/>
              </a:rPr>
              <a:t>Asking about access is part of best practice and due diligence.</a:t>
            </a:r>
          </a:p>
          <a:p>
            <a:pPr marL="455613" lvl="1" indent="-228600">
              <a:buFont typeface="Arial" panose="020B0604020202020204" pitchFamily="34" charset="0"/>
              <a:buChar char="•"/>
            </a:pPr>
            <a:endParaRPr lang="en-US" sz="1000" dirty="0">
              <a:latin typeface="Segoe Sans"/>
              <a:cs typeface="Calibri"/>
            </a:endParaRPr>
          </a:p>
          <a:p>
            <a:pPr marL="228600" lvl="1" indent="-228600">
              <a:buFont typeface="+mj-lt"/>
              <a:buAutoNum type="arabicPeriod" startAt="4"/>
            </a:pPr>
            <a:r>
              <a:rPr lang="en-US" sz="1000" b="1" dirty="0">
                <a:latin typeface="Segoe Sans"/>
                <a:cs typeface="Calibri"/>
              </a:rPr>
              <a:t>Important Reminders</a:t>
            </a:r>
            <a:endParaRPr lang="en-US" sz="1000" dirty="0">
              <a:latin typeface="Segoe Sans"/>
              <a:cs typeface="Calibri"/>
            </a:endParaRPr>
          </a:p>
          <a:p>
            <a:pPr marL="457200" lvl="1" indent="-230188">
              <a:buFont typeface="Arial" panose="020B0604020202020204" pitchFamily="34" charset="0"/>
              <a:buChar char="•"/>
              <a:tabLst/>
              <a:defRPr/>
            </a:pPr>
            <a:r>
              <a:rPr lang="en-US" sz="1000" dirty="0">
                <a:latin typeface="Segoe Sans"/>
                <a:cs typeface="Calibri"/>
              </a:rPr>
              <a:t>Never assume kids couldn't or wouldn't find keys to the gun safe or know the combination.  They know where things are hidden. </a:t>
            </a:r>
          </a:p>
          <a:p>
            <a:pPr marL="457200" lvl="1" indent="-230188">
              <a:buFont typeface="Arial" panose="020B0604020202020204" pitchFamily="34" charset="0"/>
              <a:buChar char="•"/>
              <a:tabLst/>
              <a:defRPr/>
            </a:pPr>
            <a:r>
              <a:rPr lang="en-US" sz="1000" b="0" i="0" dirty="0">
                <a:solidFill>
                  <a:srgbClr val="424242"/>
                </a:solidFill>
                <a:effectLst/>
                <a:latin typeface="Segoe Sans"/>
              </a:rPr>
              <a:t>Hunter safety or firearm safety training is not a protective factor for someone with suicidal intent, a plan, and access.  Familiarity with the firearm reduces inhibitions in a suicide crisis. </a:t>
            </a:r>
            <a:endParaRPr lang="en-US" sz="1000" dirty="0">
              <a:latin typeface="Segoe Sans"/>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26</a:t>
            </a:fld>
            <a:endParaRPr lang="en-US" dirty="0"/>
          </a:p>
        </p:txBody>
      </p:sp>
    </p:spTree>
    <p:extLst>
      <p:ext uri="{BB962C8B-B14F-4D97-AF65-F5344CB8AC3E}">
        <p14:creationId xmlns:p14="http://schemas.microsoft.com/office/powerpoint/2010/main" val="2771042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Notifying a Parent or Guardian</a:t>
            </a:r>
          </a:p>
          <a:p>
            <a:pPr algn="l"/>
            <a:endParaRPr lang="en-US" sz="1000" b="0" i="0" dirty="0">
              <a:solidFill>
                <a:srgbClr val="424242"/>
              </a:solidFill>
              <a:effectLst/>
              <a:latin typeface="Segoe Sans"/>
            </a:endParaRPr>
          </a:p>
          <a:p>
            <a:pPr algn="l"/>
            <a:r>
              <a:rPr lang="en-US" sz="1000" i="0" dirty="0">
                <a:solidFill>
                  <a:srgbClr val="424242"/>
                </a:solidFill>
                <a:effectLst/>
                <a:latin typeface="Segoe Sans"/>
              </a:rPr>
              <a:t>This slide covers best practices for informing caregivers about student mental health or safety concerns—emphasizing student voice, caregiver collaboration, and adherence to district protocols with empathy.</a:t>
            </a:r>
          </a:p>
          <a:p>
            <a:pPr algn="l"/>
            <a:endParaRPr lang="en-US" sz="100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Empower Student Voice</a:t>
            </a:r>
          </a:p>
          <a:p>
            <a:pPr lvl="1" indent="0"/>
            <a:r>
              <a:rPr lang="en-US" sz="1000" b="0" i="0" dirty="0">
                <a:solidFill>
                  <a:srgbClr val="424242"/>
                </a:solidFill>
                <a:effectLst/>
                <a:latin typeface="Segoe Sans"/>
              </a:rPr>
              <a:t>Students often fear caregiver reactions. Involving them in how the conversation happens can ease anxiety and build trust. Ask how they’d like their caregiver to be informed.</a:t>
            </a:r>
          </a:p>
          <a:p>
            <a:pPr marL="685800" lvl="2" indent="-230188">
              <a:buFont typeface="Arial" panose="020B0604020202020204" pitchFamily="34" charset="0"/>
              <a:buChar char="•"/>
            </a:pPr>
            <a:r>
              <a:rPr lang="en-US" sz="1000" i="1" dirty="0">
                <a:latin typeface="Segoe Sans"/>
              </a:rPr>
              <a:t>“What would be helpful for me to know about your caregiver(s) before I talk with them? “</a:t>
            </a:r>
          </a:p>
          <a:p>
            <a:pPr marL="685800" lvl="1" indent="-230188" algn="l">
              <a:buFont typeface="Arial" panose="020B0604020202020204" pitchFamily="34" charset="0"/>
              <a:buChar char="•"/>
            </a:pPr>
            <a:r>
              <a:rPr lang="en-US" sz="1000" i="1" dirty="0">
                <a:latin typeface="Segoe Sans"/>
              </a:rPr>
              <a:t>“Who do you consider the most supportive adult in your household?”</a:t>
            </a:r>
          </a:p>
          <a:p>
            <a:pPr marL="685800" lvl="1" indent="-230188" algn="l">
              <a:buFont typeface="Arial" panose="020B0604020202020204" pitchFamily="34" charset="0"/>
              <a:buChar char="•"/>
            </a:pPr>
            <a:r>
              <a:rPr lang="en-US" sz="1000" i="1" dirty="0">
                <a:latin typeface="Segoe Sans"/>
              </a:rPr>
              <a:t>“Do you want to lead the conversation?”</a:t>
            </a:r>
          </a:p>
          <a:p>
            <a:pPr marL="685800" lvl="1" indent="-230188" algn="l">
              <a:buFont typeface="Arial" panose="020B0604020202020204" pitchFamily="34" charset="0"/>
              <a:buChar char="•"/>
            </a:pPr>
            <a:r>
              <a:rPr lang="en-US" sz="1000" i="1" dirty="0">
                <a:latin typeface="Segoe Sans"/>
              </a:rPr>
              <a:t>“Do you want to be on the call when I talk with them so you can hear what I say?”</a:t>
            </a:r>
            <a:endParaRPr lang="en-US" sz="1000" b="0" i="1" dirty="0">
              <a:solidFill>
                <a:srgbClr val="424242"/>
              </a:solidFill>
              <a:effectLst/>
              <a:latin typeface="Segoe Sans"/>
            </a:endParaRPr>
          </a:p>
          <a:p>
            <a:pPr marL="628650" lvl="1" indent="-171450" algn="l">
              <a:buFont typeface="Arial" panose="020B0604020202020204" pitchFamily="34" charset="0"/>
              <a:buChar char="•"/>
            </a:pPr>
            <a:endParaRPr lang="en-US" sz="1000" b="0" i="0" dirty="0">
              <a:solidFill>
                <a:srgbClr val="424242"/>
              </a:solidFill>
              <a:effectLst/>
              <a:latin typeface="Segoe Sans"/>
            </a:endParaRPr>
          </a:p>
          <a:p>
            <a:pPr marL="228600" lvl="0" indent="-228600" algn="l">
              <a:buFont typeface="+mj-lt"/>
              <a:buAutoNum type="arabicPeriod" startAt="2"/>
            </a:pPr>
            <a:r>
              <a:rPr lang="en-US" sz="1000" b="1" i="0" dirty="0">
                <a:solidFill>
                  <a:srgbClr val="424242"/>
                </a:solidFill>
                <a:effectLst/>
                <a:latin typeface="Segoe Sans"/>
              </a:rPr>
              <a:t>Frame the Conversation with the caregiver(s) as a Partnership</a:t>
            </a:r>
          </a:p>
          <a:p>
            <a:pPr lvl="1" indent="0"/>
            <a:r>
              <a:rPr lang="en-US" sz="1000" b="0" i="0" dirty="0">
                <a:solidFill>
                  <a:srgbClr val="424242"/>
                </a:solidFill>
                <a:effectLst/>
                <a:latin typeface="Segoe Sans"/>
              </a:rPr>
              <a:t>Caregivers engage more positively when they feel respected and included. Use supportive, non-blaming language that emphasizes shared responsibility. </a:t>
            </a:r>
          </a:p>
          <a:p>
            <a:pPr marL="398463" lvl="1" indent="-171450">
              <a:buFont typeface="Arial" panose="020B0604020202020204" pitchFamily="34" charset="0"/>
              <a:buChar char="•"/>
            </a:pPr>
            <a:endParaRPr lang="en-US" sz="1000" b="0" i="0" dirty="0">
              <a:solidFill>
                <a:srgbClr val="424242"/>
              </a:solidFill>
              <a:effectLst/>
              <a:latin typeface="Segoe Sans"/>
            </a:endParaRPr>
          </a:p>
          <a:p>
            <a:pPr marL="685800" lvl="1" indent="-230188">
              <a:buFont typeface="Arial" panose="020B0604020202020204" pitchFamily="34" charset="0"/>
              <a:buChar char="•"/>
              <a:tabLst>
                <a:tab pos="685800" algn="l"/>
                <a:tab pos="687388" algn="l"/>
              </a:tabLst>
            </a:pPr>
            <a:r>
              <a:rPr lang="en-US" sz="1000" b="0" i="0" dirty="0">
                <a:solidFill>
                  <a:srgbClr val="424242"/>
                </a:solidFill>
                <a:effectLst/>
                <a:latin typeface="Segoe Sans"/>
              </a:rPr>
              <a:t>Avoid labeling suicide risk as “low,” “medium,” or “high,” as it can be misleading.</a:t>
            </a:r>
          </a:p>
          <a:p>
            <a:pPr marL="398463" lvl="1" indent="-171450">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Provide a Clear Summary</a:t>
            </a:r>
          </a:p>
          <a:p>
            <a:pPr lvl="1" indent="0"/>
            <a:r>
              <a:rPr lang="en-US" sz="1000" dirty="0">
                <a:latin typeface="Segoe Sans"/>
              </a:rPr>
              <a:t>Share a clear, respectful summary of your conversation with the student, focusing on facts—not labels (high, medium or low risk) or speculation. Highlight strengths and willingness to seek help, if applicable.</a:t>
            </a:r>
          </a:p>
          <a:p>
            <a:pPr marL="398463" lvl="1" indent="-171450">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4"/>
            </a:pPr>
            <a:r>
              <a:rPr lang="en-US" sz="1000" b="1" i="0" dirty="0">
                <a:solidFill>
                  <a:srgbClr val="424242"/>
                </a:solidFill>
                <a:effectLst/>
                <a:latin typeface="Segoe Sans"/>
              </a:rPr>
              <a:t>Explain Relevant Protocols</a:t>
            </a:r>
          </a:p>
          <a:p>
            <a:pPr lvl="1" indent="0"/>
            <a:r>
              <a:rPr lang="en-US" sz="1000" i="0" dirty="0">
                <a:solidFill>
                  <a:srgbClr val="424242"/>
                </a:solidFill>
                <a:effectLst/>
                <a:latin typeface="Segoe Sans"/>
              </a:rPr>
              <a:t>Caregivers may be unfamiliar with school procedures and feel overwhelmed or in denial. Communicate clearly and empathetically. If they’re dismissive, follow up—possibly with a team member or administrator—and be ready to explain required steps, including mandatory reporting.</a:t>
            </a:r>
          </a:p>
          <a:p>
            <a:pPr marL="398463" lvl="1" indent="-171450">
              <a:buFont typeface="Arial" panose="020B0604020202020204" pitchFamily="34" charset="0"/>
              <a:buChar char="•"/>
            </a:pPr>
            <a:endParaRPr lang="en-US" sz="1000" i="0" dirty="0">
              <a:solidFill>
                <a:srgbClr val="424242"/>
              </a:solidFill>
              <a:effectLst/>
              <a:latin typeface="Segoe Sans"/>
            </a:endParaRPr>
          </a:p>
          <a:p>
            <a:pPr marL="228600" indent="-228600" algn="l">
              <a:buFont typeface="+mj-lt"/>
              <a:buAutoNum type="arabicPeriod" startAt="5"/>
            </a:pPr>
            <a:r>
              <a:rPr lang="en-US" sz="1000" b="1" i="0" dirty="0">
                <a:solidFill>
                  <a:srgbClr val="424242"/>
                </a:solidFill>
                <a:effectLst/>
                <a:latin typeface="Segoe Sans"/>
              </a:rPr>
              <a:t>Request a Release of Information (ROI)</a:t>
            </a:r>
          </a:p>
          <a:p>
            <a:pPr lvl="1" indent="0"/>
            <a:r>
              <a:rPr lang="en-US" sz="1000" b="0" i="0" dirty="0">
                <a:solidFill>
                  <a:srgbClr val="424242"/>
                </a:solidFill>
                <a:effectLst/>
                <a:latin typeface="Segoe Sans"/>
              </a:rPr>
              <a:t>While not always required, a Release of Information (ROI) shows respect for caregiver involvement and supports coordinated care. Frame it as a tool for collaboration, allowing schools to share relevant info with outside providers.</a:t>
            </a:r>
          </a:p>
          <a:p>
            <a:pPr marL="398463" lvl="1" indent="-171450">
              <a:buFont typeface="Arial" panose="020B0604020202020204" pitchFamily="34" charset="0"/>
              <a:buChar char="•"/>
            </a:pPr>
            <a:endParaRPr lang="en-US" sz="1000" b="0" i="0" dirty="0">
              <a:solidFill>
                <a:srgbClr val="424242"/>
              </a:solidFill>
              <a:effectLst/>
              <a:latin typeface="Segoe Sans"/>
            </a:endParaRPr>
          </a:p>
          <a:p>
            <a:r>
              <a:rPr lang="en-US" sz="1000" b="1" i="0" dirty="0">
                <a:solidFill>
                  <a:srgbClr val="424242"/>
                </a:solidFill>
                <a:effectLst/>
                <a:latin typeface="Segoe Sans"/>
              </a:rPr>
              <a:t>Closing Talking Points:</a:t>
            </a:r>
          </a:p>
          <a:p>
            <a:r>
              <a:rPr lang="en-US" sz="1000" b="0" i="0" dirty="0">
                <a:solidFill>
                  <a:srgbClr val="424242"/>
                </a:solidFill>
                <a:effectLst/>
                <a:latin typeface="Segoe Sans"/>
              </a:rPr>
              <a:t>Involve the student in how the caregiver is notified to support their sense of control. Treat caregivers as partners, share a clear summary without labeling risk levels, and explain next steps if they’re resistant. A Release of Information can help build trust, though it’s not required.</a:t>
            </a:r>
            <a:endParaRPr lang="en-US" sz="1000" dirty="0">
              <a:latin typeface="Segoe Sans"/>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27</a:t>
            </a:fld>
            <a:endParaRPr lang="en-US"/>
          </a:p>
        </p:txBody>
      </p:sp>
    </p:spTree>
    <p:extLst>
      <p:ext uri="{BB962C8B-B14F-4D97-AF65-F5344CB8AC3E}">
        <p14:creationId xmlns:p14="http://schemas.microsoft.com/office/powerpoint/2010/main" val="3674217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Addressing Lethal Means Safety with Caregivers</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highlights the importance of discussing access to lethal means with caregivers to reduce suicide risk by increasing time and distance from those items.</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Normalize the Conversation</a:t>
            </a:r>
            <a:br>
              <a:rPr lang="en-US" sz="1000" b="0" i="0" dirty="0">
                <a:solidFill>
                  <a:srgbClr val="424242"/>
                </a:solidFill>
                <a:effectLst/>
                <a:latin typeface="Segoe Sans"/>
              </a:rPr>
            </a:br>
            <a:r>
              <a:rPr lang="en-US" sz="1000" b="0" i="0" dirty="0">
                <a:solidFill>
                  <a:srgbClr val="424242"/>
                </a:solidFill>
                <a:effectLst/>
                <a:latin typeface="Segoe Sans"/>
              </a:rPr>
              <a:t>Use inclusive language: “When there are firearms or medications in the home, we recommend…” to avoid defensiveness.</a:t>
            </a:r>
          </a:p>
          <a:p>
            <a:pPr marL="228600"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Focus on Safety, Not Judgment</a:t>
            </a:r>
            <a:br>
              <a:rPr lang="en-US" sz="1000" b="0" i="0" dirty="0">
                <a:solidFill>
                  <a:srgbClr val="424242"/>
                </a:solidFill>
                <a:effectLst/>
                <a:latin typeface="Segoe Sans"/>
              </a:rPr>
            </a:br>
            <a:r>
              <a:rPr lang="en-US" sz="1000" b="0" i="0" dirty="0">
                <a:solidFill>
                  <a:srgbClr val="424242"/>
                </a:solidFill>
                <a:effectLst/>
                <a:latin typeface="Segoe Sans"/>
              </a:rPr>
              <a:t>Emphasize making the home </a:t>
            </a:r>
            <a:r>
              <a:rPr lang="en-US" sz="1000" b="0" i="1" dirty="0">
                <a:solidFill>
                  <a:srgbClr val="424242"/>
                </a:solidFill>
                <a:effectLst/>
                <a:latin typeface="Segoe Sans"/>
              </a:rPr>
              <a:t>safer</a:t>
            </a:r>
            <a:r>
              <a:rPr lang="en-US" sz="1000" b="0" i="0" dirty="0">
                <a:solidFill>
                  <a:srgbClr val="424242"/>
                </a:solidFill>
                <a:effectLst/>
                <a:latin typeface="Segoe Sans"/>
              </a:rPr>
              <a:t>, not </a:t>
            </a:r>
            <a:r>
              <a:rPr lang="en-US" sz="1000" b="0" i="1" dirty="0">
                <a:solidFill>
                  <a:srgbClr val="424242"/>
                </a:solidFill>
                <a:effectLst/>
                <a:latin typeface="Segoe Sans"/>
              </a:rPr>
              <a:t>suicide-proof</a:t>
            </a:r>
            <a:r>
              <a:rPr lang="en-US" sz="1000" b="0" i="0" dirty="0">
                <a:solidFill>
                  <a:srgbClr val="424242"/>
                </a:solidFill>
                <a:effectLst/>
                <a:latin typeface="Segoe Sans"/>
              </a:rPr>
              <a:t>.</a:t>
            </a:r>
          </a:p>
          <a:p>
            <a:pPr marL="228600"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Address a Range of Means</a:t>
            </a:r>
            <a:br>
              <a:rPr lang="en-US" sz="1000" b="0" i="0" dirty="0">
                <a:solidFill>
                  <a:srgbClr val="424242"/>
                </a:solidFill>
                <a:effectLst/>
                <a:latin typeface="Segoe Sans"/>
              </a:rPr>
            </a:br>
            <a:r>
              <a:rPr lang="en-US" sz="1000" b="0" i="0" dirty="0">
                <a:solidFill>
                  <a:srgbClr val="424242"/>
                </a:solidFill>
                <a:effectLst/>
                <a:latin typeface="Segoe Sans"/>
              </a:rPr>
              <a:t>Mention firearms, medications, poisons, sharp objects, and cords. Recommend secure storage or temporary removal.</a:t>
            </a:r>
          </a:p>
          <a:p>
            <a:pPr marL="228600"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Use Empathetic Language</a:t>
            </a:r>
            <a:br>
              <a:rPr lang="en-US" sz="1000" b="0" i="0" dirty="0">
                <a:solidFill>
                  <a:srgbClr val="424242"/>
                </a:solidFill>
                <a:effectLst/>
                <a:latin typeface="Segoe Sans"/>
              </a:rPr>
            </a:br>
            <a:r>
              <a:rPr lang="en-US" sz="1000" b="0" i="0" dirty="0">
                <a:solidFill>
                  <a:srgbClr val="424242"/>
                </a:solidFill>
                <a:effectLst/>
                <a:latin typeface="Segoe Sans"/>
              </a:rPr>
              <a:t>Frame it as protecting their child, not criticizing parenting.</a:t>
            </a:r>
            <a:br>
              <a:rPr lang="en-US" sz="1000" b="0" i="0" dirty="0">
                <a:solidFill>
                  <a:srgbClr val="424242"/>
                </a:solidFill>
                <a:effectLst/>
                <a:latin typeface="Segoe Sans"/>
              </a:rPr>
            </a:br>
            <a:r>
              <a:rPr lang="en-US" sz="1000" b="0" i="0" dirty="0">
                <a:solidFill>
                  <a:srgbClr val="424242"/>
                </a:solidFill>
                <a:effectLst/>
                <a:latin typeface="Segoe Sans"/>
              </a:rPr>
              <a:t>Example: “Even a few extra minutes can save a life—that’s why we talk about safety at home.”</a:t>
            </a:r>
          </a:p>
        </p:txBody>
      </p:sp>
      <p:sp>
        <p:nvSpPr>
          <p:cNvPr id="4" name="Slide Number Placeholder 3"/>
          <p:cNvSpPr>
            <a:spLocks noGrp="1"/>
          </p:cNvSpPr>
          <p:nvPr>
            <p:ph type="sldNum" sz="quarter" idx="5"/>
          </p:nvPr>
        </p:nvSpPr>
        <p:spPr/>
        <p:txBody>
          <a:bodyPr/>
          <a:lstStyle/>
          <a:p>
            <a:fld id="{E61B91CA-B8FE-4262-BBCC-3AC4A78BFEFB}" type="slidenum">
              <a:rPr lang="en-US" smtClean="0"/>
              <a:t>28</a:t>
            </a:fld>
            <a:endParaRPr lang="en-US"/>
          </a:p>
        </p:txBody>
      </p:sp>
    </p:spTree>
    <p:extLst>
      <p:ext uri="{BB962C8B-B14F-4D97-AF65-F5344CB8AC3E}">
        <p14:creationId xmlns:p14="http://schemas.microsoft.com/office/powerpoint/2010/main" val="2307083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Strategies for a Suicide-Safer Home</a:t>
            </a:r>
          </a:p>
          <a:p>
            <a:pPr algn="l"/>
            <a:endParaRPr lang="en-US" sz="1000" b="1" i="0" dirty="0">
              <a:solidFill>
                <a:srgbClr val="424242"/>
              </a:solidFill>
              <a:effectLst/>
              <a:latin typeface="Segoe Sans"/>
            </a:endParaRPr>
          </a:p>
          <a:p>
            <a:pPr algn="l"/>
            <a:r>
              <a:rPr lang="en-US" sz="1000" b="0" i="0" dirty="0">
                <a:solidFill>
                  <a:srgbClr val="424242"/>
                </a:solidFill>
                <a:effectLst/>
                <a:latin typeface="Segoe Sans"/>
              </a:rPr>
              <a:t>This slide introduces a practical framework for reducing access to lethal means in the home. It is especially useful when a student has disclosed a suicide plan or when caregivers are seeking guidance on how to make the home environment safer.</a:t>
            </a:r>
          </a:p>
          <a:p>
            <a:pPr algn="l"/>
            <a:endParaRPr lang="en-US" sz="1000" b="1"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Use the “Safest, Safer, Safe” Framework</a:t>
            </a:r>
            <a:endParaRPr lang="en-US" sz="1000" b="0" i="0" dirty="0">
              <a:solidFill>
                <a:srgbClr val="424242"/>
              </a:solidFill>
              <a:effectLst/>
              <a:latin typeface="Segoe Sans"/>
            </a:endParaRPr>
          </a:p>
          <a:p>
            <a:pPr marL="684213" lvl="1" indent="-230188" algn="l">
              <a:buFont typeface="Arial" panose="020B0604020202020204" pitchFamily="34" charset="0"/>
              <a:buChar char="•"/>
              <a:tabLst>
                <a:tab pos="684213" algn="l"/>
                <a:tab pos="687388" algn="l"/>
              </a:tabLst>
            </a:pPr>
            <a:r>
              <a:rPr lang="en-US" sz="1000" b="1" i="0" dirty="0">
                <a:solidFill>
                  <a:srgbClr val="424242"/>
                </a:solidFill>
                <a:effectLst/>
                <a:latin typeface="Segoe Sans"/>
              </a:rPr>
              <a:t>Safest:</a:t>
            </a:r>
            <a:r>
              <a:rPr lang="en-US" sz="1000" i="0" dirty="0">
                <a:solidFill>
                  <a:srgbClr val="424242"/>
                </a:solidFill>
                <a:effectLst/>
                <a:latin typeface="Segoe Sans"/>
              </a:rPr>
              <a:t> Complete removal of lethal means from the home.</a:t>
            </a:r>
          </a:p>
          <a:p>
            <a:pPr marL="684213" lvl="1" indent="-230188" algn="l">
              <a:buFont typeface="Arial" panose="020B0604020202020204" pitchFamily="34" charset="0"/>
              <a:buChar char="•"/>
              <a:tabLst>
                <a:tab pos="684213" algn="l"/>
                <a:tab pos="687388" algn="l"/>
              </a:tabLst>
            </a:pPr>
            <a:r>
              <a:rPr lang="en-US" sz="1000" b="1" i="0" dirty="0">
                <a:solidFill>
                  <a:srgbClr val="424242"/>
                </a:solidFill>
                <a:effectLst/>
                <a:latin typeface="Segoe Sans"/>
              </a:rPr>
              <a:t>Safer: </a:t>
            </a:r>
            <a:r>
              <a:rPr lang="en-US" sz="1000" i="0" dirty="0">
                <a:solidFill>
                  <a:srgbClr val="424242"/>
                </a:solidFill>
                <a:effectLst/>
                <a:latin typeface="Segoe Sans"/>
              </a:rPr>
              <a:t>Make access more difficult (e.g., locked storage, separate ammunition).</a:t>
            </a:r>
          </a:p>
          <a:p>
            <a:pPr marL="684213" lvl="1" indent="-230188" algn="l">
              <a:buFont typeface="Arial" panose="020B0604020202020204" pitchFamily="34" charset="0"/>
              <a:buChar char="•"/>
              <a:tabLst>
                <a:tab pos="684213" algn="l"/>
                <a:tab pos="687388" algn="l"/>
              </a:tabLst>
            </a:pPr>
            <a:r>
              <a:rPr lang="en-US" sz="1000" b="1" i="0" dirty="0">
                <a:solidFill>
                  <a:srgbClr val="424242"/>
                </a:solidFill>
                <a:effectLst/>
                <a:latin typeface="Segoe Sans"/>
              </a:rPr>
              <a:t>Safe:</a:t>
            </a:r>
            <a:r>
              <a:rPr lang="en-US" sz="1000" i="0" dirty="0">
                <a:solidFill>
                  <a:srgbClr val="424242"/>
                </a:solidFill>
                <a:effectLst/>
                <a:latin typeface="Segoe Sans"/>
              </a:rPr>
              <a:t> </a:t>
            </a:r>
            <a:r>
              <a:rPr lang="en-US" sz="1000" b="0" i="0" dirty="0">
                <a:solidFill>
                  <a:srgbClr val="424242"/>
                </a:solidFill>
                <a:effectLst/>
                <a:latin typeface="Segoe Sans"/>
              </a:rPr>
              <a:t>Reduce harm potential (e.g., rendering firearms inoperable, reducing medication quantities).</a:t>
            </a:r>
          </a:p>
          <a:p>
            <a:pPr marL="230188" lvl="1" indent="0" algn="l"/>
            <a:endParaRPr lang="en-US" sz="1000" b="0" i="0" dirty="0">
              <a:solidFill>
                <a:srgbClr val="424242"/>
              </a:solidFill>
              <a:effectLst/>
              <a:latin typeface="Segoe Sans"/>
            </a:endParaRPr>
          </a:p>
          <a:p>
            <a:pPr marL="230188" lvl="1" indent="0" algn="l"/>
            <a:r>
              <a:rPr lang="en-US" sz="1000" b="0" i="0" dirty="0">
                <a:solidFill>
                  <a:srgbClr val="424242"/>
                </a:solidFill>
                <a:effectLst/>
                <a:latin typeface="Segoe Sans"/>
              </a:rPr>
              <a:t>This tiered approach allows caregivers to take incremental steps based on what is feasible for them.</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Tailor Strategies to the Method Identified</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1" i="0" dirty="0">
                <a:solidFill>
                  <a:srgbClr val="424242"/>
                </a:solidFill>
                <a:effectLst/>
                <a:latin typeface="Segoe Sans"/>
              </a:rPr>
              <a:t>Firearms:</a:t>
            </a:r>
            <a:r>
              <a:rPr lang="en-US" sz="1000" i="0" dirty="0">
                <a:solidFill>
                  <a:srgbClr val="424242"/>
                </a:solidFill>
                <a:effectLst/>
                <a:latin typeface="Segoe Sans"/>
              </a:rPr>
              <a:t> Emphasize that they are the most lethal method. Encourage removal or secure storage with locks and separate ammunition.</a:t>
            </a:r>
          </a:p>
          <a:p>
            <a:pPr marL="685800" lvl="1" indent="-228600" algn="l">
              <a:buFont typeface="Arial" panose="020B0604020202020204" pitchFamily="34" charset="0"/>
              <a:buChar char="•"/>
            </a:pPr>
            <a:r>
              <a:rPr lang="en-US" sz="1000" b="1" i="0" dirty="0">
                <a:solidFill>
                  <a:srgbClr val="424242"/>
                </a:solidFill>
                <a:effectLst/>
                <a:latin typeface="Segoe Sans"/>
              </a:rPr>
              <a:t>Medications/Poisons: </a:t>
            </a:r>
            <a:r>
              <a:rPr lang="en-US" sz="1000" i="0" dirty="0">
                <a:solidFill>
                  <a:srgbClr val="424242"/>
                </a:solidFill>
                <a:effectLst/>
                <a:latin typeface="Segoe Sans"/>
              </a:rPr>
              <a:t>These are the most used methods. Recommend locking them up or removing excess/unnecessary medications.</a:t>
            </a:r>
          </a:p>
          <a:p>
            <a:pPr marL="685800" lvl="1" indent="-228600" algn="l">
              <a:buFont typeface="Arial" panose="020B0604020202020204" pitchFamily="34" charset="0"/>
              <a:buChar char="•"/>
            </a:pPr>
            <a:r>
              <a:rPr lang="en-US" sz="1000" b="1" i="0" dirty="0">
                <a:solidFill>
                  <a:srgbClr val="424242"/>
                </a:solidFill>
                <a:effectLst/>
                <a:latin typeface="Segoe Sans"/>
              </a:rPr>
              <a:t>Suffocation Means: </a:t>
            </a:r>
            <a:r>
              <a:rPr lang="en-US" sz="1000" i="0" dirty="0">
                <a:solidFill>
                  <a:srgbClr val="424242"/>
                </a:solidFill>
                <a:effectLst/>
                <a:latin typeface="Segoe Sans"/>
              </a:rPr>
              <a:t>Items like ropes, cords, or plastic bags should be removed or made less accessible.</a:t>
            </a:r>
          </a:p>
          <a:p>
            <a:pPr marL="685800" lvl="1" indent="-228600" algn="l">
              <a:buFont typeface="Arial" panose="020B0604020202020204" pitchFamily="34" charset="0"/>
              <a:buChar char="•"/>
            </a:pPr>
            <a:r>
              <a:rPr lang="en-US" sz="1000" b="1" i="0" dirty="0">
                <a:solidFill>
                  <a:srgbClr val="424242"/>
                </a:solidFill>
                <a:effectLst/>
                <a:latin typeface="Segoe Sans"/>
              </a:rPr>
              <a:t>Other Means: </a:t>
            </a:r>
            <a:r>
              <a:rPr lang="en-US" sz="1000" b="0" i="0" dirty="0">
                <a:solidFill>
                  <a:srgbClr val="424242"/>
                </a:solidFill>
                <a:effectLst/>
                <a:latin typeface="Segoe Sans"/>
              </a:rPr>
              <a:t>Include sharp objects, tools, or anything that could be used impulsively.</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Encourage Emotional and Physical Support</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i="0" dirty="0">
                <a:solidFill>
                  <a:srgbClr val="424242"/>
                </a:solidFill>
                <a:effectLst/>
                <a:latin typeface="Segoe Sans"/>
              </a:rPr>
              <a:t>Highlight the importance of keeping physical and emotional contact with the student.</a:t>
            </a:r>
          </a:p>
          <a:p>
            <a:pPr marL="685800" lvl="1" indent="-228600" algn="l">
              <a:buFont typeface="Arial" panose="020B0604020202020204" pitchFamily="34" charset="0"/>
              <a:buChar char="•"/>
            </a:pPr>
            <a:r>
              <a:rPr lang="en-US" sz="1000" i="0" dirty="0">
                <a:solidFill>
                  <a:srgbClr val="424242"/>
                </a:solidFill>
                <a:effectLst/>
                <a:latin typeface="Segoe Sans"/>
              </a:rPr>
              <a:t>Promote the use of 988, the Suicide &amp; Crisis Lifeline, as a resource for both students and caregivers.</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Normalize the Conversation</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i="0" dirty="0">
                <a:solidFill>
                  <a:srgbClr val="424242"/>
                </a:solidFill>
                <a:effectLst/>
                <a:latin typeface="Segoe Sans"/>
              </a:rPr>
              <a:t>Reassure caregivers that making a home suicide-safer is a preventive and caring action, not a sign of failure or blame.</a:t>
            </a:r>
          </a:p>
          <a:p>
            <a:pPr marL="685800" lvl="1" indent="-228600" algn="l">
              <a:buFont typeface="Arial" panose="020B0604020202020204" pitchFamily="34" charset="0"/>
              <a:buChar char="•"/>
            </a:pPr>
            <a:r>
              <a:rPr lang="en-US" sz="1000" i="0" dirty="0">
                <a:solidFill>
                  <a:srgbClr val="424242"/>
                </a:solidFill>
                <a:effectLst/>
                <a:latin typeface="Segoe Sans"/>
              </a:rPr>
              <a:t>Use language that is non-judgmental and collaborative.</a:t>
            </a:r>
          </a:p>
          <a:p>
            <a:pPr marL="685800" lvl="1" indent="-228600" algn="l">
              <a:buFont typeface="+mj-lt"/>
              <a:buAutoNum type="arabicPeriod"/>
            </a:pPr>
            <a:endParaRPr lang="en-US" sz="100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Remind: No Home Can Be Suicide-Proof</a:t>
            </a:r>
            <a:endParaRPr lang="en-US" sz="1000" b="0" i="0" dirty="0">
              <a:solidFill>
                <a:srgbClr val="424242"/>
              </a:solidFill>
              <a:effectLst/>
              <a:latin typeface="Segoe Sans"/>
            </a:endParaRPr>
          </a:p>
          <a:p>
            <a:pPr marL="230188" lvl="1" indent="0" algn="l">
              <a:buFont typeface="Arial" panose="020B0604020202020204" pitchFamily="34" charset="0"/>
              <a:buNone/>
              <a:tabLst>
                <a:tab pos="230188" algn="l"/>
                <a:tab pos="687388" algn="l"/>
              </a:tabLst>
            </a:pPr>
            <a:r>
              <a:rPr lang="en-US" sz="1000" i="0" dirty="0">
                <a:solidFill>
                  <a:srgbClr val="424242"/>
                </a:solidFill>
                <a:effectLst/>
                <a:latin typeface="Segoe Sans"/>
              </a:rPr>
              <a:t>The goal is to increase time and distance between the person and the means, which can significantly reduce the risk of a fatal attempt.</a:t>
            </a:r>
          </a:p>
          <a:p>
            <a:pPr algn="l"/>
            <a:endParaRPr lang="en-US" sz="1000" i="0" dirty="0">
              <a:solidFill>
                <a:srgbClr val="424242"/>
              </a:solidFill>
              <a:effectLst/>
              <a:latin typeface="Segoe Sans"/>
            </a:endParaRPr>
          </a:p>
          <a:p>
            <a:pPr algn="l"/>
            <a:endParaRPr lang="en-US" b="1" i="0" dirty="0">
              <a:solidFill>
                <a:srgbClr val="424242"/>
              </a:solidFill>
              <a:effectLst/>
              <a:latin typeface="Segoe Sans"/>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29</a:t>
            </a:fld>
            <a:endParaRPr lang="en-US"/>
          </a:p>
        </p:txBody>
      </p:sp>
    </p:spTree>
    <p:extLst>
      <p:ext uri="{BB962C8B-B14F-4D97-AF65-F5344CB8AC3E}">
        <p14:creationId xmlns:p14="http://schemas.microsoft.com/office/powerpoint/2010/main" val="259913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0" i="0" dirty="0">
                <a:solidFill>
                  <a:srgbClr val="424242"/>
                </a:solidFill>
                <a:effectLst/>
                <a:latin typeface="Segoe Sans"/>
              </a:rPr>
              <a:t>Use this slide to highlight why suicide prevention and lethal means safety are urgent priorities in Missouri:</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Suicide is a Leading Cause of Death</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Suicide ranks among the top causes of death for youth in Missouri, especially ages 10–24.</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algn="l">
              <a:buFont typeface="+mj-lt"/>
              <a:buAutoNum type="arabicPeriod"/>
            </a:pPr>
            <a:r>
              <a:rPr lang="en-US" sz="1000" b="1" i="0" dirty="0">
                <a:solidFill>
                  <a:srgbClr val="424242"/>
                </a:solidFill>
                <a:effectLst/>
                <a:latin typeface="Segoe Sans"/>
              </a:rPr>
              <a:t>   High Rates of Suicidal Ideation</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Over 1 in 10 high school students and 1 in 5 college students have seriously considered suicide in the last 12 months.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algn="l">
              <a:buFont typeface="+mj-lt"/>
              <a:buAutoNum type="arabicPeriod"/>
            </a:pPr>
            <a:r>
              <a:rPr lang="en-US" sz="1000" b="1" i="0" dirty="0">
                <a:solidFill>
                  <a:srgbClr val="424242"/>
                </a:solidFill>
                <a:effectLst/>
                <a:latin typeface="Segoe Sans"/>
              </a:rPr>
              <a:t>   Firearms Are the Most Common Method</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Nearly 75% of youth suicides in Missouri involve a firearm, compared to 55% of youth suicides nationally—emphasizing the need for safe storage.</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algn="l">
              <a:buFont typeface="+mj-lt"/>
              <a:buAutoNum type="arabicPeriod"/>
            </a:pPr>
            <a:r>
              <a:rPr lang="en-US" sz="1000" b="1" i="0" dirty="0">
                <a:solidFill>
                  <a:srgbClr val="424242"/>
                </a:solidFill>
                <a:effectLst/>
                <a:latin typeface="Segoe Sans"/>
              </a:rPr>
              <a:t>   Firearms Are the Leading Cause of Death</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For the third year in a row, firearms have surpassed all other causes of death for children and teens.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algn="l"/>
            <a:r>
              <a:rPr lang="en-US" sz="1000" b="1" i="0" dirty="0">
                <a:solidFill>
                  <a:srgbClr val="424242"/>
                </a:solidFill>
                <a:effectLst/>
                <a:latin typeface="Segoe Sans"/>
              </a:rPr>
              <a:t>Closing Talking Point:</a:t>
            </a:r>
          </a:p>
          <a:p>
            <a:r>
              <a:rPr lang="en-US" sz="1000" b="0" dirty="0">
                <a:effectLst/>
              </a:rPr>
              <a:t>These statistics show that suicide is not rare—and it’s preventable. As educators, you are often the first to notice when something is wrong. By recognizing the signs and understanding the data, you can help save lives.</a:t>
            </a:r>
          </a:p>
          <a:p>
            <a:endParaRPr lang="en-US" sz="1000" dirty="0">
              <a:cs typeface="Calibri"/>
            </a:endParaRPr>
          </a:p>
          <a:p>
            <a:r>
              <a:rPr lang="en-US" sz="1000" b="1" dirty="0"/>
              <a:t>Citations: </a:t>
            </a:r>
          </a:p>
          <a:p>
            <a:r>
              <a:rPr lang="en-US" sz="1000" dirty="0"/>
              <a:t>Roberts, B., Nofi, C., Cornell, E., Kapoor, S., Harrison, L., &amp; Chethan Sathya. (2023). Trends and Disparities in Firearm Deaths Among Children. </a:t>
            </a:r>
            <a:r>
              <a:rPr lang="en-US" sz="1000" i="1" dirty="0"/>
              <a:t>Pediatrics</a:t>
            </a:r>
            <a:r>
              <a:rPr lang="en-US" sz="1000" dirty="0"/>
              <a:t>. </a:t>
            </a:r>
            <a:r>
              <a:rPr lang="en-US" sz="1000" dirty="0">
                <a:hlinkClick r:id="rId3"/>
              </a:rPr>
              <a:t>https://doi.org/10.1542/peds.2023-061296</a:t>
            </a:r>
            <a:endParaRPr lang="en-US" sz="1000" dirty="0"/>
          </a:p>
          <a:p>
            <a:r>
              <a:rPr lang="en-US" sz="1000" dirty="0"/>
              <a:t>‌</a:t>
            </a:r>
            <a:endParaRPr lang="en-US" sz="1000" dirty="0">
              <a:cs typeface="Calibri"/>
            </a:endParaRPr>
          </a:p>
          <a:p>
            <a:r>
              <a:rPr lang="en-US" sz="1000" dirty="0">
                <a:cs typeface="Calibri"/>
              </a:rPr>
              <a:t>* </a:t>
            </a:r>
            <a:r>
              <a:rPr lang="en-US" sz="1000" b="0" i="0" dirty="0">
                <a:solidFill>
                  <a:srgbClr val="242424"/>
                </a:solidFill>
                <a:effectLst/>
                <a:latin typeface="Segoe UI" panose="020B0502040204020203" pitchFamily="34" charset="0"/>
              </a:rPr>
              <a:t>Centers for Disease Control and Prevention. (2023). Leading causes of death. CDC. https://wisqars.cdc.gov</a:t>
            </a:r>
            <a:endParaRPr lang="en-US" sz="1000" dirty="0">
              <a:cs typeface="Calibri"/>
            </a:endParaRPr>
          </a:p>
          <a:p>
            <a:r>
              <a:rPr lang="en-US" sz="1000" dirty="0">
                <a:cs typeface="Calibri"/>
              </a:rPr>
              <a:t>**</a:t>
            </a:r>
            <a:r>
              <a:rPr lang="en-US" sz="1000" b="0" i="0" dirty="0">
                <a:solidFill>
                  <a:srgbClr val="242424"/>
                </a:solidFill>
                <a:effectLst/>
                <a:latin typeface="Segoe UI" panose="020B0502040204020203" pitchFamily="34" charset="0"/>
              </a:rPr>
              <a:t>Missouri Department of Mental Health. (2024). </a:t>
            </a:r>
            <a:r>
              <a:rPr lang="en-US" sz="1000" b="0" i="1" dirty="0">
                <a:solidFill>
                  <a:srgbClr val="242424"/>
                </a:solidFill>
                <a:effectLst/>
                <a:latin typeface="Segoe UI" panose="020B0502040204020203" pitchFamily="34" charset="0"/>
              </a:rPr>
              <a:t>Missouri Student Survey: 2024 final report</a:t>
            </a:r>
            <a:r>
              <a:rPr lang="en-US" sz="1000" b="0" i="0" dirty="0">
                <a:solidFill>
                  <a:srgbClr val="242424"/>
                </a:solidFill>
                <a:effectLst/>
                <a:latin typeface="Segoe UI" panose="020B0502040204020203" pitchFamily="34" charset="0"/>
              </a:rPr>
              <a:t>. https://dmh.mo.gov/sites/dmh/files/media/pdf/2024/08/mss-2024-report-final_0.pdf</a:t>
            </a:r>
          </a:p>
          <a:p>
            <a:r>
              <a:rPr lang="en-US" sz="1000" b="0" i="0" dirty="0">
                <a:solidFill>
                  <a:srgbClr val="242424"/>
                </a:solidFill>
                <a:effectLst/>
                <a:latin typeface="Segoe UI" panose="020B0502040204020203" pitchFamily="34" charset="0"/>
                <a:cs typeface="Calibri"/>
              </a:rPr>
              <a:t>**</a:t>
            </a:r>
            <a:r>
              <a:rPr lang="en-US" sz="1000" b="0" i="0" dirty="0">
                <a:solidFill>
                  <a:srgbClr val="242424"/>
                </a:solidFill>
                <a:effectLst/>
                <a:latin typeface="Segoe UI" panose="020B0502040204020203" pitchFamily="34" charset="0"/>
              </a:rPr>
              <a:t>Partners in Prevention. (2023). </a:t>
            </a:r>
            <a:r>
              <a:rPr lang="en-US" sz="1000" b="0" i="1" dirty="0">
                <a:solidFill>
                  <a:srgbClr val="242424"/>
                </a:solidFill>
                <a:effectLst/>
                <a:latin typeface="Segoe UI" panose="020B0502040204020203" pitchFamily="34" charset="0"/>
              </a:rPr>
              <a:t>Help seeking behaviors and warning signs of suicidality and mental health crises in Missouri college students</a:t>
            </a:r>
            <a:r>
              <a:rPr lang="en-US" sz="1000" b="0" i="0" dirty="0">
                <a:solidFill>
                  <a:srgbClr val="242424"/>
                </a:solidFill>
                <a:effectLst/>
                <a:latin typeface="Segoe UI" panose="020B0502040204020203" pitchFamily="34" charset="0"/>
              </a:rPr>
              <a:t>. Missouri's higher education substance misuse consortium. https://www.mopip.org/docs/briefs/PIP_13_03.pdf</a:t>
            </a:r>
            <a:endParaRPr lang="en-US" sz="1000" dirty="0">
              <a:cs typeface="Calibri"/>
            </a:endParaRPr>
          </a:p>
          <a:p>
            <a:r>
              <a:rPr lang="en-US" sz="1000" b="0" i="0" dirty="0">
                <a:solidFill>
                  <a:srgbClr val="242424"/>
                </a:solidFill>
                <a:effectLst/>
                <a:latin typeface="Segoe UI" panose="020B0502040204020203" pitchFamily="34" charset="0"/>
              </a:rPr>
              <a:t>+Centers for Disease Control and Prevention. (2023). Explore mortality data. CDC. https://wisqars.cdc.gov/explore</a:t>
            </a:r>
          </a:p>
          <a:p>
            <a:r>
              <a:rPr lang="en-US" sz="1000" b="0" i="0" dirty="0">
                <a:solidFill>
                  <a:srgbClr val="242424"/>
                </a:solidFill>
                <a:effectLst/>
                <a:latin typeface="Segoe UI" panose="020B0502040204020203" pitchFamily="34" charset="0"/>
              </a:rPr>
              <a:t>++Villarreal, S., Kim, R., Wagner, E., </a:t>
            </a:r>
            <a:r>
              <a:rPr lang="en-US" sz="1000" b="0" i="0" dirty="0" err="1">
                <a:solidFill>
                  <a:srgbClr val="242424"/>
                </a:solidFill>
                <a:effectLst/>
                <a:latin typeface="Segoe UI" panose="020B0502040204020203" pitchFamily="34" charset="0"/>
              </a:rPr>
              <a:t>Somayaji</a:t>
            </a:r>
            <a:r>
              <a:rPr lang="en-US" sz="1000" b="0" i="0" dirty="0">
                <a:solidFill>
                  <a:srgbClr val="242424"/>
                </a:solidFill>
                <a:effectLst/>
                <a:latin typeface="Segoe UI" panose="020B0502040204020203" pitchFamily="34" charset="0"/>
              </a:rPr>
              <a:t>, N., Davis, A., &amp; </a:t>
            </a:r>
            <a:r>
              <a:rPr lang="en-US" sz="1000" b="0" i="0" dirty="0" err="1">
                <a:solidFill>
                  <a:srgbClr val="242424"/>
                </a:solidFill>
                <a:effectLst/>
                <a:latin typeface="Segoe UI" panose="020B0502040204020203" pitchFamily="34" charset="0"/>
              </a:rPr>
              <a:t>Crifasi</a:t>
            </a:r>
            <a:r>
              <a:rPr lang="en-US" sz="1000" b="0" i="0" dirty="0">
                <a:solidFill>
                  <a:srgbClr val="242424"/>
                </a:solidFill>
                <a:effectLst/>
                <a:latin typeface="Segoe UI" panose="020B0502040204020203" pitchFamily="34" charset="0"/>
              </a:rPr>
              <a:t>, C. K. (2024). </a:t>
            </a:r>
            <a:r>
              <a:rPr lang="en-US" sz="1000" b="0" i="1" dirty="0">
                <a:solidFill>
                  <a:srgbClr val="242424"/>
                </a:solidFill>
                <a:effectLst/>
                <a:latin typeface="Segoe UI" panose="020B0502040204020203" pitchFamily="34" charset="0"/>
              </a:rPr>
              <a:t>Gun violence in the United States 2022: Examining the burden among children and teens</a:t>
            </a:r>
            <a:r>
              <a:rPr lang="en-US" sz="1000" b="0" i="0" dirty="0">
                <a:solidFill>
                  <a:srgbClr val="242424"/>
                </a:solidFill>
                <a:effectLst/>
                <a:latin typeface="Segoe UI" panose="020B0502040204020203" pitchFamily="34" charset="0"/>
              </a:rPr>
              <a:t>. Johns Hopkins Center for Gun Violence Solutions. Johns Hopkins Bloomberg School of Public Health. https://publichealth.jhu.edu/sites/default/files/2024-09/2022-cgvs-gun-violence-in-the-united-states.pdf</a:t>
            </a:r>
          </a:p>
          <a:p>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3</a:t>
            </a:fld>
            <a:endParaRPr lang="en-US"/>
          </a:p>
        </p:txBody>
      </p:sp>
    </p:spTree>
    <p:extLst>
      <p:ext uri="{BB962C8B-B14F-4D97-AF65-F5344CB8AC3E}">
        <p14:creationId xmlns:p14="http://schemas.microsoft.com/office/powerpoint/2010/main" val="758663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Firearm Storage for a Suicide-Safer Home</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outlines a tiered approach to firearm safety in the home, emphasizing strategies that reduce suicide risk by increasing time and distance between a person in crisis and a lethal means.</a:t>
            </a:r>
          </a:p>
          <a:p>
            <a:pPr algn="l"/>
            <a:endParaRPr lang="en-US" sz="1000" b="1"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Start with the Quote</a:t>
            </a:r>
          </a:p>
          <a:p>
            <a:pPr algn="l">
              <a:tabLst>
                <a:tab pos="230188" algn="l"/>
              </a:tabLst>
            </a:pPr>
            <a:r>
              <a:rPr lang="en-US" sz="1000" b="0" i="0" dirty="0">
                <a:solidFill>
                  <a:srgbClr val="424242"/>
                </a:solidFill>
                <a:effectLst/>
                <a:latin typeface="Segoe Sans"/>
              </a:rPr>
              <a:t>	Use the quote at the top to frame the conversation: </a:t>
            </a:r>
            <a:r>
              <a:rPr lang="en-US" sz="1000" b="0" i="1" dirty="0">
                <a:solidFill>
                  <a:srgbClr val="424242"/>
                </a:solidFill>
                <a:effectLst/>
                <a:latin typeface="Segoe Sans"/>
              </a:rPr>
              <a:t>“Out-of-home storage is the safest way…”</a:t>
            </a:r>
          </a:p>
          <a:p>
            <a:pPr marL="742950" lvl="1" indent="-28575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Use Practical Language</a:t>
            </a:r>
            <a:endParaRPr lang="en-US" sz="1000" dirty="0">
              <a:solidFill>
                <a:srgbClr val="424242"/>
              </a:solidFill>
              <a:latin typeface="Segoe Sans"/>
            </a:endParaRPr>
          </a:p>
          <a:p>
            <a:pPr algn="l">
              <a:tabLst>
                <a:tab pos="230188" algn="l"/>
              </a:tabLst>
            </a:pPr>
            <a:r>
              <a:rPr lang="en-US" sz="1000" b="0" i="0" dirty="0">
                <a:solidFill>
                  <a:srgbClr val="424242"/>
                </a:solidFill>
                <a:effectLst/>
                <a:latin typeface="Segoe Sans"/>
              </a:rPr>
              <a:t>	Suggested phrasing:</a:t>
            </a:r>
          </a:p>
          <a:p>
            <a:pPr marL="684213" lvl="2" indent="-227013" algn="l">
              <a:buFont typeface="Arial" panose="020B0604020202020204" pitchFamily="34" charset="0"/>
              <a:buChar char="•"/>
            </a:pPr>
            <a:r>
              <a:rPr lang="en-US" sz="1000" b="0" i="0" dirty="0">
                <a:solidFill>
                  <a:srgbClr val="424242"/>
                </a:solidFill>
                <a:effectLst/>
                <a:latin typeface="Segoe Sans"/>
              </a:rPr>
              <a:t>“We know that even a few minutes of delay can save a life.”</a:t>
            </a:r>
          </a:p>
          <a:p>
            <a:pPr marL="684213" lvl="2" indent="-227013" algn="l">
              <a:buFont typeface="Arial" panose="020B0604020202020204" pitchFamily="34" charset="0"/>
              <a:buChar char="•"/>
            </a:pPr>
            <a:r>
              <a:rPr lang="en-US" sz="1000" b="0" i="0" dirty="0">
                <a:solidFill>
                  <a:srgbClr val="424242"/>
                </a:solidFill>
                <a:effectLst/>
                <a:latin typeface="Segoe Sans"/>
              </a:rPr>
              <a:t>“Let’s talk about what safe storage could look like in your home.”</a:t>
            </a:r>
          </a:p>
          <a:p>
            <a:pPr marL="684213" lvl="2" indent="-227013" algn="l">
              <a:buFont typeface="Arial" panose="020B0604020202020204" pitchFamily="34" charset="0"/>
              <a:buChar char="•"/>
            </a:pPr>
            <a:r>
              <a:rPr lang="en-US" sz="1000" b="0" i="0" dirty="0">
                <a:solidFill>
                  <a:srgbClr val="424242"/>
                </a:solidFill>
                <a:effectLst/>
                <a:latin typeface="Segoe Sans"/>
              </a:rPr>
              <a:t>“Who might be a trusted person or place for temporary firearm storage?”</a:t>
            </a:r>
          </a:p>
          <a:p>
            <a:pPr algn="l">
              <a:buFont typeface="+mj-lt"/>
              <a:buNone/>
            </a:pPr>
            <a:endParaRPr lang="en-US" sz="1000" b="1"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Explain the Tiered Safety Table</a:t>
            </a:r>
            <a:endParaRPr lang="en-US" sz="1000" b="0" i="0" dirty="0">
              <a:solidFill>
                <a:srgbClr val="424242"/>
              </a:solidFill>
              <a:effectLst/>
              <a:latin typeface="Segoe Sans"/>
            </a:endParaRPr>
          </a:p>
          <a:p>
            <a:pPr marL="684213" lvl="8" indent="-230188">
              <a:buFont typeface="Arial" panose="020B0604020202020204" pitchFamily="34" charset="0"/>
              <a:buChar char="•"/>
              <a:tabLst>
                <a:tab pos="230188" algn="l"/>
              </a:tabLst>
            </a:pPr>
            <a:r>
              <a:rPr lang="en-US" sz="1000" b="1" i="0" dirty="0">
                <a:solidFill>
                  <a:srgbClr val="424242"/>
                </a:solidFill>
                <a:effectLst/>
                <a:latin typeface="Segoe Sans"/>
              </a:rPr>
              <a:t>Safest:</a:t>
            </a:r>
            <a:r>
              <a:rPr lang="en-US" sz="1000" b="0" i="0" dirty="0">
                <a:solidFill>
                  <a:srgbClr val="424242"/>
                </a:solidFill>
                <a:effectLst/>
                <a:latin typeface="Segoe Sans"/>
              </a:rPr>
              <a:t> Complete removal from the home—trusted friend, gun range, pawn shop, or storage facility.  </a:t>
            </a:r>
          </a:p>
          <a:p>
            <a:pPr marL="1144588" lvl="8" indent="-230188">
              <a:buFont typeface="Arial" panose="020B0604020202020204" pitchFamily="34" charset="0"/>
              <a:buChar char="•"/>
              <a:tabLst>
                <a:tab pos="230188" algn="l"/>
              </a:tabLst>
            </a:pPr>
            <a:r>
              <a:rPr lang="en-US" sz="1000" b="0" i="0" dirty="0">
                <a:solidFill>
                  <a:srgbClr val="424242"/>
                </a:solidFill>
                <a:effectLst/>
                <a:latin typeface="Segoe Sans"/>
              </a:rPr>
              <a:t>Acknowledge that there are circumstances or barriers to out-of-home storage of firearms.  Avoid getting sucked into a power struggle if there is an objection to out-of-home storage by suggesting safer storage options. </a:t>
            </a:r>
          </a:p>
          <a:p>
            <a:pPr marL="684213" lvl="8" indent="-230188">
              <a:buFont typeface="Arial" panose="020B0604020202020204" pitchFamily="34" charset="0"/>
              <a:buChar char="•"/>
              <a:tabLst>
                <a:tab pos="230188" algn="l"/>
              </a:tabLst>
            </a:pPr>
            <a:r>
              <a:rPr lang="en-US" sz="1000" b="1" i="0" dirty="0">
                <a:solidFill>
                  <a:srgbClr val="424242"/>
                </a:solidFill>
                <a:effectLst/>
                <a:latin typeface="Segoe Sans"/>
              </a:rPr>
              <a:t>Safer:</a:t>
            </a:r>
            <a:r>
              <a:rPr lang="en-US" sz="1000" b="0" i="0" dirty="0">
                <a:solidFill>
                  <a:srgbClr val="424242"/>
                </a:solidFill>
                <a:effectLst/>
                <a:latin typeface="Segoe Sans"/>
              </a:rPr>
              <a:t> Secure storage within the home—unloaded, locked, separate from ammunition, with access codes or keys stored offsite.</a:t>
            </a:r>
          </a:p>
          <a:p>
            <a:pPr marL="684213" lvl="8" indent="-230188">
              <a:buFont typeface="Arial" panose="020B0604020202020204" pitchFamily="34" charset="0"/>
              <a:buChar char="•"/>
              <a:tabLst>
                <a:tab pos="230188" algn="l"/>
              </a:tabLst>
            </a:pPr>
            <a:r>
              <a:rPr lang="en-US" sz="1000" b="1" i="0" dirty="0">
                <a:solidFill>
                  <a:srgbClr val="424242"/>
                </a:solidFill>
                <a:effectLst/>
                <a:latin typeface="Segoe Sans"/>
              </a:rPr>
              <a:t>Safe:</a:t>
            </a:r>
            <a:r>
              <a:rPr lang="en-US" sz="1000" b="0" i="0" dirty="0">
                <a:solidFill>
                  <a:srgbClr val="424242"/>
                </a:solidFill>
                <a:effectLst/>
                <a:latin typeface="Segoe Sans"/>
              </a:rPr>
              <a:t> Render firearms inoperable by removing key components.</a:t>
            </a:r>
          </a:p>
          <a:p>
            <a:pPr marL="1144588" lvl="8" indent="-230188">
              <a:buFont typeface="Arial" panose="020B0604020202020204" pitchFamily="34" charset="0"/>
              <a:buChar char="•"/>
              <a:tabLst>
                <a:tab pos="230188" algn="l"/>
              </a:tabLst>
            </a:pPr>
            <a:r>
              <a:rPr lang="en-US" sz="1000" b="0" i="0" dirty="0">
                <a:solidFill>
                  <a:srgbClr val="424242"/>
                </a:solidFill>
                <a:effectLst/>
                <a:latin typeface="Segoe Sans"/>
              </a:rPr>
              <a:t>Reinforce that any step toward safer storage is progress.</a:t>
            </a:r>
          </a:p>
          <a:p>
            <a:pPr marL="742950" lvl="1" indent="-28575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Discuss “Other” and “And” Actions</a:t>
            </a:r>
            <a:endParaRPr lang="en-US" sz="1000" b="0" i="0" dirty="0">
              <a:solidFill>
                <a:srgbClr val="424242"/>
              </a:solidFill>
              <a:effectLst/>
              <a:latin typeface="Segoe Sans"/>
            </a:endParaRPr>
          </a:p>
          <a:p>
            <a:pPr marL="460375" lvl="1" indent="-230188" algn="l">
              <a:buFont typeface="Arial" panose="020B0604020202020204" pitchFamily="34" charset="0"/>
              <a:buChar char="•"/>
              <a:tabLst>
                <a:tab pos="230188" algn="l"/>
                <a:tab pos="687388" algn="l"/>
              </a:tabLst>
            </a:pPr>
            <a:r>
              <a:rPr lang="en-US" sz="1000" b="1" i="0" dirty="0">
                <a:solidFill>
                  <a:srgbClr val="424242"/>
                </a:solidFill>
                <a:effectLst/>
                <a:latin typeface="Segoe Sans"/>
              </a:rPr>
              <a:t>Other:</a:t>
            </a:r>
            <a:r>
              <a:rPr lang="en-US" sz="1000" b="0" i="0" dirty="0">
                <a:solidFill>
                  <a:srgbClr val="424242"/>
                </a:solidFill>
                <a:effectLst/>
                <a:latin typeface="Segoe Sans"/>
              </a:rPr>
              <a:t> Emotional deterrents—photos, 988 stickers, or freezing keys to create time and distance.</a:t>
            </a:r>
          </a:p>
          <a:p>
            <a:pPr marL="460375" lvl="1" indent="-230188" algn="l">
              <a:buFont typeface="Arial" panose="020B0604020202020204" pitchFamily="34" charset="0"/>
              <a:buChar char="•"/>
              <a:tabLst>
                <a:tab pos="230188" algn="l"/>
                <a:tab pos="687388" algn="l"/>
              </a:tabLst>
            </a:pPr>
            <a:r>
              <a:rPr lang="en-US" sz="1000" b="1" i="0" dirty="0">
                <a:solidFill>
                  <a:srgbClr val="424242"/>
                </a:solidFill>
                <a:effectLst/>
                <a:latin typeface="Segoe Sans"/>
              </a:rPr>
              <a:t>And:</a:t>
            </a:r>
            <a:r>
              <a:rPr lang="en-US" sz="1000" b="0" i="0" dirty="0">
                <a:solidFill>
                  <a:srgbClr val="424242"/>
                </a:solidFill>
                <a:effectLst/>
                <a:latin typeface="Segoe Sans"/>
              </a:rPr>
              <a:t> Maintain physical and emotional connection—keep doors open, check in often, and ensure 988 is programmed into phones.</a:t>
            </a:r>
          </a:p>
          <a:p>
            <a:pPr algn="l"/>
            <a:endParaRPr lang="en-US" sz="1000" dirty="0">
              <a:solidFill>
                <a:srgbClr val="424242"/>
              </a:solidFill>
              <a:latin typeface="Segoe Sans"/>
            </a:endParaRPr>
          </a:p>
          <a:p>
            <a:pPr marL="228600" indent="-228600" algn="l">
              <a:buFont typeface="+mj-lt"/>
              <a:buAutoNum type="arabicPeriod" startAt="5"/>
            </a:pPr>
            <a:r>
              <a:rPr lang="en-US" sz="1000" b="1" i="0" dirty="0">
                <a:solidFill>
                  <a:srgbClr val="424242"/>
                </a:solidFill>
                <a:effectLst/>
                <a:latin typeface="Segoe Sans"/>
              </a:rPr>
              <a:t>Normalize and Empower</a:t>
            </a:r>
            <a:endParaRPr lang="en-US" sz="1000" b="0" i="0" dirty="0">
              <a:solidFill>
                <a:srgbClr val="424242"/>
              </a:solidFill>
              <a:effectLst/>
              <a:latin typeface="Segoe Sans"/>
            </a:endParaRPr>
          </a:p>
          <a:p>
            <a:pPr marL="460375" lvl="1" algn="l">
              <a:buFont typeface="Arial" panose="020B0604020202020204" pitchFamily="34" charset="0"/>
              <a:buChar char="•"/>
              <a:tabLst>
                <a:tab pos="112713" algn="l"/>
                <a:tab pos="460375" algn="l"/>
                <a:tab pos="739775" algn="l"/>
              </a:tabLst>
            </a:pPr>
            <a:r>
              <a:rPr lang="en-US" sz="1000" b="0" i="0" dirty="0">
                <a:solidFill>
                  <a:srgbClr val="424242"/>
                </a:solidFill>
                <a:effectLst/>
                <a:latin typeface="Segoe Sans"/>
              </a:rPr>
              <a:t>Emphasize that these strategies are not about judgment but about protecting life during a vulnerable time.</a:t>
            </a:r>
          </a:p>
          <a:p>
            <a:pPr marL="460375" lvl="1" algn="l">
              <a:buFont typeface="Arial" panose="020B0604020202020204" pitchFamily="34" charset="0"/>
              <a:buChar char="•"/>
              <a:tabLst>
                <a:tab pos="112713" algn="l"/>
                <a:tab pos="460375" algn="l"/>
                <a:tab pos="739775" algn="l"/>
              </a:tabLst>
            </a:pPr>
            <a:r>
              <a:rPr lang="en-US" sz="1000" b="0" i="0" dirty="0">
                <a:solidFill>
                  <a:srgbClr val="424242"/>
                </a:solidFill>
                <a:effectLst/>
                <a:latin typeface="Segoe Sans"/>
              </a:rPr>
              <a:t>Encourage caregivers to choose the level of safety that feels doable and to revisit the conversation as needed.</a:t>
            </a:r>
          </a:p>
          <a:p>
            <a:pPr algn="l"/>
            <a:endParaRPr lang="en-US" sz="1000" b="1" i="0" dirty="0">
              <a:solidFill>
                <a:srgbClr val="424242"/>
              </a:solidFill>
              <a:effectLst/>
              <a:latin typeface="Segoe Sans"/>
            </a:endParaRPr>
          </a:p>
          <a:p>
            <a:pPr algn="l"/>
            <a:r>
              <a:rPr lang="en-US" sz="1000" b="1" i="0" dirty="0">
                <a:solidFill>
                  <a:srgbClr val="424242"/>
                </a:solidFill>
                <a:effectLst/>
                <a:latin typeface="Segoe Sans"/>
              </a:rPr>
              <a:t>Additional Talking Points:</a:t>
            </a:r>
          </a:p>
          <a:p>
            <a:pPr marL="460375" indent="-285750" algn="l">
              <a:buFont typeface="Arial" panose="020B0604020202020204" pitchFamily="34" charset="0"/>
              <a:buChar char="•"/>
            </a:pPr>
            <a:r>
              <a:rPr lang="en-US" sz="1000" b="0" i="0" dirty="0">
                <a:solidFill>
                  <a:srgbClr val="424242"/>
                </a:solidFill>
                <a:effectLst/>
                <a:latin typeface="Segoe Sans"/>
              </a:rPr>
              <a:t>“We know that in moments of crisis, even a few extra minutes can save a life.”</a:t>
            </a:r>
          </a:p>
          <a:p>
            <a:pPr marL="460375" indent="-285750" algn="l">
              <a:buFont typeface="Arial" panose="020B0604020202020204" pitchFamily="34" charset="0"/>
              <a:buChar char="•"/>
            </a:pPr>
            <a:r>
              <a:rPr lang="en-US" sz="1000" b="0" i="0" dirty="0">
                <a:solidFill>
                  <a:srgbClr val="424242"/>
                </a:solidFill>
                <a:effectLst/>
                <a:latin typeface="Segoe Sans"/>
              </a:rPr>
              <a:t>“Let’s talk about ways to make your home safer—not perfect, but safer—for your child.”</a:t>
            </a:r>
          </a:p>
          <a:p>
            <a:pPr marL="460375" indent="-285750" algn="l">
              <a:buFont typeface="Arial" panose="020B0604020202020204" pitchFamily="34" charset="0"/>
              <a:buChar char="•"/>
            </a:pPr>
            <a:r>
              <a:rPr lang="en-US" sz="1000" b="0" i="0" dirty="0">
                <a:solidFill>
                  <a:srgbClr val="424242"/>
                </a:solidFill>
                <a:effectLst/>
                <a:latin typeface="Segoe Sans"/>
              </a:rPr>
              <a:t>“What feels doable for your family right now?”</a:t>
            </a:r>
          </a:p>
          <a:p>
            <a:pPr marL="0" lvl="1" indent="457200" algn="l">
              <a:tabLst>
                <a:tab pos="0" algn="l"/>
                <a:tab pos="687388" algn="l"/>
              </a:tabLst>
            </a:pPr>
            <a:endParaRPr lang="en-US" dirty="0">
              <a:solidFill>
                <a:srgbClr val="424242"/>
              </a:solidFill>
              <a:latin typeface="Segoe Sans"/>
            </a:endParaRPr>
          </a:p>
          <a:p>
            <a:pPr marL="0" lvl="1" indent="457200" algn="l">
              <a:tabLst>
                <a:tab pos="0" algn="l"/>
                <a:tab pos="687388" algn="l"/>
              </a:tabLst>
            </a:pPr>
            <a:endParaRPr lang="en-US" b="0" i="0" dirty="0">
              <a:solidFill>
                <a:srgbClr val="424242"/>
              </a:solidFill>
              <a:effectLst/>
              <a:latin typeface="Segoe Sans"/>
            </a:endParaRPr>
          </a:p>
          <a:p>
            <a:pPr marL="742950" lvl="1" indent="-285750" algn="l">
              <a:buFont typeface="+mj-lt"/>
              <a:buAutoNum type="arabicPeriod"/>
            </a:pPr>
            <a:endParaRPr lang="en-US" b="0" i="0" dirty="0">
              <a:solidFill>
                <a:srgbClr val="424242"/>
              </a:solidFill>
              <a:effectLst/>
              <a:latin typeface="Segoe Sans"/>
            </a:endParaRPr>
          </a:p>
          <a:p>
            <a:endParaRPr lang="en-US" dirty="0"/>
          </a:p>
        </p:txBody>
      </p:sp>
      <p:sp>
        <p:nvSpPr>
          <p:cNvPr id="4" name="Slide Number Placeholder 3"/>
          <p:cNvSpPr>
            <a:spLocks noGrp="1"/>
          </p:cNvSpPr>
          <p:nvPr>
            <p:ph type="sldNum" sz="quarter" idx="5"/>
          </p:nvPr>
        </p:nvSpPr>
        <p:spPr/>
        <p:txBody>
          <a:bodyPr/>
          <a:lstStyle/>
          <a:p>
            <a:fld id="{E61B91CA-B8FE-4262-BBCC-3AC4A78BFEFB}" type="slidenum">
              <a:rPr lang="en-US" smtClean="0"/>
              <a:t>30</a:t>
            </a:fld>
            <a:endParaRPr lang="en-US"/>
          </a:p>
        </p:txBody>
      </p:sp>
    </p:spTree>
    <p:extLst>
      <p:ext uri="{BB962C8B-B14F-4D97-AF65-F5344CB8AC3E}">
        <p14:creationId xmlns:p14="http://schemas.microsoft.com/office/powerpoint/2010/main" val="1886529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424242"/>
                </a:solidFill>
                <a:effectLst/>
                <a:latin typeface="Segoe Sans"/>
              </a:rPr>
              <a:t>Instructor Notes: Safe Firearm Storage Examples - </a:t>
            </a:r>
            <a:r>
              <a:rPr lang="en-US" sz="1000" dirty="0"/>
              <a:t>This slide is optional to share. </a:t>
            </a:r>
            <a:endParaRPr lang="en-US" sz="1000" b="1" i="0" dirty="0">
              <a:solidFill>
                <a:srgbClr val="424242"/>
              </a:solidFill>
              <a:effectLst/>
              <a:latin typeface="Segoe Sans"/>
            </a:endParaRP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visually introduces a range of firearm storage options to help caregivers and community members understand how to reduce access to lethal means in the home. It supports the broader goal of creating suicide-safer environments.</a:t>
            </a:r>
          </a:p>
          <a:p>
            <a:pPr algn="l"/>
            <a:endParaRPr lang="en-US" sz="1000" b="1" i="0" dirty="0">
              <a:solidFill>
                <a:srgbClr val="424242"/>
              </a:solidFill>
              <a:effectLst/>
              <a:latin typeface="Segoe Sans"/>
            </a:endParaRPr>
          </a:p>
          <a:p>
            <a:pPr algn="l"/>
            <a:r>
              <a:rPr lang="en-US" sz="1000" b="1" i="0" dirty="0">
                <a:solidFill>
                  <a:srgbClr val="424242"/>
                </a:solidFill>
                <a:effectLst/>
                <a:latin typeface="Segoe Sans"/>
              </a:rPr>
              <a:t>Key Teaching Points:</a:t>
            </a:r>
          </a:p>
          <a:p>
            <a:pPr algn="l">
              <a:buFont typeface="+mj-lt"/>
              <a:buAutoNum type="arabicPeriod"/>
            </a:pPr>
            <a:r>
              <a:rPr lang="en-US" sz="1000" b="1" i="0" dirty="0">
                <a:solidFill>
                  <a:srgbClr val="424242"/>
                </a:solidFill>
                <a:effectLst/>
                <a:latin typeface="Segoe Sans"/>
              </a:rPr>
              <a:t> Normalize the Conversation</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i="0" dirty="0">
                <a:solidFill>
                  <a:srgbClr val="424242"/>
                </a:solidFill>
                <a:effectLst/>
                <a:latin typeface="Segoe Sans"/>
              </a:rPr>
              <a:t>Frame safe storage as a responsible and caring action, not a judgment.</a:t>
            </a:r>
          </a:p>
          <a:p>
            <a:pPr marL="742950" lvl="1" indent="-285750" algn="l">
              <a:buFont typeface="Arial" panose="020B0604020202020204" pitchFamily="34" charset="0"/>
              <a:buChar char="•"/>
            </a:pPr>
            <a:r>
              <a:rPr lang="en-US" sz="1000" i="0" dirty="0">
                <a:solidFill>
                  <a:srgbClr val="424242"/>
                </a:solidFill>
                <a:effectLst/>
                <a:latin typeface="Segoe Sans"/>
              </a:rPr>
              <a:t>Use inclusive language: “Many families have firearms. Let’s talk about how to store them safely</a:t>
            </a:r>
            <a:r>
              <a:rPr lang="en-US" sz="1000" b="0" i="0" dirty="0">
                <a:solidFill>
                  <a:srgbClr val="424242"/>
                </a:solidFill>
                <a:effectLst/>
                <a:latin typeface="Segoe Sans"/>
              </a:rPr>
              <a:t>.”</a:t>
            </a:r>
          </a:p>
          <a:p>
            <a:pPr algn="l">
              <a:buFont typeface="+mj-lt"/>
              <a:buAutoNum type="arabicPeriod"/>
            </a:pPr>
            <a:endParaRPr lang="en-US" sz="1000" b="1" i="0" dirty="0">
              <a:solidFill>
                <a:srgbClr val="424242"/>
              </a:solidFill>
              <a:effectLst/>
              <a:latin typeface="Segoe Sans"/>
            </a:endParaRPr>
          </a:p>
          <a:p>
            <a:pPr algn="l">
              <a:buFont typeface="+mj-lt"/>
              <a:buAutoNum type="arabicPeriod"/>
            </a:pPr>
            <a:r>
              <a:rPr lang="en-US" sz="1000" b="1" i="0" dirty="0">
                <a:solidFill>
                  <a:srgbClr val="424242"/>
                </a:solidFill>
                <a:effectLst/>
                <a:latin typeface="Segoe Sans"/>
              </a:rPr>
              <a:t> Introduce Storage Options Shown</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Gun Safe: Best for long-term, secure storage of multiple firearms.</a:t>
            </a:r>
          </a:p>
          <a:p>
            <a:pPr marL="742950" lvl="1" indent="-285750" algn="l">
              <a:buFont typeface="Arial" panose="020B0604020202020204" pitchFamily="34" charset="0"/>
              <a:buChar char="•"/>
            </a:pPr>
            <a:r>
              <a:rPr lang="en-US" sz="1000" b="0" i="0" dirty="0">
                <a:solidFill>
                  <a:srgbClr val="424242"/>
                </a:solidFill>
                <a:effectLst/>
                <a:latin typeface="Segoe Sans"/>
              </a:rPr>
              <a:t>Biometric Safe: Offers quick access for authorized users while keeping others out.</a:t>
            </a:r>
          </a:p>
          <a:p>
            <a:pPr marL="742950" lvl="1" indent="-285750" algn="l">
              <a:buFont typeface="Arial" panose="020B0604020202020204" pitchFamily="34" charset="0"/>
              <a:buChar char="•"/>
            </a:pPr>
            <a:r>
              <a:rPr lang="en-US" sz="1000" b="0" i="0" dirty="0">
                <a:solidFill>
                  <a:srgbClr val="424242"/>
                </a:solidFill>
                <a:effectLst/>
                <a:latin typeface="Segoe Sans"/>
              </a:rPr>
              <a:t>Lock Box / Gun Case: Portable and secure for handguns.</a:t>
            </a:r>
          </a:p>
          <a:p>
            <a:pPr marL="742950" lvl="1" indent="-285750" algn="l">
              <a:buFont typeface="Arial" panose="020B0604020202020204" pitchFamily="34" charset="0"/>
              <a:buChar char="•"/>
            </a:pPr>
            <a:r>
              <a:rPr lang="en-US" sz="1000" b="0" i="0" dirty="0">
                <a:solidFill>
                  <a:srgbClr val="424242"/>
                </a:solidFill>
                <a:effectLst/>
                <a:latin typeface="Segoe Sans"/>
              </a:rPr>
              <a:t>Cable Lock: Threads through the firearm to prevent it from being fired.</a:t>
            </a:r>
          </a:p>
          <a:p>
            <a:pPr marL="742950" lvl="1" indent="-285750" algn="l">
              <a:buFont typeface="Arial" panose="020B0604020202020204" pitchFamily="34" charset="0"/>
              <a:buChar char="•"/>
            </a:pPr>
            <a:r>
              <a:rPr lang="en-US" sz="1000" b="0" i="0" dirty="0">
                <a:solidFill>
                  <a:srgbClr val="424242"/>
                </a:solidFill>
                <a:effectLst/>
                <a:latin typeface="Segoe Sans"/>
              </a:rPr>
              <a:t>Trigger Lock / Clam Shell: Prevents trigger access; useful for households with children.</a:t>
            </a:r>
          </a:p>
          <a:p>
            <a:pPr marL="742950" lvl="1" indent="-285750" algn="l">
              <a:buFont typeface="Arial" panose="020B0604020202020204" pitchFamily="34" charset="0"/>
              <a:buChar char="•"/>
            </a:pPr>
            <a:r>
              <a:rPr lang="en-US" sz="1000" b="0" i="0" dirty="0">
                <a:solidFill>
                  <a:srgbClr val="424242"/>
                </a:solidFill>
                <a:effectLst/>
                <a:latin typeface="Segoe Sans"/>
              </a:rPr>
              <a:t>Ammunition Can: Store ammunition separately from firearms to increase safety.</a:t>
            </a:r>
          </a:p>
          <a:p>
            <a:pPr marL="742950" lvl="1" indent="-285750" algn="l">
              <a:buFont typeface="+mj-lt"/>
              <a:buAutoNum type="arabicPeriod"/>
            </a:pPr>
            <a:endParaRPr lang="en-US" sz="1000" b="0" i="0" dirty="0">
              <a:solidFill>
                <a:srgbClr val="424242"/>
              </a:solidFill>
              <a:effectLst/>
              <a:latin typeface="Segoe Sans"/>
            </a:endParaRPr>
          </a:p>
          <a:p>
            <a:pPr algn="l">
              <a:buFont typeface="+mj-lt"/>
              <a:buAutoNum type="arabicPeriod"/>
            </a:pPr>
            <a:r>
              <a:rPr lang="en-US" sz="1000" b="1" i="0" dirty="0">
                <a:solidFill>
                  <a:srgbClr val="424242"/>
                </a:solidFill>
                <a:effectLst/>
                <a:latin typeface="Segoe Sans"/>
              </a:rPr>
              <a:t>  Encourage Layered Safety</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i="0" dirty="0">
                <a:solidFill>
                  <a:srgbClr val="424242"/>
                </a:solidFill>
                <a:effectLst/>
                <a:latin typeface="Segoe Sans"/>
              </a:rPr>
              <a:t>Recommend using multiple methods (e.g., a lock box + separate ammo storage).</a:t>
            </a:r>
          </a:p>
          <a:p>
            <a:pPr marL="742950" lvl="1" indent="-285750" algn="l">
              <a:buFont typeface="Arial" panose="020B0604020202020204" pitchFamily="34" charset="0"/>
              <a:buChar char="•"/>
            </a:pPr>
            <a:r>
              <a:rPr lang="en-US" sz="1000" i="0" dirty="0">
                <a:solidFill>
                  <a:srgbClr val="424242"/>
                </a:solidFill>
                <a:effectLst/>
                <a:latin typeface="Segoe Sans"/>
              </a:rPr>
              <a:t>Reinforce that removal from the home is the safest option when someone is at risk.</a:t>
            </a:r>
          </a:p>
          <a:p>
            <a:pPr marL="742950" lvl="1" indent="-285750" algn="l">
              <a:buFont typeface="+mj-lt"/>
              <a:buAutoNum type="arabicPeriod"/>
            </a:pPr>
            <a:endParaRPr lang="en-US" sz="1000" b="0" i="0" dirty="0">
              <a:solidFill>
                <a:srgbClr val="424242"/>
              </a:solidFill>
              <a:effectLst/>
              <a:latin typeface="Segoe Sans"/>
            </a:endParaRPr>
          </a:p>
          <a:p>
            <a:pPr algn="l">
              <a:buFont typeface="+mj-lt"/>
              <a:buAutoNum type="arabicPeriod"/>
            </a:pPr>
            <a:r>
              <a:rPr lang="en-US" sz="1000" b="1" i="0" dirty="0">
                <a:solidFill>
                  <a:srgbClr val="424242"/>
                </a:solidFill>
                <a:effectLst/>
                <a:latin typeface="Segoe Sans"/>
              </a:rPr>
              <a:t> Use the Video as a Resource</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i="0" dirty="0">
                <a:solidFill>
                  <a:srgbClr val="424242"/>
                </a:solidFill>
                <a:effectLst/>
                <a:latin typeface="Segoe Sans"/>
              </a:rPr>
              <a:t>Direct participants to the linked video for a demonstration of each method: Safe Firearm </a:t>
            </a:r>
            <a:r>
              <a:rPr lang="en-US" sz="1000" b="0" i="0" dirty="0">
                <a:solidFill>
                  <a:srgbClr val="424242"/>
                </a:solidFill>
                <a:effectLst/>
                <a:latin typeface="Segoe Sans"/>
              </a:rPr>
              <a:t>Storage Video – Community Partnership of the Ozarks</a:t>
            </a:r>
          </a:p>
          <a:p>
            <a:pPr marL="742950" lvl="1" indent="-285750" algn="l">
              <a:buFont typeface="+mj-lt"/>
              <a:buAutoNum type="arabicPeriod"/>
            </a:pPr>
            <a:endParaRPr lang="en-US" sz="1000" b="0" i="0" dirty="0">
              <a:solidFill>
                <a:srgbClr val="424242"/>
              </a:solidFill>
              <a:effectLst/>
              <a:latin typeface="Segoe Sans"/>
            </a:endParaRPr>
          </a:p>
          <a:p>
            <a:pPr algn="l">
              <a:buFont typeface="+mj-lt"/>
              <a:buNone/>
            </a:pPr>
            <a:endParaRPr lang="en-US" dirty="0"/>
          </a:p>
        </p:txBody>
      </p:sp>
      <p:sp>
        <p:nvSpPr>
          <p:cNvPr id="4" name="Slide Number Placeholder 3"/>
          <p:cNvSpPr>
            <a:spLocks noGrp="1"/>
          </p:cNvSpPr>
          <p:nvPr>
            <p:ph type="sldNum" sz="quarter" idx="5"/>
          </p:nvPr>
        </p:nvSpPr>
        <p:spPr/>
        <p:txBody>
          <a:bodyPr/>
          <a:lstStyle/>
          <a:p>
            <a:fld id="{E61B91CA-B8FE-4262-BBCC-3AC4A78BFEFB}" type="slidenum">
              <a:rPr lang="en-US" smtClean="0"/>
              <a:t>31</a:t>
            </a:fld>
            <a:endParaRPr lang="en-US"/>
          </a:p>
        </p:txBody>
      </p:sp>
    </p:spTree>
    <p:extLst>
      <p:ext uri="{BB962C8B-B14F-4D97-AF65-F5344CB8AC3E}">
        <p14:creationId xmlns:p14="http://schemas.microsoft.com/office/powerpoint/2010/main" val="463308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Safe Storage and Disposal of Medications and Poisons</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provides a structured approach to reducing the risk of suicide by limiting access to potentially lethal medications and household poisons. It complements firearm safety strategies and is especially relevant for youth, older adults, and individuals with chronic health conditions.</a:t>
            </a:r>
          </a:p>
          <a:p>
            <a:pPr algn="l"/>
            <a:endParaRPr lang="en-US" sz="1000" b="1" dirty="0">
              <a:solidFill>
                <a:srgbClr val="424242"/>
              </a:solidFill>
              <a:latin typeface="Segoe Sans"/>
            </a:endParaRPr>
          </a:p>
          <a:p>
            <a:pPr marL="228600" indent="-228600" algn="l">
              <a:buFont typeface="+mj-lt"/>
              <a:buAutoNum type="arabicPeriod"/>
            </a:pPr>
            <a:r>
              <a:rPr lang="en-US" sz="1000" b="1" i="0" dirty="0">
                <a:solidFill>
                  <a:srgbClr val="424242"/>
                </a:solidFill>
                <a:effectLst/>
                <a:latin typeface="Segoe Sans"/>
              </a:rPr>
              <a:t>Start with the Message at the Top</a:t>
            </a:r>
            <a:endParaRPr lang="en-US" sz="1000" dirty="0">
              <a:solidFill>
                <a:srgbClr val="424242"/>
              </a:solidFill>
              <a:latin typeface="Segoe Sans"/>
            </a:endParaRPr>
          </a:p>
          <a:p>
            <a:pPr marL="0" lvl="1" indent="0">
              <a:tabLst>
                <a:tab pos="230188" algn="l"/>
                <a:tab pos="460375" algn="l"/>
                <a:tab pos="687388" algn="l"/>
              </a:tabLst>
            </a:pPr>
            <a:r>
              <a:rPr lang="en-US" sz="1000" b="0" i="0" dirty="0">
                <a:solidFill>
                  <a:srgbClr val="424242"/>
                </a:solidFill>
                <a:effectLst/>
                <a:latin typeface="Segoe Sans"/>
              </a:rPr>
              <a:t>	“Many homes have medications that could be dangerous in a crisis. Let’s talk about how to make 	them safer.”</a:t>
            </a:r>
          </a:p>
          <a:p>
            <a:pPr marL="684213" lvl="1" algn="l">
              <a:buFont typeface="Arial" panose="020B0604020202020204" pitchFamily="34" charset="0"/>
              <a:buChar char="•"/>
            </a:pPr>
            <a:r>
              <a:rPr lang="en-US" sz="1000" b="0" i="0" dirty="0">
                <a:solidFill>
                  <a:srgbClr val="424242"/>
                </a:solidFill>
                <a:effectLst/>
                <a:latin typeface="Segoe Sans"/>
              </a:rPr>
              <a:t>Emphasize the importance of disposing of unused, expired, or excess medications and toxins.</a:t>
            </a:r>
          </a:p>
          <a:p>
            <a:pPr marL="684213" lvl="1" algn="l">
              <a:buFont typeface="Arial" panose="020B0604020202020204" pitchFamily="34" charset="0"/>
              <a:buChar char="•"/>
            </a:pPr>
            <a:r>
              <a:rPr lang="en-US" sz="1000" b="0" i="0" dirty="0">
                <a:solidFill>
                  <a:srgbClr val="424242"/>
                </a:solidFill>
                <a:effectLst/>
                <a:latin typeface="Segoe Sans"/>
              </a:rPr>
              <a:t>Reinforce that flushing or pouring down the drain is not safe—environmentally or for safety.</a:t>
            </a:r>
          </a:p>
          <a:p>
            <a:pPr marL="742950" lvl="1" indent="-28575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Explain the Tiered Safety Table</a:t>
            </a:r>
            <a:endParaRPr lang="en-US" sz="1000" dirty="0">
              <a:solidFill>
                <a:srgbClr val="424242"/>
              </a:solidFill>
              <a:latin typeface="Segoe Sans"/>
            </a:endParaRPr>
          </a:p>
          <a:p>
            <a:pPr marL="687388" lvl="1" indent="-230188">
              <a:buFont typeface="Arial" panose="020B0604020202020204" pitchFamily="34" charset="0"/>
              <a:buChar char="•"/>
              <a:tabLst>
                <a:tab pos="230188" algn="l"/>
                <a:tab pos="684213" algn="l"/>
              </a:tabLst>
            </a:pPr>
            <a:r>
              <a:rPr lang="en-US" sz="1000" b="1" i="0" dirty="0">
                <a:solidFill>
                  <a:srgbClr val="424242"/>
                </a:solidFill>
                <a:effectLst/>
                <a:latin typeface="Segoe Sans"/>
              </a:rPr>
              <a:t>Safest:</a:t>
            </a:r>
            <a:r>
              <a:rPr lang="en-US" sz="1000" b="0" i="0" dirty="0">
                <a:solidFill>
                  <a:srgbClr val="424242"/>
                </a:solidFill>
                <a:effectLst/>
                <a:latin typeface="Segoe Sans"/>
              </a:rPr>
              <a:t> Complete removal from the home via:</a:t>
            </a:r>
          </a:p>
          <a:p>
            <a:pPr marL="1144588" lvl="2" indent="-223838">
              <a:buFont typeface="Arial" panose="020B0604020202020204" pitchFamily="34" charset="0"/>
              <a:buChar char="•"/>
              <a:tabLst>
                <a:tab pos="230188" algn="l"/>
              </a:tabLst>
            </a:pPr>
            <a:r>
              <a:rPr lang="en-US" sz="1000" b="0" i="0" dirty="0">
                <a:solidFill>
                  <a:srgbClr val="424242"/>
                </a:solidFill>
                <a:effectLst/>
                <a:latin typeface="Segoe Sans"/>
              </a:rPr>
              <a:t>Drug deactivation kits (available at pharmacies)</a:t>
            </a:r>
          </a:p>
          <a:p>
            <a:pPr marL="1144588" lvl="2" indent="-223838">
              <a:buFont typeface="Arial" panose="020B0604020202020204" pitchFamily="34" charset="0"/>
              <a:buChar char="•"/>
              <a:tabLst>
                <a:tab pos="230188" algn="l"/>
              </a:tabLst>
            </a:pPr>
            <a:r>
              <a:rPr lang="en-US" sz="1000" b="0" i="0" dirty="0">
                <a:solidFill>
                  <a:srgbClr val="424242"/>
                </a:solidFill>
                <a:effectLst/>
                <a:latin typeface="Segoe Sans"/>
              </a:rPr>
              <a:t>Law enforcement drop boxes or take-back events</a:t>
            </a:r>
          </a:p>
          <a:p>
            <a:pPr marL="684213" lvl="2" indent="-223838">
              <a:buFont typeface="Arial" panose="020B0604020202020204" pitchFamily="34" charset="0"/>
              <a:buChar char="•"/>
              <a:tabLst>
                <a:tab pos="230188" algn="l"/>
              </a:tabLst>
            </a:pPr>
            <a:r>
              <a:rPr lang="en-US" sz="1000" b="1" i="0" dirty="0">
                <a:solidFill>
                  <a:srgbClr val="424242"/>
                </a:solidFill>
                <a:effectLst/>
                <a:latin typeface="Segoe Sans"/>
              </a:rPr>
              <a:t>Safer:</a:t>
            </a:r>
            <a:r>
              <a:rPr lang="en-US" sz="1000" b="0" i="0" dirty="0">
                <a:solidFill>
                  <a:srgbClr val="424242"/>
                </a:solidFill>
                <a:effectLst/>
                <a:latin typeface="Segoe Sans"/>
              </a:rPr>
              <a:t> Secure storage of necessary medications:</a:t>
            </a:r>
          </a:p>
          <a:p>
            <a:pPr marL="1144588" lvl="3" indent="-223838">
              <a:buFont typeface="Arial" panose="020B0604020202020204" pitchFamily="34" charset="0"/>
              <a:buChar char="•"/>
              <a:tabLst>
                <a:tab pos="230188" algn="l"/>
              </a:tabLst>
            </a:pPr>
            <a:r>
              <a:rPr lang="en-US" sz="1000" b="0" i="0" dirty="0">
                <a:solidFill>
                  <a:srgbClr val="424242"/>
                </a:solidFill>
                <a:effectLst/>
                <a:latin typeface="Segoe Sans"/>
              </a:rPr>
              <a:t>Use a pill safe or lock box for bulk medications</a:t>
            </a:r>
          </a:p>
          <a:p>
            <a:pPr marL="1144588" lvl="3" indent="-223838">
              <a:buFont typeface="Arial" panose="020B0604020202020204" pitchFamily="34" charset="0"/>
              <a:buChar char="•"/>
              <a:tabLst>
                <a:tab pos="230188" algn="l"/>
              </a:tabLst>
            </a:pPr>
            <a:r>
              <a:rPr lang="en-US" sz="1000" b="0" i="0" dirty="0">
                <a:solidFill>
                  <a:srgbClr val="424242"/>
                </a:solidFill>
                <a:effectLst/>
                <a:latin typeface="Segoe Sans"/>
              </a:rPr>
              <a:t>Use pill organizers for daily/weekly doses</a:t>
            </a:r>
          </a:p>
          <a:p>
            <a:pPr marL="684213" lvl="3" indent="-223838">
              <a:buFont typeface="Arial" panose="020B0604020202020204" pitchFamily="34" charset="0"/>
              <a:buChar char="•"/>
              <a:tabLst>
                <a:tab pos="230188" algn="l"/>
              </a:tabLst>
            </a:pPr>
            <a:r>
              <a:rPr lang="en-US" sz="1000" b="1" i="0" dirty="0">
                <a:solidFill>
                  <a:srgbClr val="424242"/>
                </a:solidFill>
                <a:effectLst/>
                <a:latin typeface="Segoe Sans"/>
              </a:rPr>
              <a:t>Safe:</a:t>
            </a:r>
            <a:r>
              <a:rPr lang="en-US" sz="1000" b="0" i="0" dirty="0">
                <a:solidFill>
                  <a:srgbClr val="424242"/>
                </a:solidFill>
                <a:effectLst/>
                <a:latin typeface="Segoe Sans"/>
              </a:rPr>
              <a:t> Reduce harm potential:</a:t>
            </a:r>
          </a:p>
          <a:p>
            <a:pPr marL="1144588" lvl="2" indent="-228600" algn="l">
              <a:buFont typeface="Arial" panose="020B0604020202020204" pitchFamily="34" charset="0"/>
              <a:buChar char="•"/>
            </a:pPr>
            <a:r>
              <a:rPr lang="en-US" sz="1000" b="0" i="0" dirty="0">
                <a:solidFill>
                  <a:srgbClr val="424242"/>
                </a:solidFill>
                <a:effectLst/>
                <a:latin typeface="Segoe Sans"/>
              </a:rPr>
              <a:t>Ask pharmacists to dispense in non-lethal quantities</a:t>
            </a:r>
          </a:p>
          <a:p>
            <a:pPr marL="1144588" lvl="2" indent="-228600" algn="l">
              <a:buFont typeface="Arial" panose="020B0604020202020204" pitchFamily="34" charset="0"/>
              <a:buChar char="•"/>
            </a:pPr>
            <a:r>
              <a:rPr lang="en-US" sz="1000" b="0" i="0" dirty="0">
                <a:solidFill>
                  <a:srgbClr val="424242"/>
                </a:solidFill>
                <a:effectLst/>
                <a:latin typeface="Segoe Sans"/>
              </a:rPr>
              <a:t>Consult Poison Control for safe storage and dosage guidance</a:t>
            </a:r>
          </a:p>
          <a:p>
            <a:pPr marL="1144588" lvl="2"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Discuss “Other” and “And” Actions</a:t>
            </a:r>
            <a:endParaRPr lang="en-US" sz="1000" dirty="0">
              <a:solidFill>
                <a:srgbClr val="424242"/>
              </a:solidFill>
              <a:latin typeface="Segoe Sans"/>
            </a:endParaRPr>
          </a:p>
          <a:p>
            <a:pPr marL="684213" indent="-230188" algn="l">
              <a:buFont typeface="Arial" panose="020B0604020202020204" pitchFamily="34" charset="0"/>
              <a:buChar char="•"/>
            </a:pPr>
            <a:r>
              <a:rPr lang="en-US" sz="1000" b="1" i="0" dirty="0">
                <a:solidFill>
                  <a:srgbClr val="424242"/>
                </a:solidFill>
                <a:effectLst/>
                <a:latin typeface="Segoe Sans"/>
              </a:rPr>
              <a:t>Other:</a:t>
            </a:r>
            <a:r>
              <a:rPr lang="en-US" sz="1000" b="0" i="0" dirty="0">
                <a:solidFill>
                  <a:srgbClr val="424242"/>
                </a:solidFill>
                <a:effectLst/>
                <a:latin typeface="Segoe Sans"/>
              </a:rPr>
              <a:t> Emotional and cognitive strategies to reduce impulsivity:</a:t>
            </a:r>
          </a:p>
          <a:p>
            <a:pPr marL="1144588" lvl="2" indent="-228600" algn="l">
              <a:buFont typeface="Arial" panose="020B0604020202020204" pitchFamily="34" charset="0"/>
              <a:buChar char="•"/>
            </a:pPr>
            <a:r>
              <a:rPr lang="en-US" sz="1000" b="0" i="0" dirty="0">
                <a:solidFill>
                  <a:srgbClr val="424242"/>
                </a:solidFill>
                <a:effectLst/>
                <a:latin typeface="Segoe Sans"/>
              </a:rPr>
              <a:t>Distraction techniques (e.g., art, journaling, cold exposure)</a:t>
            </a:r>
          </a:p>
          <a:p>
            <a:pPr marL="1144588" lvl="2" indent="-228600" algn="l">
              <a:buFont typeface="Arial" panose="020B0604020202020204" pitchFamily="34" charset="0"/>
              <a:buChar char="•"/>
            </a:pPr>
            <a:r>
              <a:rPr lang="en-US" sz="1000" b="0" i="0" dirty="0">
                <a:solidFill>
                  <a:srgbClr val="424242"/>
                </a:solidFill>
                <a:effectLst/>
                <a:latin typeface="Segoe Sans"/>
              </a:rPr>
              <a:t>Visual reminders of reasons for living (photos, pets, affirmations)</a:t>
            </a:r>
          </a:p>
          <a:p>
            <a:pPr marL="684213" lvl="1" indent="-230188" algn="l">
              <a:buFont typeface="Arial" panose="020B0604020202020204" pitchFamily="34" charset="0"/>
              <a:buChar char="•"/>
            </a:pPr>
            <a:r>
              <a:rPr lang="en-US" sz="1000" b="1" i="0" dirty="0">
                <a:solidFill>
                  <a:srgbClr val="424242"/>
                </a:solidFill>
                <a:effectLst/>
                <a:latin typeface="Segoe Sans"/>
              </a:rPr>
              <a:t>And:</a:t>
            </a:r>
            <a:r>
              <a:rPr lang="en-US" sz="1000" b="0" i="0" dirty="0">
                <a:solidFill>
                  <a:srgbClr val="424242"/>
                </a:solidFill>
                <a:effectLst/>
                <a:latin typeface="Segoe Sans"/>
              </a:rPr>
              <a:t> Maintain physical and emotional presence:</a:t>
            </a:r>
          </a:p>
          <a:p>
            <a:pPr marL="1144588" lvl="2" indent="-228600" algn="l">
              <a:buFont typeface="Arial" panose="020B0604020202020204" pitchFamily="34" charset="0"/>
              <a:buChar char="•"/>
            </a:pPr>
            <a:r>
              <a:rPr lang="en-US" sz="1000" b="0" i="0" dirty="0">
                <a:solidFill>
                  <a:srgbClr val="424242"/>
                </a:solidFill>
                <a:effectLst/>
                <a:latin typeface="Segoe Sans"/>
              </a:rPr>
              <a:t>Keep bedroom doors open.</a:t>
            </a:r>
          </a:p>
          <a:p>
            <a:pPr marL="1144588" lvl="2" indent="-228600" algn="l">
              <a:buFont typeface="Arial" panose="020B0604020202020204" pitchFamily="34" charset="0"/>
              <a:buChar char="•"/>
            </a:pPr>
            <a:r>
              <a:rPr lang="en-US" sz="1000" b="0" i="0" dirty="0">
                <a:solidFill>
                  <a:srgbClr val="424242"/>
                </a:solidFill>
                <a:effectLst/>
                <a:latin typeface="Segoe Sans"/>
              </a:rPr>
              <a:t>Program 988 into phones for immediate support.</a:t>
            </a:r>
          </a:p>
          <a:p>
            <a:pPr marL="1143000" lvl="2" indent="-22860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4"/>
            </a:pPr>
            <a:r>
              <a:rPr lang="en-US" sz="1000" b="1" i="0" dirty="0">
                <a:solidFill>
                  <a:srgbClr val="424242"/>
                </a:solidFill>
                <a:effectLst/>
                <a:latin typeface="Segoe Sans"/>
              </a:rPr>
              <a:t>Normalize and Empower</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Frame these actions as preventive care, not punishment or overreaction.</a:t>
            </a:r>
          </a:p>
          <a:p>
            <a:pPr marL="742950" lvl="1" indent="-285750" algn="l">
              <a:buFont typeface="Arial" panose="020B0604020202020204" pitchFamily="34" charset="0"/>
              <a:buChar char="•"/>
            </a:pPr>
            <a:r>
              <a:rPr lang="en-US" sz="1000" b="0" i="0" dirty="0">
                <a:solidFill>
                  <a:srgbClr val="424242"/>
                </a:solidFill>
                <a:effectLst/>
                <a:latin typeface="Segoe Sans"/>
              </a:rPr>
              <a:t>Encourage caregivers to start with one small step—even organizing medications can make a difference.</a:t>
            </a:r>
          </a:p>
          <a:p>
            <a:pPr marL="742950" lvl="1" indent="-285750" algn="l">
              <a:buFont typeface="+mj-lt"/>
              <a:buAutoNum type="arabicPeriod"/>
            </a:pPr>
            <a:endParaRPr lang="en-US" sz="1000" b="0" i="0" dirty="0">
              <a:solidFill>
                <a:srgbClr val="424242"/>
              </a:solidFill>
              <a:effectLst/>
              <a:latin typeface="Segoe Sans"/>
            </a:endParaRPr>
          </a:p>
          <a:p>
            <a:pPr algn="l">
              <a:buFont typeface="+mj-lt"/>
              <a:buNone/>
            </a:pPr>
            <a:endParaRPr lang="en-US" dirty="0"/>
          </a:p>
        </p:txBody>
      </p:sp>
      <p:sp>
        <p:nvSpPr>
          <p:cNvPr id="4" name="Slide Number Placeholder 3"/>
          <p:cNvSpPr>
            <a:spLocks noGrp="1"/>
          </p:cNvSpPr>
          <p:nvPr>
            <p:ph type="sldNum" sz="quarter" idx="5"/>
          </p:nvPr>
        </p:nvSpPr>
        <p:spPr/>
        <p:txBody>
          <a:bodyPr/>
          <a:lstStyle/>
          <a:p>
            <a:fld id="{E61B91CA-B8FE-4262-BBCC-3AC4A78BFEFB}" type="slidenum">
              <a:rPr lang="en-US" smtClean="0"/>
              <a:t>32</a:t>
            </a:fld>
            <a:endParaRPr lang="en-US"/>
          </a:p>
        </p:txBody>
      </p:sp>
    </p:spTree>
    <p:extLst>
      <p:ext uri="{BB962C8B-B14F-4D97-AF65-F5344CB8AC3E}">
        <p14:creationId xmlns:p14="http://schemas.microsoft.com/office/powerpoint/2010/main" val="4039709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875" y="4620577"/>
            <a:ext cx="5852160" cy="3780473"/>
          </a:xfrm>
        </p:spPr>
        <p:txBody>
          <a:bodyPr/>
          <a:lstStyle/>
          <a:p>
            <a:pPr algn="l"/>
            <a:r>
              <a:rPr lang="en-US" sz="1000" b="1" i="0" dirty="0">
                <a:solidFill>
                  <a:srgbClr val="424242"/>
                </a:solidFill>
                <a:effectLst/>
                <a:latin typeface="Segoe Sans"/>
              </a:rPr>
              <a:t>Instructor Notes: Reducing the Risk of Suffocation or Hanging</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addresses the challenges and strategies for reducing access to means of suffocation or hanging in the home, methods that are often impulsive and highly lethal.</a:t>
            </a:r>
          </a:p>
          <a:p>
            <a:pPr algn="l"/>
            <a:endParaRPr lang="en-US" sz="1000" dirty="0">
              <a:solidFill>
                <a:srgbClr val="424242"/>
              </a:solidFill>
              <a:latin typeface="Segoe Sans"/>
            </a:endParaRPr>
          </a:p>
          <a:p>
            <a:pPr marL="228600" indent="-228600" algn="l">
              <a:buFont typeface="+mj-lt"/>
              <a:buAutoNum type="arabicPeriod"/>
            </a:pPr>
            <a:r>
              <a:rPr lang="en-US" sz="1000" b="1" i="0" dirty="0">
                <a:solidFill>
                  <a:srgbClr val="424242"/>
                </a:solidFill>
                <a:effectLst/>
                <a:latin typeface="Segoe Sans"/>
              </a:rPr>
              <a:t>Acknowledge the Complexity</a:t>
            </a:r>
            <a:endParaRPr lang="en-US" sz="1000" dirty="0">
              <a:solidFill>
                <a:srgbClr val="424242"/>
              </a:solidFill>
              <a:latin typeface="Segoe Sans"/>
            </a:endParaRPr>
          </a:p>
          <a:p>
            <a:pPr marL="230188" algn="l"/>
            <a:r>
              <a:rPr lang="en-US" sz="1000" b="0" i="0" dirty="0">
                <a:solidFill>
                  <a:srgbClr val="424242"/>
                </a:solidFill>
                <a:effectLst/>
                <a:latin typeface="Segoe Sans"/>
              </a:rPr>
              <a:t>Begin by validating that suffocation methods are difficult to fully eliminate from a home.</a:t>
            </a:r>
          </a:p>
          <a:p>
            <a:pPr marL="684213" indent="-230188" algn="l">
              <a:buFont typeface="Arial" panose="020B0604020202020204" pitchFamily="34" charset="0"/>
              <a:buChar char="•"/>
            </a:pPr>
            <a:r>
              <a:rPr lang="en-US" sz="1000" b="0" i="0" dirty="0">
                <a:solidFill>
                  <a:srgbClr val="424242"/>
                </a:solidFill>
                <a:effectLst/>
                <a:latin typeface="Segoe Sans"/>
              </a:rPr>
              <a:t>“</a:t>
            </a:r>
            <a:r>
              <a:rPr lang="en-US" sz="1000" b="0" i="1" dirty="0">
                <a:solidFill>
                  <a:srgbClr val="424242"/>
                </a:solidFill>
                <a:effectLst/>
                <a:latin typeface="Segoe Sans"/>
              </a:rPr>
              <a:t>We can’t remove everything, but we can reduce access and increase support</a:t>
            </a:r>
            <a:r>
              <a:rPr lang="en-US" sz="1000" b="0" i="0" dirty="0">
                <a:solidFill>
                  <a:srgbClr val="424242"/>
                </a:solidFill>
                <a:effectLst/>
                <a:latin typeface="Segoe Sans"/>
              </a:rPr>
              <a:t>.”</a:t>
            </a:r>
          </a:p>
          <a:p>
            <a:pPr marL="230188" algn="l"/>
            <a:r>
              <a:rPr lang="en-US" sz="1000" b="0" i="0" dirty="0">
                <a:solidFill>
                  <a:srgbClr val="424242"/>
                </a:solidFill>
                <a:effectLst/>
                <a:latin typeface="Segoe Sans"/>
              </a:rPr>
              <a:t>Use the quote at the top to frame the conversation for the implements that may not have been mentioned in a suicide plan:</a:t>
            </a:r>
          </a:p>
          <a:p>
            <a:pPr marL="684213" indent="-230188" algn="l">
              <a:buFont typeface="Arial" panose="020B0604020202020204" pitchFamily="34" charset="0"/>
              <a:buChar char="•"/>
            </a:pPr>
            <a:r>
              <a:rPr lang="en-US" sz="1000" b="0" i="1" dirty="0">
                <a:solidFill>
                  <a:srgbClr val="424242"/>
                </a:solidFill>
                <a:effectLst/>
                <a:latin typeface="Segoe Sans"/>
              </a:rPr>
              <a:t>“Even though you didn’t identify suffocation or hanging, we should consider implements in the home that could be used…”</a:t>
            </a:r>
          </a:p>
          <a:p>
            <a:pPr marL="742950" lvl="1" indent="-285750" algn="l">
              <a:buFont typeface="+mj-lt"/>
              <a:buAutoNum type="arabicPeriod" startAt="2"/>
            </a:pPr>
            <a:endParaRPr lang="en-US" sz="1000" b="0" i="0" dirty="0">
              <a:solidFill>
                <a:srgbClr val="424242"/>
              </a:solidFill>
              <a:effectLst/>
              <a:latin typeface="Segoe Sans"/>
            </a:endParaRPr>
          </a:p>
          <a:p>
            <a:pPr marL="228600" indent="-228600" algn="l">
              <a:buFont typeface="+mj-lt"/>
              <a:buAutoNum type="arabicPeriod" startAt="2"/>
            </a:pPr>
            <a:r>
              <a:rPr lang="en-US" sz="1000" b="1" i="0" dirty="0">
                <a:solidFill>
                  <a:srgbClr val="424242"/>
                </a:solidFill>
                <a:effectLst/>
                <a:latin typeface="Segoe Sans"/>
              </a:rPr>
              <a:t>Review the Tiered Safety Table</a:t>
            </a:r>
          </a:p>
          <a:p>
            <a:pPr marL="684213" indent="-230188" algn="l">
              <a:buFont typeface="Arial" panose="020B0604020202020204" pitchFamily="34" charset="0"/>
              <a:buChar char="•"/>
            </a:pPr>
            <a:r>
              <a:rPr lang="en-US" sz="1000" b="1" i="0" dirty="0">
                <a:solidFill>
                  <a:srgbClr val="424242"/>
                </a:solidFill>
                <a:effectLst/>
                <a:latin typeface="Segoe Sans"/>
              </a:rPr>
              <a:t>Safest:</a:t>
            </a:r>
            <a:r>
              <a:rPr lang="en-US" sz="1000" b="0" i="0" dirty="0">
                <a:solidFill>
                  <a:srgbClr val="424242"/>
                </a:solidFill>
                <a:effectLst/>
                <a:latin typeface="Segoe Sans"/>
              </a:rPr>
              <a:t> Total removal is nearly impossible, but awareness is key.</a:t>
            </a:r>
          </a:p>
          <a:p>
            <a:pPr marL="684213" indent="-230188" algn="l">
              <a:buFont typeface="Arial" panose="020B0604020202020204" pitchFamily="34" charset="0"/>
              <a:buChar char="•"/>
            </a:pPr>
            <a:r>
              <a:rPr lang="en-US" sz="1000" b="1" i="0" dirty="0">
                <a:solidFill>
                  <a:srgbClr val="424242"/>
                </a:solidFill>
                <a:effectLst/>
                <a:latin typeface="Segoe Sans"/>
              </a:rPr>
              <a:t>Safer: </a:t>
            </a:r>
            <a:r>
              <a:rPr lang="en-US" sz="1000" b="0" i="0" dirty="0">
                <a:solidFill>
                  <a:srgbClr val="424242"/>
                </a:solidFill>
                <a:effectLst/>
                <a:latin typeface="Segoe Sans"/>
              </a:rPr>
              <a:t>Lock up or secure items like ropes, belts, cords, plastic bags, and curtain rods when not in use.</a:t>
            </a:r>
          </a:p>
          <a:p>
            <a:pPr marL="1141413" lvl="3" indent="-230188">
              <a:buFont typeface="Arial" panose="020B0604020202020204" pitchFamily="34" charset="0"/>
              <a:buChar char="•"/>
            </a:pPr>
            <a:r>
              <a:rPr lang="en-US" sz="1000" b="0" i="0" dirty="0">
                <a:solidFill>
                  <a:srgbClr val="424242"/>
                </a:solidFill>
                <a:effectLst/>
                <a:latin typeface="Segoe Sans"/>
              </a:rPr>
              <a:t>Avoid storing these items in the person’s bedroom or private spaces.</a:t>
            </a:r>
          </a:p>
          <a:p>
            <a:pPr marL="684213" lvl="1" indent="-230188" algn="l">
              <a:buFont typeface="Arial" panose="020B0604020202020204" pitchFamily="34" charset="0"/>
              <a:buChar char="•"/>
              <a:tabLst>
                <a:tab pos="230188" algn="l"/>
                <a:tab pos="687388" algn="l"/>
              </a:tabLst>
            </a:pPr>
            <a:r>
              <a:rPr lang="en-US" sz="1000" b="1" i="0" dirty="0">
                <a:solidFill>
                  <a:srgbClr val="424242"/>
                </a:solidFill>
                <a:effectLst/>
                <a:latin typeface="Segoe Sans"/>
              </a:rPr>
              <a:t>Safe:</a:t>
            </a:r>
            <a:r>
              <a:rPr lang="en-US" sz="1000" b="0" i="0" dirty="0">
                <a:solidFill>
                  <a:srgbClr val="424242"/>
                </a:solidFill>
                <a:effectLst/>
                <a:latin typeface="Segoe Sans"/>
              </a:rPr>
              <a:t> Rendering these items inoperable is not feasible, so focus on access control instead.</a:t>
            </a:r>
          </a:p>
          <a:p>
            <a:pPr marL="742950" lvl="1" indent="-28575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Discuss “Other” and “And” Actions</a:t>
            </a:r>
            <a:endParaRPr lang="en-US" sz="1000" b="0" i="0" dirty="0">
              <a:solidFill>
                <a:srgbClr val="424242"/>
              </a:solidFill>
              <a:effectLst/>
              <a:latin typeface="Segoe Sans"/>
            </a:endParaRPr>
          </a:p>
          <a:p>
            <a:pPr marL="684213" lvl="1" indent="-228600" algn="l">
              <a:buFont typeface="Arial" panose="020B0604020202020204" pitchFamily="34" charset="0"/>
              <a:buChar char="•"/>
              <a:tabLst>
                <a:tab pos="230188" algn="l"/>
                <a:tab pos="687388" algn="l"/>
              </a:tabLst>
            </a:pPr>
            <a:r>
              <a:rPr lang="en-US" sz="1000" b="1" i="0" dirty="0">
                <a:solidFill>
                  <a:srgbClr val="424242"/>
                </a:solidFill>
                <a:effectLst/>
                <a:latin typeface="Segoe Sans"/>
              </a:rPr>
              <a:t>Other: </a:t>
            </a:r>
            <a:r>
              <a:rPr lang="en-US" sz="1000" b="0" i="0" dirty="0">
                <a:solidFill>
                  <a:srgbClr val="424242"/>
                </a:solidFill>
                <a:effectLst/>
                <a:latin typeface="Segoe Sans"/>
              </a:rPr>
              <a:t>Emotional and behavioral strategies:</a:t>
            </a:r>
          </a:p>
          <a:p>
            <a:pPr marL="1144588" lvl="3" indent="-228600">
              <a:buFont typeface="Arial" panose="020B0604020202020204" pitchFamily="34" charset="0"/>
              <a:buChar char="•"/>
              <a:tabLst>
                <a:tab pos="230188" algn="l"/>
                <a:tab pos="687388" algn="l"/>
              </a:tabLst>
            </a:pPr>
            <a:r>
              <a:rPr lang="en-US" sz="1000" b="0" i="0" dirty="0">
                <a:solidFill>
                  <a:srgbClr val="424242"/>
                </a:solidFill>
                <a:effectLst/>
                <a:latin typeface="Segoe Sans"/>
              </a:rPr>
              <a:t>Encourage distraction techniques (e.g., art, movement, cold exposure, journaling).</a:t>
            </a:r>
          </a:p>
          <a:p>
            <a:pPr marL="1141413" lvl="3" indent="-228600">
              <a:buFont typeface="Arial" panose="020B0604020202020204" pitchFamily="34" charset="0"/>
              <a:buChar char="•"/>
              <a:tabLst>
                <a:tab pos="230188" algn="l"/>
                <a:tab pos="687388" algn="l"/>
              </a:tabLst>
            </a:pPr>
            <a:r>
              <a:rPr lang="en-US" sz="1000" b="0" i="0" dirty="0">
                <a:solidFill>
                  <a:srgbClr val="424242"/>
                </a:solidFill>
                <a:effectLst/>
                <a:latin typeface="Segoe Sans"/>
              </a:rPr>
              <a:t>Place photos or reminders of reasons for living in visible areas.</a:t>
            </a:r>
          </a:p>
          <a:p>
            <a:pPr marL="684213" lvl="1" indent="-228600" algn="l">
              <a:buFont typeface="Arial" panose="020B0604020202020204" pitchFamily="34" charset="0"/>
              <a:buChar char="•"/>
              <a:tabLst>
                <a:tab pos="230188" algn="l"/>
                <a:tab pos="687388" algn="l"/>
              </a:tabLst>
            </a:pPr>
            <a:r>
              <a:rPr lang="en-US" sz="1000" b="1" i="0" dirty="0">
                <a:solidFill>
                  <a:srgbClr val="424242"/>
                </a:solidFill>
                <a:effectLst/>
                <a:latin typeface="Segoe Sans"/>
              </a:rPr>
              <a:t>And:</a:t>
            </a:r>
            <a:r>
              <a:rPr lang="en-US" sz="1000" b="0" i="0" dirty="0">
                <a:solidFill>
                  <a:srgbClr val="424242"/>
                </a:solidFill>
                <a:effectLst/>
                <a:latin typeface="Segoe Sans"/>
              </a:rPr>
              <a:t> Maintain connection and supervision:</a:t>
            </a:r>
          </a:p>
          <a:p>
            <a:pPr marL="1141413" lvl="3" indent="-228600">
              <a:buFont typeface="Arial" panose="020B0604020202020204" pitchFamily="34" charset="0"/>
              <a:buChar char="•"/>
            </a:pPr>
            <a:r>
              <a:rPr lang="en-US" sz="1000" b="0" i="0" dirty="0">
                <a:solidFill>
                  <a:srgbClr val="424242"/>
                </a:solidFill>
                <a:effectLst/>
                <a:latin typeface="Segoe Sans"/>
              </a:rPr>
              <a:t>Keep bedroom doors open.</a:t>
            </a:r>
          </a:p>
          <a:p>
            <a:pPr marL="1141413" lvl="3" indent="-228600">
              <a:buFont typeface="Arial" panose="020B0604020202020204" pitchFamily="34" charset="0"/>
              <a:buChar char="•"/>
            </a:pPr>
            <a:r>
              <a:rPr lang="en-US" sz="1000" b="0" i="0" dirty="0">
                <a:solidFill>
                  <a:srgbClr val="424242"/>
                </a:solidFill>
                <a:effectLst/>
                <a:latin typeface="Segoe Sans"/>
              </a:rPr>
              <a:t>Program 988 into phones and encourage its use.</a:t>
            </a:r>
          </a:p>
          <a:p>
            <a:pPr marL="1143000" lvl="2"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Normalize and Empower</a:t>
            </a:r>
            <a:endParaRPr lang="en-US" sz="1000" b="0" i="0" dirty="0">
              <a:solidFill>
                <a:srgbClr val="424242"/>
              </a:solidFill>
              <a:effectLst/>
              <a:latin typeface="Segoe Sans"/>
            </a:endParaRPr>
          </a:p>
          <a:p>
            <a:pPr marL="684213" lvl="1" algn="l">
              <a:buFont typeface="Arial" panose="020B0604020202020204" pitchFamily="34" charset="0"/>
              <a:buChar char="•"/>
            </a:pPr>
            <a:r>
              <a:rPr lang="en-US" sz="1000" b="0" i="0" dirty="0">
                <a:solidFill>
                  <a:srgbClr val="424242"/>
                </a:solidFill>
                <a:effectLst/>
                <a:latin typeface="Segoe Sans"/>
              </a:rPr>
              <a:t>Emphasize that perfection isn’t the goal—progress is.</a:t>
            </a:r>
          </a:p>
          <a:p>
            <a:pPr marL="684213" lvl="1" algn="l">
              <a:buFont typeface="Arial" panose="020B0604020202020204" pitchFamily="34" charset="0"/>
              <a:buChar char="•"/>
            </a:pPr>
            <a:r>
              <a:rPr lang="en-US" sz="1000" b="0" i="0" dirty="0">
                <a:solidFill>
                  <a:srgbClr val="424242"/>
                </a:solidFill>
                <a:effectLst/>
                <a:latin typeface="Segoe Sans"/>
              </a:rPr>
              <a:t>Encourage caregivers to focus on what they can control and to revisit safety strategies regularly.</a:t>
            </a:r>
          </a:p>
          <a:p>
            <a:endParaRPr lang="en-US" dirty="0"/>
          </a:p>
        </p:txBody>
      </p:sp>
      <p:sp>
        <p:nvSpPr>
          <p:cNvPr id="4" name="Slide Number Placeholder 3"/>
          <p:cNvSpPr>
            <a:spLocks noGrp="1"/>
          </p:cNvSpPr>
          <p:nvPr>
            <p:ph type="sldNum" sz="quarter" idx="5"/>
          </p:nvPr>
        </p:nvSpPr>
        <p:spPr/>
        <p:txBody>
          <a:bodyPr/>
          <a:lstStyle/>
          <a:p>
            <a:fld id="{E61B91CA-B8FE-4262-BBCC-3AC4A78BFEFB}" type="slidenum">
              <a:rPr lang="en-US" smtClean="0"/>
              <a:t>33</a:t>
            </a:fld>
            <a:endParaRPr lang="en-US"/>
          </a:p>
        </p:txBody>
      </p:sp>
    </p:spTree>
    <p:extLst>
      <p:ext uri="{BB962C8B-B14F-4D97-AF65-F5344CB8AC3E}">
        <p14:creationId xmlns:p14="http://schemas.microsoft.com/office/powerpoint/2010/main" val="283554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Addressing Other Suicide Methods</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focuses on strategies for reducing risk when a student identifies a suicide method that doesn’t fall into the categories of firearms, medications, or suffocation, such as knives, jumping, traffic, drowning, or car crashes.</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Acknowledge the Challenge</a:t>
            </a:r>
            <a:endParaRPr lang="en-US" sz="1000" b="0" i="0" dirty="0">
              <a:solidFill>
                <a:srgbClr val="424242"/>
              </a:solidFill>
              <a:effectLst/>
              <a:latin typeface="Segoe Sans"/>
            </a:endParaRPr>
          </a:p>
          <a:p>
            <a:pPr marL="230188" lvl="1" indent="0" algn="l">
              <a:tabLst>
                <a:tab pos="230188" algn="l"/>
                <a:tab pos="687388" algn="l"/>
              </a:tabLst>
            </a:pPr>
            <a:r>
              <a:rPr lang="en-US" sz="1000" b="0" i="0" dirty="0">
                <a:solidFill>
                  <a:srgbClr val="424242"/>
                </a:solidFill>
                <a:effectLst/>
                <a:latin typeface="Segoe Sans"/>
              </a:rPr>
              <a:t>Begin by validating that not all methods can be fully controlled, but time and distance can still be powerful protective factors.</a:t>
            </a:r>
          </a:p>
          <a:p>
            <a:pPr marL="914400" lvl="1" indent="-230188" algn="l">
              <a:buFont typeface="Arial" panose="020B0604020202020204" pitchFamily="34" charset="0"/>
              <a:buChar char="•"/>
            </a:pPr>
            <a:r>
              <a:rPr lang="en-US" sz="1000" b="0" i="0" dirty="0">
                <a:solidFill>
                  <a:srgbClr val="424242"/>
                </a:solidFill>
                <a:effectLst/>
                <a:latin typeface="Segoe Sans"/>
              </a:rPr>
              <a:t>Use the guiding question at the top to frame the discussion:</a:t>
            </a:r>
            <a:br>
              <a:rPr lang="en-US" sz="1000" b="0" i="0" dirty="0">
                <a:solidFill>
                  <a:srgbClr val="424242"/>
                </a:solidFill>
                <a:effectLst/>
                <a:latin typeface="Segoe Sans"/>
              </a:rPr>
            </a:br>
            <a:r>
              <a:rPr lang="en-US" sz="1000" b="0" i="1" dirty="0">
                <a:solidFill>
                  <a:srgbClr val="424242"/>
                </a:solidFill>
                <a:effectLst/>
                <a:latin typeface="Segoe Sans"/>
              </a:rPr>
              <a:t>“How can you create a buffer of time and distance between that method and your student in the event of a crisis?”</a:t>
            </a:r>
          </a:p>
          <a:p>
            <a:pPr marL="742950" lvl="1" indent="-28575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Review the Tiered Safety Table</a:t>
            </a:r>
            <a:endParaRPr lang="en-US" sz="1000" dirty="0">
              <a:solidFill>
                <a:srgbClr val="424242"/>
              </a:solidFill>
              <a:latin typeface="Segoe Sans"/>
            </a:endParaRPr>
          </a:p>
          <a:p>
            <a:pPr marL="684213" indent="-230188" algn="l">
              <a:buFont typeface="Arial" panose="020B0604020202020204" pitchFamily="34" charset="0"/>
              <a:buChar char="•"/>
            </a:pPr>
            <a:r>
              <a:rPr lang="en-US" sz="1000" b="1" i="0" dirty="0">
                <a:solidFill>
                  <a:srgbClr val="424242"/>
                </a:solidFill>
                <a:effectLst/>
                <a:latin typeface="Segoe Sans"/>
              </a:rPr>
              <a:t>Safest:</a:t>
            </a:r>
            <a:r>
              <a:rPr lang="en-US" sz="1000" b="0" i="0" dirty="0">
                <a:solidFill>
                  <a:srgbClr val="424242"/>
                </a:solidFill>
                <a:effectLst/>
                <a:latin typeface="Segoe Sans"/>
              </a:rPr>
              <a:t> Removal from the home is ideal, but not always possible.</a:t>
            </a:r>
          </a:p>
          <a:p>
            <a:pPr marL="1144588" lvl="3" indent="-230188">
              <a:buFont typeface="Arial" panose="020B0604020202020204" pitchFamily="34" charset="0"/>
              <a:buChar char="•"/>
            </a:pPr>
            <a:r>
              <a:rPr lang="en-US" sz="1000" b="0" i="0" dirty="0">
                <a:solidFill>
                  <a:srgbClr val="424242"/>
                </a:solidFill>
                <a:effectLst/>
                <a:latin typeface="Segoe Sans"/>
              </a:rPr>
              <a:t>Examples: temporarily removing car keys, storing sharp objects offsite.</a:t>
            </a:r>
          </a:p>
          <a:p>
            <a:pPr marL="684213" lvl="2" indent="-230188" algn="l">
              <a:buFont typeface="Arial" panose="020B0604020202020204" pitchFamily="34" charset="0"/>
              <a:buChar char="•"/>
            </a:pPr>
            <a:r>
              <a:rPr lang="en-US" sz="1000" b="1" i="0" dirty="0">
                <a:solidFill>
                  <a:srgbClr val="424242"/>
                </a:solidFill>
                <a:effectLst/>
                <a:latin typeface="Segoe Sans"/>
              </a:rPr>
              <a:t>Safer:</a:t>
            </a:r>
            <a:r>
              <a:rPr lang="en-US" sz="1000" b="0" i="0" dirty="0">
                <a:solidFill>
                  <a:srgbClr val="424242"/>
                </a:solidFill>
                <a:effectLst/>
                <a:latin typeface="Segoe Sans"/>
              </a:rPr>
              <a:t> Make access more difficult.</a:t>
            </a:r>
          </a:p>
          <a:p>
            <a:pPr marL="1144588" lvl="3" indent="-230188">
              <a:buFont typeface="Arial" panose="020B0604020202020204" pitchFamily="34" charset="0"/>
              <a:buChar char="•"/>
            </a:pPr>
            <a:r>
              <a:rPr lang="en-US" sz="1000" b="0" i="0" dirty="0">
                <a:solidFill>
                  <a:srgbClr val="424242"/>
                </a:solidFill>
                <a:effectLst/>
                <a:latin typeface="Segoe Sans"/>
              </a:rPr>
              <a:t>Lock up or supervise access to items like knives, scissors, razors, car keys.</a:t>
            </a:r>
          </a:p>
          <a:p>
            <a:pPr marL="684213" lvl="1" indent="-230188" algn="l">
              <a:buFont typeface="Arial" panose="020B0604020202020204" pitchFamily="34" charset="0"/>
              <a:buChar char="•"/>
              <a:tabLst>
                <a:tab pos="230188" algn="l"/>
                <a:tab pos="687388" algn="l"/>
              </a:tabLst>
            </a:pPr>
            <a:r>
              <a:rPr lang="en-US" sz="1000" b="1" i="0" dirty="0">
                <a:solidFill>
                  <a:srgbClr val="424242"/>
                </a:solidFill>
                <a:effectLst/>
                <a:latin typeface="Segoe Sans"/>
              </a:rPr>
              <a:t>Safe:</a:t>
            </a:r>
            <a:r>
              <a:rPr lang="en-US" sz="1000" b="0" i="0" dirty="0">
                <a:solidFill>
                  <a:srgbClr val="424242"/>
                </a:solidFill>
                <a:effectLst/>
                <a:latin typeface="Segoe Sans"/>
              </a:rPr>
              <a:t> Rendering inoperable is rarely feasible for these methods, so focus on supervision and access control.</a:t>
            </a:r>
          </a:p>
          <a:p>
            <a:pPr marL="742950" lvl="1" indent="-28575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Discuss “Other” and “And” Actions</a:t>
            </a:r>
            <a:endParaRPr lang="en-US" sz="1000" b="0" i="0" dirty="0">
              <a:solidFill>
                <a:srgbClr val="424242"/>
              </a:solidFill>
              <a:effectLst/>
              <a:latin typeface="Segoe Sans"/>
            </a:endParaRPr>
          </a:p>
          <a:p>
            <a:pPr marL="684213" lvl="1" indent="-230188" algn="l">
              <a:buFont typeface="Arial" panose="020B0604020202020204" pitchFamily="34" charset="0"/>
              <a:buChar char="•"/>
              <a:tabLst>
                <a:tab pos="230188" algn="l"/>
                <a:tab pos="687388" algn="l"/>
              </a:tabLst>
            </a:pPr>
            <a:r>
              <a:rPr lang="en-US" sz="1000" b="1" i="0" dirty="0">
                <a:solidFill>
                  <a:srgbClr val="424242"/>
                </a:solidFill>
                <a:effectLst/>
                <a:latin typeface="Segoe Sans"/>
              </a:rPr>
              <a:t>Other:</a:t>
            </a:r>
            <a:r>
              <a:rPr lang="en-US" sz="1000" b="0" i="0" dirty="0">
                <a:solidFill>
                  <a:srgbClr val="424242"/>
                </a:solidFill>
                <a:effectLst/>
                <a:latin typeface="Segoe Sans"/>
              </a:rPr>
              <a:t> Emotional and behavioral strategies:</a:t>
            </a:r>
          </a:p>
          <a:p>
            <a:pPr marL="1144588" lvl="2" indent="-230188" algn="l">
              <a:buFont typeface="Arial" panose="020B0604020202020204" pitchFamily="34" charset="0"/>
              <a:buChar char="•"/>
            </a:pPr>
            <a:r>
              <a:rPr lang="en-US" sz="1000" b="0" i="0" dirty="0">
                <a:solidFill>
                  <a:srgbClr val="424242"/>
                </a:solidFill>
                <a:effectLst/>
                <a:latin typeface="Segoe Sans"/>
              </a:rPr>
              <a:t>Encourage distraction techniques (e.g., art, movement, cold exposure, journaling).</a:t>
            </a:r>
          </a:p>
          <a:p>
            <a:pPr marL="1144588" lvl="2" indent="-230188" algn="l">
              <a:buFont typeface="Arial" panose="020B0604020202020204" pitchFamily="34" charset="0"/>
              <a:buChar char="•"/>
            </a:pPr>
            <a:r>
              <a:rPr lang="en-US" sz="1000" b="0" i="0" dirty="0">
                <a:solidFill>
                  <a:srgbClr val="424242"/>
                </a:solidFill>
                <a:effectLst/>
                <a:latin typeface="Segoe Sans"/>
              </a:rPr>
              <a:t>Place visual reminders of reasons for living in common areas.</a:t>
            </a:r>
          </a:p>
          <a:p>
            <a:pPr marL="684213" lvl="1" algn="l">
              <a:buFont typeface="Arial" panose="020B0604020202020204" pitchFamily="34" charset="0"/>
              <a:buChar char="•"/>
              <a:tabLst>
                <a:tab pos="230188" algn="l"/>
                <a:tab pos="687388" algn="l"/>
              </a:tabLst>
            </a:pPr>
            <a:r>
              <a:rPr lang="en-US" sz="1000" b="1" i="0" dirty="0">
                <a:solidFill>
                  <a:srgbClr val="424242"/>
                </a:solidFill>
                <a:effectLst/>
                <a:latin typeface="Segoe Sans"/>
              </a:rPr>
              <a:t>And:</a:t>
            </a:r>
            <a:r>
              <a:rPr lang="en-US" sz="1000" b="0" i="0" dirty="0">
                <a:solidFill>
                  <a:srgbClr val="424242"/>
                </a:solidFill>
                <a:effectLst/>
                <a:latin typeface="Segoe Sans"/>
              </a:rPr>
              <a:t> Maintain physical and emotional presence:</a:t>
            </a:r>
          </a:p>
          <a:p>
            <a:pPr marL="1144588" lvl="2" indent="-228600" algn="l">
              <a:buFont typeface="Arial" panose="020B0604020202020204" pitchFamily="34" charset="0"/>
              <a:buChar char="•"/>
            </a:pPr>
            <a:r>
              <a:rPr lang="en-US" sz="1000" b="0" i="0" dirty="0">
                <a:solidFill>
                  <a:srgbClr val="424242"/>
                </a:solidFill>
                <a:effectLst/>
                <a:latin typeface="Segoe Sans"/>
              </a:rPr>
              <a:t>Keep bedroom doors open.</a:t>
            </a:r>
          </a:p>
          <a:p>
            <a:pPr marL="1144588" lvl="2" indent="-228600" algn="l">
              <a:buFont typeface="Arial" panose="020B0604020202020204" pitchFamily="34" charset="0"/>
              <a:buChar char="•"/>
            </a:pPr>
            <a:r>
              <a:rPr lang="en-US" sz="1000" b="0" i="0" dirty="0">
                <a:solidFill>
                  <a:srgbClr val="424242"/>
                </a:solidFill>
                <a:effectLst/>
                <a:latin typeface="Segoe Sans"/>
              </a:rPr>
              <a:t>Program 988 into phones and encourage its use.</a:t>
            </a:r>
          </a:p>
          <a:p>
            <a:pPr marL="684213" lvl="2" indent="-22860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Normalize and Empower</a:t>
            </a:r>
            <a:endParaRPr lang="en-US" sz="1000" b="0" i="0" dirty="0">
              <a:solidFill>
                <a:srgbClr val="424242"/>
              </a:solidFill>
              <a:effectLst/>
              <a:latin typeface="Segoe Sans"/>
            </a:endParaRPr>
          </a:p>
          <a:p>
            <a:pPr marL="684213" lvl="1" indent="-230188" algn="l">
              <a:buFont typeface="Arial" panose="020B0604020202020204" pitchFamily="34" charset="0"/>
              <a:buChar char="•"/>
              <a:tabLst>
                <a:tab pos="684213" algn="l"/>
                <a:tab pos="687388" algn="l"/>
              </a:tabLst>
            </a:pPr>
            <a:r>
              <a:rPr lang="en-US" sz="1000" b="0" i="0" dirty="0">
                <a:solidFill>
                  <a:srgbClr val="424242"/>
                </a:solidFill>
                <a:effectLst/>
                <a:latin typeface="Segoe Sans"/>
              </a:rPr>
              <a:t>Emphasize that caregivers are not expected to eliminate all risk, but they can take meaningful steps to reduce it.</a:t>
            </a:r>
          </a:p>
          <a:p>
            <a:pPr marL="684213" lvl="1" indent="-230188" algn="l">
              <a:buFont typeface="Arial" panose="020B0604020202020204" pitchFamily="34" charset="0"/>
              <a:buChar char="•"/>
              <a:tabLst>
                <a:tab pos="684213" algn="l"/>
                <a:tab pos="687388" algn="l"/>
              </a:tabLst>
            </a:pPr>
            <a:r>
              <a:rPr lang="en-US" sz="1000" b="0" i="0" dirty="0">
                <a:solidFill>
                  <a:srgbClr val="424242"/>
                </a:solidFill>
                <a:effectLst/>
                <a:latin typeface="Segoe Sans"/>
              </a:rPr>
              <a:t>Encourage them to focus on what’s within their control and to revisit safety strategies regularly.</a:t>
            </a:r>
          </a:p>
          <a:p>
            <a:pPr marL="742950" lvl="1" indent="-285750" algn="l">
              <a:buFont typeface="+mj-lt"/>
              <a:buAutoNum type="arabicPeriod"/>
            </a:pPr>
            <a:endParaRPr lang="en-US" sz="1000" b="0" i="0" dirty="0">
              <a:solidFill>
                <a:srgbClr val="424242"/>
              </a:solidFill>
              <a:effectLst/>
              <a:latin typeface="Segoe Sans"/>
            </a:endParaRPr>
          </a:p>
          <a:p>
            <a:endParaRPr lang="en-US" dirty="0"/>
          </a:p>
        </p:txBody>
      </p:sp>
      <p:sp>
        <p:nvSpPr>
          <p:cNvPr id="4" name="Slide Number Placeholder 3"/>
          <p:cNvSpPr>
            <a:spLocks noGrp="1"/>
          </p:cNvSpPr>
          <p:nvPr>
            <p:ph type="sldNum" sz="quarter" idx="5"/>
          </p:nvPr>
        </p:nvSpPr>
        <p:spPr/>
        <p:txBody>
          <a:bodyPr/>
          <a:lstStyle/>
          <a:p>
            <a:fld id="{E61B91CA-B8FE-4262-BBCC-3AC4A78BFEFB}" type="slidenum">
              <a:rPr lang="en-US" smtClean="0"/>
              <a:t>34</a:t>
            </a:fld>
            <a:endParaRPr lang="en-US"/>
          </a:p>
        </p:txBody>
      </p:sp>
    </p:spTree>
    <p:extLst>
      <p:ext uri="{BB962C8B-B14F-4D97-AF65-F5344CB8AC3E}">
        <p14:creationId xmlns:p14="http://schemas.microsoft.com/office/powerpoint/2010/main" val="1013267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731520" y="4623733"/>
            <a:ext cx="5852160" cy="3780473"/>
          </a:xfrm>
        </p:spPr>
        <p:txBody>
          <a:bodyPr/>
          <a:lstStyle/>
          <a:p>
            <a:pPr algn="l"/>
            <a:r>
              <a:rPr lang="en-US" sz="1000" b="1" i="0" dirty="0">
                <a:solidFill>
                  <a:srgbClr val="424242"/>
                </a:solidFill>
                <a:effectLst/>
                <a:latin typeface="Segoe Sans"/>
              </a:rPr>
              <a:t>Instructor Notes: Bringing It All Together</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As we wrap up this section, this slide serves as a summary and integration of all the strategies we've discussed for making homes suicide-safer. It reinforces the idea that while we cannot eliminate all risk, we can take meaningful steps to reduce it.</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Understand the Risk Landscape</a:t>
            </a:r>
            <a:endParaRPr lang="en-US" sz="1000" b="0" i="0" dirty="0">
              <a:solidFill>
                <a:srgbClr val="424242"/>
              </a:solidFill>
              <a:effectLst/>
              <a:latin typeface="Segoe Sans"/>
            </a:endParaRPr>
          </a:p>
          <a:p>
            <a:pPr marL="685800" lvl="1" indent="-228600" algn="l">
              <a:buFont typeface="Arial" panose="020B0604020202020204" pitchFamily="34" charset="0"/>
              <a:buChar char="•"/>
              <a:tabLst>
                <a:tab pos="460375" algn="l"/>
                <a:tab pos="684213" algn="l"/>
              </a:tabLst>
            </a:pPr>
            <a:r>
              <a:rPr lang="en-US" sz="1000" b="0" i="0" dirty="0">
                <a:solidFill>
                  <a:srgbClr val="424242"/>
                </a:solidFill>
                <a:effectLst/>
                <a:latin typeface="Segoe Sans"/>
              </a:rPr>
              <a:t>Firearms are the most lethal.</a:t>
            </a:r>
          </a:p>
          <a:p>
            <a:pPr marL="685800" lvl="1" indent="-228600" algn="l">
              <a:buFont typeface="Arial" panose="020B0604020202020204" pitchFamily="34" charset="0"/>
              <a:buChar char="•"/>
              <a:tabLst>
                <a:tab pos="460375" algn="l"/>
                <a:tab pos="684213" algn="l"/>
              </a:tabLst>
            </a:pPr>
            <a:r>
              <a:rPr lang="en-US" sz="1000" b="0" i="0" dirty="0">
                <a:solidFill>
                  <a:srgbClr val="424242"/>
                </a:solidFill>
                <a:effectLst/>
                <a:latin typeface="Segoe Sans"/>
              </a:rPr>
              <a:t>Medications and poisons are the most commonly used.</a:t>
            </a:r>
          </a:p>
          <a:p>
            <a:pPr marL="685800" lvl="1" indent="-228600" algn="l">
              <a:buFont typeface="Arial" panose="020B0604020202020204" pitchFamily="34" charset="0"/>
              <a:buChar char="•"/>
              <a:tabLst>
                <a:tab pos="460375" algn="l"/>
                <a:tab pos="684213" algn="l"/>
              </a:tabLst>
            </a:pPr>
            <a:r>
              <a:rPr lang="en-US" sz="1000" b="0" i="0" dirty="0">
                <a:solidFill>
                  <a:srgbClr val="424242"/>
                </a:solidFill>
                <a:effectLst/>
                <a:latin typeface="Segoe Sans"/>
              </a:rPr>
              <a:t>Suffocation is the second most lethal.</a:t>
            </a:r>
          </a:p>
          <a:p>
            <a:pPr marL="685800" lvl="1" indent="-228600" algn="l">
              <a:buFont typeface="Arial" panose="020B0604020202020204" pitchFamily="34" charset="0"/>
              <a:buChar char="•"/>
              <a:tabLst>
                <a:tab pos="460375" algn="l"/>
                <a:tab pos="684213" algn="l"/>
              </a:tabLst>
            </a:pPr>
            <a:r>
              <a:rPr lang="en-US" sz="1000" b="0" i="0" dirty="0">
                <a:solidFill>
                  <a:srgbClr val="424242"/>
                </a:solidFill>
                <a:effectLst/>
                <a:latin typeface="Segoe Sans"/>
              </a:rPr>
              <a:t>Other methods (e.g., sharp objects, jumping, traffic) are accessible and impulsive.</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Apply the “Safest, Safer, Safe” Framework</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1" i="0" dirty="0">
                <a:solidFill>
                  <a:srgbClr val="424242"/>
                </a:solidFill>
                <a:effectLst/>
                <a:latin typeface="Segoe Sans"/>
              </a:rPr>
              <a:t>Safest:</a:t>
            </a:r>
            <a:r>
              <a:rPr lang="en-US" sz="1000" b="0" i="0" dirty="0">
                <a:solidFill>
                  <a:srgbClr val="424242"/>
                </a:solidFill>
                <a:effectLst/>
                <a:latin typeface="Segoe Sans"/>
              </a:rPr>
              <a:t> Remove lethal means from the home when possible.</a:t>
            </a:r>
          </a:p>
          <a:p>
            <a:pPr marL="685800" lvl="1" indent="-228600" algn="l">
              <a:buFont typeface="Arial" panose="020B0604020202020204" pitchFamily="34" charset="0"/>
              <a:buChar char="•"/>
            </a:pPr>
            <a:r>
              <a:rPr lang="en-US" sz="1000" b="1" i="0" dirty="0">
                <a:solidFill>
                  <a:srgbClr val="424242"/>
                </a:solidFill>
                <a:effectLst/>
                <a:latin typeface="Segoe Sans"/>
              </a:rPr>
              <a:t>Safer:</a:t>
            </a:r>
            <a:r>
              <a:rPr lang="en-US" sz="1000" b="0" i="0" dirty="0">
                <a:solidFill>
                  <a:srgbClr val="424242"/>
                </a:solidFill>
                <a:effectLst/>
                <a:latin typeface="Segoe Sans"/>
              </a:rPr>
              <a:t> Make access more difficult—lock up, separate, supervise.</a:t>
            </a:r>
          </a:p>
          <a:p>
            <a:pPr marL="685800" lvl="1" indent="-228600" algn="l">
              <a:buFont typeface="Arial" panose="020B0604020202020204" pitchFamily="34" charset="0"/>
              <a:buChar char="•"/>
            </a:pPr>
            <a:r>
              <a:rPr lang="en-US" sz="1000" b="1" i="0" dirty="0">
                <a:solidFill>
                  <a:srgbClr val="424242"/>
                </a:solidFill>
                <a:effectLst/>
                <a:latin typeface="Segoe Sans"/>
              </a:rPr>
              <a:t>Safe:</a:t>
            </a:r>
            <a:r>
              <a:rPr lang="en-US" sz="1000" b="0" i="0" dirty="0">
                <a:solidFill>
                  <a:srgbClr val="424242"/>
                </a:solidFill>
                <a:effectLst/>
                <a:latin typeface="Segoe Sans"/>
              </a:rPr>
              <a:t> Render items inoperable or reduce their quantity.</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Support Emotional Safety</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1" i="0" dirty="0">
                <a:solidFill>
                  <a:srgbClr val="424242"/>
                </a:solidFill>
                <a:effectLst/>
                <a:latin typeface="Segoe Sans"/>
              </a:rPr>
              <a:t>Other</a:t>
            </a:r>
            <a:r>
              <a:rPr lang="en-US" sz="1000" b="0" i="0" dirty="0">
                <a:solidFill>
                  <a:srgbClr val="424242"/>
                </a:solidFill>
                <a:effectLst/>
                <a:latin typeface="Segoe Sans"/>
              </a:rPr>
              <a:t>: Use distraction techniques and visible reminders of reasons for living (photos, affirmations, pets).</a:t>
            </a:r>
          </a:p>
          <a:p>
            <a:pPr marL="685800" lvl="1" indent="-228600" algn="l">
              <a:buFont typeface="Arial" panose="020B0604020202020204" pitchFamily="34" charset="0"/>
              <a:buChar char="•"/>
            </a:pPr>
            <a:r>
              <a:rPr lang="en-US" sz="1000" b="1" i="0" dirty="0">
                <a:solidFill>
                  <a:srgbClr val="424242"/>
                </a:solidFill>
                <a:effectLst/>
                <a:latin typeface="Segoe Sans"/>
              </a:rPr>
              <a:t>And:</a:t>
            </a:r>
            <a:r>
              <a:rPr lang="en-US" sz="1000" b="0" i="0" dirty="0">
                <a:solidFill>
                  <a:srgbClr val="424242"/>
                </a:solidFill>
                <a:effectLst/>
                <a:latin typeface="Segoe Sans"/>
              </a:rPr>
              <a:t> Maintain physical and emotional connection—keep doors open, check in often, and ensure 988 is programmed into phones.</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Empower, Don’t Overwhelm</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i="0" dirty="0">
                <a:solidFill>
                  <a:srgbClr val="424242"/>
                </a:solidFill>
                <a:effectLst/>
                <a:latin typeface="Segoe Sans"/>
              </a:rPr>
              <a:t>Encourage caregivers and staff to start with one step.</a:t>
            </a:r>
          </a:p>
          <a:p>
            <a:pPr marL="685800" lvl="1" indent="-228600" algn="l">
              <a:buFont typeface="Arial" panose="020B0604020202020204" pitchFamily="34" charset="0"/>
              <a:buChar char="•"/>
            </a:pPr>
            <a:r>
              <a:rPr lang="en-US" sz="1000" i="0" dirty="0">
                <a:solidFill>
                  <a:srgbClr val="424242"/>
                </a:solidFill>
                <a:effectLst/>
                <a:latin typeface="Segoe Sans"/>
              </a:rPr>
              <a:t>Remind them that progress is more important than perfection.</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End with Encouragement</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i="0" dirty="0">
                <a:solidFill>
                  <a:srgbClr val="424242"/>
                </a:solidFill>
                <a:effectLst/>
                <a:latin typeface="Segoe Sans"/>
              </a:rPr>
              <a:t>“You don’t have to do everything at once. Even one small change can make a big difference.”</a:t>
            </a:r>
          </a:p>
          <a:p>
            <a:pPr marL="685800" lvl="1" indent="-228600" algn="l">
              <a:buFont typeface="Arial" panose="020B0604020202020204" pitchFamily="34" charset="0"/>
              <a:buChar char="•"/>
            </a:pPr>
            <a:r>
              <a:rPr lang="en-US" sz="1000" i="0" dirty="0">
                <a:solidFill>
                  <a:srgbClr val="424242"/>
                </a:solidFill>
                <a:effectLst/>
                <a:latin typeface="Segoe Sans"/>
              </a:rPr>
              <a:t>“Thank you for showing up for this conversation. Your awareness and action can save lives.”</a:t>
            </a:r>
          </a:p>
          <a:p>
            <a:endParaRPr lang="en-US" dirty="0"/>
          </a:p>
        </p:txBody>
      </p:sp>
      <p:sp>
        <p:nvSpPr>
          <p:cNvPr id="4" name="Slide Number Placeholder 3"/>
          <p:cNvSpPr>
            <a:spLocks noGrp="1"/>
          </p:cNvSpPr>
          <p:nvPr>
            <p:ph type="sldNum" sz="quarter" idx="5"/>
          </p:nvPr>
        </p:nvSpPr>
        <p:spPr/>
        <p:txBody>
          <a:bodyPr/>
          <a:lstStyle/>
          <a:p>
            <a:fld id="{E61B91CA-B8FE-4262-BBCC-3AC4A78BFEFB}" type="slidenum">
              <a:rPr lang="en-US" smtClean="0"/>
              <a:t>35</a:t>
            </a:fld>
            <a:endParaRPr lang="en-US"/>
          </a:p>
        </p:txBody>
      </p:sp>
    </p:spTree>
    <p:extLst>
      <p:ext uri="{BB962C8B-B14F-4D97-AF65-F5344CB8AC3E}">
        <p14:creationId xmlns:p14="http://schemas.microsoft.com/office/powerpoint/2010/main" val="388324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Remember the Learning Objectives</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serves as a powerful recap of the course’s essential messages. Use it to reinforce participants’ confidence in what they’ve learned and to encourage continued application of these skills in real-world settings.</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Know the risk factors and warning signs.</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Reaffirm the importance of recognizing behavioral, emotional, and situational indicators of suicide risk.</a:t>
            </a:r>
          </a:p>
          <a:p>
            <a:pPr marL="685800" lvl="1" indent="-228600" algn="l">
              <a:buFont typeface="Arial" panose="020B0604020202020204" pitchFamily="34" charset="0"/>
              <a:buChar char="•"/>
            </a:pPr>
            <a:r>
              <a:rPr lang="en-US" sz="1000" b="0" i="0" dirty="0">
                <a:solidFill>
                  <a:srgbClr val="424242"/>
                </a:solidFill>
                <a:effectLst/>
                <a:latin typeface="Segoe Sans"/>
              </a:rPr>
              <a:t>Encourage participants to stay alert and trust their instincts when something feels off.</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Understand your role in response to a suicide crisis.</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Emphasize that everyone has a role—whether as an educator, caregiver, peer, or community member.</a:t>
            </a:r>
          </a:p>
          <a:p>
            <a:pPr marL="685800" lvl="1" indent="-228600" algn="l">
              <a:buFont typeface="Arial" panose="020B0604020202020204" pitchFamily="34" charset="0"/>
              <a:buChar char="•"/>
            </a:pPr>
            <a:r>
              <a:rPr lang="en-US" sz="1000" b="0" i="0" dirty="0">
                <a:solidFill>
                  <a:srgbClr val="424242"/>
                </a:solidFill>
                <a:effectLst/>
                <a:latin typeface="Segoe Sans"/>
              </a:rPr>
              <a:t>Clarify that their role is not to diagnose or fix, but to </a:t>
            </a:r>
            <a:r>
              <a:rPr lang="en-US" sz="1000" b="1" i="0" dirty="0">
                <a:solidFill>
                  <a:srgbClr val="424242"/>
                </a:solidFill>
                <a:effectLst/>
                <a:latin typeface="Segoe Sans"/>
              </a:rPr>
              <a:t>listen, support, and connect</a:t>
            </a:r>
            <a:r>
              <a:rPr lang="en-US" sz="1000" b="0" i="0" dirty="0">
                <a:solidFill>
                  <a:srgbClr val="424242"/>
                </a:solidFill>
                <a:effectLst/>
                <a:latin typeface="Segoe Sans"/>
              </a:rPr>
              <a:t> to help.</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Ask direct questions to determine risk for suicide.</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Remind participants that asking about suicide does not increase risk—it opens the door to help.</a:t>
            </a:r>
          </a:p>
          <a:p>
            <a:pPr marL="685800" lvl="1" indent="-228600" algn="l">
              <a:buFont typeface="Arial" panose="020B0604020202020204" pitchFamily="34" charset="0"/>
              <a:buChar char="•"/>
            </a:pPr>
            <a:r>
              <a:rPr lang="en-US" sz="1000" b="0" i="0" dirty="0">
                <a:solidFill>
                  <a:srgbClr val="424242"/>
                </a:solidFill>
                <a:effectLst/>
                <a:latin typeface="Segoe Sans"/>
              </a:rPr>
              <a:t>Encourage the use of clear, compassionate language:</a:t>
            </a:r>
          </a:p>
          <a:p>
            <a:pPr marL="1144588" lvl="2" indent="-228600">
              <a:buFont typeface="Arial" panose="020B0604020202020204" pitchFamily="34" charset="0"/>
              <a:buChar char="•"/>
            </a:pPr>
            <a:r>
              <a:rPr lang="en-US" sz="1000" b="0" i="1" dirty="0">
                <a:solidFill>
                  <a:srgbClr val="424242"/>
                </a:solidFill>
                <a:effectLst/>
                <a:latin typeface="Segoe Sans"/>
              </a:rPr>
              <a:t>“Are you thinking about killing yourself?”</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Identify lethal means safety strategies to make an environment suicide safer.</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Utilize the Safest, Safer, Safe framework.</a:t>
            </a:r>
          </a:p>
          <a:p>
            <a:pPr marL="685800" lvl="1" indent="-228600" algn="l">
              <a:buFont typeface="Arial" panose="020B0604020202020204" pitchFamily="34" charset="0"/>
              <a:buChar char="•"/>
            </a:pPr>
            <a:r>
              <a:rPr lang="en-US" sz="1000" b="0" i="0" dirty="0">
                <a:solidFill>
                  <a:srgbClr val="424242"/>
                </a:solidFill>
                <a:effectLst/>
                <a:latin typeface="Segoe Sans"/>
              </a:rPr>
              <a:t>Reinforce that time and distance between a person and a lethal method can save lives.</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Skills to help parents create suicide-safer environments to prevent, delay, or deter a suicide attempt.</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i="0" dirty="0">
                <a:solidFill>
                  <a:srgbClr val="424242"/>
                </a:solidFill>
                <a:effectLst/>
                <a:latin typeface="Segoe Sans"/>
              </a:rPr>
              <a:t>Highlight the importance of partnering with caregivers.</a:t>
            </a:r>
          </a:p>
          <a:p>
            <a:pPr marL="685800" lvl="1" indent="-228600" algn="l">
              <a:buFont typeface="Arial" panose="020B0604020202020204" pitchFamily="34" charset="0"/>
              <a:buChar char="•"/>
            </a:pPr>
            <a:r>
              <a:rPr lang="en-US" sz="1000" i="0" dirty="0">
                <a:solidFill>
                  <a:srgbClr val="424242"/>
                </a:solidFill>
                <a:effectLst/>
                <a:latin typeface="Segoe Sans"/>
              </a:rPr>
              <a:t>Encourage participants to share what they’ve learned and to normalize conversations about safety at home.</a:t>
            </a:r>
          </a:p>
          <a:p>
            <a:pPr marL="742950" lvl="1" indent="-285750" algn="l">
              <a:buFont typeface="+mj-lt"/>
              <a:buAutoNum type="arabicPeriod"/>
            </a:pPr>
            <a:endParaRPr lang="en-US" sz="1000" b="0" i="0" dirty="0">
              <a:solidFill>
                <a:srgbClr val="424242"/>
              </a:solidFill>
              <a:effectLst/>
              <a:latin typeface="Segoe Sans"/>
            </a:endParaRPr>
          </a:p>
          <a:p>
            <a:pPr algn="l"/>
            <a:r>
              <a:rPr lang="en-US" sz="1000" b="1" i="0" dirty="0">
                <a:solidFill>
                  <a:srgbClr val="424242"/>
                </a:solidFill>
                <a:effectLst/>
                <a:latin typeface="Segoe Sans"/>
              </a:rPr>
              <a:t>Suggested Closing Script:</a:t>
            </a:r>
          </a:p>
          <a:p>
            <a:r>
              <a:rPr lang="en-US" sz="1000" b="0" dirty="0">
                <a:effectLst/>
                <a:latin typeface="Segoe Sans"/>
              </a:rPr>
              <a:t>“You now have the tools to recognize risk, respond with care, and help create safer environments. Whether you’re supporting a student, a friend, or a family member, your actions can make a life-saving difference. Thank you for being part of this important work.”</a:t>
            </a:r>
          </a:p>
        </p:txBody>
      </p:sp>
      <p:sp>
        <p:nvSpPr>
          <p:cNvPr id="4" name="Slide Number Placeholder 3"/>
          <p:cNvSpPr>
            <a:spLocks noGrp="1"/>
          </p:cNvSpPr>
          <p:nvPr>
            <p:ph type="sldNum" sz="quarter" idx="5"/>
          </p:nvPr>
        </p:nvSpPr>
        <p:spPr/>
        <p:txBody>
          <a:bodyPr/>
          <a:lstStyle/>
          <a:p>
            <a:fld id="{E61B91CA-B8FE-4262-BBCC-3AC4A78BFEFB}" type="slidenum">
              <a:rPr lang="en-US" smtClean="0"/>
              <a:t>36</a:t>
            </a:fld>
            <a:endParaRPr lang="en-US"/>
          </a:p>
        </p:txBody>
      </p:sp>
    </p:spTree>
    <p:extLst>
      <p:ext uri="{BB962C8B-B14F-4D97-AF65-F5344CB8AC3E}">
        <p14:creationId xmlns:p14="http://schemas.microsoft.com/office/powerpoint/2010/main" val="2326763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777875" y="4553259"/>
            <a:ext cx="5852160" cy="3780473"/>
          </a:xfrm>
        </p:spPr>
        <p:txBody>
          <a:bodyPr/>
          <a:lstStyle/>
          <a:p>
            <a:pPr algn="l"/>
            <a:r>
              <a:rPr lang="en-US" sz="1000" b="1" i="0" dirty="0">
                <a:solidFill>
                  <a:srgbClr val="424242"/>
                </a:solidFill>
                <a:effectLst/>
                <a:latin typeface="Segoe Sans"/>
              </a:rPr>
              <a:t>Instructor Notes: Post-Survey and Closing Remarks</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marks the official close of the training session. It provides participants with a clear call to action, access to ongoing support, and a way to stay connected after the course.</a:t>
            </a:r>
          </a:p>
          <a:p>
            <a:pPr marL="228600" indent="-228600" algn="l">
              <a:buFont typeface="+mj-lt"/>
              <a:buAutoNum type="arabicPeriod"/>
            </a:pPr>
            <a:endParaRPr lang="en-US" sz="1000" b="1"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Encourage Post-Survey Participation</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Ask participants to scan the QR code or enter the URL to complete the post-survey.</a:t>
            </a:r>
          </a:p>
          <a:p>
            <a:pPr marL="685800" lvl="1" indent="-228600" algn="l">
              <a:buFont typeface="Arial" panose="020B0604020202020204" pitchFamily="34" charset="0"/>
              <a:buChar char="•"/>
            </a:pPr>
            <a:r>
              <a:rPr lang="en-US" sz="1000" b="0" i="0" dirty="0">
                <a:solidFill>
                  <a:srgbClr val="424242"/>
                </a:solidFill>
                <a:effectLst/>
                <a:latin typeface="Segoe Sans"/>
              </a:rPr>
              <a:t>Explain that their feedback helps improve future trainings and ensures the content remains relevant and impactful.</a:t>
            </a:r>
          </a:p>
          <a:p>
            <a:pPr marL="685800" lvl="1" indent="-228600" algn="l">
              <a:buFont typeface="Arial" panose="020B0604020202020204" pitchFamily="34" charset="0"/>
              <a:buChar char="•"/>
            </a:pPr>
            <a:r>
              <a:rPr lang="en-US" sz="1000" b="0" i="0" dirty="0">
                <a:solidFill>
                  <a:srgbClr val="424242"/>
                </a:solidFill>
                <a:effectLst/>
                <a:latin typeface="Segoe Sans"/>
              </a:rPr>
              <a:t>The Safer Homes Collaborative is seeking participants’ help in validating the effectiveness of this training.</a:t>
            </a:r>
          </a:p>
          <a:p>
            <a:pPr marL="685800" lvl="1" indent="-228600" algn="l">
              <a:buFont typeface="Arial" panose="020B0604020202020204" pitchFamily="34" charset="0"/>
              <a:buChar char="•"/>
            </a:pPr>
            <a:r>
              <a:rPr lang="en-US" sz="1000" b="0" i="0" dirty="0">
                <a:solidFill>
                  <a:srgbClr val="424242"/>
                </a:solidFill>
                <a:effectLst/>
                <a:latin typeface="Segoe Sans"/>
              </a:rPr>
              <a:t>Participants who complete both the pre- and post-surveys and provide contact information will receive a $25 Amazon gift card.</a:t>
            </a:r>
          </a:p>
          <a:p>
            <a:pPr marL="685800" lvl="1" indent="-228600" algn="l">
              <a:buFont typeface="Arial" panose="020B0604020202020204" pitchFamily="34" charset="0"/>
              <a:buChar char="•"/>
            </a:pPr>
            <a:r>
              <a:rPr lang="en-US" sz="1000" b="0" i="0" dirty="0">
                <a:solidFill>
                  <a:srgbClr val="424242"/>
                </a:solidFill>
                <a:effectLst/>
                <a:latin typeface="Segoe Sans"/>
              </a:rPr>
              <a:t>Participation is completely voluntary, and participants may opt out at any time.</a:t>
            </a:r>
          </a:p>
          <a:p>
            <a:pPr marL="685800" lvl="1" indent="-228600" algn="l">
              <a:buFont typeface="Arial" panose="020B0604020202020204" pitchFamily="34" charset="0"/>
              <a:buChar char="•"/>
            </a:pPr>
            <a:r>
              <a:rPr lang="en-US" sz="1000" b="0" i="0" dirty="0">
                <a:solidFill>
                  <a:srgbClr val="424242"/>
                </a:solidFill>
                <a:effectLst/>
                <a:latin typeface="Segoe Sans"/>
              </a:rPr>
              <a:t>Surveys take approximately 5–7 minutes and are available digitally only.</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MIMH CEUs and Certificate of Attendance</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Participants can receive MIMH CEUs for completing the training.</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424242"/>
                </a:solidFill>
                <a:effectLst/>
                <a:latin typeface="Segoe Sans"/>
              </a:rPr>
              <a:t>To receive a certificate of attendance, they must access the post-survey and provide their name and email address. If participants choose to opt out, they may leave all other post-survey questions blank.</a:t>
            </a:r>
          </a:p>
          <a:p>
            <a:pPr marL="685800" lvl="1" indent="-228600" algn="l">
              <a:buFont typeface="Arial" panose="020B0604020202020204" pitchFamily="34" charset="0"/>
              <a:buChar char="•"/>
            </a:pPr>
            <a:r>
              <a:rPr lang="en-US" sz="1000" b="0" i="0" dirty="0">
                <a:solidFill>
                  <a:srgbClr val="424242"/>
                </a:solidFill>
                <a:effectLst/>
                <a:latin typeface="Segoe Sans"/>
              </a:rPr>
              <a:t>Encourage the use of a personal email address (not a school district email) to avoid issues with firewalls or spam filters.</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988 Suicide &amp; Crisis Lifeline</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Remind participants that 988 is a free, confidential, 24/7 resource for anyone in emotional distress or experiencing a mental health crisis.</a:t>
            </a:r>
          </a:p>
          <a:p>
            <a:pPr marL="685800" lvl="1" indent="-228600" algn="l">
              <a:buFont typeface="Arial" panose="020B0604020202020204" pitchFamily="34" charset="0"/>
              <a:buChar char="•"/>
            </a:pPr>
            <a:r>
              <a:rPr lang="en-US" sz="1000" b="0" i="0" dirty="0">
                <a:solidFill>
                  <a:srgbClr val="424242"/>
                </a:solidFill>
                <a:effectLst/>
                <a:latin typeface="Segoe Sans"/>
              </a:rPr>
              <a:t>Encourage them to program 988 into their phones and share it with students, families, and colleagues.</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 Share Instructor Contact Info</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If applicable, personalize this section with your name, title, organization, phone number, and email address.</a:t>
            </a:r>
          </a:p>
          <a:p>
            <a:pPr marL="685800" lvl="1" indent="-228600" algn="l">
              <a:buFont typeface="Arial" panose="020B0604020202020204" pitchFamily="34" charset="0"/>
              <a:buChar char="•"/>
            </a:pPr>
            <a:r>
              <a:rPr lang="en-US" sz="1000" b="0" i="0" dirty="0">
                <a:solidFill>
                  <a:srgbClr val="424242"/>
                </a:solidFill>
                <a:effectLst/>
                <a:latin typeface="Segoe Sans"/>
              </a:rPr>
              <a:t>Let participants know they can reach out with questions, concerns, or requests for additional resources.</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Direct to Additional Resources</a:t>
            </a:r>
            <a:endParaRPr lang="en-US" sz="1000" b="0" i="0" dirty="0">
              <a:solidFill>
                <a:srgbClr val="424242"/>
              </a:solidFill>
              <a:effectLst/>
              <a:latin typeface="Segoe Sans"/>
            </a:endParaRPr>
          </a:p>
          <a:p>
            <a:pPr marL="685800" lvl="1" indent="-228600" algn="l">
              <a:buFont typeface="Arial" panose="020B0604020202020204" pitchFamily="34" charset="0"/>
              <a:buChar char="•"/>
            </a:pPr>
            <a:r>
              <a:rPr lang="en-US" sz="1000" b="0" i="0" dirty="0">
                <a:solidFill>
                  <a:srgbClr val="424242"/>
                </a:solidFill>
                <a:effectLst/>
                <a:latin typeface="Segoe Sans"/>
              </a:rPr>
              <a:t>Highlight the website: saferhomescollaborative.org</a:t>
            </a:r>
          </a:p>
          <a:p>
            <a:pPr marL="685800" lvl="1" indent="-228600" algn="l">
              <a:buFont typeface="Arial" panose="020B0604020202020204" pitchFamily="34" charset="0"/>
              <a:buChar char="•"/>
            </a:pPr>
            <a:r>
              <a:rPr lang="en-US" sz="1000" b="0" i="0" dirty="0">
                <a:solidFill>
                  <a:srgbClr val="424242"/>
                </a:solidFill>
                <a:effectLst/>
                <a:latin typeface="Segoe Sans"/>
              </a:rPr>
              <a:t>Encourage participants to explore the site for more tools, handouts, and training opportunities.</a:t>
            </a:r>
          </a:p>
          <a:p>
            <a:pPr marL="685800" lvl="1" indent="-228600" algn="l">
              <a:buFont typeface="+mj-lt"/>
              <a:buAutoNum type="arabicPeriod"/>
            </a:pPr>
            <a:endParaRPr lang="en-US" sz="1000" b="0" i="0" dirty="0">
              <a:solidFill>
                <a:srgbClr val="424242"/>
              </a:solidFill>
              <a:effectLst/>
              <a:latin typeface="Segoe Sans"/>
            </a:endParaRPr>
          </a:p>
          <a:p>
            <a:pPr algn="l"/>
            <a:r>
              <a:rPr lang="en-US" sz="1000" b="1" i="0" dirty="0">
                <a:solidFill>
                  <a:srgbClr val="424242"/>
                </a:solidFill>
                <a:effectLst/>
                <a:latin typeface="Segoe Sans"/>
              </a:rPr>
              <a:t>Suggested Closing Script:</a:t>
            </a:r>
          </a:p>
          <a:p>
            <a:r>
              <a:rPr lang="en-US" sz="1000" b="0" dirty="0">
                <a:effectLst/>
              </a:rPr>
              <a:t>“Thank you for your time, your attention, and your commitment to creating suicide-safer homes and schools. Please take a moment to complete the post-survey—it helps us improve and supports your continued learning. Don’t forget to claim your Amazon gift card and CEUs by completing the post-survey with your name and contact information. And remember, 988 is always there. Together, we can save lives.”</a:t>
            </a:r>
          </a:p>
          <a:p>
            <a:endParaRPr lang="en-US" sz="1000" b="0" dirty="0">
              <a:effectLst/>
            </a:endParaRPr>
          </a:p>
          <a:p>
            <a:endParaRPr lang="en-US" sz="1000" b="1" i="0" u="sng" dirty="0">
              <a:solidFill>
                <a:srgbClr val="000000"/>
              </a:solidFill>
              <a:effectLst/>
              <a:latin typeface="Arial Narrow" panose="020B0606020202030204" pitchFamily="34" charset="0"/>
            </a:endParaRPr>
          </a:p>
          <a:p>
            <a:r>
              <a:rPr lang="en-US" sz="1000" b="1" i="0" u="sng" dirty="0">
                <a:solidFill>
                  <a:srgbClr val="000000"/>
                </a:solidFill>
                <a:effectLst/>
                <a:latin typeface="Arial Narrow" panose="020B0606020202030204" pitchFamily="34" charset="0"/>
              </a:rPr>
              <a:t>Missouri Institute of Mental Health (MIMH)</a:t>
            </a:r>
            <a:br>
              <a:rPr lang="en-US" sz="1000" b="1" i="0" u="sng" dirty="0">
                <a:solidFill>
                  <a:srgbClr val="000000"/>
                </a:solidFill>
                <a:effectLst/>
                <a:latin typeface="Arial Narrow" panose="020B0606020202030204" pitchFamily="34" charset="0"/>
              </a:rPr>
            </a:br>
            <a:r>
              <a:rPr lang="en-US" sz="1000" b="0" i="0" dirty="0">
                <a:solidFill>
                  <a:srgbClr val="000000"/>
                </a:solidFill>
                <a:effectLst/>
                <a:latin typeface="Arial Narrow" panose="020B0606020202030204" pitchFamily="34" charset="0"/>
              </a:rPr>
              <a:t>The University of Missouri – St. Louis, Missouri Institute of Mental Health will be responsible for this program and maintain a record of your continuing education credits earned. MIMH awards 2 clock hour(s) or 2.4 contact hour(s) (0.24 CEUs) for this program, including 0 clock hour(s) towards ethics, 2 clock hour(s) towards suicide prevention, and 0 clock hour(s) towards cultural competence.</a:t>
            </a:r>
          </a:p>
          <a:p>
            <a:endParaRPr lang="en-US" sz="1800" b="0" i="0" dirty="0">
              <a:solidFill>
                <a:srgbClr val="000000"/>
              </a:solidFill>
              <a:effectLst/>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37</a:t>
            </a:fld>
            <a:endParaRPr lang="en-US"/>
          </a:p>
        </p:txBody>
      </p:sp>
    </p:spTree>
    <p:extLst>
      <p:ext uri="{BB962C8B-B14F-4D97-AF65-F5344CB8AC3E}">
        <p14:creationId xmlns:p14="http://schemas.microsoft.com/office/powerpoint/2010/main" val="192719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424242"/>
                </a:solidFill>
                <a:effectLst/>
                <a:latin typeface="Segoe Sans"/>
              </a:rPr>
              <a:t>Instructor Notes: Youth Suicide Risk Factors</a:t>
            </a:r>
            <a:endParaRPr lang="en-US" sz="1000" b="0" i="0" dirty="0">
              <a:solidFill>
                <a:srgbClr val="424242"/>
              </a:solidFill>
              <a:effectLst/>
              <a:latin typeface="Segoe Sans"/>
            </a:endParaRP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Use this slide to help participants think beyond surface-level causes of suicide risk:</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Risk is Complex and Interconnected</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Suicide is rarely caused by a single issue—consider individual, relational, and environmental factors together.</a:t>
            </a:r>
          </a:p>
          <a:p>
            <a:pPr marL="742950" lvl="1" indent="-285750" algn="l">
              <a:buFont typeface="+mj-lt"/>
              <a:buAutoNum type="arabicPeriod"/>
            </a:pPr>
            <a:endParaRPr lang="en-US" sz="1000" b="1" i="0" dirty="0">
              <a:solidFill>
                <a:srgbClr val="424242"/>
              </a:solidFill>
              <a:effectLst/>
              <a:latin typeface="Segoe Sans"/>
            </a:endParaRPr>
          </a:p>
          <a:p>
            <a:pPr marL="285750" lvl="1" indent="-285750" algn="l">
              <a:buFont typeface="+mj-lt"/>
              <a:buAutoNum type="arabicPeriod" startAt="2"/>
            </a:pPr>
            <a:r>
              <a:rPr lang="en-US" sz="1000" b="1" i="0" dirty="0">
                <a:solidFill>
                  <a:srgbClr val="424242"/>
                </a:solidFill>
                <a:effectLst/>
                <a:latin typeface="Segoe Sans"/>
              </a:rPr>
              <a:t>Risk Isn’t Always Visible</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Even attentive adults may miss signs. Familiarity with risk factors helps educators notice subtle changes.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8600" indent="-228600" algn="l">
              <a:buFont typeface="+mj-lt"/>
              <a:buAutoNum type="arabicPeriod" startAt="3"/>
            </a:pPr>
            <a:r>
              <a:rPr lang="en-US" sz="1000" b="1" i="0" dirty="0">
                <a:solidFill>
                  <a:srgbClr val="424242"/>
                </a:solidFill>
                <a:effectLst/>
                <a:latin typeface="Segoe Sans"/>
              </a:rPr>
              <a:t>   Multiple Risk Factors Raise Concern</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One factor may not signal danger, but several together—especially with warning signs—should prompt action.</a:t>
            </a:r>
          </a:p>
          <a:p>
            <a:pPr algn="l"/>
            <a:endParaRPr lang="en-US" sz="1000" b="1" i="0" dirty="0">
              <a:solidFill>
                <a:srgbClr val="424242"/>
              </a:solidFill>
              <a:effectLst/>
              <a:latin typeface="Segoe Sans"/>
            </a:endParaRPr>
          </a:p>
          <a:p>
            <a:pPr algn="l"/>
            <a:r>
              <a:rPr lang="en-US" sz="1000" b="1" i="0" dirty="0">
                <a:solidFill>
                  <a:srgbClr val="424242"/>
                </a:solidFill>
                <a:effectLst/>
                <a:latin typeface="Segoe Sans"/>
              </a:rPr>
              <a:t>Tip:</a:t>
            </a:r>
            <a:r>
              <a:rPr lang="en-US" sz="1000" b="0" i="0" dirty="0">
                <a:solidFill>
                  <a:srgbClr val="424242"/>
                </a:solidFill>
                <a:effectLst/>
                <a:latin typeface="Segoe Sans"/>
              </a:rPr>
              <a:t> Encourage participants to think holistically and stay curious about what might be going on beneath the surface.</a:t>
            </a:r>
          </a:p>
          <a:p>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4</a:t>
            </a:fld>
            <a:endParaRPr lang="en-US"/>
          </a:p>
        </p:txBody>
      </p:sp>
    </p:spTree>
    <p:extLst>
      <p:ext uri="{BB962C8B-B14F-4D97-AF65-F5344CB8AC3E}">
        <p14:creationId xmlns:p14="http://schemas.microsoft.com/office/powerpoint/2010/main" val="331663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Recognizing Warning Signs</a:t>
            </a:r>
          </a:p>
          <a:p>
            <a:pPr algn="l"/>
            <a:endParaRPr lang="en-US" sz="1000" b="1" i="0" dirty="0">
              <a:solidFill>
                <a:srgbClr val="424242"/>
              </a:solidFill>
              <a:effectLst/>
              <a:latin typeface="Segoe Sans"/>
            </a:endParaRPr>
          </a:p>
          <a:p>
            <a:pPr algn="l"/>
            <a:r>
              <a:rPr lang="en-US" sz="1000" b="0" i="0" dirty="0">
                <a:solidFill>
                  <a:srgbClr val="424242"/>
                </a:solidFill>
                <a:effectLst/>
                <a:latin typeface="Segoe Sans"/>
              </a:rPr>
              <a:t>Use this slide to emphasize the importance of early recognition and awareness:</a:t>
            </a:r>
          </a:p>
          <a:p>
            <a:pPr algn="l"/>
            <a:endParaRPr lang="en-US" sz="1000" b="1"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Warning Signs Are Often Present but Missed</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People often say, “There were no signs,” but many signs are subtle or misunderstood.</a:t>
            </a:r>
          </a:p>
          <a:p>
            <a:pPr marL="228600" lvl="1" indent="-228600" algn="l">
              <a:buFont typeface="+mj-lt"/>
              <a:buAutoNum type="arabicPeriod" startAt="2"/>
            </a:pPr>
            <a:r>
              <a:rPr lang="en-US" sz="1000" b="1" i="0" dirty="0">
                <a:solidFill>
                  <a:srgbClr val="424242"/>
                </a:solidFill>
                <a:effectLst/>
                <a:latin typeface="Segoe Sans"/>
              </a:rPr>
              <a:t>Most Individuals Show Signs</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Research shows most people who die by suicide exhibit behavioral, verbal, or emotional cues—training helps us recognize them.</a:t>
            </a:r>
          </a:p>
          <a:p>
            <a:pPr marL="228600" lvl="1" indent="-228600" algn="l">
              <a:buFont typeface="+mj-lt"/>
              <a:buAutoNum type="arabicPeriod" startAt="3"/>
            </a:pPr>
            <a:r>
              <a:rPr lang="en-US" sz="1000" b="1" i="0" dirty="0">
                <a:solidFill>
                  <a:srgbClr val="424242"/>
                </a:solidFill>
                <a:effectLst/>
                <a:latin typeface="Segoe Sans"/>
              </a:rPr>
              <a:t>This Is About Awareness, Not Blame</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The goal is not to assign blame, but to build confidence in noticing and responding to signs when they appear.</a:t>
            </a:r>
          </a:p>
          <a:p>
            <a:pPr algn="l"/>
            <a:endParaRPr lang="en-US" sz="1000" b="1" i="0" dirty="0">
              <a:solidFill>
                <a:srgbClr val="424242"/>
              </a:solidFill>
              <a:effectLst/>
              <a:latin typeface="Segoe Sans"/>
            </a:endParaRPr>
          </a:p>
          <a:p>
            <a:pPr algn="l"/>
            <a:r>
              <a:rPr lang="en-US" sz="1000" b="1" i="0" dirty="0">
                <a:solidFill>
                  <a:srgbClr val="424242"/>
                </a:solidFill>
                <a:effectLst/>
                <a:latin typeface="Segoe Sans"/>
              </a:rPr>
              <a:t>Tip:</a:t>
            </a:r>
            <a:r>
              <a:rPr lang="en-US" sz="1000" b="0" i="0" dirty="0">
                <a:solidFill>
                  <a:srgbClr val="424242"/>
                </a:solidFill>
                <a:effectLst/>
                <a:latin typeface="Segoe Sans"/>
              </a:rPr>
              <a:t> Encourage participants to stay observant and trust their instincts when something feels off.</a:t>
            </a:r>
          </a:p>
        </p:txBody>
      </p:sp>
      <p:sp>
        <p:nvSpPr>
          <p:cNvPr id="4" name="Slide Number Placeholder 3"/>
          <p:cNvSpPr>
            <a:spLocks noGrp="1"/>
          </p:cNvSpPr>
          <p:nvPr>
            <p:ph type="sldNum" sz="quarter" idx="5"/>
          </p:nvPr>
        </p:nvSpPr>
        <p:spPr/>
        <p:txBody>
          <a:bodyPr/>
          <a:lstStyle/>
          <a:p>
            <a:fld id="{E61B91CA-B8FE-4262-BBCC-3AC4A78BFEFB}" type="slidenum">
              <a:rPr lang="en-US" smtClean="0"/>
              <a:t>5</a:t>
            </a:fld>
            <a:endParaRPr lang="en-US"/>
          </a:p>
        </p:txBody>
      </p:sp>
    </p:spTree>
    <p:extLst>
      <p:ext uri="{BB962C8B-B14F-4D97-AF65-F5344CB8AC3E}">
        <p14:creationId xmlns:p14="http://schemas.microsoft.com/office/powerpoint/2010/main" val="2446711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Youth Protective Factors</a:t>
            </a:r>
          </a:p>
          <a:p>
            <a:pPr algn="l"/>
            <a:endParaRPr lang="en-US" sz="1000" b="1" i="0" dirty="0">
              <a:solidFill>
                <a:srgbClr val="424242"/>
              </a:solidFill>
              <a:effectLst/>
              <a:latin typeface="Segoe Sans"/>
            </a:endParaRPr>
          </a:p>
          <a:p>
            <a:pPr algn="l"/>
            <a:r>
              <a:rPr lang="en-US" sz="1000" b="0" i="0" dirty="0">
                <a:solidFill>
                  <a:srgbClr val="424242"/>
                </a:solidFill>
                <a:effectLst/>
                <a:latin typeface="Segoe Sans"/>
              </a:rPr>
              <a:t>This slide highlights the protective factors that can reduce the risk of suicide among youth. These are strengths, supports, and conditions that help buffer against stress and adversity.</a:t>
            </a:r>
          </a:p>
          <a:p>
            <a:pPr algn="l"/>
            <a:endParaRPr lang="en-US" sz="1000" b="0" i="0" dirty="0">
              <a:solidFill>
                <a:srgbClr val="424242"/>
              </a:solidFill>
              <a:effectLst/>
              <a:latin typeface="Segoe Sans"/>
            </a:endParaRPr>
          </a:p>
          <a:p>
            <a:pPr marL="228600" indent="-228600" algn="l">
              <a:buAutoNum type="arabicPeriod"/>
            </a:pPr>
            <a:r>
              <a:rPr lang="en-US" sz="1000" b="1" i="0" dirty="0">
                <a:solidFill>
                  <a:srgbClr val="424242"/>
                </a:solidFill>
                <a:effectLst/>
                <a:latin typeface="Segoe Sans"/>
              </a:rPr>
              <a:t>Protective factors exist across multiple levels</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Just like risk factors, protective factors operate at the individual, relationship, community, and societal levels.</a:t>
            </a:r>
            <a:endParaRPr lang="en-US" sz="1000" dirty="0">
              <a:solidFill>
                <a:srgbClr val="424242"/>
              </a:solidFill>
              <a:latin typeface="Segoe Sans"/>
            </a:endParaRPr>
          </a:p>
          <a:p>
            <a:pPr marL="685800" lvl="1" indent="-228600">
              <a:buFont typeface="Arial" panose="020B0604020202020204" pitchFamily="34" charset="0"/>
              <a:buChar char="•"/>
            </a:pPr>
            <a:r>
              <a:rPr lang="en-US" sz="1000" b="0" i="0" dirty="0">
                <a:solidFill>
                  <a:srgbClr val="424242"/>
                </a:solidFill>
                <a:effectLst/>
                <a:latin typeface="Segoe Sans"/>
              </a:rPr>
              <a:t>Strengthening these factors can help youth build resilience and reduce the likelihood of suicidal thoughts or behaviors.</a:t>
            </a:r>
          </a:p>
          <a:p>
            <a:pPr algn="l"/>
            <a:endParaRPr lang="en-US" sz="1000" b="0" i="0" dirty="0">
              <a:solidFill>
                <a:srgbClr val="424242"/>
              </a:solidFill>
              <a:effectLst/>
              <a:latin typeface="Segoe Sans"/>
            </a:endParaRPr>
          </a:p>
          <a:p>
            <a:pPr algn="l"/>
            <a:r>
              <a:rPr lang="en-US" sz="1000" b="1" i="0" dirty="0">
                <a:solidFill>
                  <a:srgbClr val="424242"/>
                </a:solidFill>
                <a:effectLst/>
                <a:latin typeface="Segoe Sans"/>
              </a:rPr>
              <a:t>2. Relationships Matter Most</a:t>
            </a:r>
            <a:endParaRPr lang="en-US" sz="1000" b="0" i="0" dirty="0">
              <a:solidFill>
                <a:srgbClr val="424242"/>
              </a:solidFill>
              <a:effectLst/>
              <a:latin typeface="Segoe Sans"/>
            </a:endParaRPr>
          </a:p>
          <a:p>
            <a:pPr marL="742950" lvl="1" indent="-285750" algn="l">
              <a:buFont typeface="Arial" panose="020B0604020202020204" pitchFamily="34" charset="0"/>
              <a:buChar char="•"/>
            </a:pPr>
            <a:r>
              <a:rPr lang="en-US" sz="1000" b="0" i="0" dirty="0">
                <a:solidFill>
                  <a:srgbClr val="424242"/>
                </a:solidFill>
                <a:effectLst/>
                <a:latin typeface="Segoe Sans"/>
              </a:rPr>
              <a:t>Strong connections with caregivers, peers, and mentors are among the most powerful protective factors.</a:t>
            </a:r>
          </a:p>
          <a:p>
            <a:pPr marL="742950" lvl="1" indent="-285750" algn="l">
              <a:buFont typeface="Arial" panose="020B0604020202020204" pitchFamily="34" charset="0"/>
              <a:buChar char="•"/>
            </a:pPr>
            <a:r>
              <a:rPr lang="en-US" sz="1000" b="0" i="0" dirty="0">
                <a:solidFill>
                  <a:srgbClr val="424242"/>
                </a:solidFill>
                <a:effectLst/>
                <a:latin typeface="Segoe Sans"/>
              </a:rPr>
              <a:t>Connection and support can strengthen a young person’s sense of hope and belonging.</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r>
              <a:rPr lang="en-US" sz="1000" b="1" i="0" dirty="0">
                <a:solidFill>
                  <a:srgbClr val="424242"/>
                </a:solidFill>
                <a:effectLst/>
                <a:latin typeface="Segoe Sans"/>
              </a:rPr>
              <a:t>3. Schools and communities play a vital role</a:t>
            </a:r>
            <a:endParaRPr lang="en-US" sz="1000" dirty="0">
              <a:solidFill>
                <a:srgbClr val="424242"/>
              </a:solidFill>
              <a:latin typeface="Segoe Sans"/>
            </a:endParaRPr>
          </a:p>
          <a:p>
            <a:pPr marL="741363" indent="-280988">
              <a:buFont typeface="Arial" panose="020B0604020202020204" pitchFamily="34" charset="0"/>
              <a:buChar char="•"/>
            </a:pPr>
            <a:r>
              <a:rPr lang="en-US" sz="1000" b="0" i="0" dirty="0">
                <a:solidFill>
                  <a:srgbClr val="424242"/>
                </a:solidFill>
                <a:effectLst/>
                <a:latin typeface="Segoe Sans"/>
              </a:rPr>
              <a:t>Inclusive environments, access to care, and supportive policies help build resilience.</a:t>
            </a:r>
          </a:p>
          <a:p>
            <a:pPr marL="741363" indent="-280988">
              <a:buFont typeface="Arial" panose="020B0604020202020204" pitchFamily="34" charset="0"/>
              <a:buChar char="•"/>
            </a:pPr>
            <a:r>
              <a:rPr lang="en-US" sz="1000" dirty="0">
                <a:solidFill>
                  <a:srgbClr val="424242"/>
                </a:solidFill>
                <a:latin typeface="Segoe Sans"/>
              </a:rPr>
              <a:t>Schools </a:t>
            </a:r>
            <a:r>
              <a:rPr lang="en-US" sz="1000" b="0" i="0" dirty="0">
                <a:solidFill>
                  <a:srgbClr val="424242"/>
                </a:solidFill>
                <a:effectLst/>
                <a:latin typeface="Segoe Sans"/>
              </a:rPr>
              <a:t>can actively foster these supports through policies, programs, and inclusive practices.</a:t>
            </a:r>
          </a:p>
          <a:p>
            <a:pPr algn="l"/>
            <a:endParaRPr lang="en-US" sz="1000" b="0" i="0" dirty="0">
              <a:solidFill>
                <a:srgbClr val="424242"/>
              </a:solidFill>
              <a:effectLst/>
              <a:latin typeface="Segoe Sans"/>
            </a:endParaRPr>
          </a:p>
          <a:p>
            <a:pPr algn="l"/>
            <a:r>
              <a:rPr lang="en-US" sz="1000" b="1" i="0" dirty="0">
                <a:solidFill>
                  <a:srgbClr val="424242"/>
                </a:solidFill>
                <a:effectLst/>
                <a:latin typeface="Segoe Sans"/>
              </a:rPr>
              <a:t>4. Cultural and societal influences matter</a:t>
            </a:r>
            <a:endParaRPr lang="en-US" sz="1000" b="1" dirty="0">
              <a:solidFill>
                <a:srgbClr val="424242"/>
              </a:solidFill>
              <a:latin typeface="Segoe Sans"/>
            </a:endParaRPr>
          </a:p>
          <a:p>
            <a:pPr marL="741363" lvl="1" indent="-280988">
              <a:buFont typeface="Arial" panose="020B0604020202020204" pitchFamily="34" charset="0"/>
              <a:buChar char="•"/>
            </a:pPr>
            <a:r>
              <a:rPr lang="en-US" sz="1000" b="0" i="0" dirty="0">
                <a:solidFill>
                  <a:srgbClr val="424242"/>
                </a:solidFill>
                <a:effectLst/>
                <a:latin typeface="Segoe Sans"/>
              </a:rPr>
              <a:t>Beliefs that promote life and limit access to lethal means can significantly reduce risk.</a:t>
            </a:r>
          </a:p>
          <a:p>
            <a:pPr marL="741363" lvl="1" indent="-280988">
              <a:buFont typeface="Arial" panose="020B0604020202020204" pitchFamily="34" charset="0"/>
              <a:buChar char="•"/>
            </a:pPr>
            <a:r>
              <a:rPr lang="en-US" sz="1000" b="0" i="0" dirty="0">
                <a:solidFill>
                  <a:srgbClr val="424242"/>
                </a:solidFill>
                <a:effectLst/>
                <a:latin typeface="Segoe Sans"/>
              </a:rPr>
              <a:t>Reducing access to lethal means—especially during times of crisis—is also a critical strategy for suicide prevention.</a:t>
            </a:r>
          </a:p>
          <a:p>
            <a:endParaRPr lang="en-US" dirty="0">
              <a:cs typeface="Calibri"/>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6</a:t>
            </a:fld>
            <a:endParaRPr lang="en-US"/>
          </a:p>
        </p:txBody>
      </p:sp>
    </p:spTree>
    <p:extLst>
      <p:ext uri="{BB962C8B-B14F-4D97-AF65-F5344CB8AC3E}">
        <p14:creationId xmlns:p14="http://schemas.microsoft.com/office/powerpoint/2010/main" val="52910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DESE Suicide Prevention Policy</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Use this slide to connect the training to state policy and reinforce the importance of a comprehensive approach:</a:t>
            </a:r>
          </a:p>
          <a:p>
            <a:pPr algn="l"/>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Statewide Requirement</a:t>
            </a:r>
            <a:endParaRPr lang="en-US" sz="1000" b="0" i="0" dirty="0">
              <a:solidFill>
                <a:srgbClr val="424242"/>
              </a:solidFill>
              <a:effectLst/>
              <a:latin typeface="Segoe Sans"/>
            </a:endParaRPr>
          </a:p>
          <a:p>
            <a:pPr marL="230188" lvl="1" indent="0" algn="l">
              <a:tabLst>
                <a:tab pos="230188" algn="l"/>
                <a:tab pos="687388" algn="l"/>
              </a:tabLst>
            </a:pPr>
            <a:r>
              <a:rPr lang="en-US" sz="1000" b="0" i="0" dirty="0">
                <a:solidFill>
                  <a:srgbClr val="424242"/>
                </a:solidFill>
                <a:effectLst/>
                <a:latin typeface="Segoe Sans"/>
              </a:rPr>
              <a:t>All Missouri school districts must have a suicide prevention policy—this ensures consistency and accountability across schools.</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Three Core Components</a:t>
            </a:r>
            <a:endParaRPr lang="en-US" sz="1000" b="0" i="0" dirty="0">
              <a:solidFill>
                <a:srgbClr val="424242"/>
              </a:solidFill>
              <a:effectLst/>
              <a:latin typeface="Segoe Sans"/>
            </a:endParaRPr>
          </a:p>
          <a:p>
            <a:pPr marL="460375" lvl="1" indent="-230188" algn="l">
              <a:buFont typeface="Arial" panose="020B0604020202020204" pitchFamily="34" charset="0"/>
              <a:buChar char="•"/>
              <a:tabLst>
                <a:tab pos="230188" algn="l"/>
                <a:tab pos="687388" algn="l"/>
              </a:tabLst>
            </a:pPr>
            <a:r>
              <a:rPr lang="en-US" sz="1000" i="0" dirty="0">
                <a:solidFill>
                  <a:srgbClr val="424242"/>
                </a:solidFill>
                <a:effectLst/>
                <a:latin typeface="Segoe Sans"/>
              </a:rPr>
              <a:t>Prevention: Staff training, student education, and community resources</a:t>
            </a:r>
          </a:p>
          <a:p>
            <a:pPr marL="460375" lvl="2" indent="-230188">
              <a:buFont typeface="Arial" panose="020B0604020202020204" pitchFamily="34" charset="0"/>
              <a:buChar char="•"/>
              <a:tabLst>
                <a:tab pos="230188" algn="l"/>
                <a:tab pos="398463" algn="l"/>
                <a:tab pos="687388" algn="l"/>
              </a:tabLst>
            </a:pPr>
            <a:r>
              <a:rPr lang="en-US" sz="1000" i="0" dirty="0">
                <a:solidFill>
                  <a:srgbClr val="424242"/>
                </a:solidFill>
                <a:effectLst/>
                <a:latin typeface="Segoe Sans"/>
              </a:rPr>
              <a:t>Intervention: Identifying and responding to students at risk</a:t>
            </a:r>
          </a:p>
          <a:p>
            <a:pPr marL="460375" lvl="2" indent="-230188">
              <a:buFont typeface="Arial" panose="020B0604020202020204" pitchFamily="34" charset="0"/>
              <a:buChar char="•"/>
              <a:tabLst>
                <a:tab pos="230188" algn="l"/>
                <a:tab pos="398463" algn="l"/>
                <a:tab pos="687388" algn="l"/>
              </a:tabLst>
            </a:pPr>
            <a:r>
              <a:rPr lang="en-US" sz="1000" i="0" dirty="0">
                <a:solidFill>
                  <a:srgbClr val="424242"/>
                </a:solidFill>
                <a:effectLst/>
                <a:latin typeface="Segoe Sans"/>
              </a:rPr>
              <a:t>Postvention</a:t>
            </a:r>
            <a:r>
              <a:rPr lang="en-US" sz="1000" b="0" i="0" dirty="0">
                <a:solidFill>
                  <a:srgbClr val="424242"/>
                </a:solidFill>
                <a:effectLst/>
                <a:latin typeface="Segoe Sans"/>
              </a:rPr>
              <a:t>: Supporting the school community after a suicide or attempt</a:t>
            </a:r>
          </a:p>
          <a:p>
            <a:pPr marL="685800" lvl="1" indent="-228600" algn="l">
              <a:buFont typeface="+mj-lt"/>
              <a:buAutoNum type="arabicPeriod"/>
            </a:pPr>
            <a:endParaRPr lang="en-US" sz="1000" b="0" i="0" dirty="0">
              <a:solidFill>
                <a:srgbClr val="424242"/>
              </a:solidFill>
              <a:effectLst/>
              <a:latin typeface="Segoe Sans"/>
            </a:endParaRPr>
          </a:p>
          <a:p>
            <a:pPr marL="228600" indent="-228600" algn="l">
              <a:buFont typeface="+mj-lt"/>
              <a:buAutoNum type="arabicPeriod"/>
            </a:pPr>
            <a:r>
              <a:rPr lang="en-US" sz="1000" b="1" i="0" dirty="0">
                <a:solidFill>
                  <a:srgbClr val="424242"/>
                </a:solidFill>
                <a:effectLst/>
                <a:latin typeface="Segoe Sans"/>
              </a:rPr>
              <a:t>Training Alignment</a:t>
            </a:r>
            <a:endParaRPr lang="en-US" sz="1000" b="0" i="0" dirty="0">
              <a:solidFill>
                <a:srgbClr val="424242"/>
              </a:solidFill>
              <a:effectLst/>
              <a:latin typeface="Segoe Sans"/>
            </a:endParaRPr>
          </a:p>
          <a:p>
            <a:pPr marL="230188" lvl="1" indent="0" algn="l">
              <a:tabLst>
                <a:tab pos="230188" algn="l"/>
                <a:tab pos="687388" algn="l"/>
              </a:tabLst>
            </a:pPr>
            <a:r>
              <a:rPr lang="en-US" sz="1000" i="0" dirty="0">
                <a:solidFill>
                  <a:srgbClr val="424242"/>
                </a:solidFill>
                <a:effectLst/>
                <a:latin typeface="Segoe Sans"/>
              </a:rPr>
              <a:t>This training supports the prevention and intervention components of the DESE Model Policy.</a:t>
            </a:r>
          </a:p>
          <a:p>
            <a:pPr marL="628650" lvl="1" indent="-171450" algn="l">
              <a:buFont typeface="Arial" panose="020B0604020202020204" pitchFamily="34" charset="0"/>
              <a:buChar char="•"/>
            </a:pPr>
            <a:r>
              <a:rPr lang="en-US" sz="1000" i="0" dirty="0">
                <a:solidFill>
                  <a:srgbClr val="424242"/>
                </a:solidFill>
                <a:effectLst/>
                <a:latin typeface="Segoe Sans"/>
              </a:rPr>
              <a:t>Emphasize </a:t>
            </a:r>
            <a:r>
              <a:rPr lang="en-US" sz="1000" b="0" i="0" dirty="0">
                <a:solidFill>
                  <a:srgbClr val="424242"/>
                </a:solidFill>
                <a:effectLst/>
                <a:latin typeface="Segoe Sans"/>
              </a:rPr>
              <a:t>that this is about more than compliance—it’s about creating safer, more responsive school environments.</a:t>
            </a:r>
          </a:p>
          <a:p>
            <a:br>
              <a:rPr lang="en-US" sz="1000" dirty="0">
                <a:latin typeface="Segoe Sans"/>
              </a:rPr>
            </a:br>
            <a:endParaRPr lang="en-US" sz="1000" b="0" dirty="0">
              <a:latin typeface="Segoe Sans"/>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7</a:t>
            </a:fld>
            <a:endParaRPr lang="en-US"/>
          </a:p>
        </p:txBody>
      </p:sp>
    </p:spTree>
    <p:extLst>
      <p:ext uri="{BB962C8B-B14F-4D97-AF65-F5344CB8AC3E}">
        <p14:creationId xmlns:p14="http://schemas.microsoft.com/office/powerpoint/2010/main" val="1838806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Preparedness and Crisis Planning</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emphasizes the importance of proactive planning and coordinated crisis response at both district and school levels:</a:t>
            </a:r>
          </a:p>
          <a:p>
            <a:pPr algn="l"/>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District-Level Planning</a:t>
            </a:r>
            <a:endParaRPr lang="en-US" sz="1000" b="0" i="0" dirty="0">
              <a:solidFill>
                <a:srgbClr val="424242"/>
              </a:solidFill>
              <a:effectLst/>
              <a:latin typeface="Segoe Sans"/>
            </a:endParaRPr>
          </a:p>
          <a:p>
            <a:pPr marL="230188" lvl="1" indent="0" algn="l" defTabSz="571500">
              <a:tabLst>
                <a:tab pos="230188" algn="l"/>
                <a:tab pos="687388" algn="l"/>
              </a:tabLst>
            </a:pPr>
            <a:r>
              <a:rPr lang="en-US" sz="1000" b="0" i="0" dirty="0">
                <a:solidFill>
                  <a:srgbClr val="424242"/>
                </a:solidFill>
                <a:effectLst/>
                <a:latin typeface="Segoe Sans"/>
              </a:rPr>
              <a:t>Every district must have a comprehensive crisis response plan aligned with DESE guidelines, covering prevention, intervention, and postvention.</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School-Level Customization</a:t>
            </a:r>
            <a:endParaRPr lang="en-US" sz="1000" b="0" i="0" dirty="0">
              <a:solidFill>
                <a:srgbClr val="424242"/>
              </a:solidFill>
              <a:effectLst/>
              <a:latin typeface="Segoe Sans"/>
            </a:endParaRPr>
          </a:p>
          <a:p>
            <a:pPr marL="230188" lvl="1" indent="0" algn="l">
              <a:tabLst>
                <a:tab pos="230188" algn="l"/>
                <a:tab pos="687388" algn="l"/>
              </a:tabLst>
            </a:pPr>
            <a:r>
              <a:rPr lang="en-US" sz="1000" b="0" i="0" dirty="0">
                <a:solidFill>
                  <a:srgbClr val="424242"/>
                </a:solidFill>
                <a:effectLst/>
                <a:latin typeface="Segoe Sans"/>
              </a:rPr>
              <a:t>Each school should adapt the district plan to its unique needs, with clear procedures for responding to suicidal behavior and engaging families.</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Multidisciplinary Crisis Teams</a:t>
            </a:r>
            <a:endParaRPr lang="en-US" sz="1000" b="0" i="0" dirty="0">
              <a:solidFill>
                <a:srgbClr val="424242"/>
              </a:solidFill>
              <a:effectLst/>
              <a:latin typeface="Segoe Sans"/>
            </a:endParaRPr>
          </a:p>
          <a:p>
            <a:pPr marL="230188" lvl="1" indent="0" algn="l">
              <a:tabLst>
                <a:tab pos="230188" algn="l"/>
                <a:tab pos="687388" algn="l"/>
              </a:tabLst>
            </a:pPr>
            <a:r>
              <a:rPr lang="en-US" sz="1000" b="0" i="0" dirty="0">
                <a:solidFill>
                  <a:srgbClr val="424242"/>
                </a:solidFill>
                <a:effectLst/>
                <a:latin typeface="Segoe Sans"/>
              </a:rPr>
              <a:t>Schools should form diverse crisis teams (e.g., admin, counselors, teachers, support staff, parents) to implement and maintain the plan.</a:t>
            </a:r>
          </a:p>
          <a:p>
            <a:pPr marL="742950" lvl="1" indent="-285750" algn="l">
              <a:buFont typeface="Arial" panose="020B0604020202020204" pitchFamily="34" charset="0"/>
              <a:buChar char="•"/>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Education as Prevention</a:t>
            </a:r>
            <a:endParaRPr lang="en-US" sz="1000" b="0" i="0" dirty="0">
              <a:solidFill>
                <a:srgbClr val="424242"/>
              </a:solidFill>
              <a:effectLst/>
              <a:latin typeface="Segoe Sans"/>
            </a:endParaRPr>
          </a:p>
          <a:p>
            <a:pPr marL="230188" lvl="1" indent="0" algn="l">
              <a:tabLst>
                <a:tab pos="230188" algn="l"/>
                <a:tab pos="687388" algn="l"/>
              </a:tabLst>
            </a:pPr>
            <a:r>
              <a:rPr lang="en-US" sz="1000" b="0" i="0" dirty="0">
                <a:solidFill>
                  <a:srgbClr val="424242"/>
                </a:solidFill>
                <a:effectLst/>
                <a:latin typeface="Segoe Sans"/>
              </a:rPr>
              <a:t>Include suicide prevention education for staff, students, and families to reduce stigma, build awareness, and increase readiness to respond across the school community.</a:t>
            </a:r>
          </a:p>
          <a:p>
            <a:pPr marL="483306" lvl="1"/>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61B91CA-B8FE-4262-BBCC-3AC4A78BFEFB}" type="slidenum">
              <a:rPr lang="en-US" smtClean="0"/>
              <a:t>8</a:t>
            </a:fld>
            <a:endParaRPr lang="en-US"/>
          </a:p>
        </p:txBody>
      </p:sp>
    </p:spTree>
    <p:extLst>
      <p:ext uri="{BB962C8B-B14F-4D97-AF65-F5344CB8AC3E}">
        <p14:creationId xmlns:p14="http://schemas.microsoft.com/office/powerpoint/2010/main" val="857785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algn="l"/>
            <a:r>
              <a:rPr lang="en-US" sz="1000" b="1" i="0" dirty="0">
                <a:solidFill>
                  <a:srgbClr val="424242"/>
                </a:solidFill>
                <a:effectLst/>
                <a:latin typeface="Segoe Sans"/>
              </a:rPr>
              <a:t>Instructor Notes: Developing a School Crisis Plan</a:t>
            </a:r>
          </a:p>
          <a:p>
            <a:pPr algn="l"/>
            <a:endParaRPr lang="en-US" sz="1000" b="0" i="0" dirty="0">
              <a:solidFill>
                <a:srgbClr val="424242"/>
              </a:solidFill>
              <a:effectLst/>
              <a:latin typeface="Segoe Sans"/>
            </a:endParaRPr>
          </a:p>
          <a:p>
            <a:pPr algn="l"/>
            <a:r>
              <a:rPr lang="en-US" sz="1000" b="0" i="0" dirty="0">
                <a:solidFill>
                  <a:srgbClr val="424242"/>
                </a:solidFill>
                <a:effectLst/>
                <a:latin typeface="Segoe Sans"/>
              </a:rPr>
              <a:t>This slide introduces key tools to help schools strengthen their suicide prevention and crisis response plans:</a:t>
            </a:r>
          </a:p>
          <a:p>
            <a:pPr algn="l"/>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Missouri School Counselor Association Crisis Manual</a:t>
            </a:r>
            <a:endParaRPr lang="en-US" sz="1000" b="0" i="0" dirty="0">
              <a:solidFill>
                <a:srgbClr val="424242"/>
              </a:solidFill>
              <a:effectLst/>
              <a:latin typeface="Segoe Sans"/>
            </a:endParaRPr>
          </a:p>
          <a:p>
            <a:pPr marL="228600" lvl="1" indent="0" algn="l">
              <a:tabLst>
                <a:tab pos="228600" algn="l"/>
                <a:tab pos="687388" algn="l"/>
              </a:tabLst>
            </a:pPr>
            <a:r>
              <a:rPr lang="en-US" sz="1000" b="0" i="0" dirty="0">
                <a:solidFill>
                  <a:srgbClr val="424242"/>
                </a:solidFill>
                <a:effectLst/>
                <a:latin typeface="Segoe Sans"/>
              </a:rPr>
              <a:t>Offers templates and protocols for school-based crisis response, including suicide-related incidents.</a:t>
            </a:r>
          </a:p>
          <a:p>
            <a:pPr marL="742950" lvl="1" indent="-285750" algn="l">
              <a:buFont typeface="+mj-lt"/>
              <a:buAutoNum type="arabicPeriod"/>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DESE Model Policy</a:t>
            </a:r>
            <a:endParaRPr lang="en-US" sz="1000" b="0" i="0" dirty="0">
              <a:solidFill>
                <a:srgbClr val="424242"/>
              </a:solidFill>
              <a:effectLst/>
              <a:latin typeface="Segoe Sans"/>
            </a:endParaRPr>
          </a:p>
          <a:p>
            <a:pPr marL="228600" lvl="1" indent="0" algn="l">
              <a:tabLst>
                <a:tab pos="228600" algn="l"/>
                <a:tab pos="687388" algn="l"/>
              </a:tabLst>
            </a:pPr>
            <a:r>
              <a:rPr lang="en-US" sz="1000" b="0" i="0" dirty="0">
                <a:solidFill>
                  <a:srgbClr val="424242"/>
                </a:solidFill>
                <a:effectLst/>
                <a:latin typeface="Segoe Sans"/>
              </a:rPr>
              <a:t>Provides a state-aligned framework for prevention, intervention, and postvention planning.</a:t>
            </a:r>
          </a:p>
          <a:p>
            <a:pPr marL="742950" lvl="1" indent="-285750" algn="l">
              <a:buFont typeface="+mj-lt"/>
              <a:buAutoNum type="arabicPeriod"/>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ASCA Suicide Concern Tool</a:t>
            </a:r>
            <a:endParaRPr lang="en-US" sz="1000" b="0" i="0" dirty="0">
              <a:solidFill>
                <a:srgbClr val="424242"/>
              </a:solidFill>
              <a:effectLst/>
              <a:latin typeface="Segoe Sans"/>
            </a:endParaRPr>
          </a:p>
          <a:p>
            <a:pPr marL="228600" lvl="1" indent="0" algn="l">
              <a:tabLst>
                <a:tab pos="228600" algn="l"/>
                <a:tab pos="687388" algn="l"/>
              </a:tabLst>
            </a:pPr>
            <a:r>
              <a:rPr lang="en-US" sz="1000" b="0" i="0" dirty="0">
                <a:solidFill>
                  <a:srgbClr val="424242"/>
                </a:solidFill>
                <a:effectLst/>
                <a:latin typeface="Segoe Sans"/>
              </a:rPr>
              <a:t>Helps staff consistently gather and document information when a student may be at risk.</a:t>
            </a:r>
          </a:p>
          <a:p>
            <a:pPr marL="742950" lvl="1" indent="-285750" algn="l">
              <a:buFont typeface="+mj-lt"/>
              <a:buAutoNum type="arabicPeriod"/>
            </a:pPr>
            <a:endParaRPr lang="en-US" sz="1000" b="0" i="0" dirty="0">
              <a:solidFill>
                <a:srgbClr val="424242"/>
              </a:solidFill>
              <a:effectLst/>
              <a:latin typeface="Segoe Sans"/>
            </a:endParaRPr>
          </a:p>
          <a:p>
            <a:pPr marL="227013" indent="-227013" algn="l">
              <a:buFont typeface="+mj-lt"/>
              <a:buAutoNum type="arabicPeriod"/>
            </a:pPr>
            <a:r>
              <a:rPr lang="en-US" sz="1000" b="1" i="0" dirty="0">
                <a:solidFill>
                  <a:srgbClr val="424242"/>
                </a:solidFill>
                <a:effectLst/>
                <a:latin typeface="Segoe Sans"/>
              </a:rPr>
              <a:t>988 Guide for Schools (Missouri Suicide Prevention Network)</a:t>
            </a:r>
            <a:endParaRPr lang="en-US" sz="1000" b="0" i="0" dirty="0">
              <a:solidFill>
                <a:srgbClr val="424242"/>
              </a:solidFill>
              <a:effectLst/>
              <a:latin typeface="Segoe Sans"/>
            </a:endParaRPr>
          </a:p>
          <a:p>
            <a:pPr marL="230188" lvl="1" indent="0" algn="l">
              <a:tabLst>
                <a:tab pos="230188" algn="l"/>
                <a:tab pos="687388" algn="l"/>
              </a:tabLst>
            </a:pPr>
            <a:r>
              <a:rPr lang="en-US" sz="1000" b="0" i="0" dirty="0">
                <a:solidFill>
                  <a:srgbClr val="424242"/>
                </a:solidFill>
                <a:effectLst/>
                <a:latin typeface="Segoe Sans"/>
              </a:rPr>
              <a:t>Offers strategies for integrating the 988 Lifeline into school protocols and educating the school community.</a:t>
            </a:r>
          </a:p>
          <a:p>
            <a:pPr marL="742950" lvl="1" indent="-285750" algn="l">
              <a:buFont typeface="+mj-lt"/>
              <a:buAutoNum type="arabicPeriod"/>
            </a:pPr>
            <a:endParaRPr lang="en-US" sz="1000" b="0" i="0" dirty="0">
              <a:solidFill>
                <a:srgbClr val="424242"/>
              </a:solidFill>
              <a:effectLst/>
              <a:latin typeface="Segoe Sans"/>
            </a:endParaRPr>
          </a:p>
          <a:p>
            <a:pPr algn="l"/>
            <a:r>
              <a:rPr lang="en-US" sz="1000" b="1" i="0" dirty="0">
                <a:solidFill>
                  <a:srgbClr val="424242"/>
                </a:solidFill>
                <a:effectLst/>
                <a:latin typeface="Segoe Sans"/>
              </a:rPr>
              <a:t>Closing Talking Point:</a:t>
            </a:r>
            <a:br>
              <a:rPr lang="en-US" sz="1000" b="0" i="0" dirty="0">
                <a:solidFill>
                  <a:srgbClr val="424242"/>
                </a:solidFill>
                <a:effectLst/>
                <a:latin typeface="Segoe Sans"/>
              </a:rPr>
            </a:br>
            <a:r>
              <a:rPr lang="en-US" sz="1000" b="0" i="0" dirty="0">
                <a:solidFill>
                  <a:srgbClr val="424242"/>
                </a:solidFill>
                <a:effectLst/>
                <a:latin typeface="Segoe Sans"/>
              </a:rPr>
              <a:t>Encourage participants to explore these tools and integrate them into their school’s crisis plan. These are not just checklists—they’re practical supports for effective, compassionate response.</a:t>
            </a:r>
          </a:p>
        </p:txBody>
      </p:sp>
      <p:sp>
        <p:nvSpPr>
          <p:cNvPr id="4" name="Slide Number Placeholder 3"/>
          <p:cNvSpPr>
            <a:spLocks noGrp="1"/>
          </p:cNvSpPr>
          <p:nvPr>
            <p:ph type="sldNum" sz="quarter" idx="5"/>
          </p:nvPr>
        </p:nvSpPr>
        <p:spPr/>
        <p:txBody>
          <a:bodyPr/>
          <a:lstStyle/>
          <a:p>
            <a:fld id="{E61B91CA-B8FE-4262-BBCC-3AC4A78BFEFB}" type="slidenum">
              <a:rPr lang="en-US" smtClean="0"/>
              <a:t>9</a:t>
            </a:fld>
            <a:endParaRPr lang="en-US"/>
          </a:p>
        </p:txBody>
      </p:sp>
    </p:spTree>
    <p:extLst>
      <p:ext uri="{BB962C8B-B14F-4D97-AF65-F5344CB8AC3E}">
        <p14:creationId xmlns:p14="http://schemas.microsoft.com/office/powerpoint/2010/main" val="114226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AF6F-49C0-491C-83DB-A157350338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D17FB3-6F2E-47A8-8455-7FDC31AB6304}"/>
              </a:ext>
            </a:extLst>
          </p:cNvPr>
          <p:cNvSpPr>
            <a:spLocks noGrp="1"/>
          </p:cNvSpPr>
          <p:nvPr>
            <p:ph type="subTitle" idx="1"/>
          </p:nvPr>
        </p:nvSpPr>
        <p:spPr>
          <a:xfrm>
            <a:off x="1524000" y="3602038"/>
            <a:ext cx="9144000" cy="1655762"/>
          </a:xfrm>
        </p:spPr>
        <p:txBody>
          <a:bodyPr/>
          <a:lstStyle>
            <a:lvl1pPr marL="0" indent="0" algn="ctr">
              <a:buNone/>
              <a:defRPr sz="2400"/>
            </a:lvl1pPr>
            <a:lvl2pPr marL="457218" indent="0" algn="ctr">
              <a:buNone/>
              <a:defRPr sz="2000"/>
            </a:lvl2pPr>
            <a:lvl3pPr marL="914435" indent="0" algn="ctr">
              <a:buNone/>
              <a:defRPr sz="1801"/>
            </a:lvl3pPr>
            <a:lvl4pPr marL="1371651" indent="0" algn="ctr">
              <a:buNone/>
              <a:defRPr sz="1600"/>
            </a:lvl4pPr>
            <a:lvl5pPr marL="1828869" indent="0" algn="ctr">
              <a:buNone/>
              <a:defRPr sz="1600"/>
            </a:lvl5pPr>
            <a:lvl6pPr marL="2286085" indent="0" algn="ctr">
              <a:buNone/>
              <a:defRPr sz="1600"/>
            </a:lvl6pPr>
            <a:lvl7pPr marL="2743302" indent="0" algn="ctr">
              <a:buNone/>
              <a:defRPr sz="1600"/>
            </a:lvl7pPr>
            <a:lvl8pPr marL="3200520" indent="0" algn="ctr">
              <a:buNone/>
              <a:defRPr sz="1600"/>
            </a:lvl8pPr>
            <a:lvl9pPr marL="365773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3A93AA-FFB2-4BA5-AC2F-478892F76002}"/>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5" name="Footer Placeholder 4">
            <a:extLst>
              <a:ext uri="{FF2B5EF4-FFF2-40B4-BE49-F238E27FC236}">
                <a16:creationId xmlns:a16="http://schemas.microsoft.com/office/drawing/2014/main" id="{25565236-7E77-4452-B361-D6E8E092F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93CF7-67E0-4AAA-9FF8-5E6BDA350129}"/>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2686202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692C-C98B-466E-A892-C8ECBA27CC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69AE01-D123-4E64-BCF5-6B74C0C7D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A488B-6DA2-4EB2-AC2F-A3ED615D556C}"/>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5" name="Footer Placeholder 4">
            <a:extLst>
              <a:ext uri="{FF2B5EF4-FFF2-40B4-BE49-F238E27FC236}">
                <a16:creationId xmlns:a16="http://schemas.microsoft.com/office/drawing/2014/main" id="{77F249C7-2464-4C60-8D6D-CF7057B56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EF20E-C304-4C44-AA1B-B05E8B10D1E9}"/>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174096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FD2A9-AE1E-457A-819F-36B281DC2D4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3B4371-FC5C-4D21-9D57-84A746457C6E}"/>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BA2BB-F43B-46A1-8458-A9DB93324BAF}"/>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5" name="Footer Placeholder 4">
            <a:extLst>
              <a:ext uri="{FF2B5EF4-FFF2-40B4-BE49-F238E27FC236}">
                <a16:creationId xmlns:a16="http://schemas.microsoft.com/office/drawing/2014/main" id="{24EC7AF5-7138-4939-82F6-8A39BBBA9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FDA01-5DD0-4338-BB25-D4287AF52DFC}"/>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195227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3C2C3-1956-485D-B6A0-F72EA25816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5A0E53-18ED-4F48-AA20-8CDCF8866D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8614A-DB84-4829-9B5E-63055FD6B561}"/>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5" name="Footer Placeholder 4">
            <a:extLst>
              <a:ext uri="{FF2B5EF4-FFF2-40B4-BE49-F238E27FC236}">
                <a16:creationId xmlns:a16="http://schemas.microsoft.com/office/drawing/2014/main" id="{5AEAE901-115A-4862-8377-60D57D6F1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5930D-4B91-400A-B4ED-F0338F233AB6}"/>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359274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61B1-3C70-4541-BEC7-CEF557A18AAA}"/>
              </a:ext>
            </a:extLst>
          </p:cNvPr>
          <p:cNvSpPr>
            <a:spLocks noGrp="1"/>
          </p:cNvSpPr>
          <p:nvPr>
            <p:ph type="title"/>
          </p:nvPr>
        </p:nvSpPr>
        <p:spPr>
          <a:xfrm>
            <a:off x="831853"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05F596-2A5A-46D8-9395-FB8E76A76C1A}"/>
              </a:ext>
            </a:extLst>
          </p:cNvPr>
          <p:cNvSpPr>
            <a:spLocks noGrp="1"/>
          </p:cNvSpPr>
          <p:nvPr>
            <p:ph type="body" idx="1"/>
          </p:nvPr>
        </p:nvSpPr>
        <p:spPr>
          <a:xfrm>
            <a:off x="831853" y="4589466"/>
            <a:ext cx="10515600" cy="1500187"/>
          </a:xfrm>
        </p:spPr>
        <p:txBody>
          <a:bodyPr/>
          <a:lstStyle>
            <a:lvl1pPr marL="0" indent="0">
              <a:buNone/>
              <a:defRPr sz="2400">
                <a:solidFill>
                  <a:schemeClr val="tx1">
                    <a:tint val="75000"/>
                  </a:schemeClr>
                </a:solidFill>
              </a:defRPr>
            </a:lvl1pPr>
            <a:lvl2pPr marL="457218" indent="0">
              <a:buNone/>
              <a:defRPr sz="2000">
                <a:solidFill>
                  <a:schemeClr val="tx1">
                    <a:tint val="75000"/>
                  </a:schemeClr>
                </a:solidFill>
              </a:defRPr>
            </a:lvl2pPr>
            <a:lvl3pPr marL="914435" indent="0">
              <a:buNone/>
              <a:defRPr sz="1801">
                <a:solidFill>
                  <a:schemeClr val="tx1">
                    <a:tint val="75000"/>
                  </a:schemeClr>
                </a:solidFill>
              </a:defRPr>
            </a:lvl3pPr>
            <a:lvl4pPr marL="1371651" indent="0">
              <a:buNone/>
              <a:defRPr sz="1600">
                <a:solidFill>
                  <a:schemeClr val="tx1">
                    <a:tint val="75000"/>
                  </a:schemeClr>
                </a:solidFill>
              </a:defRPr>
            </a:lvl4pPr>
            <a:lvl5pPr marL="1828869" indent="0">
              <a:buNone/>
              <a:defRPr sz="1600">
                <a:solidFill>
                  <a:schemeClr val="tx1">
                    <a:tint val="75000"/>
                  </a:schemeClr>
                </a:solidFill>
              </a:defRPr>
            </a:lvl5pPr>
            <a:lvl6pPr marL="2286085" indent="0">
              <a:buNone/>
              <a:defRPr sz="1600">
                <a:solidFill>
                  <a:schemeClr val="tx1">
                    <a:tint val="75000"/>
                  </a:schemeClr>
                </a:solidFill>
              </a:defRPr>
            </a:lvl6pPr>
            <a:lvl7pPr marL="2743302" indent="0">
              <a:buNone/>
              <a:defRPr sz="1600">
                <a:solidFill>
                  <a:schemeClr val="tx1">
                    <a:tint val="75000"/>
                  </a:schemeClr>
                </a:solidFill>
              </a:defRPr>
            </a:lvl7pPr>
            <a:lvl8pPr marL="3200520" indent="0">
              <a:buNone/>
              <a:defRPr sz="1600">
                <a:solidFill>
                  <a:schemeClr val="tx1">
                    <a:tint val="75000"/>
                  </a:schemeClr>
                </a:solidFill>
              </a:defRPr>
            </a:lvl8pPr>
            <a:lvl9pPr marL="365773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CBEC43-B9A1-4AF4-B344-82780EE35FA9}"/>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5" name="Footer Placeholder 4">
            <a:extLst>
              <a:ext uri="{FF2B5EF4-FFF2-40B4-BE49-F238E27FC236}">
                <a16:creationId xmlns:a16="http://schemas.microsoft.com/office/drawing/2014/main" id="{A54D5DE3-4AC1-44CB-B3EC-D360A2495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4E09A-982A-4CB0-B0E2-EF5375A61726}"/>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329365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4C5E-EE15-4C45-8DC4-0D1040B82A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71027-5AC6-486E-89F6-DD6999EE0C64}"/>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1C166C-C8D0-41F6-B94A-BB244D4BF678}"/>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80C1BC-63FA-49B4-B56D-F9EED2226843}"/>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6" name="Footer Placeholder 5">
            <a:extLst>
              <a:ext uri="{FF2B5EF4-FFF2-40B4-BE49-F238E27FC236}">
                <a16:creationId xmlns:a16="http://schemas.microsoft.com/office/drawing/2014/main" id="{28309848-0889-4094-B32B-9F4E043EF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13A37-4C32-4966-8149-DD89C52E5AFE}"/>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28248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2164-7951-436B-8EEF-7F91500B77E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66609-5214-46A0-8700-925936E26477}"/>
              </a:ext>
            </a:extLst>
          </p:cNvPr>
          <p:cNvSpPr>
            <a:spLocks noGrp="1"/>
          </p:cNvSpPr>
          <p:nvPr>
            <p:ph type="body" idx="1"/>
          </p:nvPr>
        </p:nvSpPr>
        <p:spPr>
          <a:xfrm>
            <a:off x="839793" y="1681163"/>
            <a:ext cx="5157787" cy="823912"/>
          </a:xfrm>
        </p:spPr>
        <p:txBody>
          <a:bodyPr anchor="b"/>
          <a:lstStyle>
            <a:lvl1pPr marL="0" indent="0">
              <a:buNone/>
              <a:defRPr sz="2400" b="1"/>
            </a:lvl1pPr>
            <a:lvl2pPr marL="457218" indent="0">
              <a:buNone/>
              <a:defRPr sz="2000" b="1"/>
            </a:lvl2pPr>
            <a:lvl3pPr marL="914435" indent="0">
              <a:buNone/>
              <a:defRPr sz="1801" b="1"/>
            </a:lvl3pPr>
            <a:lvl4pPr marL="1371651" indent="0">
              <a:buNone/>
              <a:defRPr sz="1600" b="1"/>
            </a:lvl4pPr>
            <a:lvl5pPr marL="1828869" indent="0">
              <a:buNone/>
              <a:defRPr sz="1600" b="1"/>
            </a:lvl5pPr>
            <a:lvl6pPr marL="2286085" indent="0">
              <a:buNone/>
              <a:defRPr sz="1600" b="1"/>
            </a:lvl6pPr>
            <a:lvl7pPr marL="2743302" indent="0">
              <a:buNone/>
              <a:defRPr sz="1600" b="1"/>
            </a:lvl7pPr>
            <a:lvl8pPr marL="3200520" indent="0">
              <a:buNone/>
              <a:defRPr sz="1600" b="1"/>
            </a:lvl8pPr>
            <a:lvl9pPr marL="365773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FBF9B4-9B86-4844-A7FC-680EDB487018}"/>
              </a:ext>
            </a:extLst>
          </p:cNvPr>
          <p:cNvSpPr>
            <a:spLocks noGrp="1"/>
          </p:cNvSpPr>
          <p:nvPr>
            <p:ph sz="half" idx="2"/>
          </p:nvPr>
        </p:nvSpPr>
        <p:spPr>
          <a:xfrm>
            <a:off x="839793"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A09C90-5778-4A78-86D1-7B0FC8694CC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18" indent="0">
              <a:buNone/>
              <a:defRPr sz="2000" b="1"/>
            </a:lvl2pPr>
            <a:lvl3pPr marL="914435" indent="0">
              <a:buNone/>
              <a:defRPr sz="1801" b="1"/>
            </a:lvl3pPr>
            <a:lvl4pPr marL="1371651" indent="0">
              <a:buNone/>
              <a:defRPr sz="1600" b="1"/>
            </a:lvl4pPr>
            <a:lvl5pPr marL="1828869" indent="0">
              <a:buNone/>
              <a:defRPr sz="1600" b="1"/>
            </a:lvl5pPr>
            <a:lvl6pPr marL="2286085" indent="0">
              <a:buNone/>
              <a:defRPr sz="1600" b="1"/>
            </a:lvl6pPr>
            <a:lvl7pPr marL="2743302" indent="0">
              <a:buNone/>
              <a:defRPr sz="1600" b="1"/>
            </a:lvl7pPr>
            <a:lvl8pPr marL="3200520" indent="0">
              <a:buNone/>
              <a:defRPr sz="1600" b="1"/>
            </a:lvl8pPr>
            <a:lvl9pPr marL="365773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863FFD-37DD-44D3-A1FB-F8C3A69FB8E8}"/>
              </a:ext>
            </a:extLst>
          </p:cNvPr>
          <p:cNvSpPr>
            <a:spLocks noGrp="1"/>
          </p:cNvSpPr>
          <p:nvPr>
            <p:ph sz="quarter" idx="4"/>
          </p:nvPr>
        </p:nvSpPr>
        <p:spPr>
          <a:xfrm>
            <a:off x="6172203"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EF83E-613A-4988-92C5-A685C9EC69E4}"/>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8" name="Footer Placeholder 7">
            <a:extLst>
              <a:ext uri="{FF2B5EF4-FFF2-40B4-BE49-F238E27FC236}">
                <a16:creationId xmlns:a16="http://schemas.microsoft.com/office/drawing/2014/main" id="{9DF36EF4-0251-44D1-A595-385BD6A5AE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CB7B5D-A7E3-4DE4-BD5C-C0F502728464}"/>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263669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B9F6-9A34-473D-AC75-E28732E351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050033-2BB3-4CD5-A1CC-90FEF3D7F426}"/>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4" name="Footer Placeholder 3">
            <a:extLst>
              <a:ext uri="{FF2B5EF4-FFF2-40B4-BE49-F238E27FC236}">
                <a16:creationId xmlns:a16="http://schemas.microsoft.com/office/drawing/2014/main" id="{F7885403-FA4F-40F3-BADD-ACFBB20F40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B6E7AA-FC3D-46A7-B2EB-C49E2C7596EB}"/>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70155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EC4A0E-DEE4-426C-BE7A-EEE0F4DA9437}"/>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3" name="Footer Placeholder 2">
            <a:extLst>
              <a:ext uri="{FF2B5EF4-FFF2-40B4-BE49-F238E27FC236}">
                <a16:creationId xmlns:a16="http://schemas.microsoft.com/office/drawing/2014/main" id="{24D1ED61-3979-4779-B2A7-38B209AA2A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5A7494-0821-451A-92FE-4FF795F18D82}"/>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1214784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2F75-AE47-4B8B-8F3A-3A6B6D7E092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996D5F-EF52-4DF4-9769-A4FF548B6830}"/>
              </a:ext>
            </a:extLst>
          </p:cNvPr>
          <p:cNvSpPr>
            <a:spLocks noGrp="1"/>
          </p:cNvSpPr>
          <p:nvPr>
            <p:ph idx="1"/>
          </p:nvPr>
        </p:nvSpPr>
        <p:spPr>
          <a:xfrm>
            <a:off x="5183192"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6376E0-FBAD-41E9-A606-E6DBF7488ABA}"/>
              </a:ext>
            </a:extLst>
          </p:cNvPr>
          <p:cNvSpPr>
            <a:spLocks noGrp="1"/>
          </p:cNvSpPr>
          <p:nvPr>
            <p:ph type="body" sz="half" idx="2"/>
          </p:nvPr>
        </p:nvSpPr>
        <p:spPr>
          <a:xfrm>
            <a:off x="839791" y="2057400"/>
            <a:ext cx="3932236" cy="3811588"/>
          </a:xfrm>
        </p:spPr>
        <p:txBody>
          <a:bodyPr/>
          <a:lstStyle>
            <a:lvl1pPr marL="0" indent="0">
              <a:buNone/>
              <a:defRPr sz="1600"/>
            </a:lvl1pPr>
            <a:lvl2pPr marL="457218" indent="0">
              <a:buNone/>
              <a:defRPr sz="1401"/>
            </a:lvl2pPr>
            <a:lvl3pPr marL="914435" indent="0">
              <a:buNone/>
              <a:defRPr sz="1200"/>
            </a:lvl3pPr>
            <a:lvl4pPr marL="1371651" indent="0">
              <a:buNone/>
              <a:defRPr sz="1001"/>
            </a:lvl4pPr>
            <a:lvl5pPr marL="1828869" indent="0">
              <a:buNone/>
              <a:defRPr sz="1001"/>
            </a:lvl5pPr>
            <a:lvl6pPr marL="2286085" indent="0">
              <a:buNone/>
              <a:defRPr sz="1001"/>
            </a:lvl6pPr>
            <a:lvl7pPr marL="2743302" indent="0">
              <a:buNone/>
              <a:defRPr sz="1001"/>
            </a:lvl7pPr>
            <a:lvl8pPr marL="3200520" indent="0">
              <a:buNone/>
              <a:defRPr sz="1001"/>
            </a:lvl8pPr>
            <a:lvl9pPr marL="3657738"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3357F888-3F85-40B4-8D8F-F111283E15DA}"/>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6" name="Footer Placeholder 5">
            <a:extLst>
              <a:ext uri="{FF2B5EF4-FFF2-40B4-BE49-F238E27FC236}">
                <a16:creationId xmlns:a16="http://schemas.microsoft.com/office/drawing/2014/main" id="{0CCA2A32-7409-4C8E-B0DE-5E09FB2E71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38C9E-3BCC-4507-BE51-60778DE36E71}"/>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208458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C403-3182-4FEB-8B6E-7017461FB5EB}"/>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00AD4A-3A33-411F-98D3-46B1AF3CE988}"/>
              </a:ext>
            </a:extLst>
          </p:cNvPr>
          <p:cNvSpPr>
            <a:spLocks noGrp="1"/>
          </p:cNvSpPr>
          <p:nvPr>
            <p:ph type="pic" idx="1"/>
          </p:nvPr>
        </p:nvSpPr>
        <p:spPr>
          <a:xfrm>
            <a:off x="5183192" y="987425"/>
            <a:ext cx="6172201" cy="4873625"/>
          </a:xfrm>
        </p:spPr>
        <p:txBody>
          <a:bodyPr/>
          <a:lstStyle>
            <a:lvl1pPr marL="0" indent="0">
              <a:buNone/>
              <a:defRPr sz="3200"/>
            </a:lvl1pPr>
            <a:lvl2pPr marL="457218" indent="0">
              <a:buNone/>
              <a:defRPr sz="2800"/>
            </a:lvl2pPr>
            <a:lvl3pPr marL="914435" indent="0">
              <a:buNone/>
              <a:defRPr sz="2400"/>
            </a:lvl3pPr>
            <a:lvl4pPr marL="1371651" indent="0">
              <a:buNone/>
              <a:defRPr sz="2000"/>
            </a:lvl4pPr>
            <a:lvl5pPr marL="1828869" indent="0">
              <a:buNone/>
              <a:defRPr sz="2000"/>
            </a:lvl5pPr>
            <a:lvl6pPr marL="2286085" indent="0">
              <a:buNone/>
              <a:defRPr sz="2000"/>
            </a:lvl6pPr>
            <a:lvl7pPr marL="2743302" indent="0">
              <a:buNone/>
              <a:defRPr sz="2000"/>
            </a:lvl7pPr>
            <a:lvl8pPr marL="3200520" indent="0">
              <a:buNone/>
              <a:defRPr sz="2000"/>
            </a:lvl8pPr>
            <a:lvl9pPr marL="3657738" indent="0">
              <a:buNone/>
              <a:defRPr sz="2000"/>
            </a:lvl9pPr>
          </a:lstStyle>
          <a:p>
            <a:endParaRPr lang="en-US"/>
          </a:p>
        </p:txBody>
      </p:sp>
      <p:sp>
        <p:nvSpPr>
          <p:cNvPr id="4" name="Text Placeholder 3">
            <a:extLst>
              <a:ext uri="{FF2B5EF4-FFF2-40B4-BE49-F238E27FC236}">
                <a16:creationId xmlns:a16="http://schemas.microsoft.com/office/drawing/2014/main" id="{67918C7D-C8E8-4EBE-83FD-4366D6901165}"/>
              </a:ext>
            </a:extLst>
          </p:cNvPr>
          <p:cNvSpPr>
            <a:spLocks noGrp="1"/>
          </p:cNvSpPr>
          <p:nvPr>
            <p:ph type="body" sz="half" idx="2"/>
          </p:nvPr>
        </p:nvSpPr>
        <p:spPr>
          <a:xfrm>
            <a:off x="839791" y="2057400"/>
            <a:ext cx="3932236" cy="3811588"/>
          </a:xfrm>
        </p:spPr>
        <p:txBody>
          <a:bodyPr/>
          <a:lstStyle>
            <a:lvl1pPr marL="0" indent="0">
              <a:buNone/>
              <a:defRPr sz="1600"/>
            </a:lvl1pPr>
            <a:lvl2pPr marL="457218" indent="0">
              <a:buNone/>
              <a:defRPr sz="1401"/>
            </a:lvl2pPr>
            <a:lvl3pPr marL="914435" indent="0">
              <a:buNone/>
              <a:defRPr sz="1200"/>
            </a:lvl3pPr>
            <a:lvl4pPr marL="1371651" indent="0">
              <a:buNone/>
              <a:defRPr sz="1001"/>
            </a:lvl4pPr>
            <a:lvl5pPr marL="1828869" indent="0">
              <a:buNone/>
              <a:defRPr sz="1001"/>
            </a:lvl5pPr>
            <a:lvl6pPr marL="2286085" indent="0">
              <a:buNone/>
              <a:defRPr sz="1001"/>
            </a:lvl6pPr>
            <a:lvl7pPr marL="2743302" indent="0">
              <a:buNone/>
              <a:defRPr sz="1001"/>
            </a:lvl7pPr>
            <a:lvl8pPr marL="3200520" indent="0">
              <a:buNone/>
              <a:defRPr sz="1001"/>
            </a:lvl8pPr>
            <a:lvl9pPr marL="3657738"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17499A0A-3175-422F-B5E4-8BE19672D555}"/>
              </a:ext>
            </a:extLst>
          </p:cNvPr>
          <p:cNvSpPr>
            <a:spLocks noGrp="1"/>
          </p:cNvSpPr>
          <p:nvPr>
            <p:ph type="dt" sz="half" idx="10"/>
          </p:nvPr>
        </p:nvSpPr>
        <p:spPr/>
        <p:txBody>
          <a:bodyPr/>
          <a:lstStyle/>
          <a:p>
            <a:fld id="{32C56BEE-449F-4E0E-B1A2-A92E9D4F3CC0}" type="datetimeFigureOut">
              <a:rPr lang="en-US" smtClean="0"/>
              <a:t>7/29/2025</a:t>
            </a:fld>
            <a:endParaRPr lang="en-US"/>
          </a:p>
        </p:txBody>
      </p:sp>
      <p:sp>
        <p:nvSpPr>
          <p:cNvPr id="6" name="Footer Placeholder 5">
            <a:extLst>
              <a:ext uri="{FF2B5EF4-FFF2-40B4-BE49-F238E27FC236}">
                <a16:creationId xmlns:a16="http://schemas.microsoft.com/office/drawing/2014/main" id="{0071C84F-F4A3-4388-96E2-8C1095D88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4BCD3-013B-4731-899B-E2BCFCA23D51}"/>
              </a:ext>
            </a:extLst>
          </p:cNvPr>
          <p:cNvSpPr>
            <a:spLocks noGrp="1"/>
          </p:cNvSpPr>
          <p:nvPr>
            <p:ph type="sldNum" sz="quarter" idx="12"/>
          </p:nvPr>
        </p:nvSpPr>
        <p:spPr/>
        <p:txBody>
          <a:bodyPr/>
          <a:lstStyle/>
          <a:p>
            <a:fld id="{3AFDD229-8C08-4F3A-B905-E636B45D22A0}" type="slidenum">
              <a:rPr lang="en-US" smtClean="0"/>
              <a:t>‹#›</a:t>
            </a:fld>
            <a:endParaRPr lang="en-US"/>
          </a:p>
        </p:txBody>
      </p:sp>
    </p:spTree>
    <p:extLst>
      <p:ext uri="{BB962C8B-B14F-4D97-AF65-F5344CB8AC3E}">
        <p14:creationId xmlns:p14="http://schemas.microsoft.com/office/powerpoint/2010/main" val="424214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D4908-47F6-4AA3-AA81-3B5FF9D7997D}"/>
              </a:ext>
            </a:extLst>
          </p:cNvPr>
          <p:cNvSpPr>
            <a:spLocks noGrp="1"/>
          </p:cNvSpPr>
          <p:nvPr>
            <p:ph type="title"/>
          </p:nvPr>
        </p:nvSpPr>
        <p:spPr>
          <a:xfrm>
            <a:off x="838205"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5D6D0D-0DDC-46B2-B30C-8176268A4399}"/>
              </a:ext>
            </a:extLst>
          </p:cNvPr>
          <p:cNvSpPr>
            <a:spLocks noGrp="1"/>
          </p:cNvSpPr>
          <p:nvPr>
            <p:ph type="body" idx="1"/>
          </p:nvPr>
        </p:nvSpPr>
        <p:spPr>
          <a:xfrm>
            <a:off x="838205"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29C59-4E40-4E55-B072-9AA031AF70DA}"/>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56BEE-449F-4E0E-B1A2-A92E9D4F3CC0}" type="datetimeFigureOut">
              <a:rPr lang="en-US" smtClean="0"/>
              <a:t>7/29/2025</a:t>
            </a:fld>
            <a:endParaRPr lang="en-US"/>
          </a:p>
        </p:txBody>
      </p:sp>
      <p:sp>
        <p:nvSpPr>
          <p:cNvPr id="5" name="Footer Placeholder 4">
            <a:extLst>
              <a:ext uri="{FF2B5EF4-FFF2-40B4-BE49-F238E27FC236}">
                <a16:creationId xmlns:a16="http://schemas.microsoft.com/office/drawing/2014/main" id="{58EC4841-C5DE-4537-BC85-2FE86AC9BCA3}"/>
              </a:ext>
            </a:extLst>
          </p:cNvPr>
          <p:cNvSpPr>
            <a:spLocks noGrp="1"/>
          </p:cNvSpPr>
          <p:nvPr>
            <p:ph type="ftr" sz="quarter" idx="3"/>
          </p:nvPr>
        </p:nvSpPr>
        <p:spPr>
          <a:xfrm>
            <a:off x="4038605"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223DCB-D382-40FD-97A8-C3D8CAE4A89A}"/>
              </a:ext>
            </a:extLst>
          </p:cNvPr>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DD229-8C08-4F3A-B905-E636B45D22A0}" type="slidenum">
              <a:rPr lang="en-US" smtClean="0"/>
              <a:t>‹#›</a:t>
            </a:fld>
            <a:endParaRPr lang="en-US"/>
          </a:p>
        </p:txBody>
      </p:sp>
    </p:spTree>
    <p:extLst>
      <p:ext uri="{BB962C8B-B14F-4D97-AF65-F5344CB8AC3E}">
        <p14:creationId xmlns:p14="http://schemas.microsoft.com/office/powerpoint/2010/main" val="3916528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25" indent="-228609" algn="l" defTabSz="9144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42" indent="-228609" algn="l" defTabSz="9144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0"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78"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96"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11"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29"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45" indent="-228609" algn="l" defTabSz="91443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35" rtl="0" eaLnBrk="1" latinLnBrk="0" hangingPunct="1">
        <a:defRPr sz="1801" kern="1200">
          <a:solidFill>
            <a:schemeClr val="tx1"/>
          </a:solidFill>
          <a:latin typeface="+mn-lt"/>
          <a:ea typeface="+mn-ea"/>
          <a:cs typeface="+mn-cs"/>
        </a:defRPr>
      </a:lvl1pPr>
      <a:lvl2pPr marL="457218" algn="l" defTabSz="914435" rtl="0" eaLnBrk="1" latinLnBrk="0" hangingPunct="1">
        <a:defRPr sz="1801" kern="1200">
          <a:solidFill>
            <a:schemeClr val="tx1"/>
          </a:solidFill>
          <a:latin typeface="+mn-lt"/>
          <a:ea typeface="+mn-ea"/>
          <a:cs typeface="+mn-cs"/>
        </a:defRPr>
      </a:lvl2pPr>
      <a:lvl3pPr marL="914435" algn="l" defTabSz="914435" rtl="0" eaLnBrk="1" latinLnBrk="0" hangingPunct="1">
        <a:defRPr sz="1801" kern="1200">
          <a:solidFill>
            <a:schemeClr val="tx1"/>
          </a:solidFill>
          <a:latin typeface="+mn-lt"/>
          <a:ea typeface="+mn-ea"/>
          <a:cs typeface="+mn-cs"/>
        </a:defRPr>
      </a:lvl3pPr>
      <a:lvl4pPr marL="1371651" algn="l" defTabSz="914435" rtl="0" eaLnBrk="1" latinLnBrk="0" hangingPunct="1">
        <a:defRPr sz="1801" kern="1200">
          <a:solidFill>
            <a:schemeClr val="tx1"/>
          </a:solidFill>
          <a:latin typeface="+mn-lt"/>
          <a:ea typeface="+mn-ea"/>
          <a:cs typeface="+mn-cs"/>
        </a:defRPr>
      </a:lvl4pPr>
      <a:lvl5pPr marL="1828869" algn="l" defTabSz="914435" rtl="0" eaLnBrk="1" latinLnBrk="0" hangingPunct="1">
        <a:defRPr sz="1801" kern="1200">
          <a:solidFill>
            <a:schemeClr val="tx1"/>
          </a:solidFill>
          <a:latin typeface="+mn-lt"/>
          <a:ea typeface="+mn-ea"/>
          <a:cs typeface="+mn-cs"/>
        </a:defRPr>
      </a:lvl5pPr>
      <a:lvl6pPr marL="2286085" algn="l" defTabSz="914435" rtl="0" eaLnBrk="1" latinLnBrk="0" hangingPunct="1">
        <a:defRPr sz="1801" kern="1200">
          <a:solidFill>
            <a:schemeClr val="tx1"/>
          </a:solidFill>
          <a:latin typeface="+mn-lt"/>
          <a:ea typeface="+mn-ea"/>
          <a:cs typeface="+mn-cs"/>
        </a:defRPr>
      </a:lvl6pPr>
      <a:lvl7pPr marL="2743302" algn="l" defTabSz="914435" rtl="0" eaLnBrk="1" latinLnBrk="0" hangingPunct="1">
        <a:defRPr sz="1801" kern="1200">
          <a:solidFill>
            <a:schemeClr val="tx1"/>
          </a:solidFill>
          <a:latin typeface="+mn-lt"/>
          <a:ea typeface="+mn-ea"/>
          <a:cs typeface="+mn-cs"/>
        </a:defRPr>
      </a:lvl7pPr>
      <a:lvl8pPr marL="3200520" algn="l" defTabSz="914435" rtl="0" eaLnBrk="1" latinLnBrk="0" hangingPunct="1">
        <a:defRPr sz="1801" kern="1200">
          <a:solidFill>
            <a:schemeClr val="tx1"/>
          </a:solidFill>
          <a:latin typeface="+mn-lt"/>
          <a:ea typeface="+mn-ea"/>
          <a:cs typeface="+mn-cs"/>
        </a:defRPr>
      </a:lvl8pPr>
      <a:lvl9pPr marL="3657738" algn="l" defTabSz="914435"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ortrait of five young children with arms on each other's shoulders standing in school hallway">
            <a:extLst>
              <a:ext uri="{FF2B5EF4-FFF2-40B4-BE49-F238E27FC236}">
                <a16:creationId xmlns:a16="http://schemas.microsoft.com/office/drawing/2014/main" id="{EE0B1CDD-8863-1391-3EA0-F4CAC82AEF8D}"/>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colorTemperature colorTemp="7200"/>
                    </a14:imgEffect>
                  </a14:imgLayer>
                </a14:imgProps>
              </a:ext>
            </a:extLst>
          </a:blip>
          <a:srcRect l="10546" t="310" r="12567" b="31372"/>
          <a:stretch/>
        </p:blipFill>
        <p:spPr>
          <a:xfrm>
            <a:off x="-2" y="-1"/>
            <a:ext cx="12191273" cy="6858000"/>
          </a:xfrm>
          <a:prstGeom prst="rect">
            <a:avLst/>
          </a:prstGeom>
          <a:ln>
            <a:noFill/>
          </a:ln>
        </p:spPr>
      </p:pic>
      <p:sp>
        <p:nvSpPr>
          <p:cNvPr id="5" name="Right Triangle 4">
            <a:extLst>
              <a:ext uri="{FF2B5EF4-FFF2-40B4-BE49-F238E27FC236}">
                <a16:creationId xmlns:a16="http://schemas.microsoft.com/office/drawing/2014/main" id="{9F2BC5B8-4542-1F16-DCF7-12E57505DF9D}"/>
              </a:ext>
            </a:extLst>
          </p:cNvPr>
          <p:cNvSpPr/>
          <p:nvPr/>
        </p:nvSpPr>
        <p:spPr>
          <a:xfrm rot="10800000">
            <a:off x="2237874" y="2"/>
            <a:ext cx="9953397" cy="6858000"/>
          </a:xfrm>
          <a:prstGeom prst="rtTriangle">
            <a:avLst/>
          </a:prstGeom>
          <a:gradFill>
            <a:gsLst>
              <a:gs pos="0">
                <a:schemeClr val="tx2">
                  <a:alpha val="60000"/>
                  <a:lumMod val="80000"/>
                  <a:lumOff val="20000"/>
                </a:schemeClr>
              </a:gs>
              <a:gs pos="54000">
                <a:schemeClr val="tx2">
                  <a:lumMod val="40000"/>
                  <a:lumOff val="60000"/>
                  <a:alpha val="60000"/>
                </a:schemeClr>
              </a:gs>
              <a:gs pos="96000">
                <a:schemeClr val="tx2">
                  <a:lumMod val="75000"/>
                  <a:alpha val="85000"/>
                </a:schemeClr>
              </a:gs>
              <a:gs pos="76000">
                <a:schemeClr val="tx2">
                  <a:lumMod val="60000"/>
                  <a:lumOff val="40000"/>
                  <a:alpha val="70000"/>
                </a:schemeClr>
              </a:gs>
            </a:gsLst>
            <a:lin ang="6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0000"/>
              </a:solidFill>
              <a:latin typeface="Oswald Light"/>
            </a:endParaRPr>
          </a:p>
        </p:txBody>
      </p:sp>
      <p:pic>
        <p:nvPicPr>
          <p:cNvPr id="3" name="Picture 2">
            <a:extLst>
              <a:ext uri="{FF2B5EF4-FFF2-40B4-BE49-F238E27FC236}">
                <a16:creationId xmlns:a16="http://schemas.microsoft.com/office/drawing/2014/main" id="{564E40ED-B9FC-4311-AF64-AF1464763896}"/>
              </a:ext>
            </a:extLst>
          </p:cNvPr>
          <p:cNvPicPr>
            <a:picLocks noChangeAspect="1"/>
          </p:cNvPicPr>
          <p:nvPr/>
        </p:nvPicPr>
        <p:blipFill>
          <a:blip r:embed="rId5">
            <a:extLst>
              <a:ext uri="{BEBA8EAE-BF5A-486C-A8C5-ECC9F3942E4B}">
                <a14:imgProps xmlns:a14="http://schemas.microsoft.com/office/drawing/2010/main">
                  <a14:imgLayer r:embed="rId6">
                    <a14:imgEffect>
                      <a14:saturation sat="180000"/>
                    </a14:imgEffect>
                  </a14:imgLayer>
                </a14:imgProps>
              </a:ext>
            </a:extLst>
          </a:blip>
          <a:stretch>
            <a:fillRect/>
          </a:stretch>
        </p:blipFill>
        <p:spPr>
          <a:xfrm>
            <a:off x="9626268" y="2201032"/>
            <a:ext cx="2152075" cy="2152075"/>
          </a:xfrm>
          <a:prstGeom prst="rect">
            <a:avLst/>
          </a:prstGeom>
        </p:spPr>
      </p:pic>
      <p:sp>
        <p:nvSpPr>
          <p:cNvPr id="10" name="TextBox 9">
            <a:extLst>
              <a:ext uri="{FF2B5EF4-FFF2-40B4-BE49-F238E27FC236}">
                <a16:creationId xmlns:a16="http://schemas.microsoft.com/office/drawing/2014/main" id="{B67B6712-989F-407D-AD25-C1C3D4523D02}"/>
              </a:ext>
            </a:extLst>
          </p:cNvPr>
          <p:cNvSpPr txBox="1"/>
          <p:nvPr/>
        </p:nvSpPr>
        <p:spPr>
          <a:xfrm>
            <a:off x="4644191" y="464909"/>
            <a:ext cx="7214437" cy="1938994"/>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r"/>
            <a:r>
              <a:rPr lang="en-US" sz="6000" b="1" dirty="0">
                <a:solidFill>
                  <a:schemeClr val="bg1"/>
                </a:solidFill>
                <a:latin typeface="Segoe UI Variable Display Light" pitchFamily="2" charset="0"/>
                <a:ea typeface="Dotum" panose="020B0503020000020004" pitchFamily="34" charset="-127"/>
                <a:cs typeface="Posterama" panose="020B0502040204020203" pitchFamily="34" charset="0"/>
              </a:rPr>
              <a:t>Conversations for ​</a:t>
            </a:r>
            <a:br>
              <a:rPr lang="en-US" sz="6000" b="1" dirty="0">
                <a:solidFill>
                  <a:schemeClr val="bg1"/>
                </a:solidFill>
                <a:latin typeface="Segoe UI Variable Display Light" pitchFamily="2" charset="0"/>
                <a:ea typeface="Dotum" panose="020B0503020000020004" pitchFamily="34" charset="-127"/>
                <a:cs typeface="Posterama" panose="020B0502040204020203" pitchFamily="34" charset="0"/>
              </a:rPr>
            </a:br>
            <a:r>
              <a:rPr lang="en-US" sz="6000" b="1" dirty="0">
                <a:solidFill>
                  <a:schemeClr val="bg1"/>
                </a:solidFill>
                <a:latin typeface="Segoe UI Variable Display Light" pitchFamily="2" charset="0"/>
                <a:ea typeface="Dotum" panose="020B0503020000020004" pitchFamily="34" charset="-127"/>
                <a:cs typeface="Posterama" panose="020B0502040204020203" pitchFamily="34" charset="0"/>
              </a:rPr>
              <a:t>Suicide Safer Schools</a:t>
            </a:r>
            <a:r>
              <a:rPr lang="en-US" sz="6000" dirty="0">
                <a:solidFill>
                  <a:schemeClr val="bg1"/>
                </a:solidFill>
                <a:latin typeface="Segoe UI Variable Display Light" pitchFamily="2" charset="0"/>
                <a:ea typeface="Dotum" panose="020B0503020000020004" pitchFamily="34" charset="-127"/>
                <a:cs typeface="Posterama" panose="020B0502040204020203" pitchFamily="34" charset="0"/>
              </a:rPr>
              <a:t>​</a:t>
            </a:r>
          </a:p>
        </p:txBody>
      </p:sp>
      <p:pic>
        <p:nvPicPr>
          <p:cNvPr id="11" name="Picture 10" descr="A blue and white logo&#10;&#10;Description automatically generated">
            <a:extLst>
              <a:ext uri="{FF2B5EF4-FFF2-40B4-BE49-F238E27FC236}">
                <a16:creationId xmlns:a16="http://schemas.microsoft.com/office/drawing/2014/main" id="{5D839F69-A428-4153-A8A6-EFE14955CC30}"/>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4249" t="24213" r="3444" b="21434"/>
          <a:stretch/>
        </p:blipFill>
        <p:spPr>
          <a:xfrm>
            <a:off x="7251837" y="5821181"/>
            <a:ext cx="2980738" cy="809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utoShape 2" descr="Image preview">
            <a:extLst>
              <a:ext uri="{FF2B5EF4-FFF2-40B4-BE49-F238E27FC236}">
                <a16:creationId xmlns:a16="http://schemas.microsoft.com/office/drawing/2014/main" id="{C46ABDC5-8970-E7B9-B5E1-D562732A889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endParaRPr lang="en-US" sz="1801"/>
          </a:p>
        </p:txBody>
      </p:sp>
      <p:pic>
        <p:nvPicPr>
          <p:cNvPr id="7" name="Picture 6" descr="A qr code on a white background&#10;&#10;Description automatically generated">
            <a:extLst>
              <a:ext uri="{FF2B5EF4-FFF2-40B4-BE49-F238E27FC236}">
                <a16:creationId xmlns:a16="http://schemas.microsoft.com/office/drawing/2014/main" id="{E78467C7-9F97-55B5-F367-6B3D128935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0430" y="3809301"/>
            <a:ext cx="2507644" cy="2381250"/>
          </a:xfrm>
          <a:prstGeom prst="rect">
            <a:avLst/>
          </a:prstGeom>
        </p:spPr>
      </p:pic>
      <p:sp>
        <p:nvSpPr>
          <p:cNvPr id="6" name="TextBox 5">
            <a:extLst>
              <a:ext uri="{FF2B5EF4-FFF2-40B4-BE49-F238E27FC236}">
                <a16:creationId xmlns:a16="http://schemas.microsoft.com/office/drawing/2014/main" id="{70D63407-5147-77EC-CA79-71E8D2D8BBFC}"/>
              </a:ext>
            </a:extLst>
          </p:cNvPr>
          <p:cNvSpPr txBox="1">
            <a:spLocks noGrp="1" noRot="1" noMove="1" noResize="1" noEditPoints="1" noAdjustHandles="1" noChangeArrowheads="1" noChangeShapeType="1"/>
          </p:cNvSpPr>
          <p:nvPr/>
        </p:nvSpPr>
        <p:spPr>
          <a:xfrm>
            <a:off x="1420430" y="6154943"/>
            <a:ext cx="2507644" cy="369332"/>
          </a:xfrm>
          <a:prstGeom prst="rect">
            <a:avLst/>
          </a:prstGeom>
          <a:solidFill>
            <a:schemeClr val="bg1"/>
          </a:solidFill>
        </p:spPr>
        <p:txBody>
          <a:bodyPr wrap="square" rtlCol="0">
            <a:spAutoFit/>
          </a:bodyPr>
          <a:lstStyle/>
          <a:p>
            <a:pPr algn="ctr"/>
            <a:r>
              <a:rPr lang="en-US" b="1" dirty="0"/>
              <a:t>https://bit.ly/CSSS_Pre</a:t>
            </a:r>
          </a:p>
        </p:txBody>
      </p:sp>
    </p:spTree>
    <p:extLst>
      <p:ext uri="{BB962C8B-B14F-4D97-AF65-F5344CB8AC3E}">
        <p14:creationId xmlns:p14="http://schemas.microsoft.com/office/powerpoint/2010/main" val="3534996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46712C-4B93-6C28-3BD2-FD83D8049979}"/>
              </a:ext>
            </a:extLst>
          </p:cNvPr>
          <p:cNvSpPr txBox="1"/>
          <p:nvPr/>
        </p:nvSpPr>
        <p:spPr>
          <a:xfrm>
            <a:off x="428005" y="307179"/>
            <a:ext cx="5217356" cy="5909312"/>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marL="285756" indent="-285756">
              <a:buFont typeface="Arial"/>
              <a:buChar char="•"/>
            </a:pPr>
            <a:r>
              <a:rPr lang="en-US" sz="2100" dirty="0">
                <a:cs typeface="Calibri"/>
              </a:rPr>
              <a:t>Free</a:t>
            </a:r>
          </a:p>
          <a:p>
            <a:pPr marL="285756" indent="-285756">
              <a:buFont typeface="Arial"/>
              <a:buChar char="•"/>
            </a:pPr>
            <a:r>
              <a:rPr lang="en-US" sz="2100" dirty="0">
                <a:cs typeface="Calibri"/>
              </a:rPr>
              <a:t>Confidential</a:t>
            </a:r>
          </a:p>
          <a:p>
            <a:pPr marL="285756" indent="-285756">
              <a:buFont typeface="Arial"/>
              <a:buChar char="•"/>
            </a:pPr>
            <a:r>
              <a:rPr lang="en-US" sz="2100" dirty="0">
                <a:cs typeface="Calibri"/>
              </a:rPr>
              <a:t>Available 24/7</a:t>
            </a:r>
          </a:p>
          <a:p>
            <a:pPr marL="285756" indent="-285756">
              <a:buFont typeface="Arial"/>
              <a:buChar char="•"/>
            </a:pPr>
            <a:r>
              <a:rPr lang="en-US" sz="2100" dirty="0">
                <a:cs typeface="Calibri"/>
              </a:rPr>
              <a:t>Staffed with trained professionals </a:t>
            </a:r>
          </a:p>
          <a:p>
            <a:pPr marL="285756" indent="-285756">
              <a:buFont typeface="Arial"/>
              <a:buChar char="•"/>
            </a:pPr>
            <a:r>
              <a:rPr lang="en-US" sz="2100" dirty="0">
                <a:cs typeface="Calibri"/>
              </a:rPr>
              <a:t>Missouri Regional Crisis Centers </a:t>
            </a:r>
          </a:p>
          <a:p>
            <a:pPr marL="285756" indent="-285756">
              <a:buFont typeface="Arial"/>
              <a:buChar char="•"/>
            </a:pPr>
            <a:r>
              <a:rPr lang="en-US" sz="2100" dirty="0">
                <a:cs typeface="Calibri"/>
              </a:rPr>
              <a:t>Geo-location call routing available for Verizon, T-Mobile &amp; AT&amp;T users</a:t>
            </a:r>
          </a:p>
          <a:p>
            <a:pPr marL="285756" indent="-285756">
              <a:buFont typeface="Arial"/>
              <a:buChar char="•"/>
            </a:pPr>
            <a:endParaRPr lang="en-US" sz="2100" dirty="0">
              <a:cs typeface="Calibri"/>
            </a:endParaRPr>
          </a:p>
          <a:p>
            <a:pPr marL="285756" indent="-285756">
              <a:buFont typeface="Arial"/>
              <a:buChar char="•"/>
            </a:pPr>
            <a:endParaRPr lang="en-US" sz="2100" dirty="0">
              <a:cs typeface="Calibri"/>
            </a:endParaRPr>
          </a:p>
          <a:p>
            <a:pPr marL="285756" indent="-285756">
              <a:buFont typeface="Arial"/>
              <a:buChar char="•"/>
            </a:pPr>
            <a:r>
              <a:rPr lang="en-US" sz="2100" dirty="0">
                <a:cs typeface="Calibri"/>
              </a:rPr>
              <a:t>Call by dialing 988</a:t>
            </a:r>
          </a:p>
          <a:p>
            <a:pPr marL="285756" indent="-285756">
              <a:buFont typeface="Arial"/>
              <a:buChar char="•"/>
            </a:pPr>
            <a:r>
              <a:rPr lang="en-US" sz="2100" dirty="0">
                <a:cs typeface="Calibri"/>
              </a:rPr>
              <a:t>SMS Text 988</a:t>
            </a:r>
          </a:p>
          <a:p>
            <a:pPr marL="285756" indent="-285756">
              <a:buFont typeface="Arial"/>
              <a:buChar char="•"/>
            </a:pPr>
            <a:r>
              <a:rPr lang="en-US" sz="2100" dirty="0">
                <a:cs typeface="Calibri"/>
              </a:rPr>
              <a:t>Chat online at </a:t>
            </a:r>
            <a:r>
              <a:rPr lang="en-US" sz="2100" dirty="0">
                <a:ea typeface="+mn-lt"/>
                <a:cs typeface="+mn-lt"/>
              </a:rPr>
              <a:t>988lifeline.org/chat</a:t>
            </a:r>
            <a:endParaRPr lang="en-US" sz="2100" dirty="0">
              <a:cs typeface="Calibri"/>
            </a:endParaRPr>
          </a:p>
          <a:p>
            <a:pPr marL="285756" indent="-285756">
              <a:buFont typeface="Arial"/>
              <a:buChar char="•"/>
            </a:pPr>
            <a:endParaRPr lang="en-US" sz="2100" dirty="0">
              <a:cs typeface="Calibri"/>
            </a:endParaRPr>
          </a:p>
          <a:p>
            <a:pPr marL="285756" indent="-285756">
              <a:buFont typeface="Arial"/>
              <a:buChar char="•"/>
            </a:pPr>
            <a:endParaRPr lang="en-US" sz="2100" dirty="0">
              <a:cs typeface="Calibri"/>
            </a:endParaRPr>
          </a:p>
          <a:p>
            <a:pPr marL="285756" indent="-285756">
              <a:buFont typeface="Arial"/>
              <a:buChar char="•"/>
            </a:pPr>
            <a:r>
              <a:rPr lang="en-US" sz="2100" dirty="0">
                <a:ea typeface="+mn-lt"/>
                <a:cs typeface="+mn-lt"/>
              </a:rPr>
              <a:t>Translation services are available, including deaf &amp; hard-of-hearing TTY users.</a:t>
            </a:r>
            <a:endParaRPr lang="en-US" sz="2100" dirty="0">
              <a:cs typeface="Calibri"/>
            </a:endParaRPr>
          </a:p>
          <a:p>
            <a:pPr marL="285756" indent="-285756">
              <a:buFont typeface="Arial"/>
              <a:buChar char="•"/>
            </a:pPr>
            <a:endParaRPr lang="en-US" sz="2100" dirty="0">
              <a:cs typeface="Calibri"/>
            </a:endParaRPr>
          </a:p>
          <a:p>
            <a:endParaRPr lang="en-US" sz="2100" dirty="0">
              <a:cs typeface="Calibri"/>
            </a:endParaRPr>
          </a:p>
        </p:txBody>
      </p:sp>
      <p:pic>
        <p:nvPicPr>
          <p:cNvPr id="2" name="Picture 1" descr="A phone with numbers on it&#10;&#10;Description automatically generated">
            <a:extLst>
              <a:ext uri="{FF2B5EF4-FFF2-40B4-BE49-F238E27FC236}">
                <a16:creationId xmlns:a16="http://schemas.microsoft.com/office/drawing/2014/main" id="{936B027A-5541-9EBA-DF4E-AD0CDCE44E5F}"/>
              </a:ext>
            </a:extLst>
          </p:cNvPr>
          <p:cNvPicPr>
            <a:picLocks noChangeAspect="1"/>
          </p:cNvPicPr>
          <p:nvPr/>
        </p:nvPicPr>
        <p:blipFill>
          <a:blip r:embed="rId3"/>
          <a:stretch>
            <a:fillRect/>
          </a:stretch>
        </p:blipFill>
        <p:spPr>
          <a:xfrm>
            <a:off x="6261101" y="272740"/>
            <a:ext cx="5499100" cy="6223620"/>
          </a:xfrm>
          <a:prstGeom prst="rect">
            <a:avLst/>
          </a:prstGeom>
        </p:spPr>
      </p:pic>
      <p:cxnSp>
        <p:nvCxnSpPr>
          <p:cNvPr id="3" name="Straight Arrow Connector 2">
            <a:extLst>
              <a:ext uri="{FF2B5EF4-FFF2-40B4-BE49-F238E27FC236}">
                <a16:creationId xmlns:a16="http://schemas.microsoft.com/office/drawing/2014/main" id="{20DBF783-160B-0B4C-F3D7-060DFFD8A114}"/>
              </a:ext>
            </a:extLst>
          </p:cNvPr>
          <p:cNvCxnSpPr/>
          <p:nvPr/>
        </p:nvCxnSpPr>
        <p:spPr>
          <a:xfrm>
            <a:off x="5867399" y="609600"/>
            <a:ext cx="12700" cy="55499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17780D0-DE47-EDEB-980F-9E3087D5009B}"/>
              </a:ext>
            </a:extLst>
          </p:cNvPr>
          <p:cNvCxnSpPr/>
          <p:nvPr/>
        </p:nvCxnSpPr>
        <p:spPr>
          <a:xfrm>
            <a:off x="543339" y="2862470"/>
            <a:ext cx="4837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B24758-0065-9E7F-E46D-158383238E14}"/>
              </a:ext>
            </a:extLst>
          </p:cNvPr>
          <p:cNvCxnSpPr/>
          <p:nvPr/>
        </p:nvCxnSpPr>
        <p:spPr>
          <a:xfrm>
            <a:off x="428004" y="4485860"/>
            <a:ext cx="483704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232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oup discussing">
            <a:extLst>
              <a:ext uri="{FF2B5EF4-FFF2-40B4-BE49-F238E27FC236}">
                <a16:creationId xmlns:a16="http://schemas.microsoft.com/office/drawing/2014/main" id="{0961272E-2F6A-477F-2E70-5D2BCD0D2EDE}"/>
              </a:ext>
            </a:extLst>
          </p:cNvPr>
          <p:cNvPicPr>
            <a:picLocks noGrp="1" noChangeAspect="1"/>
          </p:cNvPicPr>
          <p:nvPr>
            <p:ph idx="1"/>
          </p:nvPr>
        </p:nvPicPr>
        <p:blipFill rotWithShape="1">
          <a:blip r:embed="rId3"/>
          <a:srcRect t="7870" b="7870"/>
          <a:stretch/>
        </p:blipFill>
        <p:spPr>
          <a:xfrm>
            <a:off x="-2229" y="0"/>
            <a:ext cx="12194229" cy="6858000"/>
          </a:xfrm>
          <a:prstGeom prst="rect">
            <a:avLst/>
          </a:prstGeom>
        </p:spPr>
      </p:pic>
    </p:spTree>
    <p:extLst>
      <p:ext uri="{BB962C8B-B14F-4D97-AF65-F5344CB8AC3E}">
        <p14:creationId xmlns:p14="http://schemas.microsoft.com/office/powerpoint/2010/main" val="2361088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pic>
        <p:nvPicPr>
          <p:cNvPr id="4" name="Picture 3" descr="A person jumping over a net&#10;&#10;Description automatically generated">
            <a:extLst>
              <a:ext uri="{FF2B5EF4-FFF2-40B4-BE49-F238E27FC236}">
                <a16:creationId xmlns:a16="http://schemas.microsoft.com/office/drawing/2014/main" id="{6D25867A-280F-AA4E-4DC3-2980960B614D}"/>
              </a:ext>
            </a:extLst>
          </p:cNvPr>
          <p:cNvPicPr>
            <a:picLocks noChangeAspect="1"/>
          </p:cNvPicPr>
          <p:nvPr/>
        </p:nvPicPr>
        <p:blipFill rotWithShape="1">
          <a:blip r:embed="rId3"/>
          <a:srcRect r="1" b="540"/>
          <a:stretch/>
        </p:blipFill>
        <p:spPr>
          <a:xfrm>
            <a:off x="294542" y="173520"/>
            <a:ext cx="11798300" cy="6512763"/>
          </a:xfrm>
          <a:prstGeom prst="rect">
            <a:avLst/>
          </a:prstGeom>
        </p:spPr>
      </p:pic>
    </p:spTree>
    <p:extLst>
      <p:ext uri="{BB962C8B-B14F-4D97-AF65-F5344CB8AC3E}">
        <p14:creationId xmlns:p14="http://schemas.microsoft.com/office/powerpoint/2010/main" val="3949378713"/>
      </p:ext>
    </p:extLst>
  </p:cSld>
  <p:clrMapOvr>
    <a:masterClrMapping/>
  </p:clrMapOvr>
  <mc:AlternateContent xmlns:mc="http://schemas.openxmlformats.org/markup-compatibility/2006" xmlns:p14="http://schemas.microsoft.com/office/powerpoint/2010/main">
    <mc:Choice Requires="p14">
      <p:transition spd="slow" p14:dur="3000">
        <p:push dir="d"/>
      </p:transition>
    </mc:Choice>
    <mc:Fallback xmlns="">
      <p:transition spd="slow">
        <p:push dir="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pic>
        <p:nvPicPr>
          <p:cNvPr id="4" name="Picture 3" descr="A group of girls in matching shirts&#10;&#10;Description automatically generated">
            <a:extLst>
              <a:ext uri="{FF2B5EF4-FFF2-40B4-BE49-F238E27FC236}">
                <a16:creationId xmlns:a16="http://schemas.microsoft.com/office/drawing/2014/main" id="{EF2E9245-64A7-8890-CC9D-87B7B00DF95A}"/>
              </a:ext>
            </a:extLst>
          </p:cNvPr>
          <p:cNvPicPr>
            <a:picLocks noChangeAspect="1"/>
          </p:cNvPicPr>
          <p:nvPr/>
        </p:nvPicPr>
        <p:blipFill rotWithShape="1">
          <a:blip r:embed="rId3"/>
          <a:srcRect b="16990"/>
          <a:stretch/>
        </p:blipFill>
        <p:spPr>
          <a:xfrm>
            <a:off x="21" y="1283"/>
            <a:ext cx="12191980" cy="6856718"/>
          </a:xfrm>
          <a:prstGeom prst="rect">
            <a:avLst/>
          </a:prstGeom>
        </p:spPr>
      </p:pic>
    </p:spTree>
    <p:extLst>
      <p:ext uri="{BB962C8B-B14F-4D97-AF65-F5344CB8AC3E}">
        <p14:creationId xmlns:p14="http://schemas.microsoft.com/office/powerpoint/2010/main" val="2158416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pic>
        <p:nvPicPr>
          <p:cNvPr id="4" name="Picture 4" descr="Group of smiling school children">
            <a:extLst>
              <a:ext uri="{FF2B5EF4-FFF2-40B4-BE49-F238E27FC236}">
                <a16:creationId xmlns:a16="http://schemas.microsoft.com/office/drawing/2014/main" id="{283346E7-8CDB-4F83-A6EF-B68FDCB1E9F9}"/>
              </a:ext>
            </a:extLst>
          </p:cNvPr>
          <p:cNvPicPr>
            <a:picLocks noChangeAspect="1"/>
          </p:cNvPicPr>
          <p:nvPr/>
        </p:nvPicPr>
        <p:blipFill rotWithShape="1">
          <a:blip r:embed="rId3"/>
          <a:srcRect b="15746"/>
          <a:stretch/>
        </p:blipFill>
        <p:spPr>
          <a:xfrm>
            <a:off x="21" y="1283"/>
            <a:ext cx="12191980" cy="6856718"/>
          </a:xfrm>
          <a:prstGeom prst="rect">
            <a:avLst/>
          </a:prstGeom>
        </p:spPr>
      </p:pic>
    </p:spTree>
    <p:extLst>
      <p:ext uri="{BB962C8B-B14F-4D97-AF65-F5344CB8AC3E}">
        <p14:creationId xmlns:p14="http://schemas.microsoft.com/office/powerpoint/2010/main" val="3774824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pic>
        <p:nvPicPr>
          <p:cNvPr id="28" name="Picture 29" descr="Smiling teacher with pupils">
            <a:extLst>
              <a:ext uri="{FF2B5EF4-FFF2-40B4-BE49-F238E27FC236}">
                <a16:creationId xmlns:a16="http://schemas.microsoft.com/office/drawing/2014/main" id="{7CC4B8CC-C2C1-98E1-7D06-C9F972F55894}"/>
              </a:ext>
            </a:extLst>
          </p:cNvPr>
          <p:cNvPicPr>
            <a:picLocks noGrp="1" noChangeAspect="1"/>
          </p:cNvPicPr>
          <p:nvPr>
            <p:ph idx="1"/>
          </p:nvPr>
        </p:nvPicPr>
        <p:blipFill rotWithShape="1">
          <a:blip r:embed="rId3"/>
          <a:srcRect t="15429"/>
          <a:stretch/>
        </p:blipFill>
        <p:spPr>
          <a:xfrm>
            <a:off x="21" y="1283"/>
            <a:ext cx="12191980" cy="6856718"/>
          </a:xfrm>
          <a:prstGeom prst="rect">
            <a:avLst/>
          </a:prstGeom>
        </p:spPr>
      </p:pic>
    </p:spTree>
    <p:extLst>
      <p:ext uri="{BB962C8B-B14F-4D97-AF65-F5344CB8AC3E}">
        <p14:creationId xmlns:p14="http://schemas.microsoft.com/office/powerpoint/2010/main" val="1532943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pic>
        <p:nvPicPr>
          <p:cNvPr id="2" name="Picture 2" descr="Children in uniform">
            <a:extLst>
              <a:ext uri="{FF2B5EF4-FFF2-40B4-BE49-F238E27FC236}">
                <a16:creationId xmlns:a16="http://schemas.microsoft.com/office/drawing/2014/main" id="{160436D9-FCEE-2936-C269-EC85B1068925}"/>
              </a:ext>
            </a:extLst>
          </p:cNvPr>
          <p:cNvPicPr>
            <a:picLocks noChangeAspect="1"/>
          </p:cNvPicPr>
          <p:nvPr/>
        </p:nvPicPr>
        <p:blipFill rotWithShape="1">
          <a:blip r:embed="rId3"/>
          <a:srcRect r="3348" b="15746"/>
          <a:stretch/>
        </p:blipFill>
        <p:spPr>
          <a:xfrm>
            <a:off x="-671840" y="-1281109"/>
            <a:ext cx="13987790" cy="8139108"/>
          </a:xfrm>
          <a:prstGeom prst="rect">
            <a:avLst/>
          </a:prstGeom>
        </p:spPr>
      </p:pic>
    </p:spTree>
    <p:extLst>
      <p:ext uri="{BB962C8B-B14F-4D97-AF65-F5344CB8AC3E}">
        <p14:creationId xmlns:p14="http://schemas.microsoft.com/office/powerpoint/2010/main" val="420825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defRPr/>
            </a:pPr>
            <a:endParaRPr lang="en-US" sz="1801">
              <a:solidFill>
                <a:prstClr val="white"/>
              </a:solidFill>
              <a:latin typeface="Calibri" panose="020F0502020204030204"/>
            </a:endParaRPr>
          </a:p>
        </p:txBody>
      </p:sp>
      <p:sp>
        <p:nvSpPr>
          <p:cNvPr id="2" name="Title 1">
            <a:extLst>
              <a:ext uri="{FF2B5EF4-FFF2-40B4-BE49-F238E27FC236}">
                <a16:creationId xmlns:a16="http://schemas.microsoft.com/office/drawing/2014/main" id="{2F3417AC-1F93-48AA-81D8-C363C3128638}"/>
              </a:ext>
            </a:extLst>
          </p:cNvPr>
          <p:cNvSpPr>
            <a:spLocks noGrp="1"/>
          </p:cNvSpPr>
          <p:nvPr>
            <p:ph type="title"/>
          </p:nvPr>
        </p:nvSpPr>
        <p:spPr>
          <a:xfrm>
            <a:off x="352108" y="1843285"/>
            <a:ext cx="3354834" cy="2796007"/>
          </a:xfrm>
        </p:spPr>
        <p:txBody>
          <a:bodyPr vert="horz" lIns="91440" tIns="45721" rIns="91440" bIns="45721" rtlCol="0" anchor="t">
            <a:normAutofit fontScale="90000"/>
          </a:bodyPr>
          <a:lstStyle/>
          <a:p>
            <a:pPr defTabSz="914422">
              <a:lnSpc>
                <a:spcPct val="100000"/>
              </a:lnSpc>
            </a:pPr>
            <a:r>
              <a:rPr lang="en-US" sz="4500" dirty="0">
                <a:solidFill>
                  <a:srgbClr val="FFFFFF"/>
                </a:solidFill>
              </a:rPr>
              <a:t>SMALL</a:t>
            </a:r>
            <a:br>
              <a:rPr lang="en-US" sz="4500" dirty="0">
                <a:solidFill>
                  <a:srgbClr val="FFFFFF"/>
                </a:solidFill>
              </a:rPr>
            </a:br>
            <a:r>
              <a:rPr lang="en-US" sz="4500" dirty="0">
                <a:solidFill>
                  <a:srgbClr val="FFFFFF"/>
                </a:solidFill>
              </a:rPr>
              <a:t>GROUP </a:t>
            </a:r>
            <a:br>
              <a:rPr lang="en-US" sz="4500" dirty="0">
                <a:solidFill>
                  <a:srgbClr val="FFFFFF"/>
                </a:solidFill>
              </a:rPr>
            </a:br>
            <a:r>
              <a:rPr lang="en-US" sz="4500" dirty="0">
                <a:solidFill>
                  <a:srgbClr val="FFFFFF"/>
                </a:solidFill>
              </a:rPr>
              <a:t>DISCUSSION</a:t>
            </a:r>
            <a:br>
              <a:rPr lang="en-US" sz="4500" dirty="0">
                <a:solidFill>
                  <a:srgbClr val="FFFFFF"/>
                </a:solidFill>
              </a:rPr>
            </a:br>
            <a:endParaRPr lang="en-US" sz="4500" dirty="0">
              <a:solidFill>
                <a:srgbClr val="FFFFFF"/>
              </a:solidFill>
            </a:endParaRPr>
          </a:p>
        </p:txBody>
      </p:sp>
      <p:sp>
        <p:nvSpPr>
          <p:cNvPr id="3" name="Content Placeholder 2">
            <a:extLst>
              <a:ext uri="{FF2B5EF4-FFF2-40B4-BE49-F238E27FC236}">
                <a16:creationId xmlns:a16="http://schemas.microsoft.com/office/drawing/2014/main" id="{CEFD60EC-6F31-4D34-94EC-5EF8700441E3}"/>
              </a:ext>
            </a:extLst>
          </p:cNvPr>
          <p:cNvSpPr>
            <a:spLocks noGrp="1"/>
          </p:cNvSpPr>
          <p:nvPr>
            <p:ph idx="1"/>
          </p:nvPr>
        </p:nvSpPr>
        <p:spPr>
          <a:xfrm>
            <a:off x="4324850" y="1412490"/>
            <a:ext cx="3542300" cy="4363844"/>
          </a:xfrm>
        </p:spPr>
        <p:txBody>
          <a:bodyPr vert="horz" lIns="91440" tIns="45721" rIns="91440" bIns="45721" rtlCol="0" anchor="t">
            <a:normAutofit lnSpcReduction="10000"/>
          </a:bodyPr>
          <a:lstStyle/>
          <a:p>
            <a:pPr marL="457206" indent="-344493" defTabSz="914422">
              <a:spcAft>
                <a:spcPts val="601"/>
              </a:spcAft>
            </a:pPr>
            <a:r>
              <a:rPr lang="en-US" sz="3001" dirty="0">
                <a:cs typeface="Calibri" panose="020F0502020204030204"/>
              </a:rPr>
              <a:t>Who is currently on the crisis response team?</a:t>
            </a:r>
          </a:p>
          <a:p>
            <a:pPr marL="457206" indent="-344493" defTabSz="914422">
              <a:spcAft>
                <a:spcPts val="601"/>
              </a:spcAft>
            </a:pPr>
            <a:r>
              <a:rPr lang="en-US" sz="3001" dirty="0">
                <a:cs typeface="Calibri" panose="020F0502020204030204"/>
              </a:rPr>
              <a:t>Do we have diverse representation on our team?</a:t>
            </a:r>
          </a:p>
          <a:p>
            <a:pPr marL="457206" indent="-344493" defTabSz="914422">
              <a:spcAft>
                <a:spcPts val="601"/>
              </a:spcAft>
            </a:pPr>
            <a:r>
              <a:rPr lang="en-US" sz="3001" dirty="0">
                <a:cs typeface="Calibri" panose="020F0502020204030204"/>
              </a:rPr>
              <a:t>Whose voices are missing from our team?</a:t>
            </a:r>
          </a:p>
          <a:p>
            <a:pPr marL="457206" indent="-344493" defTabSz="914422"/>
            <a:endParaRPr lang="en-US" sz="3200" dirty="0">
              <a:cs typeface="Calibri" panose="020F0502020204030204"/>
            </a:endParaRP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0"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94E638C-2F37-4896-8F3C-D113A5B06AA5}"/>
              </a:ext>
            </a:extLst>
          </p:cNvPr>
          <p:cNvSpPr txBox="1"/>
          <p:nvPr/>
        </p:nvSpPr>
        <p:spPr>
          <a:xfrm>
            <a:off x="8451605" y="1412490"/>
            <a:ext cx="3197701" cy="4363844"/>
          </a:xfrm>
          <a:prstGeom prst="rect">
            <a:avLst/>
          </a:prstGeom>
        </p:spPr>
        <p:txBody>
          <a:bodyPr vert="horz" lIns="91440" tIns="45721" rIns="91440" bIns="45721" rtlCol="0" anchor="t">
            <a:normAutofit/>
          </a:bodyPr>
          <a:lstStyle/>
          <a:p>
            <a:pPr>
              <a:lnSpc>
                <a:spcPct val="90000"/>
              </a:lnSpc>
              <a:spcAft>
                <a:spcPts val="601"/>
              </a:spcAft>
            </a:pPr>
            <a:endParaRPr lang="en-US" sz="9600" dirty="0"/>
          </a:p>
        </p:txBody>
      </p:sp>
      <p:sp>
        <p:nvSpPr>
          <p:cNvPr id="6" name="Content Placeholder 2">
            <a:extLst>
              <a:ext uri="{FF2B5EF4-FFF2-40B4-BE49-F238E27FC236}">
                <a16:creationId xmlns:a16="http://schemas.microsoft.com/office/drawing/2014/main" id="{DB2DC20B-8963-D417-D86C-1F1970C60DD4}"/>
              </a:ext>
            </a:extLst>
          </p:cNvPr>
          <p:cNvSpPr txBox="1">
            <a:spLocks/>
          </p:cNvSpPr>
          <p:nvPr/>
        </p:nvSpPr>
        <p:spPr>
          <a:xfrm>
            <a:off x="8297591" y="1412490"/>
            <a:ext cx="3542300" cy="4363844"/>
          </a:xfrm>
          <a:prstGeom prst="rect">
            <a:avLst/>
          </a:prstGeom>
        </p:spPr>
        <p:txBody>
          <a:bodyPr vert="horz" lIns="91440" tIns="45721" rIns="91440" bIns="45721" rtlCol="0" anchor="t">
            <a:normAutofit/>
          </a:bodyPr>
          <a:lst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6"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6" indent="-344493" defTabSz="914422">
              <a:spcAft>
                <a:spcPts val="601"/>
              </a:spcAft>
            </a:pPr>
            <a:r>
              <a:rPr lang="en-US" dirty="0">
                <a:cs typeface="Calibri" panose="020F0502020204030204"/>
              </a:rPr>
              <a:t>How do we ensure cultural competence in our crisis response?</a:t>
            </a:r>
          </a:p>
          <a:p>
            <a:pPr marL="457206" indent="-344493" defTabSz="914422">
              <a:spcAft>
                <a:spcPts val="601"/>
              </a:spcAft>
            </a:pPr>
            <a:r>
              <a:rPr lang="en-US" dirty="0">
                <a:cs typeface="Calibri" panose="020F0502020204030204"/>
              </a:rPr>
              <a:t>What training have we provided on trauma and implicit bias?</a:t>
            </a:r>
          </a:p>
        </p:txBody>
      </p:sp>
      <p:sp>
        <p:nvSpPr>
          <p:cNvPr id="7" name="TextBox 6">
            <a:extLst>
              <a:ext uri="{FF2B5EF4-FFF2-40B4-BE49-F238E27FC236}">
                <a16:creationId xmlns:a16="http://schemas.microsoft.com/office/drawing/2014/main" id="{3928F962-F49E-CBBD-8B1D-5B40DA6E79FC}"/>
              </a:ext>
            </a:extLst>
          </p:cNvPr>
          <p:cNvSpPr txBox="1"/>
          <p:nvPr/>
        </p:nvSpPr>
        <p:spPr>
          <a:xfrm>
            <a:off x="4608362" y="255485"/>
            <a:ext cx="7043020" cy="954107"/>
          </a:xfrm>
          <a:prstGeom prst="rect">
            <a:avLst/>
          </a:prstGeom>
          <a:noFill/>
        </p:spPr>
        <p:txBody>
          <a:bodyPr wrap="square" rtlCol="0">
            <a:spAutoFit/>
          </a:bodyPr>
          <a:lstStyle/>
          <a:p>
            <a:pPr marL="142876">
              <a:spcBef>
                <a:spcPts val="300"/>
              </a:spcBef>
            </a:pPr>
            <a:r>
              <a:rPr lang="en-US" sz="2800" b="1" dirty="0">
                <a:latin typeface="Segoe UI" panose="020B0502040204020203" pitchFamily="34" charset="0"/>
                <a:ea typeface="Arial" panose="020B0604020202020204" pitchFamily="34" charset="0"/>
                <a:cs typeface="Segoe UI" panose="020B0502040204020203" pitchFamily="34" charset="0"/>
              </a:rPr>
              <a:t>Evaluating Inclusivity and Equity in Crisis Response </a:t>
            </a:r>
            <a:r>
              <a:rPr lang="en-US" sz="2800" b="1" spc="-11" dirty="0">
                <a:latin typeface="Segoe UI" panose="020B0502040204020203" pitchFamily="34" charset="0"/>
                <a:ea typeface="Arial" panose="020B0604020202020204" pitchFamily="34" charset="0"/>
                <a:cs typeface="Segoe UI" panose="020B0502040204020203" pitchFamily="34" charset="0"/>
              </a:rPr>
              <a:t>Plans</a:t>
            </a:r>
            <a:endParaRPr lang="en-US" sz="2800" b="1" dirty="0">
              <a:latin typeface="Segoe UI" panose="020B0502040204020203" pitchFamily="34" charset="0"/>
              <a:ea typeface="Arial" panose="020B0604020202020204" pitchFamily="34" charset="0"/>
              <a:cs typeface="Segoe UI" panose="020B0502040204020203" pitchFamily="34" charset="0"/>
            </a:endParaRPr>
          </a:p>
        </p:txBody>
      </p:sp>
    </p:spTree>
    <p:extLst>
      <p:ext uri="{BB962C8B-B14F-4D97-AF65-F5344CB8AC3E}">
        <p14:creationId xmlns:p14="http://schemas.microsoft.com/office/powerpoint/2010/main" val="203581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pic>
        <p:nvPicPr>
          <p:cNvPr id="4" name="Picture 4" descr="Group discussing">
            <a:extLst>
              <a:ext uri="{FF2B5EF4-FFF2-40B4-BE49-F238E27FC236}">
                <a16:creationId xmlns:a16="http://schemas.microsoft.com/office/drawing/2014/main" id="{D8BE32DC-D76D-EF94-B7C2-D77D33789461}"/>
              </a:ext>
            </a:extLst>
          </p:cNvPr>
          <p:cNvPicPr>
            <a:picLocks noChangeAspect="1"/>
          </p:cNvPicPr>
          <p:nvPr/>
        </p:nvPicPr>
        <p:blipFill rotWithShape="1">
          <a:blip r:embed="rId3"/>
          <a:srcRect t="7870" b="7870"/>
          <a:stretch/>
        </p:blipFill>
        <p:spPr>
          <a:xfrm>
            <a:off x="21" y="1283"/>
            <a:ext cx="12191980" cy="6856718"/>
          </a:xfrm>
          <a:prstGeom prst="rect">
            <a:avLst/>
          </a:prstGeom>
        </p:spPr>
      </p:pic>
    </p:spTree>
    <p:extLst>
      <p:ext uri="{BB962C8B-B14F-4D97-AF65-F5344CB8AC3E}">
        <p14:creationId xmlns:p14="http://schemas.microsoft.com/office/powerpoint/2010/main" val="2581592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pic>
        <p:nvPicPr>
          <p:cNvPr id="2" name="Picture 2" descr="A person sitting at a desk using a computer">
            <a:extLst>
              <a:ext uri="{FF2B5EF4-FFF2-40B4-BE49-F238E27FC236}">
                <a16:creationId xmlns:a16="http://schemas.microsoft.com/office/drawing/2014/main" id="{B0F01FD0-23E6-4D9C-10A3-E5B005074C88}"/>
              </a:ext>
            </a:extLst>
          </p:cNvPr>
          <p:cNvPicPr>
            <a:picLocks noChangeAspect="1"/>
          </p:cNvPicPr>
          <p:nvPr/>
        </p:nvPicPr>
        <p:blipFill rotWithShape="1">
          <a:blip r:embed="rId3"/>
          <a:srcRect t="7820" b="7820"/>
          <a:stretch/>
        </p:blipFill>
        <p:spPr>
          <a:xfrm>
            <a:off x="-40581" y="-790025"/>
            <a:ext cx="14575673" cy="8195102"/>
          </a:xfrm>
          <a:prstGeom prst="rect">
            <a:avLst/>
          </a:prstGeom>
        </p:spPr>
      </p:pic>
    </p:spTree>
    <p:extLst>
      <p:ext uri="{BB962C8B-B14F-4D97-AF65-F5344CB8AC3E}">
        <p14:creationId xmlns:p14="http://schemas.microsoft.com/office/powerpoint/2010/main" val="132308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7958">
              <a:srgbClr val="FFFFFF"/>
            </a:gs>
            <a:gs pos="0">
              <a:schemeClr val="accent4">
                <a:lumMod val="0"/>
                <a:lumOff val="100000"/>
              </a:schemeClr>
            </a:gs>
            <a:gs pos="7000">
              <a:schemeClr val="accent4">
                <a:lumMod val="0"/>
                <a:lumOff val="100000"/>
              </a:schemeClr>
            </a:gs>
            <a:gs pos="100000">
              <a:schemeClr val="accent4">
                <a:lumMod val="10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93CF-E04D-444F-B2C3-C28EBE19CB56}"/>
              </a:ext>
            </a:extLst>
          </p:cNvPr>
          <p:cNvSpPr>
            <a:spLocks noGrp="1"/>
          </p:cNvSpPr>
          <p:nvPr>
            <p:ph type="title"/>
          </p:nvPr>
        </p:nvSpPr>
        <p:spPr>
          <a:xfrm>
            <a:off x="838202" y="365129"/>
            <a:ext cx="10515600" cy="949324"/>
          </a:xfrm>
        </p:spPr>
        <p:txBody>
          <a:bodyPr>
            <a:normAutofit/>
          </a:bodyPr>
          <a:lstStyle/>
          <a:p>
            <a:pPr algn="ctr"/>
            <a:r>
              <a:rPr lang="en-US" sz="5401" b="1"/>
              <a:t> OBJECTIVES</a:t>
            </a:r>
          </a:p>
        </p:txBody>
      </p:sp>
      <p:sp>
        <p:nvSpPr>
          <p:cNvPr id="3" name="Content Placeholder 2">
            <a:extLst>
              <a:ext uri="{FF2B5EF4-FFF2-40B4-BE49-F238E27FC236}">
                <a16:creationId xmlns:a16="http://schemas.microsoft.com/office/drawing/2014/main" id="{B11962EA-CDA4-4D54-AE80-E1865E549F05}"/>
              </a:ext>
            </a:extLst>
          </p:cNvPr>
          <p:cNvSpPr>
            <a:spLocks noGrp="1"/>
          </p:cNvSpPr>
          <p:nvPr>
            <p:ph idx="1"/>
          </p:nvPr>
        </p:nvSpPr>
        <p:spPr>
          <a:xfrm>
            <a:off x="838202" y="1314451"/>
            <a:ext cx="10515600" cy="4787092"/>
          </a:xfrm>
        </p:spPr>
        <p:txBody>
          <a:bodyPr vert="horz" lIns="91440" tIns="45721" rIns="91440" bIns="45721" rtlCol="0" anchor="t">
            <a:normAutofit fontScale="85000" lnSpcReduction="20000"/>
          </a:bodyPr>
          <a:lstStyle/>
          <a:p>
            <a:pPr marL="0" indent="0">
              <a:spcAft>
                <a:spcPts val="1200"/>
              </a:spcAft>
              <a:buNone/>
            </a:pPr>
            <a:r>
              <a:rPr lang="en-US" sz="3500" dirty="0"/>
              <a:t>Participants will </a:t>
            </a:r>
          </a:p>
          <a:p>
            <a:pPr marL="971573" lvl="1" indent="-514357">
              <a:spcAft>
                <a:spcPts val="1200"/>
              </a:spcAft>
              <a:buFont typeface="+mj-lt"/>
              <a:buAutoNum type="arabicPeriod"/>
            </a:pPr>
            <a:r>
              <a:rPr lang="en-US" sz="3500" dirty="0"/>
              <a:t>Review the prevalence, suicide risk, and warning signs.</a:t>
            </a:r>
            <a:endParaRPr lang="en-US" sz="3500" dirty="0">
              <a:cs typeface="Calibri"/>
            </a:endParaRPr>
          </a:p>
          <a:p>
            <a:pPr marL="971573" lvl="1" indent="-514357">
              <a:spcAft>
                <a:spcPts val="1200"/>
              </a:spcAft>
              <a:buFont typeface="+mj-lt"/>
              <a:buAutoNum type="arabicPeriod"/>
            </a:pPr>
            <a:r>
              <a:rPr lang="en-US" sz="3500" dirty="0"/>
              <a:t>Understand their role in response to a crisis in the school setting. </a:t>
            </a:r>
            <a:endParaRPr lang="en-US" sz="3500" dirty="0">
              <a:cs typeface="Calibri"/>
            </a:endParaRPr>
          </a:p>
          <a:p>
            <a:pPr marL="971578" lvl="1" indent="-514362">
              <a:spcAft>
                <a:spcPts val="1200"/>
              </a:spcAft>
              <a:buFont typeface="+mj-lt"/>
              <a:buAutoNum type="arabicPeriod"/>
            </a:pPr>
            <a:r>
              <a:rPr lang="en-US" sz="3500" dirty="0"/>
              <a:t>Ask direct questions to determine the risk for suicide. </a:t>
            </a:r>
            <a:endParaRPr lang="en-US" sz="3500" dirty="0">
              <a:cs typeface="Calibri"/>
            </a:endParaRPr>
          </a:p>
          <a:p>
            <a:pPr marL="971578" lvl="1" indent="-514362">
              <a:spcAft>
                <a:spcPts val="1200"/>
              </a:spcAft>
              <a:buFont typeface="+mj-lt"/>
              <a:buAutoNum type="arabicPeriod"/>
            </a:pPr>
            <a:r>
              <a:rPr lang="en-US" sz="3500" dirty="0"/>
              <a:t>Recognize lethal means used in suicide attempts and differentiate lethal means safety strategies to make the environment suicide safer from suicide. </a:t>
            </a:r>
          </a:p>
          <a:p>
            <a:pPr marL="971578" lvl="1" indent="-514362">
              <a:spcAft>
                <a:spcPts val="1200"/>
              </a:spcAft>
              <a:buFont typeface="+mj-lt"/>
              <a:buAutoNum type="arabicPeriod"/>
            </a:pPr>
            <a:r>
              <a:rPr lang="en-US" sz="3500" dirty="0"/>
              <a:t>Develop skills to help parents create suicide-safer environments to prevent, delay, or deter a suicide attempt.</a:t>
            </a:r>
            <a:endParaRPr lang="en-US" sz="3500" dirty="0">
              <a:cs typeface="Calibri"/>
            </a:endParaRPr>
          </a:p>
        </p:txBody>
      </p:sp>
      <p:sp>
        <p:nvSpPr>
          <p:cNvPr id="4" name="TextBox 3">
            <a:extLst>
              <a:ext uri="{FF2B5EF4-FFF2-40B4-BE49-F238E27FC236}">
                <a16:creationId xmlns:a16="http://schemas.microsoft.com/office/drawing/2014/main" id="{87BCBE34-9B2B-3D90-DE13-FB5F9C681B97}"/>
              </a:ext>
            </a:extLst>
          </p:cNvPr>
          <p:cNvSpPr txBox="1"/>
          <p:nvPr/>
        </p:nvSpPr>
        <p:spPr>
          <a:xfrm>
            <a:off x="838201" y="5856173"/>
            <a:ext cx="11022677" cy="830997"/>
          </a:xfrm>
          <a:prstGeom prst="rect">
            <a:avLst/>
          </a:prstGeom>
          <a:noFill/>
        </p:spPr>
        <p:txBody>
          <a:bodyPr wrap="square" rtlCol="0">
            <a:spAutoFit/>
          </a:bodyPr>
          <a:lstStyle/>
          <a:p>
            <a:r>
              <a:rPr lang="en-US" sz="1200" b="1" u="sng" dirty="0">
                <a:solidFill>
                  <a:srgbClr val="000000"/>
                </a:solidFill>
                <a:latin typeface="Arial Narrow" panose="020B0606020202030204" pitchFamily="34" charset="0"/>
              </a:rPr>
              <a:t>Missouri Institute of Mental Health (MIMH)</a:t>
            </a:r>
            <a:br>
              <a:rPr lang="en-US" sz="1200" b="1" u="sng" dirty="0">
                <a:solidFill>
                  <a:srgbClr val="000000"/>
                </a:solidFill>
                <a:latin typeface="Arial Narrow" panose="020B0606020202030204" pitchFamily="34" charset="0"/>
              </a:rPr>
            </a:br>
            <a:r>
              <a:rPr lang="en-US" sz="1200" dirty="0">
                <a:solidFill>
                  <a:srgbClr val="000000"/>
                </a:solidFill>
                <a:latin typeface="Arial Narrow" panose="020B0606020202030204" pitchFamily="34" charset="0"/>
              </a:rPr>
              <a:t>The University of Missouri – St. Louis, Missouri Institute of Mental Health will be responsible for this program and maintain a record of your continuing education credits earned. MIMH awards 2 clock hour(s) or 2.4 contact hour(s) (0.24 CEUs) for this program, including 0 clock hour(s) towards ethics, 2 clock hour(s) towards suicide prevention, and 0 clock hour(s) towards cultural competence.</a:t>
            </a:r>
            <a:endParaRPr lang="en-US" sz="1200" dirty="0"/>
          </a:p>
        </p:txBody>
      </p:sp>
    </p:spTree>
    <p:extLst>
      <p:ext uri="{BB962C8B-B14F-4D97-AF65-F5344CB8AC3E}">
        <p14:creationId xmlns:p14="http://schemas.microsoft.com/office/powerpoint/2010/main" val="4101422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defRPr/>
            </a:pPr>
            <a:endParaRPr lang="en-US" sz="1801">
              <a:solidFill>
                <a:prstClr val="white"/>
              </a:solidFill>
              <a:latin typeface="Calibri" panose="020F0502020204030204"/>
            </a:endParaRPr>
          </a:p>
        </p:txBody>
      </p:sp>
      <p:sp>
        <p:nvSpPr>
          <p:cNvPr id="2" name="Title 1">
            <a:extLst>
              <a:ext uri="{FF2B5EF4-FFF2-40B4-BE49-F238E27FC236}">
                <a16:creationId xmlns:a16="http://schemas.microsoft.com/office/drawing/2014/main" id="{2F3417AC-1F93-48AA-81D8-C363C3128638}"/>
              </a:ext>
            </a:extLst>
          </p:cNvPr>
          <p:cNvSpPr>
            <a:spLocks noGrp="1"/>
          </p:cNvSpPr>
          <p:nvPr>
            <p:ph type="title"/>
          </p:nvPr>
        </p:nvSpPr>
        <p:spPr>
          <a:xfrm>
            <a:off x="838201" y="1412488"/>
            <a:ext cx="2899189" cy="4363844"/>
          </a:xfrm>
        </p:spPr>
        <p:txBody>
          <a:bodyPr vert="horz" lIns="91440" tIns="45721" rIns="91440" bIns="45721" rtlCol="0" anchor="t">
            <a:normAutofit/>
          </a:bodyPr>
          <a:lstStyle/>
          <a:p>
            <a:pPr defTabSz="914422"/>
            <a:r>
              <a:rPr lang="en-US" sz="4500" dirty="0">
                <a:solidFill>
                  <a:srgbClr val="FFFFFF"/>
                </a:solidFill>
              </a:rPr>
              <a:t>HOW SHOULD MRS. JOHNSON RESPOND?</a:t>
            </a:r>
          </a:p>
        </p:txBody>
      </p:sp>
      <p:sp>
        <p:nvSpPr>
          <p:cNvPr id="3" name="Content Placeholder 2">
            <a:extLst>
              <a:ext uri="{FF2B5EF4-FFF2-40B4-BE49-F238E27FC236}">
                <a16:creationId xmlns:a16="http://schemas.microsoft.com/office/drawing/2014/main" id="{CEFD60EC-6F31-4D34-94EC-5EF8700441E3}"/>
              </a:ext>
            </a:extLst>
          </p:cNvPr>
          <p:cNvSpPr>
            <a:spLocks noGrp="1"/>
          </p:cNvSpPr>
          <p:nvPr>
            <p:ph idx="1"/>
          </p:nvPr>
        </p:nvSpPr>
        <p:spPr>
          <a:xfrm>
            <a:off x="4380855" y="1412490"/>
            <a:ext cx="3542300" cy="4363844"/>
          </a:xfrm>
        </p:spPr>
        <p:txBody>
          <a:bodyPr vert="horz" lIns="91440" tIns="45721" rIns="91440" bIns="45721" rtlCol="0" anchor="t">
            <a:normAutofit fontScale="92500"/>
          </a:bodyPr>
          <a:lstStyle/>
          <a:p>
            <a:pPr marL="171455" indent="0" defTabSz="914422">
              <a:buNone/>
            </a:pPr>
            <a:r>
              <a:rPr lang="en-US" sz="3200" dirty="0"/>
              <a:t>ASK THE QUESTION </a:t>
            </a:r>
            <a:endParaRPr lang="en-US" sz="3200" dirty="0">
              <a:cs typeface="Calibri" panose="020F0502020204030204"/>
            </a:endParaRPr>
          </a:p>
          <a:p>
            <a:pPr marL="685817" lvl="1" indent="-228606" defTabSz="914422"/>
            <a:r>
              <a:rPr lang="en-US" dirty="0"/>
              <a:t>Are you thinking of suicide?</a:t>
            </a:r>
            <a:endParaRPr lang="en-US" dirty="0">
              <a:cs typeface="Calibri"/>
            </a:endParaRPr>
          </a:p>
          <a:p>
            <a:pPr marL="457211" lvl="1" indent="0" defTabSz="914422">
              <a:buNone/>
            </a:pPr>
            <a:endParaRPr lang="en-US" dirty="0">
              <a:cs typeface="Calibri"/>
            </a:endParaRPr>
          </a:p>
          <a:p>
            <a:pPr marL="685817" lvl="1" indent="-228606" defTabSz="914422"/>
            <a:r>
              <a:rPr lang="en-US" dirty="0"/>
              <a:t>Have you had thoughts of killing yourself?</a:t>
            </a:r>
            <a:endParaRPr lang="en-US" dirty="0">
              <a:cs typeface="Calibri"/>
            </a:endParaRPr>
          </a:p>
          <a:p>
            <a:pPr marL="685817" lvl="1" indent="-228606" defTabSz="914422"/>
            <a:endParaRPr lang="en-US" dirty="0"/>
          </a:p>
          <a:p>
            <a:pPr marL="685817" lvl="1" indent="-228606" defTabSz="914422"/>
            <a:r>
              <a:rPr lang="en-US" dirty="0"/>
              <a:t>Have you ever wished you could go to sleep and never wake up?</a:t>
            </a:r>
            <a:endParaRPr lang="en-US" dirty="0">
              <a:cs typeface="Calibri"/>
            </a:endParaRP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0"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94E638C-2F37-4896-8F3C-D113A5B06AA5}"/>
              </a:ext>
            </a:extLst>
          </p:cNvPr>
          <p:cNvSpPr txBox="1"/>
          <p:nvPr/>
        </p:nvSpPr>
        <p:spPr>
          <a:xfrm>
            <a:off x="8451605" y="1412490"/>
            <a:ext cx="3197701" cy="4363844"/>
          </a:xfrm>
          <a:prstGeom prst="rect">
            <a:avLst/>
          </a:prstGeom>
        </p:spPr>
        <p:txBody>
          <a:bodyPr vert="horz" lIns="91440" tIns="45721" rIns="91440" bIns="45721" rtlCol="0" anchor="t">
            <a:normAutofit/>
          </a:bodyPr>
          <a:lstStyle/>
          <a:p>
            <a:pPr>
              <a:lnSpc>
                <a:spcPct val="90000"/>
              </a:lnSpc>
              <a:spcAft>
                <a:spcPts val="601"/>
              </a:spcAft>
            </a:pPr>
            <a:r>
              <a:rPr lang="en-US" sz="9600"/>
              <a:t>“NO”</a:t>
            </a:r>
          </a:p>
        </p:txBody>
      </p:sp>
      <p:pic>
        <p:nvPicPr>
          <p:cNvPr id="4" name="Picture 3" descr="A person sitting at a table looking at a computer&#10;&#10;Description automatically generated">
            <a:extLst>
              <a:ext uri="{FF2B5EF4-FFF2-40B4-BE49-F238E27FC236}">
                <a16:creationId xmlns:a16="http://schemas.microsoft.com/office/drawing/2014/main" id="{8F9D22EC-6E0E-7973-5D00-79EEF511C892}"/>
              </a:ext>
            </a:extLst>
          </p:cNvPr>
          <p:cNvPicPr>
            <a:picLocks noChangeAspect="1"/>
          </p:cNvPicPr>
          <p:nvPr/>
        </p:nvPicPr>
        <p:blipFill rotWithShape="1">
          <a:blip r:embed="rId3"/>
          <a:srcRect l="6711" t="7383" r="-336" b="-336"/>
          <a:stretch/>
        </p:blipFill>
        <p:spPr>
          <a:xfrm>
            <a:off x="8450599" y="2711082"/>
            <a:ext cx="3023083" cy="2993746"/>
          </a:xfrm>
          <a:prstGeom prst="rect">
            <a:avLst/>
          </a:prstGeom>
        </p:spPr>
      </p:pic>
    </p:spTree>
    <p:extLst>
      <p:ext uri="{BB962C8B-B14F-4D97-AF65-F5344CB8AC3E}">
        <p14:creationId xmlns:p14="http://schemas.microsoft.com/office/powerpoint/2010/main" val="170563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8" name="Picture 7" descr="A person talking to a person&#10;&#10;Description automatically generated">
            <a:extLst>
              <a:ext uri="{FF2B5EF4-FFF2-40B4-BE49-F238E27FC236}">
                <a16:creationId xmlns:a16="http://schemas.microsoft.com/office/drawing/2014/main" id="{6780E0F1-EAEB-6384-8A94-8B9044D28458}"/>
              </a:ext>
            </a:extLst>
          </p:cNvPr>
          <p:cNvPicPr>
            <a:picLocks noChangeAspect="1"/>
          </p:cNvPicPr>
          <p:nvPr/>
        </p:nvPicPr>
        <p:blipFill rotWithShape="1">
          <a:blip r:embed="rId3"/>
          <a:srcRect l="10397" t="15856" r="15138" b="11146"/>
          <a:stretch/>
        </p:blipFill>
        <p:spPr>
          <a:xfrm>
            <a:off x="-50799" y="342472"/>
            <a:ext cx="6839839" cy="6521408"/>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2"/>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TextBox 4">
            <a:extLst>
              <a:ext uri="{FF2B5EF4-FFF2-40B4-BE49-F238E27FC236}">
                <a16:creationId xmlns:a16="http://schemas.microsoft.com/office/drawing/2014/main" id="{7197FDD9-FDC5-16D5-7FEF-453754E5266C}"/>
              </a:ext>
            </a:extLst>
          </p:cNvPr>
          <p:cNvSpPr txBox="1"/>
          <p:nvPr/>
        </p:nvSpPr>
        <p:spPr>
          <a:xfrm>
            <a:off x="6322921" y="135063"/>
            <a:ext cx="5753465" cy="6567419"/>
          </a:xfrm>
          <a:prstGeom prst="rect">
            <a:avLst/>
          </a:prstGeom>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algn="ctr">
              <a:lnSpc>
                <a:spcPct val="90000"/>
              </a:lnSpc>
              <a:spcAft>
                <a:spcPts val="601"/>
              </a:spcAft>
            </a:pPr>
            <a:r>
              <a:rPr lang="en-US" sz="3200"/>
              <a:t>"NO" Does NOT Mean </a:t>
            </a:r>
          </a:p>
          <a:p>
            <a:pPr algn="ctr">
              <a:lnSpc>
                <a:spcPct val="90000"/>
              </a:lnSpc>
              <a:spcAft>
                <a:spcPts val="601"/>
              </a:spcAft>
            </a:pPr>
            <a:r>
              <a:rPr lang="en-US" sz="3200"/>
              <a:t>There is No Risk</a:t>
            </a:r>
            <a:endParaRPr lang="en-US" sz="3200">
              <a:cs typeface="Calibri"/>
            </a:endParaRPr>
          </a:p>
          <a:p>
            <a:pPr algn="ctr">
              <a:lnSpc>
                <a:spcPct val="90000"/>
              </a:lnSpc>
              <a:spcAft>
                <a:spcPts val="601"/>
              </a:spcAft>
            </a:pPr>
            <a:endParaRPr lang="en-US" sz="3200"/>
          </a:p>
          <a:p>
            <a:pPr marL="457211" indent="-228606">
              <a:spcAft>
                <a:spcPts val="1200"/>
              </a:spcAft>
              <a:buFont typeface="Arial" panose="020B0604020202020204" pitchFamily="34" charset="0"/>
              <a:buChar char="•"/>
            </a:pPr>
            <a:r>
              <a:rPr lang="en-US" sz="2400" b="1"/>
              <a:t>REINFORCE </a:t>
            </a:r>
            <a:r>
              <a:rPr lang="en-US" sz="2201"/>
              <a:t>your care and concern.</a:t>
            </a:r>
            <a:endParaRPr lang="en-US" sz="2201">
              <a:cs typeface="Calibri"/>
            </a:endParaRPr>
          </a:p>
          <a:p>
            <a:pPr marL="457211" indent="-228606">
              <a:spcAft>
                <a:spcPts val="1200"/>
              </a:spcAft>
              <a:buFont typeface="Arial" panose="020B0604020202020204" pitchFamily="34" charset="0"/>
              <a:buChar char="•"/>
            </a:pPr>
            <a:r>
              <a:rPr lang="en-US" sz="2400" b="1"/>
              <a:t>NORMALIZE </a:t>
            </a:r>
            <a:r>
              <a:rPr lang="en-US" sz="2201"/>
              <a:t>the possibility for thoughts of suicide.</a:t>
            </a:r>
            <a:endParaRPr lang="en-US" sz="2201">
              <a:cs typeface="Calibri"/>
            </a:endParaRPr>
          </a:p>
          <a:p>
            <a:pPr marL="457211" indent="-228606">
              <a:spcAft>
                <a:spcPts val="1200"/>
              </a:spcAft>
              <a:buFont typeface="Arial" panose="020B0604020202020204" pitchFamily="34" charset="0"/>
              <a:buChar char="•"/>
            </a:pPr>
            <a:r>
              <a:rPr lang="en-US" sz="2400" b="1"/>
              <a:t>REASSURE </a:t>
            </a:r>
            <a:r>
              <a:rPr lang="en-US" sz="2201"/>
              <a:t>them they are NOT in trouble.</a:t>
            </a:r>
            <a:endParaRPr lang="en-US" sz="2201">
              <a:cs typeface="Calibri"/>
            </a:endParaRPr>
          </a:p>
          <a:p>
            <a:pPr marL="457211" indent="-228606">
              <a:spcAft>
                <a:spcPts val="1200"/>
              </a:spcAft>
              <a:buFont typeface="Arial" panose="020B0604020202020204" pitchFamily="34" charset="0"/>
              <a:buChar char="•"/>
            </a:pPr>
            <a:r>
              <a:rPr lang="en-US" sz="2400" b="1"/>
              <a:t>EMPOWER </a:t>
            </a:r>
            <a:r>
              <a:rPr lang="en-US" sz="2201"/>
              <a:t>them to ask for help if they have thoughts of suicide in the future.</a:t>
            </a:r>
            <a:endParaRPr lang="en-US" sz="2201">
              <a:cs typeface="Calibri"/>
            </a:endParaRPr>
          </a:p>
          <a:p>
            <a:pPr marL="457211" indent="-228606">
              <a:spcAft>
                <a:spcPts val="1200"/>
              </a:spcAft>
              <a:buFont typeface="Arial" panose="020B0604020202020204" pitchFamily="34" charset="0"/>
              <a:buChar char="•"/>
            </a:pPr>
            <a:r>
              <a:rPr lang="en-US" sz="2400" b="1"/>
              <a:t>GATHER </a:t>
            </a:r>
            <a:r>
              <a:rPr lang="en-US" sz="2201"/>
              <a:t>information from other sources, including parents/ guardians.</a:t>
            </a:r>
            <a:endParaRPr lang="en-US" sz="2201">
              <a:cs typeface="Calibri"/>
            </a:endParaRPr>
          </a:p>
          <a:p>
            <a:pPr marL="457211" indent="-228606">
              <a:spcAft>
                <a:spcPts val="1200"/>
              </a:spcAft>
              <a:buFont typeface="Arial" panose="020B0604020202020204" pitchFamily="34" charset="0"/>
              <a:buChar char="•"/>
            </a:pPr>
            <a:r>
              <a:rPr lang="en-US" sz="2400" b="1"/>
              <a:t>REFER </a:t>
            </a:r>
            <a:r>
              <a:rPr lang="en-US" sz="2201"/>
              <a:t>to the school counselor or crisis team member for further assessment.</a:t>
            </a:r>
            <a:endParaRPr lang="en-US" sz="2201">
              <a:cs typeface="Calibri"/>
            </a:endParaRPr>
          </a:p>
        </p:txBody>
      </p:sp>
    </p:spTree>
    <p:extLst>
      <p:ext uri="{BB962C8B-B14F-4D97-AF65-F5344CB8AC3E}">
        <p14:creationId xmlns:p14="http://schemas.microsoft.com/office/powerpoint/2010/main" val="43183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defRPr/>
            </a:pPr>
            <a:endParaRPr lang="en-US" sz="1801">
              <a:solidFill>
                <a:prstClr val="white"/>
              </a:solidFill>
              <a:latin typeface="Calibri" panose="020F0502020204030204"/>
            </a:endParaRPr>
          </a:p>
        </p:txBody>
      </p:sp>
      <p:sp>
        <p:nvSpPr>
          <p:cNvPr id="2" name="Title 1">
            <a:extLst>
              <a:ext uri="{FF2B5EF4-FFF2-40B4-BE49-F238E27FC236}">
                <a16:creationId xmlns:a16="http://schemas.microsoft.com/office/drawing/2014/main" id="{2F3417AC-1F93-48AA-81D8-C363C3128638}"/>
              </a:ext>
            </a:extLst>
          </p:cNvPr>
          <p:cNvSpPr>
            <a:spLocks noGrp="1"/>
          </p:cNvSpPr>
          <p:nvPr>
            <p:ph type="title"/>
          </p:nvPr>
        </p:nvSpPr>
        <p:spPr>
          <a:xfrm>
            <a:off x="401322" y="1412488"/>
            <a:ext cx="3397029" cy="4363844"/>
          </a:xfrm>
        </p:spPr>
        <p:txBody>
          <a:bodyPr vert="horz" lIns="91440" tIns="45721" rIns="91440" bIns="45721" rtlCol="0" anchor="t">
            <a:normAutofit/>
          </a:bodyPr>
          <a:lstStyle/>
          <a:p>
            <a:pPr defTabSz="914422"/>
            <a:r>
              <a:rPr lang="en-US" sz="4500">
                <a:solidFill>
                  <a:srgbClr val="FFFFFF"/>
                </a:solidFill>
                <a:cs typeface="Calibri Light"/>
              </a:rPr>
              <a:t>RESPONDING </a:t>
            </a:r>
            <a:br>
              <a:rPr lang="en-US" sz="4500">
                <a:solidFill>
                  <a:srgbClr val="FFFFFF"/>
                </a:solidFill>
                <a:cs typeface="Calibri Light"/>
              </a:rPr>
            </a:br>
            <a:r>
              <a:rPr lang="en-US" sz="4500">
                <a:solidFill>
                  <a:srgbClr val="FFFFFF"/>
                </a:solidFill>
                <a:cs typeface="Calibri Light"/>
              </a:rPr>
              <a:t>TO </a:t>
            </a:r>
            <a:br>
              <a:rPr lang="en-US" sz="4500">
                <a:solidFill>
                  <a:srgbClr val="FFFFFF"/>
                </a:solidFill>
                <a:cs typeface="Calibri Light"/>
              </a:rPr>
            </a:br>
            <a:r>
              <a:rPr lang="en-US" sz="4500">
                <a:solidFill>
                  <a:srgbClr val="FFFFFF"/>
                </a:solidFill>
                <a:cs typeface="Calibri Light"/>
              </a:rPr>
              <a:t>SUICIDE </a:t>
            </a:r>
            <a:br>
              <a:rPr lang="en-US" sz="4500">
                <a:solidFill>
                  <a:srgbClr val="FFFFFF"/>
                </a:solidFill>
                <a:cs typeface="Calibri Light"/>
              </a:rPr>
            </a:br>
            <a:r>
              <a:rPr lang="en-US" sz="4500">
                <a:solidFill>
                  <a:srgbClr val="FFFFFF"/>
                </a:solidFill>
                <a:cs typeface="Calibri Light"/>
              </a:rPr>
              <a:t>RISK</a:t>
            </a:r>
          </a:p>
        </p:txBody>
      </p:sp>
      <p:sp>
        <p:nvSpPr>
          <p:cNvPr id="3" name="Content Placeholder 2">
            <a:extLst>
              <a:ext uri="{FF2B5EF4-FFF2-40B4-BE49-F238E27FC236}">
                <a16:creationId xmlns:a16="http://schemas.microsoft.com/office/drawing/2014/main" id="{CEFD60EC-6F31-4D34-94EC-5EF8700441E3}"/>
              </a:ext>
            </a:extLst>
          </p:cNvPr>
          <p:cNvSpPr>
            <a:spLocks noGrp="1"/>
          </p:cNvSpPr>
          <p:nvPr>
            <p:ph idx="1"/>
          </p:nvPr>
        </p:nvSpPr>
        <p:spPr>
          <a:xfrm>
            <a:off x="4380855" y="1412490"/>
            <a:ext cx="3542300" cy="4363844"/>
          </a:xfrm>
        </p:spPr>
        <p:txBody>
          <a:bodyPr vert="horz" lIns="91440" tIns="45721" rIns="91440" bIns="45721" rtlCol="0" anchor="t">
            <a:normAutofit fontScale="92500"/>
          </a:bodyPr>
          <a:lstStyle/>
          <a:p>
            <a:pPr marL="171455" indent="0" defTabSz="914422">
              <a:buNone/>
            </a:pPr>
            <a:r>
              <a:rPr lang="en-US" sz="3200" dirty="0"/>
              <a:t>ASK THE QUESTION </a:t>
            </a:r>
            <a:endParaRPr lang="en-US" sz="3200" dirty="0">
              <a:cs typeface="Calibri" panose="020F0502020204030204"/>
            </a:endParaRPr>
          </a:p>
          <a:p>
            <a:pPr marL="685817" lvl="1" indent="-228606" defTabSz="914422"/>
            <a:r>
              <a:rPr lang="en-US" dirty="0"/>
              <a:t>Are you thinking of suicide?</a:t>
            </a:r>
            <a:endParaRPr lang="en-US" dirty="0">
              <a:cs typeface="Calibri"/>
            </a:endParaRPr>
          </a:p>
          <a:p>
            <a:pPr marL="457211" lvl="1" indent="0" defTabSz="914422">
              <a:buNone/>
            </a:pPr>
            <a:endParaRPr lang="en-US" dirty="0">
              <a:cs typeface="Calibri"/>
            </a:endParaRPr>
          </a:p>
          <a:p>
            <a:pPr marL="685817" lvl="1" indent="-228606" defTabSz="914422"/>
            <a:r>
              <a:rPr lang="en-US" dirty="0"/>
              <a:t>Have you had thoughts of killing yourself?</a:t>
            </a:r>
            <a:endParaRPr lang="en-US" dirty="0">
              <a:cs typeface="Calibri"/>
            </a:endParaRPr>
          </a:p>
          <a:p>
            <a:pPr marL="685817" lvl="1" indent="-228606" defTabSz="914422"/>
            <a:endParaRPr lang="en-US" dirty="0"/>
          </a:p>
          <a:p>
            <a:pPr marL="685817" lvl="1" indent="-228606" defTabSz="914422"/>
            <a:r>
              <a:rPr lang="en-US" dirty="0"/>
              <a:t>Have you ever wished you could go to sleep and never wake up?</a:t>
            </a:r>
            <a:endParaRPr lang="en-US" dirty="0">
              <a:cs typeface="Calibri"/>
            </a:endParaRP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0"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94E638C-2F37-4896-8F3C-D113A5B06AA5}"/>
              </a:ext>
            </a:extLst>
          </p:cNvPr>
          <p:cNvSpPr txBox="1"/>
          <p:nvPr/>
        </p:nvSpPr>
        <p:spPr>
          <a:xfrm>
            <a:off x="8451605" y="1412490"/>
            <a:ext cx="3197701" cy="4363844"/>
          </a:xfrm>
          <a:prstGeom prst="rect">
            <a:avLst/>
          </a:prstGeom>
        </p:spPr>
        <p:txBody>
          <a:bodyPr vert="horz" lIns="91440" tIns="45721" rIns="91440" bIns="45721" rtlCol="0" anchor="t">
            <a:normAutofit/>
          </a:bodyPr>
          <a:lstStyle/>
          <a:p>
            <a:pPr>
              <a:lnSpc>
                <a:spcPct val="90000"/>
              </a:lnSpc>
              <a:spcAft>
                <a:spcPts val="601"/>
              </a:spcAft>
            </a:pPr>
            <a:r>
              <a:rPr lang="en-US" sz="9600"/>
              <a:t>“YES”</a:t>
            </a:r>
          </a:p>
        </p:txBody>
      </p:sp>
      <p:pic>
        <p:nvPicPr>
          <p:cNvPr id="7" name="Picture 6" descr="A person sitting at a table looking at a computer&#10;&#10;Description automatically generated">
            <a:extLst>
              <a:ext uri="{FF2B5EF4-FFF2-40B4-BE49-F238E27FC236}">
                <a16:creationId xmlns:a16="http://schemas.microsoft.com/office/drawing/2014/main" id="{FC3C1924-E6BA-87D6-8CE1-D58BFE626F8C}"/>
              </a:ext>
            </a:extLst>
          </p:cNvPr>
          <p:cNvPicPr>
            <a:picLocks noChangeAspect="1"/>
          </p:cNvPicPr>
          <p:nvPr/>
        </p:nvPicPr>
        <p:blipFill rotWithShape="1">
          <a:blip r:embed="rId3"/>
          <a:srcRect l="6711" t="7383" r="-336" b="-336"/>
          <a:stretch/>
        </p:blipFill>
        <p:spPr>
          <a:xfrm>
            <a:off x="8404274" y="2544689"/>
            <a:ext cx="3286852" cy="3257515"/>
          </a:xfrm>
          <a:prstGeom prst="rect">
            <a:avLst/>
          </a:prstGeom>
        </p:spPr>
      </p:pic>
    </p:spTree>
    <p:extLst>
      <p:ext uri="{BB962C8B-B14F-4D97-AF65-F5344CB8AC3E}">
        <p14:creationId xmlns:p14="http://schemas.microsoft.com/office/powerpoint/2010/main" val="4245645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D362CA-3C3A-4FEA-A27B-6FCBB5231EB5}"/>
              </a:ext>
            </a:extLst>
          </p:cNvPr>
          <p:cNvSpPr>
            <a:spLocks noGrp="1"/>
          </p:cNvSpPr>
          <p:nvPr>
            <p:ph idx="1"/>
          </p:nvPr>
        </p:nvSpPr>
        <p:spPr>
          <a:xfrm>
            <a:off x="838199" y="2596343"/>
            <a:ext cx="10994923" cy="4043454"/>
          </a:xfrm>
        </p:spPr>
        <p:txBody>
          <a:bodyPr vert="horz" lIns="91440" tIns="45721" rIns="91440" bIns="45721" rtlCol="0" anchor="t">
            <a:normAutofit/>
          </a:bodyPr>
          <a:lstStyle/>
          <a:p>
            <a:pPr marL="514362" indent="-514362">
              <a:lnSpc>
                <a:spcPct val="100000"/>
              </a:lnSpc>
              <a:spcBef>
                <a:spcPts val="601"/>
              </a:spcBef>
              <a:spcAft>
                <a:spcPts val="1001"/>
              </a:spcAft>
              <a:buAutoNum type="alphaUcPeriod"/>
            </a:pPr>
            <a:r>
              <a:rPr lang="en-US"/>
              <a:t>Employees are </a:t>
            </a:r>
            <a:r>
              <a:rPr lang="en-US" b="1"/>
              <a:t>required to share</a:t>
            </a:r>
            <a:r>
              <a:rPr lang="en-US"/>
              <a:t> with the crisis response team and administrators or their designees any </a:t>
            </a:r>
            <a:r>
              <a:rPr lang="en-US" b="1"/>
              <a:t>information </a:t>
            </a:r>
            <a:r>
              <a:rPr lang="en-US"/>
              <a:t>that may be </a:t>
            </a:r>
            <a:r>
              <a:rPr lang="en-US" b="1"/>
              <a:t>relevant </a:t>
            </a:r>
            <a:r>
              <a:rPr lang="en-US"/>
              <a:t>in determining whether a student is at </a:t>
            </a:r>
            <a:r>
              <a:rPr lang="en-US" b="1"/>
              <a:t>risk of suicide</a:t>
            </a:r>
            <a:r>
              <a:rPr lang="en-US"/>
              <a:t>, is having a </a:t>
            </a:r>
            <a:r>
              <a:rPr lang="en-US" b="1"/>
              <a:t>suicide crisis</a:t>
            </a:r>
            <a:r>
              <a:rPr lang="en-US"/>
              <a:t>, or is otherwise at </a:t>
            </a:r>
            <a:r>
              <a:rPr lang="en-US" b="1"/>
              <a:t>risk of harm</a:t>
            </a:r>
            <a:r>
              <a:rPr lang="en-US"/>
              <a:t>. </a:t>
            </a:r>
            <a:endParaRPr lang="en-US">
              <a:cs typeface="Calibri" panose="020F0502020204030204"/>
            </a:endParaRPr>
          </a:p>
          <a:p>
            <a:pPr marL="514362" indent="-514362">
              <a:lnSpc>
                <a:spcPct val="100000"/>
              </a:lnSpc>
              <a:spcBef>
                <a:spcPts val="601"/>
              </a:spcBef>
              <a:spcAft>
                <a:spcPts val="1001"/>
              </a:spcAft>
              <a:buAutoNum type="alphaUcPeriod"/>
            </a:pPr>
            <a:r>
              <a:rPr lang="en-US"/>
              <a:t>Employees are prohibited from promising students that information shared by the student will be kept secret when the information is relevant to the student's safety or the safety of another person. </a:t>
            </a:r>
            <a:endParaRPr lang="en-US">
              <a:cs typeface="Calibri" panose="020F0502020204030204"/>
            </a:endParaRPr>
          </a:p>
        </p:txBody>
      </p:sp>
      <p:sp>
        <p:nvSpPr>
          <p:cNvPr id="4" name="TextBox 3">
            <a:extLst>
              <a:ext uri="{FF2B5EF4-FFF2-40B4-BE49-F238E27FC236}">
                <a16:creationId xmlns:a16="http://schemas.microsoft.com/office/drawing/2014/main" id="{88710F26-D6E5-4FD2-AF15-422D7A0146D8}"/>
              </a:ext>
            </a:extLst>
          </p:cNvPr>
          <p:cNvSpPr txBox="1"/>
          <p:nvPr/>
        </p:nvSpPr>
        <p:spPr>
          <a:xfrm>
            <a:off x="838523" y="6213207"/>
            <a:ext cx="6743700" cy="369460"/>
          </a:xfrm>
          <a:prstGeom prst="rect">
            <a:avLst/>
          </a:prstGeom>
          <a:noFill/>
        </p:spPr>
        <p:txBody>
          <a:bodyPr wrap="square" rtlCol="0">
            <a:spAutoFit/>
          </a:bodyPr>
          <a:lstStyle/>
          <a:p>
            <a:r>
              <a:rPr lang="en-US" sz="1801"/>
              <a:t>DESE Youth Suicide Awareness And Prevention Model Policy  (2022)</a:t>
            </a:r>
          </a:p>
        </p:txBody>
      </p:sp>
      <p:pic>
        <p:nvPicPr>
          <p:cNvPr id="9" name="Picture 8" descr="A person with a beard&#10;&#10;Description automatically generated">
            <a:extLst>
              <a:ext uri="{FF2B5EF4-FFF2-40B4-BE49-F238E27FC236}">
                <a16:creationId xmlns:a16="http://schemas.microsoft.com/office/drawing/2014/main" id="{8E4A420B-5967-EABA-4EBB-0AB957CCC125}"/>
              </a:ext>
            </a:extLst>
          </p:cNvPr>
          <p:cNvPicPr>
            <a:picLocks noChangeAspect="1"/>
          </p:cNvPicPr>
          <p:nvPr/>
        </p:nvPicPr>
        <p:blipFill rotWithShape="1">
          <a:blip r:embed="rId3"/>
          <a:srcRect l="24" t="19892" r="-24" b="29015"/>
          <a:stretch/>
        </p:blipFill>
        <p:spPr>
          <a:xfrm>
            <a:off x="-38459" y="-1249"/>
            <a:ext cx="12235922" cy="2422972"/>
          </a:xfrm>
          <a:prstGeom prst="rect">
            <a:avLst/>
          </a:prstGeom>
        </p:spPr>
      </p:pic>
      <p:sp>
        <p:nvSpPr>
          <p:cNvPr id="10" name="TextBox 9">
            <a:extLst>
              <a:ext uri="{FF2B5EF4-FFF2-40B4-BE49-F238E27FC236}">
                <a16:creationId xmlns:a16="http://schemas.microsoft.com/office/drawing/2014/main" id="{42AF734D-B037-D8E4-C97F-1E60F3F38ADB}"/>
              </a:ext>
            </a:extLst>
          </p:cNvPr>
          <p:cNvSpPr txBox="1"/>
          <p:nvPr/>
        </p:nvSpPr>
        <p:spPr>
          <a:xfrm>
            <a:off x="585062" y="603141"/>
            <a:ext cx="6303934" cy="1323441"/>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l"/>
            <a:r>
              <a:rPr lang="en-US" sz="8000">
                <a:cs typeface="Calibri"/>
              </a:rPr>
              <a:t>Confidentiality</a:t>
            </a:r>
            <a:endParaRPr lang="en-US" sz="8000"/>
          </a:p>
        </p:txBody>
      </p:sp>
    </p:spTree>
    <p:extLst>
      <p:ext uri="{BB962C8B-B14F-4D97-AF65-F5344CB8AC3E}">
        <p14:creationId xmlns:p14="http://schemas.microsoft.com/office/powerpoint/2010/main" val="2056523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defRPr/>
            </a:pPr>
            <a:endParaRPr lang="en-US" sz="1801">
              <a:solidFill>
                <a:prstClr val="white"/>
              </a:solidFill>
              <a:latin typeface="Calibri" panose="020F0502020204030204"/>
            </a:endParaRPr>
          </a:p>
        </p:txBody>
      </p:sp>
      <p:sp>
        <p:nvSpPr>
          <p:cNvPr id="2" name="Title 1">
            <a:extLst>
              <a:ext uri="{FF2B5EF4-FFF2-40B4-BE49-F238E27FC236}">
                <a16:creationId xmlns:a16="http://schemas.microsoft.com/office/drawing/2014/main" id="{2F3417AC-1F93-48AA-81D8-C363C3128638}"/>
              </a:ext>
            </a:extLst>
          </p:cNvPr>
          <p:cNvSpPr>
            <a:spLocks noGrp="1"/>
          </p:cNvSpPr>
          <p:nvPr>
            <p:ph type="title"/>
          </p:nvPr>
        </p:nvSpPr>
        <p:spPr>
          <a:xfrm>
            <a:off x="401322" y="1412488"/>
            <a:ext cx="3397029" cy="4363844"/>
          </a:xfrm>
        </p:spPr>
        <p:txBody>
          <a:bodyPr vert="horz" lIns="91440" tIns="45721" rIns="91440" bIns="45721" rtlCol="0" anchor="t">
            <a:normAutofit/>
          </a:bodyPr>
          <a:lstStyle/>
          <a:p>
            <a:pPr defTabSz="914422"/>
            <a:r>
              <a:rPr lang="en-US" sz="4500" dirty="0">
                <a:solidFill>
                  <a:srgbClr val="FFFFFF"/>
                </a:solidFill>
                <a:cs typeface="Calibri Light"/>
              </a:rPr>
              <a:t>CRISIS </a:t>
            </a:r>
            <a:br>
              <a:rPr lang="en-US" sz="4500" dirty="0">
                <a:solidFill>
                  <a:srgbClr val="FFFFFF"/>
                </a:solidFill>
                <a:cs typeface="Calibri Light"/>
              </a:rPr>
            </a:br>
            <a:r>
              <a:rPr lang="en-US" sz="4500" dirty="0">
                <a:solidFill>
                  <a:srgbClr val="FFFFFF"/>
                </a:solidFill>
                <a:cs typeface="Calibri Light"/>
              </a:rPr>
              <a:t>TEAM </a:t>
            </a:r>
            <a:br>
              <a:rPr lang="en-US" sz="4500" dirty="0">
                <a:solidFill>
                  <a:srgbClr val="FFFFFF"/>
                </a:solidFill>
                <a:cs typeface="Calibri Light"/>
              </a:rPr>
            </a:br>
            <a:r>
              <a:rPr lang="en-US" sz="4500" dirty="0">
                <a:solidFill>
                  <a:srgbClr val="FFFFFF"/>
                </a:solidFill>
                <a:cs typeface="Calibri Light"/>
              </a:rPr>
              <a:t>ASSESSMENT</a:t>
            </a:r>
            <a:br>
              <a:rPr lang="en-US" sz="4500" dirty="0">
                <a:solidFill>
                  <a:srgbClr val="FFFFFF"/>
                </a:solidFill>
                <a:cs typeface="Calibri Light"/>
              </a:rPr>
            </a:br>
            <a:r>
              <a:rPr lang="en-US" sz="4500" dirty="0">
                <a:solidFill>
                  <a:srgbClr val="FFFFFF"/>
                </a:solidFill>
                <a:cs typeface="Calibri Light"/>
              </a:rPr>
              <a:t>TOOLS</a:t>
            </a: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0"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26FBEB0-EF29-ECE5-B350-976FFED65031}"/>
              </a:ext>
            </a:extLst>
          </p:cNvPr>
          <p:cNvGrpSpPr/>
          <p:nvPr/>
        </p:nvGrpSpPr>
        <p:grpSpPr>
          <a:xfrm>
            <a:off x="4176630" y="320415"/>
            <a:ext cx="4334601" cy="6217170"/>
            <a:chOff x="3913457" y="127016"/>
            <a:chExt cx="4349127" cy="6217169"/>
          </a:xfrm>
        </p:grpSpPr>
        <p:pic>
          <p:nvPicPr>
            <p:cNvPr id="9" name="Picture 8" descr="A screenshot of a phone&#10;&#10;Description automatically generated">
              <a:extLst>
                <a:ext uri="{FF2B5EF4-FFF2-40B4-BE49-F238E27FC236}">
                  <a16:creationId xmlns:a16="http://schemas.microsoft.com/office/drawing/2014/main" id="{EEDEA418-551E-9404-E800-7F59C596F8A3}"/>
                </a:ext>
              </a:extLst>
            </p:cNvPr>
            <p:cNvPicPr>
              <a:picLocks noChangeAspect="1"/>
            </p:cNvPicPr>
            <p:nvPr/>
          </p:nvPicPr>
          <p:blipFill>
            <a:blip r:embed="rId3"/>
            <a:stretch>
              <a:fillRect/>
            </a:stretch>
          </p:blipFill>
          <p:spPr>
            <a:xfrm>
              <a:off x="3959571" y="1390987"/>
              <a:ext cx="3772545" cy="4953198"/>
            </a:xfrm>
            <a:prstGeom prst="rect">
              <a:avLst/>
            </a:prstGeom>
          </p:spPr>
        </p:pic>
        <p:pic>
          <p:nvPicPr>
            <p:cNvPr id="10" name="Picture 9" descr="The Columbia Lighthouse Project">
              <a:extLst>
                <a:ext uri="{FF2B5EF4-FFF2-40B4-BE49-F238E27FC236}">
                  <a16:creationId xmlns:a16="http://schemas.microsoft.com/office/drawing/2014/main" id="{8B9B876F-223E-C677-E473-5F82101C855C}"/>
                </a:ext>
              </a:extLst>
            </p:cNvPr>
            <p:cNvPicPr>
              <a:picLocks noChangeAspect="1"/>
            </p:cNvPicPr>
            <p:nvPr/>
          </p:nvPicPr>
          <p:blipFill>
            <a:blip r:embed="rId4"/>
            <a:stretch>
              <a:fillRect/>
            </a:stretch>
          </p:blipFill>
          <p:spPr>
            <a:xfrm>
              <a:off x="4185076" y="127016"/>
              <a:ext cx="2743198" cy="912878"/>
            </a:xfrm>
            <a:prstGeom prst="rect">
              <a:avLst/>
            </a:prstGeom>
          </p:spPr>
        </p:pic>
        <p:sp>
          <p:nvSpPr>
            <p:cNvPr id="11" name="TextBox 10">
              <a:extLst>
                <a:ext uri="{FF2B5EF4-FFF2-40B4-BE49-F238E27FC236}">
                  <a16:creationId xmlns:a16="http://schemas.microsoft.com/office/drawing/2014/main" id="{E4CFCC79-33C8-58AF-4D48-63F860E7D98F}"/>
                </a:ext>
              </a:extLst>
            </p:cNvPr>
            <p:cNvSpPr txBox="1"/>
            <p:nvPr/>
          </p:nvSpPr>
          <p:spPr>
            <a:xfrm>
              <a:off x="3913457" y="1087387"/>
              <a:ext cx="4349127" cy="338556"/>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r>
                <a:rPr lang="en-US" sz="1600" dirty="0"/>
                <a:t>The Columbia- Suicide Severity Rating Scale </a:t>
              </a:r>
              <a:endParaRPr lang="en-US" sz="1600" dirty="0">
                <a:cs typeface="Calibri"/>
              </a:endParaRPr>
            </a:p>
          </p:txBody>
        </p:sp>
      </p:grpSp>
      <p:grpSp>
        <p:nvGrpSpPr>
          <p:cNvPr id="12" name="Group 11">
            <a:extLst>
              <a:ext uri="{FF2B5EF4-FFF2-40B4-BE49-F238E27FC236}">
                <a16:creationId xmlns:a16="http://schemas.microsoft.com/office/drawing/2014/main" id="{BCF52D3B-0F36-1C45-45E2-F246741F241E}"/>
              </a:ext>
            </a:extLst>
          </p:cNvPr>
          <p:cNvGrpSpPr/>
          <p:nvPr/>
        </p:nvGrpSpPr>
        <p:grpSpPr>
          <a:xfrm>
            <a:off x="8117414" y="320415"/>
            <a:ext cx="3972233" cy="6510670"/>
            <a:chOff x="7883013" y="155537"/>
            <a:chExt cx="3972232" cy="6510670"/>
          </a:xfrm>
        </p:grpSpPr>
        <p:pic>
          <p:nvPicPr>
            <p:cNvPr id="13" name="Picture 12" descr="A questionnaire with a list of questions&#10;&#10;Description automatically generated">
              <a:extLst>
                <a:ext uri="{FF2B5EF4-FFF2-40B4-BE49-F238E27FC236}">
                  <a16:creationId xmlns:a16="http://schemas.microsoft.com/office/drawing/2014/main" id="{44741B59-9C46-EAD4-A139-2560049882DE}"/>
                </a:ext>
              </a:extLst>
            </p:cNvPr>
            <p:cNvPicPr>
              <a:picLocks noChangeAspect="1"/>
            </p:cNvPicPr>
            <p:nvPr/>
          </p:nvPicPr>
          <p:blipFill rotWithShape="1">
            <a:blip r:embed="rId5"/>
            <a:srcRect l="4455" t="3853" r="45297" b="11175"/>
            <a:stretch/>
          </p:blipFill>
          <p:spPr>
            <a:xfrm>
              <a:off x="7968812" y="686769"/>
              <a:ext cx="3587467" cy="5979438"/>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FF0CC89C-3D50-4D59-D4D2-71300C6B5EBF}"/>
                </a:ext>
              </a:extLst>
            </p:cNvPr>
            <p:cNvPicPr>
              <a:picLocks noChangeAspect="1"/>
            </p:cNvPicPr>
            <p:nvPr/>
          </p:nvPicPr>
          <p:blipFill>
            <a:blip r:embed="rId6"/>
            <a:stretch>
              <a:fillRect/>
            </a:stretch>
          </p:blipFill>
          <p:spPr>
            <a:xfrm>
              <a:off x="7883013" y="155537"/>
              <a:ext cx="3972232" cy="719706"/>
            </a:xfrm>
            <a:prstGeom prst="rect">
              <a:avLst/>
            </a:prstGeom>
          </p:spPr>
        </p:pic>
      </p:grpSp>
      <p:sp>
        <p:nvSpPr>
          <p:cNvPr id="15" name="Rectangle 14">
            <a:extLst>
              <a:ext uri="{FF2B5EF4-FFF2-40B4-BE49-F238E27FC236}">
                <a16:creationId xmlns:a16="http://schemas.microsoft.com/office/drawing/2014/main" id="{B5256A15-D93F-BE99-2068-47C0F05BBBCD}"/>
              </a:ext>
            </a:extLst>
          </p:cNvPr>
          <p:cNvSpPr/>
          <p:nvPr/>
        </p:nvSpPr>
        <p:spPr>
          <a:xfrm flipH="1">
            <a:off x="8021950" y="1338413"/>
            <a:ext cx="248242" cy="38252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82760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2">
              <a:defRPr/>
            </a:pPr>
            <a:endParaRPr lang="en-US" sz="1801">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0"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9DE178F-9647-E444-FD7C-556C9F47ED24}"/>
              </a:ext>
            </a:extLst>
          </p:cNvPr>
          <p:cNvSpPr>
            <a:spLocks noGrp="1"/>
          </p:cNvSpPr>
          <p:nvPr>
            <p:ph type="title"/>
          </p:nvPr>
        </p:nvSpPr>
        <p:spPr>
          <a:xfrm>
            <a:off x="537164" y="1412488"/>
            <a:ext cx="3435410" cy="4363844"/>
          </a:xfrm>
        </p:spPr>
        <p:txBody>
          <a:bodyPr vert="horz" lIns="91440" tIns="45721" rIns="91440" bIns="45721" rtlCol="0" anchor="t">
            <a:normAutofit/>
          </a:bodyPr>
          <a:lstStyle/>
          <a:p>
            <a:pPr defTabSz="914422"/>
            <a:r>
              <a:rPr lang="en-US" sz="4500" dirty="0">
                <a:solidFill>
                  <a:srgbClr val="FFFFFF"/>
                </a:solidFill>
              </a:rPr>
              <a:t>ASSESSMENT: </a:t>
            </a:r>
            <a:br>
              <a:rPr lang="en-US" sz="4500" dirty="0">
                <a:solidFill>
                  <a:srgbClr val="FFFFFF"/>
                </a:solidFill>
              </a:rPr>
            </a:br>
            <a:r>
              <a:rPr lang="en-US" sz="4500" dirty="0">
                <a:solidFill>
                  <a:srgbClr val="FFFFFF"/>
                </a:solidFill>
                <a:cs typeface="Calibri Light"/>
              </a:rPr>
              <a:t>ALWAYS </a:t>
            </a:r>
            <a:br>
              <a:rPr lang="en-US" sz="4500" dirty="0">
                <a:solidFill>
                  <a:srgbClr val="FFFFFF"/>
                </a:solidFill>
                <a:cs typeface="Calibri Light"/>
              </a:rPr>
            </a:br>
            <a:r>
              <a:rPr lang="en-US" sz="4500" dirty="0">
                <a:solidFill>
                  <a:srgbClr val="FFFFFF"/>
                </a:solidFill>
                <a:cs typeface="Calibri Light"/>
              </a:rPr>
              <a:t>ASK</a:t>
            </a:r>
            <a:endParaRPr lang="en-US" dirty="0">
              <a:ea typeface="+mj-ea"/>
              <a:cs typeface="+mj-cs"/>
            </a:endParaRPr>
          </a:p>
        </p:txBody>
      </p:sp>
      <p:sp>
        <p:nvSpPr>
          <p:cNvPr id="13" name="Rectangle 12">
            <a:extLst>
              <a:ext uri="{FF2B5EF4-FFF2-40B4-BE49-F238E27FC236}">
                <a16:creationId xmlns:a16="http://schemas.microsoft.com/office/drawing/2014/main" id="{7479E724-0CDF-EDB0-FE3C-C3172B0C9637}"/>
              </a:ext>
            </a:extLst>
          </p:cNvPr>
          <p:cNvSpPr/>
          <p:nvPr/>
        </p:nvSpPr>
        <p:spPr>
          <a:xfrm>
            <a:off x="4286297" y="1076434"/>
            <a:ext cx="3621852" cy="4710138"/>
          </a:xfrm>
          <a:prstGeom prst="rect">
            <a:avLst/>
          </a:prstGeom>
        </p:spPr>
        <p:txBody>
          <a:bodyPr wrap="square" lIns="91440" tIns="45721" rIns="91440" bIns="45721" anchor="t">
            <a:spAutoFit/>
          </a:bodyPr>
          <a:lstStyle/>
          <a:p>
            <a:pPr marL="568340" lvl="1" indent="-514362">
              <a:spcAft>
                <a:spcPts val="1801"/>
              </a:spcAft>
              <a:buFont typeface="+mj-lt"/>
              <a:buAutoNum type="arabicPeriod"/>
            </a:pPr>
            <a:r>
              <a:rPr lang="en-US" sz="3001" dirty="0"/>
              <a:t>Direct questions about suicide ideation.</a:t>
            </a:r>
            <a:endParaRPr lang="en-US" sz="3001" dirty="0">
              <a:cs typeface="Calibri"/>
            </a:endParaRPr>
          </a:p>
          <a:p>
            <a:pPr marL="568340" lvl="1" indent="-514362">
              <a:spcAft>
                <a:spcPts val="1801"/>
              </a:spcAft>
              <a:buFont typeface="+mj-lt"/>
              <a:buAutoNum type="arabicPeriod"/>
            </a:pPr>
            <a:r>
              <a:rPr lang="en-US" sz="3001" dirty="0"/>
              <a:t>About a plan for suicide. </a:t>
            </a:r>
            <a:endParaRPr lang="en-US" sz="3001">
              <a:cs typeface="Calibri"/>
            </a:endParaRPr>
          </a:p>
          <a:p>
            <a:pPr marL="568340" lvl="1" indent="-514362">
              <a:spcAft>
                <a:spcPts val="1801"/>
              </a:spcAft>
              <a:buFont typeface="+mj-lt"/>
              <a:buAutoNum type="arabicPeriod"/>
            </a:pPr>
            <a:r>
              <a:rPr lang="en-US" sz="3001" dirty="0"/>
              <a:t>About access to lethal means (even if they don’t have a plan.)</a:t>
            </a:r>
            <a:endParaRPr lang="en-US" sz="3001">
              <a:cs typeface="Calibri"/>
            </a:endParaRPr>
          </a:p>
        </p:txBody>
      </p:sp>
      <p:pic>
        <p:nvPicPr>
          <p:cNvPr id="2" name="Picture 1" descr="A person sitting at a table looking at a computer&#10;&#10;Description automatically generated">
            <a:extLst>
              <a:ext uri="{FF2B5EF4-FFF2-40B4-BE49-F238E27FC236}">
                <a16:creationId xmlns:a16="http://schemas.microsoft.com/office/drawing/2014/main" id="{A7460907-B3C5-CD72-46B2-F708943BF467}"/>
              </a:ext>
            </a:extLst>
          </p:cNvPr>
          <p:cNvPicPr>
            <a:picLocks noChangeAspect="1"/>
          </p:cNvPicPr>
          <p:nvPr/>
        </p:nvPicPr>
        <p:blipFill rotWithShape="1">
          <a:blip r:embed="rId3"/>
          <a:srcRect l="6711" t="7383" r="-336" b="-336"/>
          <a:stretch/>
        </p:blipFill>
        <p:spPr>
          <a:xfrm>
            <a:off x="8553904" y="1612531"/>
            <a:ext cx="3286852" cy="3257515"/>
          </a:xfrm>
          <a:prstGeom prst="rect">
            <a:avLst/>
          </a:prstGeom>
        </p:spPr>
      </p:pic>
    </p:spTree>
    <p:extLst>
      <p:ext uri="{BB962C8B-B14F-4D97-AF65-F5344CB8AC3E}">
        <p14:creationId xmlns:p14="http://schemas.microsoft.com/office/powerpoint/2010/main" val="403114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6" name="Picture 5" descr="A close-up of a person&amp;#39;s hands&#10;&#10;Description automatically generated">
            <a:extLst>
              <a:ext uri="{FF2B5EF4-FFF2-40B4-BE49-F238E27FC236}">
                <a16:creationId xmlns:a16="http://schemas.microsoft.com/office/drawing/2014/main" id="{FE24E5E8-B148-B7FA-7476-9D56DE7C42BB}"/>
              </a:ext>
            </a:extLst>
          </p:cNvPr>
          <p:cNvPicPr>
            <a:picLocks noChangeAspect="1"/>
          </p:cNvPicPr>
          <p:nvPr/>
        </p:nvPicPr>
        <p:blipFill rotWithShape="1">
          <a:blip r:embed="rId3"/>
          <a:srcRect l="5884" r="-1" b="-1"/>
          <a:stretch/>
        </p:blipFill>
        <p:spPr>
          <a:xfrm>
            <a:off x="0" y="11"/>
            <a:ext cx="9669643" cy="6857989"/>
          </a:xfrm>
          <a:prstGeom prst="rect">
            <a:avLst/>
          </a:prstGeom>
        </p:spPr>
      </p:pic>
      <p:sp>
        <p:nvSpPr>
          <p:cNvPr id="50" name="Rectangle 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2"/>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C02496B1-C688-5E9F-B073-98A8D657ED9A}"/>
              </a:ext>
            </a:extLst>
          </p:cNvPr>
          <p:cNvSpPr>
            <a:spLocks noGrp="1"/>
          </p:cNvSpPr>
          <p:nvPr>
            <p:ph type="title"/>
          </p:nvPr>
        </p:nvSpPr>
        <p:spPr>
          <a:xfrm>
            <a:off x="7531612" y="286972"/>
            <a:ext cx="4476727" cy="1147682"/>
          </a:xfrm>
        </p:spPr>
        <p:txBody>
          <a:bodyPr>
            <a:normAutofit/>
          </a:bodyPr>
          <a:lstStyle/>
          <a:p>
            <a:r>
              <a:rPr lang="en-US" sz="4000" dirty="0">
                <a:latin typeface="Calibri Light"/>
                <a:cs typeface="Calibri"/>
              </a:rPr>
              <a:t>EXPLORE THE PLAN</a:t>
            </a:r>
          </a:p>
        </p:txBody>
      </p:sp>
      <p:sp>
        <p:nvSpPr>
          <p:cNvPr id="3" name="Content Placeholder 2">
            <a:extLst>
              <a:ext uri="{FF2B5EF4-FFF2-40B4-BE49-F238E27FC236}">
                <a16:creationId xmlns:a16="http://schemas.microsoft.com/office/drawing/2014/main" id="{878EA96F-1878-824B-6DE5-A2BA8425D046}"/>
              </a:ext>
            </a:extLst>
          </p:cNvPr>
          <p:cNvSpPr>
            <a:spLocks noGrp="1"/>
          </p:cNvSpPr>
          <p:nvPr>
            <p:ph idx="1"/>
          </p:nvPr>
        </p:nvSpPr>
        <p:spPr>
          <a:xfrm>
            <a:off x="7717228" y="1554971"/>
            <a:ext cx="3822188" cy="5129993"/>
          </a:xfrm>
        </p:spPr>
        <p:txBody>
          <a:bodyPr vert="horz" lIns="91440" tIns="45721" rIns="91440" bIns="45721" rtlCol="0" anchor="t">
            <a:noAutofit/>
          </a:bodyPr>
          <a:lstStyle/>
          <a:p>
            <a:pPr marL="457211" indent="-457211">
              <a:spcBef>
                <a:spcPts val="0"/>
              </a:spcBef>
              <a:spcAft>
                <a:spcPts val="1200"/>
              </a:spcAft>
              <a:buAutoNum type="arabicPeriod"/>
            </a:pPr>
            <a:r>
              <a:rPr lang="en-US" sz="2400" dirty="0">
                <a:cs typeface="Calibri"/>
              </a:rPr>
              <a:t>Have you thought about how you would kill yourself?</a:t>
            </a:r>
            <a:endParaRPr lang="en-US" dirty="0"/>
          </a:p>
          <a:p>
            <a:pPr marL="457211" indent="-457211">
              <a:spcBef>
                <a:spcPts val="0"/>
              </a:spcBef>
              <a:spcAft>
                <a:spcPts val="1200"/>
              </a:spcAft>
              <a:buAutoNum type="arabicPeriod"/>
            </a:pPr>
            <a:r>
              <a:rPr lang="en-US" sz="2400" dirty="0">
                <a:cs typeface="Calibri"/>
              </a:rPr>
              <a:t>Do you have access to the (insert method) you would use to end your life? – helps determine the immediacy of risk</a:t>
            </a:r>
          </a:p>
          <a:p>
            <a:pPr marL="457211" indent="-457211">
              <a:spcBef>
                <a:spcPts val="0"/>
              </a:spcBef>
              <a:spcAft>
                <a:spcPts val="1200"/>
              </a:spcAft>
              <a:buAutoNum type="arabicPeriod"/>
            </a:pPr>
            <a:r>
              <a:rPr lang="en-US" sz="2400" dirty="0">
                <a:cs typeface="Calibri"/>
              </a:rPr>
              <a:t>How quickly could you have access to (insert method) you would use to end your life? – establishes a potential timeline</a:t>
            </a:r>
          </a:p>
        </p:txBody>
      </p:sp>
    </p:spTree>
    <p:extLst>
      <p:ext uri="{BB962C8B-B14F-4D97-AF65-F5344CB8AC3E}">
        <p14:creationId xmlns:p14="http://schemas.microsoft.com/office/powerpoint/2010/main" val="1134136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2"/>
            <a:ext cx="121889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6" name="Picture 5" descr="Person in therapy">
            <a:extLst>
              <a:ext uri="{FF2B5EF4-FFF2-40B4-BE49-F238E27FC236}">
                <a16:creationId xmlns:a16="http://schemas.microsoft.com/office/drawing/2014/main" id="{FE24E5E8-B148-B7FA-7476-9D56DE7C42BB}"/>
              </a:ext>
            </a:extLst>
          </p:cNvPr>
          <p:cNvPicPr>
            <a:picLocks noChangeAspect="1"/>
          </p:cNvPicPr>
          <p:nvPr/>
        </p:nvPicPr>
        <p:blipFill rotWithShape="1">
          <a:blip r:embed="rId3"/>
          <a:srcRect l="2006"/>
          <a:stretch/>
        </p:blipFill>
        <p:spPr>
          <a:xfrm>
            <a:off x="2522355" y="11"/>
            <a:ext cx="9669643" cy="6857989"/>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Content Placeholder 2">
            <a:extLst>
              <a:ext uri="{FF2B5EF4-FFF2-40B4-BE49-F238E27FC236}">
                <a16:creationId xmlns:a16="http://schemas.microsoft.com/office/drawing/2014/main" id="{878EA96F-1878-824B-6DE5-A2BA8425D046}"/>
              </a:ext>
            </a:extLst>
          </p:cNvPr>
          <p:cNvSpPr>
            <a:spLocks noGrp="1"/>
          </p:cNvSpPr>
          <p:nvPr>
            <p:ph idx="1"/>
          </p:nvPr>
        </p:nvSpPr>
        <p:spPr>
          <a:xfrm>
            <a:off x="310347" y="301731"/>
            <a:ext cx="5182645" cy="6305268"/>
          </a:xfrm>
        </p:spPr>
        <p:txBody>
          <a:bodyPr vert="horz" lIns="91440" tIns="45721" rIns="91440" bIns="45721" rtlCol="0" anchor="t">
            <a:noAutofit/>
          </a:bodyPr>
          <a:lstStyle/>
          <a:p>
            <a:pPr marL="0" indent="0">
              <a:spcAft>
                <a:spcPts val="1200"/>
              </a:spcAft>
              <a:buNone/>
            </a:pPr>
            <a:r>
              <a:rPr lang="en-US" sz="3600" dirty="0">
                <a:latin typeface="Calibri Light"/>
                <a:cs typeface="Calibri"/>
              </a:rPr>
              <a:t>NOTIFY A PARENT OR GUARDIAN</a:t>
            </a:r>
            <a:endParaRPr lang="en-US" dirty="0">
              <a:latin typeface="Calibri" panose="020F0502020204030204"/>
              <a:cs typeface="Calibri"/>
            </a:endParaRPr>
          </a:p>
          <a:p>
            <a:pPr marL="342909" indent="-342909">
              <a:spcAft>
                <a:spcPts val="1200"/>
              </a:spcAft>
            </a:pPr>
            <a:r>
              <a:rPr lang="en-US" sz="3001" dirty="0">
                <a:cs typeface="Calibri"/>
              </a:rPr>
              <a:t>Empower the student’s voice</a:t>
            </a:r>
          </a:p>
          <a:p>
            <a:pPr marL="342909" indent="-342909">
              <a:spcAft>
                <a:spcPts val="1200"/>
              </a:spcAft>
            </a:pPr>
            <a:r>
              <a:rPr lang="en-US" sz="3001" dirty="0">
                <a:cs typeface="Calibri"/>
              </a:rPr>
              <a:t>Frame the conversation with the caregiver(s) as a partnership</a:t>
            </a:r>
          </a:p>
          <a:p>
            <a:pPr marL="342909" indent="-342909">
              <a:spcAft>
                <a:spcPts val="1200"/>
              </a:spcAft>
            </a:pPr>
            <a:r>
              <a:rPr lang="en-US" sz="3001" dirty="0">
                <a:cs typeface="Calibri"/>
              </a:rPr>
              <a:t>Provide a clear summary</a:t>
            </a:r>
          </a:p>
          <a:p>
            <a:pPr marL="342909" indent="-342909">
              <a:spcAft>
                <a:spcPts val="1200"/>
              </a:spcAft>
            </a:pPr>
            <a:r>
              <a:rPr lang="en-US" sz="3001" dirty="0">
                <a:cs typeface="Calibri"/>
              </a:rPr>
              <a:t>Explain relevant protocols</a:t>
            </a:r>
          </a:p>
          <a:p>
            <a:pPr marL="342909" indent="-342909">
              <a:spcAft>
                <a:spcPts val="1200"/>
              </a:spcAft>
            </a:pPr>
            <a:r>
              <a:rPr lang="en-US" sz="3001" dirty="0">
                <a:cs typeface="Calibri"/>
              </a:rPr>
              <a:t>Request a release of information </a:t>
            </a:r>
          </a:p>
          <a:p>
            <a:pPr marL="0" indent="0">
              <a:buNone/>
            </a:pPr>
            <a:endParaRPr lang="en-US" sz="2400" dirty="0">
              <a:cs typeface="Calibri"/>
            </a:endParaRPr>
          </a:p>
          <a:p>
            <a:pPr marL="0" indent="0">
              <a:buNone/>
            </a:pPr>
            <a:endParaRPr lang="en-US" sz="2400" dirty="0">
              <a:cs typeface="Calibri"/>
            </a:endParaRPr>
          </a:p>
        </p:txBody>
      </p:sp>
    </p:spTree>
    <p:extLst>
      <p:ext uri="{BB962C8B-B14F-4D97-AF65-F5344CB8AC3E}">
        <p14:creationId xmlns:p14="http://schemas.microsoft.com/office/powerpoint/2010/main" val="1471532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2"/>
            <a:ext cx="1218895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6" name="Picture 5" descr="Person in therapy">
            <a:extLst>
              <a:ext uri="{FF2B5EF4-FFF2-40B4-BE49-F238E27FC236}">
                <a16:creationId xmlns:a16="http://schemas.microsoft.com/office/drawing/2014/main" id="{FE24E5E8-B148-B7FA-7476-9D56DE7C42BB}"/>
              </a:ext>
            </a:extLst>
          </p:cNvPr>
          <p:cNvPicPr>
            <a:picLocks noChangeAspect="1"/>
          </p:cNvPicPr>
          <p:nvPr/>
        </p:nvPicPr>
        <p:blipFill rotWithShape="1">
          <a:blip r:embed="rId3"/>
          <a:srcRect l="2006"/>
          <a:stretch/>
        </p:blipFill>
        <p:spPr>
          <a:xfrm>
            <a:off x="2522355" y="11"/>
            <a:ext cx="9669643" cy="6857989"/>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Content Placeholder 2">
            <a:extLst>
              <a:ext uri="{FF2B5EF4-FFF2-40B4-BE49-F238E27FC236}">
                <a16:creationId xmlns:a16="http://schemas.microsoft.com/office/drawing/2014/main" id="{878EA96F-1878-824B-6DE5-A2BA8425D046}"/>
              </a:ext>
            </a:extLst>
          </p:cNvPr>
          <p:cNvSpPr>
            <a:spLocks noGrp="1"/>
          </p:cNvSpPr>
          <p:nvPr>
            <p:ph idx="1"/>
          </p:nvPr>
        </p:nvSpPr>
        <p:spPr>
          <a:xfrm>
            <a:off x="310347" y="262939"/>
            <a:ext cx="5182645" cy="6387244"/>
          </a:xfrm>
        </p:spPr>
        <p:txBody>
          <a:bodyPr vert="horz" lIns="91440" tIns="45721" rIns="91440" bIns="45721" rtlCol="0" anchor="t">
            <a:noAutofit/>
          </a:bodyPr>
          <a:lstStyle/>
          <a:p>
            <a:pPr marL="0" indent="0">
              <a:spcAft>
                <a:spcPts val="1200"/>
              </a:spcAft>
              <a:buNone/>
            </a:pPr>
            <a:r>
              <a:rPr lang="en-US" sz="3600" dirty="0">
                <a:latin typeface="+mj-lt"/>
                <a:cs typeface="Calibri"/>
              </a:rPr>
              <a:t>ADDRESSING LETHAL MEANS WITH CAREGIVERS</a:t>
            </a:r>
          </a:p>
          <a:p>
            <a:pPr marL="228604" indent="-228604">
              <a:spcAft>
                <a:spcPts val="601"/>
              </a:spcAft>
            </a:pPr>
            <a:r>
              <a:rPr lang="en-US" sz="2400" dirty="0"/>
              <a:t>Focus on access to lethal means at home—especially firearms, medications, and poisons.</a:t>
            </a:r>
          </a:p>
          <a:p>
            <a:pPr marL="228604" indent="-228604">
              <a:spcAft>
                <a:spcPts val="601"/>
              </a:spcAft>
            </a:pPr>
            <a:r>
              <a:rPr lang="en-US" sz="2400" dirty="0"/>
              <a:t>Recommend steps to make the environment suicide-safer, not suicide-proof.</a:t>
            </a:r>
          </a:p>
          <a:p>
            <a:pPr marL="228604" indent="-228604">
              <a:spcAft>
                <a:spcPts val="601"/>
              </a:spcAft>
            </a:pPr>
            <a:r>
              <a:rPr lang="en-US" sz="2400" dirty="0"/>
              <a:t>Emphasize creating time and distance between the student and lethal means.</a:t>
            </a:r>
          </a:p>
          <a:p>
            <a:pPr marL="228604" indent="-228604">
              <a:spcAft>
                <a:spcPts val="601"/>
              </a:spcAft>
            </a:pPr>
            <a:r>
              <a:rPr lang="en-US" sz="2400" dirty="0">
                <a:cs typeface="Calibri"/>
              </a:rPr>
              <a:t>Assume there are firearms (most deadly) and poisons/medications (most used) in the home.</a:t>
            </a:r>
          </a:p>
        </p:txBody>
      </p:sp>
    </p:spTree>
    <p:extLst>
      <p:ext uri="{BB962C8B-B14F-4D97-AF65-F5344CB8AC3E}">
        <p14:creationId xmlns:p14="http://schemas.microsoft.com/office/powerpoint/2010/main" val="1225716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5" name="Rectangle 10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945A01C2-BE3E-AEE7-B96E-BF2E0DFC3377}"/>
              </a:ext>
            </a:extLst>
          </p:cNvPr>
          <p:cNvSpPr>
            <a:spLocks noGrp="1"/>
          </p:cNvSpPr>
          <p:nvPr>
            <p:ph type="title"/>
          </p:nvPr>
        </p:nvSpPr>
        <p:spPr>
          <a:xfrm>
            <a:off x="640081" y="2074364"/>
            <a:ext cx="2752354" cy="2709275"/>
          </a:xfrm>
          <a:prstGeom prst="ellipse">
            <a:avLst/>
          </a:prstGeom>
          <a:solidFill>
            <a:srgbClr val="262626"/>
          </a:solidFill>
          <a:ln w="174625" cmpd="thinThick">
            <a:solidFill>
              <a:srgbClr val="262626"/>
            </a:solidFill>
          </a:ln>
        </p:spPr>
        <p:txBody>
          <a:bodyPr vert="horz" lIns="91440" tIns="45721" rIns="91440" bIns="45721" rtlCol="0" anchor="ctr">
            <a:normAutofit/>
          </a:bodyPr>
          <a:lstStyle/>
          <a:p>
            <a:pPr algn="ctr" defTabSz="914422"/>
            <a:r>
              <a:rPr lang="en-US" sz="2601">
                <a:solidFill>
                  <a:srgbClr val="FFFFFF"/>
                </a:solidFill>
              </a:rPr>
              <a:t>STRATEGIES FOR A SUICIDE-SAFER HOME</a:t>
            </a:r>
          </a:p>
        </p:txBody>
      </p:sp>
      <p:graphicFrame>
        <p:nvGraphicFramePr>
          <p:cNvPr id="98" name="Table 97">
            <a:extLst>
              <a:ext uri="{FF2B5EF4-FFF2-40B4-BE49-F238E27FC236}">
                <a16:creationId xmlns:a16="http://schemas.microsoft.com/office/drawing/2014/main" id="{2EF1393A-19C4-7A5E-E436-61D0B3A8AF79}"/>
              </a:ext>
            </a:extLst>
          </p:cNvPr>
          <p:cNvGraphicFramePr>
            <a:graphicFrameLocks noGrp="1"/>
          </p:cNvGraphicFramePr>
          <p:nvPr>
            <p:extLst>
              <p:ext uri="{D42A27DB-BD31-4B8C-83A1-F6EECF244321}">
                <p14:modId xmlns:p14="http://schemas.microsoft.com/office/powerpoint/2010/main" val="3817810462"/>
              </p:ext>
            </p:extLst>
          </p:nvPr>
        </p:nvGraphicFramePr>
        <p:xfrm>
          <a:off x="3740727" y="504933"/>
          <a:ext cx="8070295" cy="5848132"/>
        </p:xfrm>
        <a:graphic>
          <a:graphicData uri="http://schemas.openxmlformats.org/drawingml/2006/table">
            <a:tbl>
              <a:tblPr firstRow="1" bandRow="1">
                <a:tableStyleId>{5C22544A-7EE6-4342-B048-85BDC9FD1C3A}</a:tableStyleId>
              </a:tblPr>
              <a:tblGrid>
                <a:gridCol w="896334">
                  <a:extLst>
                    <a:ext uri="{9D8B030D-6E8A-4147-A177-3AD203B41FA5}">
                      <a16:colId xmlns:a16="http://schemas.microsoft.com/office/drawing/2014/main" val="2838203670"/>
                    </a:ext>
                  </a:extLst>
                </a:gridCol>
                <a:gridCol w="1745625">
                  <a:extLst>
                    <a:ext uri="{9D8B030D-6E8A-4147-A177-3AD203B41FA5}">
                      <a16:colId xmlns:a16="http://schemas.microsoft.com/office/drawing/2014/main" val="2006527461"/>
                    </a:ext>
                  </a:extLst>
                </a:gridCol>
                <a:gridCol w="1797593">
                  <a:extLst>
                    <a:ext uri="{9D8B030D-6E8A-4147-A177-3AD203B41FA5}">
                      <a16:colId xmlns:a16="http://schemas.microsoft.com/office/drawing/2014/main" val="3008008516"/>
                    </a:ext>
                  </a:extLst>
                </a:gridCol>
                <a:gridCol w="1846827">
                  <a:extLst>
                    <a:ext uri="{9D8B030D-6E8A-4147-A177-3AD203B41FA5}">
                      <a16:colId xmlns:a16="http://schemas.microsoft.com/office/drawing/2014/main" val="1027000251"/>
                    </a:ext>
                  </a:extLst>
                </a:gridCol>
                <a:gridCol w="1783916">
                  <a:extLst>
                    <a:ext uri="{9D8B030D-6E8A-4147-A177-3AD203B41FA5}">
                      <a16:colId xmlns:a16="http://schemas.microsoft.com/office/drawing/2014/main" val="698337872"/>
                    </a:ext>
                  </a:extLst>
                </a:gridCol>
              </a:tblGrid>
              <a:tr h="652814">
                <a:tc>
                  <a:txBody>
                    <a:bodyPr/>
                    <a:lstStyle/>
                    <a:p>
                      <a:pPr lvl="0" algn="ctr">
                        <a:buNone/>
                      </a:pPr>
                      <a:endParaRPr lang="en-US" sz="1400"/>
                    </a:p>
                  </a:txBody>
                  <a:tcPr marL="68308" marR="68308" marT="34153" marB="34153" anchor="b">
                    <a:noFill/>
                  </a:tcPr>
                </a:tc>
                <a:tc>
                  <a:txBody>
                    <a:bodyPr/>
                    <a:lstStyle/>
                    <a:p>
                      <a:pPr algn="ctr"/>
                      <a:r>
                        <a:rPr lang="en-US" sz="1400" dirty="0"/>
                        <a:t>FIREARMS</a:t>
                      </a:r>
                    </a:p>
                  </a:txBody>
                  <a:tcPr marL="68308" marR="68308" marT="34153" marB="34153" anchor="b">
                    <a:solidFill>
                      <a:srgbClr val="850B1F"/>
                    </a:solidFill>
                  </a:tcPr>
                </a:tc>
                <a:tc>
                  <a:txBody>
                    <a:bodyPr/>
                    <a:lstStyle/>
                    <a:p>
                      <a:pPr algn="ctr"/>
                      <a:r>
                        <a:rPr lang="en-US" sz="1400" dirty="0"/>
                        <a:t>POISONS/ MEDICATIONS</a:t>
                      </a:r>
                    </a:p>
                  </a:txBody>
                  <a:tcPr marL="68308" marR="68308" marT="34153" marB="34153" anchor="b">
                    <a:solidFill>
                      <a:schemeClr val="accent1">
                        <a:lumMod val="50000"/>
                      </a:schemeClr>
                    </a:solidFill>
                  </a:tcPr>
                </a:tc>
                <a:tc>
                  <a:txBody>
                    <a:bodyPr/>
                    <a:lstStyle/>
                    <a:p>
                      <a:pPr algn="ctr"/>
                      <a:r>
                        <a:rPr lang="en-US" sz="1400" dirty="0"/>
                        <a:t>SUFFOCATION</a:t>
                      </a:r>
                    </a:p>
                  </a:txBody>
                  <a:tcPr marL="68308" marR="68308" marT="34153" marB="34153" anchor="b">
                    <a:solidFill>
                      <a:schemeClr val="accent4">
                        <a:lumMod val="50000"/>
                      </a:schemeClr>
                    </a:solidFill>
                  </a:tcPr>
                </a:tc>
                <a:tc>
                  <a:txBody>
                    <a:bodyPr/>
                    <a:lstStyle/>
                    <a:p>
                      <a:pPr algn="ctr"/>
                      <a:r>
                        <a:rPr lang="en-US" sz="1400" dirty="0"/>
                        <a:t>OTHER</a:t>
                      </a:r>
                    </a:p>
                  </a:txBody>
                  <a:tcPr marL="68308" marR="68308" marT="34153" marB="34153" anchor="b">
                    <a:solidFill>
                      <a:schemeClr val="accent6">
                        <a:lumMod val="50000"/>
                      </a:schemeClr>
                    </a:solidFill>
                  </a:tcPr>
                </a:tc>
                <a:extLst>
                  <a:ext uri="{0D108BD9-81ED-4DB2-BD59-A6C34878D82A}">
                    <a16:rowId xmlns:a16="http://schemas.microsoft.com/office/drawing/2014/main" val="2248454789"/>
                  </a:ext>
                </a:extLst>
              </a:tr>
              <a:tr h="843220">
                <a:tc>
                  <a:txBody>
                    <a:bodyPr/>
                    <a:lstStyle/>
                    <a:p>
                      <a:pPr marL="0" lvl="0" indent="0" algn="ctr">
                        <a:buNone/>
                      </a:pPr>
                      <a:endParaRPr lang="en-US" sz="1400"/>
                    </a:p>
                  </a:txBody>
                  <a:tcPr marL="68308" marR="68308" marT="34153" marB="34153" anchor="b">
                    <a:solidFill>
                      <a:schemeClr val="bg2"/>
                    </a:solidFill>
                  </a:tcPr>
                </a:tc>
                <a:tc>
                  <a:txBody>
                    <a:bodyPr/>
                    <a:lstStyle/>
                    <a:p>
                      <a:pPr marL="0" lvl="0" indent="0" algn="ctr">
                        <a:buNone/>
                      </a:pPr>
                      <a:r>
                        <a:rPr lang="en-US" sz="1400" dirty="0"/>
                        <a:t>Most Lethal</a:t>
                      </a:r>
                    </a:p>
                  </a:txBody>
                  <a:tcPr marL="68308" marR="68308" marT="34153" marB="34153" anchor="b">
                    <a:solidFill>
                      <a:schemeClr val="bg2"/>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Most often used</a:t>
                      </a:r>
                    </a:p>
                  </a:txBody>
                  <a:tcPr marL="68308" marR="68308" marT="34153" marB="34153" anchor="b">
                    <a:solidFill>
                      <a:schemeClr val="bg2"/>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2nd most lethal method</a:t>
                      </a:r>
                    </a:p>
                  </a:txBody>
                  <a:tcPr marL="68308" marR="68308" marT="34153" marB="34153" anchor="b">
                    <a:solidFill>
                      <a:schemeClr val="bg2"/>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Accessible or potentially lethal</a:t>
                      </a:r>
                    </a:p>
                  </a:txBody>
                  <a:tcPr marL="68308" marR="68308" marT="34153" marB="34153" anchor="b">
                    <a:solidFill>
                      <a:schemeClr val="bg2"/>
                    </a:solidFill>
                  </a:tcPr>
                </a:tc>
                <a:extLst>
                  <a:ext uri="{0D108BD9-81ED-4DB2-BD59-A6C34878D82A}">
                    <a16:rowId xmlns:a16="http://schemas.microsoft.com/office/drawing/2014/main" val="1687854619"/>
                  </a:ext>
                </a:extLst>
              </a:tr>
              <a:tr h="652814">
                <a:tc>
                  <a:txBody>
                    <a:bodyPr/>
                    <a:lstStyle/>
                    <a:p>
                      <a:pPr marL="0" lvl="0" indent="0" algn="ctr">
                        <a:buNone/>
                      </a:pPr>
                      <a:r>
                        <a:rPr lang="en-US" sz="1400" dirty="0"/>
                        <a:t>Safest</a:t>
                      </a:r>
                    </a:p>
                  </a:txBody>
                  <a:tcPr marL="68308" marR="68308" marT="34153" marB="34153" anchor="ctr">
                    <a:solidFill>
                      <a:schemeClr val="bg2"/>
                    </a:solidFill>
                  </a:tcPr>
                </a:tc>
                <a:tc>
                  <a:txBody>
                    <a:bodyPr/>
                    <a:lstStyle/>
                    <a:p>
                      <a:pPr marL="0" lvl="0" indent="0" algn="ctr">
                        <a:buNone/>
                      </a:pPr>
                      <a:r>
                        <a:rPr lang="en-US" sz="1400" dirty="0"/>
                        <a:t>Removal from home</a:t>
                      </a:r>
                    </a:p>
                  </a:txBody>
                  <a:tcPr marL="68308" marR="68308" marT="34153" marB="34153" anchor="ctr">
                    <a:solidFill>
                      <a:srgbClr val="B8122E"/>
                    </a:solidFill>
                  </a:tcPr>
                </a:tc>
                <a:tc>
                  <a:txBody>
                    <a:bodyPr/>
                    <a:lstStyle/>
                    <a:p>
                      <a:pPr marL="0" marR="0" lvl="0" indent="0" algn="ctr">
                        <a:lnSpc>
                          <a:spcPct val="90000"/>
                        </a:lnSpc>
                        <a:spcBef>
                          <a:spcPts val="1000"/>
                        </a:spcBef>
                        <a:spcAft>
                          <a:spcPts val="0"/>
                        </a:spcAft>
                        <a:buClr>
                          <a:srgbClr val="000000"/>
                        </a:buClr>
                        <a:buNone/>
                      </a:pPr>
                      <a:r>
                        <a:rPr lang="en-US" sz="1400" b="0" i="0" u="none" strike="noStrike" noProof="0" dirty="0">
                          <a:solidFill>
                            <a:srgbClr val="000000"/>
                          </a:solidFill>
                          <a:latin typeface="Calibri"/>
                        </a:rPr>
                        <a:t>Removal from home</a:t>
                      </a:r>
                    </a:p>
                  </a:txBody>
                  <a:tcPr marL="68308" marR="68308" marT="34153" marB="34153" anchor="ctr">
                    <a:solidFill>
                      <a:schemeClr val="accent1">
                        <a:lumMod val="75000"/>
                      </a:schemeClr>
                    </a:solidFill>
                  </a:tcPr>
                </a:tc>
                <a:tc>
                  <a:txBody>
                    <a:bodyPr/>
                    <a:lstStyle/>
                    <a:p>
                      <a:pPr marL="0" marR="0" lvl="0" indent="0" algn="ctr">
                        <a:lnSpc>
                          <a:spcPct val="90000"/>
                        </a:lnSpc>
                        <a:spcBef>
                          <a:spcPts val="1000"/>
                        </a:spcBef>
                        <a:spcAft>
                          <a:spcPts val="0"/>
                        </a:spcAft>
                        <a:buClr>
                          <a:srgbClr val="000000"/>
                        </a:buClr>
                        <a:buNone/>
                      </a:pPr>
                      <a:r>
                        <a:rPr lang="en-US" sz="1400" b="0" i="0" u="none" strike="noStrike" noProof="0" dirty="0">
                          <a:solidFill>
                            <a:srgbClr val="000000"/>
                          </a:solidFill>
                          <a:latin typeface="Calibri"/>
                        </a:rPr>
                        <a:t>Removal from home</a:t>
                      </a:r>
                    </a:p>
                  </a:txBody>
                  <a:tcPr marL="68308" marR="68308" marT="34153" marB="34153" anchor="ctr">
                    <a:solidFill>
                      <a:schemeClr val="accent4">
                        <a:lumMod val="75000"/>
                      </a:schemeClr>
                    </a:solidFill>
                  </a:tcPr>
                </a:tc>
                <a:tc>
                  <a:txBody>
                    <a:bodyPr/>
                    <a:lstStyle/>
                    <a:p>
                      <a:pPr marL="0" marR="0" lvl="0" indent="0" algn="ctr">
                        <a:lnSpc>
                          <a:spcPct val="90000"/>
                        </a:lnSpc>
                        <a:spcBef>
                          <a:spcPts val="1000"/>
                        </a:spcBef>
                        <a:spcAft>
                          <a:spcPts val="0"/>
                        </a:spcAft>
                        <a:buClr>
                          <a:srgbClr val="000000"/>
                        </a:buClr>
                        <a:buNone/>
                      </a:pPr>
                      <a:r>
                        <a:rPr lang="en-US" sz="1400" b="0" i="0" u="none" strike="noStrike" noProof="0" dirty="0">
                          <a:solidFill>
                            <a:srgbClr val="000000"/>
                          </a:solidFill>
                          <a:latin typeface="Calibri"/>
                        </a:rPr>
                        <a:t>Removal from home</a:t>
                      </a:r>
                    </a:p>
                  </a:txBody>
                  <a:tcPr marL="68308" marR="68308" marT="34153" marB="34153" anchor="ctr">
                    <a:solidFill>
                      <a:schemeClr val="accent6">
                        <a:lumMod val="75000"/>
                      </a:schemeClr>
                    </a:solidFill>
                  </a:tcPr>
                </a:tc>
                <a:extLst>
                  <a:ext uri="{0D108BD9-81ED-4DB2-BD59-A6C34878D82A}">
                    <a16:rowId xmlns:a16="http://schemas.microsoft.com/office/drawing/2014/main" val="668249577"/>
                  </a:ext>
                </a:extLst>
              </a:tr>
              <a:tr h="652814">
                <a:tc>
                  <a:txBody>
                    <a:bodyPr/>
                    <a:lstStyle/>
                    <a:p>
                      <a:pPr marL="0" lvl="0" indent="0" algn="ctr">
                        <a:buNone/>
                      </a:pPr>
                      <a:r>
                        <a:rPr lang="en-US" sz="1400" dirty="0"/>
                        <a:t>Safer</a:t>
                      </a:r>
                    </a:p>
                  </a:txBody>
                  <a:tcPr marL="68308" marR="68308" marT="34153" marB="34153" anchor="ctr">
                    <a:solidFill>
                      <a:schemeClr val="bg2"/>
                    </a:solidFill>
                  </a:tcPr>
                </a:tc>
                <a:tc>
                  <a:txBody>
                    <a:bodyPr/>
                    <a:lstStyle/>
                    <a:p>
                      <a:pPr marL="0" lvl="0" indent="0" algn="ctr">
                        <a:buNone/>
                      </a:pPr>
                      <a:r>
                        <a:rPr lang="en-US" sz="1400" dirty="0"/>
                        <a:t>Make harder to access</a:t>
                      </a:r>
                    </a:p>
                  </a:txBody>
                  <a:tcPr marL="68308" marR="68308" marT="34153" marB="34153" anchor="ctr">
                    <a:solidFill>
                      <a:srgbClr val="F0415E"/>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Make harder to access</a:t>
                      </a:r>
                    </a:p>
                  </a:txBody>
                  <a:tcPr marL="68308" marR="68308" marT="34153" marB="34153" anchor="ctr">
                    <a:solidFill>
                      <a:schemeClr val="accent1">
                        <a:lumMod val="60000"/>
                        <a:lumOff val="4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Make harder to access</a:t>
                      </a:r>
                    </a:p>
                  </a:txBody>
                  <a:tcPr marL="68308" marR="68308" marT="34153" marB="34153" anchor="ctr">
                    <a:solidFill>
                      <a:schemeClr val="accent4">
                        <a:lumMod val="60000"/>
                        <a:lumOff val="4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Make harder to access</a:t>
                      </a:r>
                    </a:p>
                  </a:txBody>
                  <a:tcPr marL="68308" marR="68308" marT="34153" marB="34153" anchor="ctr">
                    <a:solidFill>
                      <a:schemeClr val="accent6">
                        <a:lumMod val="60000"/>
                        <a:lumOff val="40000"/>
                      </a:schemeClr>
                    </a:solidFill>
                  </a:tcPr>
                </a:tc>
                <a:extLst>
                  <a:ext uri="{0D108BD9-81ED-4DB2-BD59-A6C34878D82A}">
                    <a16:rowId xmlns:a16="http://schemas.microsoft.com/office/drawing/2014/main" val="1129347493"/>
                  </a:ext>
                </a:extLst>
              </a:tr>
              <a:tr h="652814">
                <a:tc>
                  <a:txBody>
                    <a:bodyPr/>
                    <a:lstStyle/>
                    <a:p>
                      <a:pPr marL="0" lvl="0" indent="0" algn="ctr">
                        <a:buNone/>
                      </a:pPr>
                      <a:r>
                        <a:rPr lang="en-US" sz="1400" dirty="0"/>
                        <a:t>Safe</a:t>
                      </a:r>
                    </a:p>
                  </a:txBody>
                  <a:tcPr marL="68308" marR="68308" marT="34153" marB="34153" anchor="ctr">
                    <a:solidFill>
                      <a:schemeClr val="bg2"/>
                    </a:solidFill>
                  </a:tcPr>
                </a:tc>
                <a:tc>
                  <a:txBody>
                    <a:bodyPr/>
                    <a:lstStyle/>
                    <a:p>
                      <a:pPr marL="0" lvl="0" indent="0" algn="ctr">
                        <a:buNone/>
                      </a:pPr>
                      <a:r>
                        <a:rPr lang="en-US" sz="1400" dirty="0"/>
                        <a:t>Render inoperable</a:t>
                      </a:r>
                    </a:p>
                  </a:txBody>
                  <a:tcPr marL="68308" marR="68308" marT="34153" marB="34153" anchor="ctr">
                    <a:solidFill>
                      <a:srgbClr val="F77C90"/>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Reduce quantity</a:t>
                      </a:r>
                      <a:endParaRPr lang="en-US" sz="1200" dirty="0"/>
                    </a:p>
                  </a:txBody>
                  <a:tcPr marL="68308" marR="68308" marT="34153" marB="34153" anchor="ctr">
                    <a:solidFill>
                      <a:schemeClr val="accent1">
                        <a:lumMod val="40000"/>
                        <a:lumOff val="6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a:t>
                      </a:r>
                    </a:p>
                  </a:txBody>
                  <a:tcPr marL="68308" marR="68308" marT="34153" marB="34153" anchor="ctr">
                    <a:solidFill>
                      <a:schemeClr val="accent4">
                        <a:lumMod val="40000"/>
                        <a:lumOff val="6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a:t>
                      </a:r>
                    </a:p>
                  </a:txBody>
                  <a:tcPr marL="68308" marR="68308" marT="34153" marB="34153" anchor="ctr">
                    <a:solidFill>
                      <a:schemeClr val="accent6">
                        <a:lumMod val="40000"/>
                        <a:lumOff val="60000"/>
                      </a:schemeClr>
                    </a:solidFill>
                  </a:tcPr>
                </a:tc>
                <a:extLst>
                  <a:ext uri="{0D108BD9-81ED-4DB2-BD59-A6C34878D82A}">
                    <a16:rowId xmlns:a16="http://schemas.microsoft.com/office/drawing/2014/main" val="2302599994"/>
                  </a:ext>
                </a:extLst>
              </a:tr>
              <a:tr h="1196828">
                <a:tc>
                  <a:txBody>
                    <a:bodyPr/>
                    <a:lstStyle/>
                    <a:p>
                      <a:pPr marL="0" lvl="0" indent="0" algn="ctr">
                        <a:buNone/>
                      </a:pPr>
                      <a:r>
                        <a:rPr lang="en-US" sz="1400" dirty="0"/>
                        <a:t>Other</a:t>
                      </a:r>
                    </a:p>
                  </a:txBody>
                  <a:tcPr marL="68308" marR="68308" marT="34153" marB="34153" anchor="ctr">
                    <a:solidFill>
                      <a:schemeClr val="bg2"/>
                    </a:solidFill>
                  </a:tcPr>
                </a:tc>
                <a:tc>
                  <a:txBody>
                    <a:bodyPr/>
                    <a:lstStyle/>
                    <a:p>
                      <a:pPr marL="0" lvl="0" indent="0" algn="ctr">
                        <a:buNone/>
                      </a:pPr>
                      <a:r>
                        <a:rPr lang="en-US" sz="1400" dirty="0"/>
                        <a:t>Distract or remind of reasons for living</a:t>
                      </a:r>
                    </a:p>
                  </a:txBody>
                  <a:tcPr marL="68308" marR="68308" marT="34153" marB="34153" anchor="ctr">
                    <a:solidFill>
                      <a:srgbClr val="FACAD2"/>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Distract or remind of reasons for living</a:t>
                      </a:r>
                    </a:p>
                  </a:txBody>
                  <a:tcPr marL="68308" marR="68308" marT="34153" marB="34153" anchor="ctr">
                    <a:solidFill>
                      <a:schemeClr val="accent1">
                        <a:lumMod val="20000"/>
                        <a:lumOff val="80000"/>
                      </a:schemeClr>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latin typeface="Calibri"/>
                        </a:rPr>
                        <a:t>Distract or remind of reasons for living</a:t>
                      </a:r>
                    </a:p>
                  </a:txBody>
                  <a:tcPr marL="68308" marR="68308" marT="34153" marB="34153" anchor="ctr">
                    <a:solidFill>
                      <a:schemeClr val="accent4">
                        <a:lumMod val="20000"/>
                        <a:lumOff val="8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Distract or remind of reasons for living</a:t>
                      </a:r>
                    </a:p>
                  </a:txBody>
                  <a:tcPr marL="68308" marR="68308" marT="34153" marB="34153" anchor="ctr">
                    <a:solidFill>
                      <a:schemeClr val="accent6">
                        <a:lumMod val="20000"/>
                        <a:lumOff val="80000"/>
                      </a:schemeClr>
                    </a:solidFill>
                  </a:tcPr>
                </a:tc>
                <a:extLst>
                  <a:ext uri="{0D108BD9-81ED-4DB2-BD59-A6C34878D82A}">
                    <a16:rowId xmlns:a16="http://schemas.microsoft.com/office/drawing/2014/main" val="1368397464"/>
                  </a:ext>
                </a:extLst>
              </a:tr>
              <a:tr h="1196828">
                <a:tc>
                  <a:txBody>
                    <a:bodyPr/>
                    <a:lstStyle/>
                    <a:p>
                      <a:pPr marL="0" lvl="0" indent="0" algn="ctr">
                        <a:buNone/>
                      </a:pPr>
                      <a:r>
                        <a:rPr lang="en-US" sz="1400" dirty="0"/>
                        <a:t>And</a:t>
                      </a:r>
                    </a:p>
                  </a:txBody>
                  <a:tcPr marL="68308" marR="68308" marT="34153" marB="34153" anchor="ctr">
                    <a:solidFill>
                      <a:schemeClr val="bg2"/>
                    </a:solidFill>
                  </a:tcPr>
                </a:tc>
                <a:tc>
                  <a:txBody>
                    <a:bodyPr/>
                    <a:lstStyle/>
                    <a:p>
                      <a:pPr marL="0" lvl="0" indent="0" algn="ctr">
                        <a:buNone/>
                      </a:pPr>
                      <a:r>
                        <a:rPr lang="en-US" sz="1400" dirty="0"/>
                        <a:t>988</a:t>
                      </a:r>
                    </a:p>
                    <a:p>
                      <a:pPr marL="0" lvl="0" indent="0" algn="ctr">
                        <a:buNone/>
                      </a:pPr>
                      <a:r>
                        <a:rPr lang="en-US" sz="1400" dirty="0"/>
                        <a:t>Keep physical &amp; emotional contact</a:t>
                      </a:r>
                    </a:p>
                  </a:txBody>
                  <a:tcPr marL="68308" marR="68308" marT="34153" marB="34153" anchor="ct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988</a:t>
                      </a:r>
                    </a:p>
                    <a:p>
                      <a:pPr marL="0" lvl="0" indent="0" algn="ctr">
                        <a:lnSpc>
                          <a:spcPct val="90000"/>
                        </a:lnSpc>
                        <a:spcBef>
                          <a:spcPts val="1000"/>
                        </a:spcBef>
                        <a:spcAft>
                          <a:spcPts val="0"/>
                        </a:spcAft>
                        <a:buNone/>
                      </a:pPr>
                      <a:r>
                        <a:rPr lang="en-US" sz="1400" b="0" i="0" u="none" strike="noStrike" noProof="0" dirty="0">
                          <a:solidFill>
                            <a:srgbClr val="000000"/>
                          </a:solidFill>
                          <a:latin typeface="Calibri"/>
                        </a:rPr>
                        <a:t>Keep physical &amp; emotional contact</a:t>
                      </a:r>
                    </a:p>
                  </a:txBody>
                  <a:tcPr marL="68308" marR="68308" marT="34153" marB="34153" anchor="ctr"/>
                </a:tc>
                <a:tc>
                  <a:txBody>
                    <a:bodyPr/>
                    <a:lstStyle/>
                    <a:p>
                      <a:pPr lvl="0" algn="ctr">
                        <a:lnSpc>
                          <a:spcPct val="100000"/>
                        </a:lnSpc>
                        <a:spcBef>
                          <a:spcPts val="0"/>
                        </a:spcBef>
                        <a:spcAft>
                          <a:spcPts val="0"/>
                        </a:spcAft>
                        <a:buNone/>
                      </a:pPr>
                      <a:r>
                        <a:rPr lang="en-US" sz="1400" b="0" i="0" u="none" strike="noStrike" noProof="0" dirty="0">
                          <a:solidFill>
                            <a:srgbClr val="000000"/>
                          </a:solidFill>
                          <a:latin typeface="Calibri"/>
                        </a:rPr>
                        <a:t>988</a:t>
                      </a:r>
                      <a:endParaRPr lang="en-US" sz="1200" dirty="0"/>
                    </a:p>
                    <a:p>
                      <a:pPr lvl="0" algn="ctr">
                        <a:lnSpc>
                          <a:spcPct val="100000"/>
                        </a:lnSpc>
                        <a:spcBef>
                          <a:spcPts val="0"/>
                        </a:spcBef>
                        <a:spcAft>
                          <a:spcPts val="0"/>
                        </a:spcAft>
                        <a:buNone/>
                      </a:pPr>
                      <a:r>
                        <a:rPr lang="en-US" sz="1400" b="0" i="0" u="none" strike="noStrike" noProof="0" dirty="0">
                          <a:solidFill>
                            <a:srgbClr val="000000"/>
                          </a:solidFill>
                          <a:latin typeface="Calibri"/>
                        </a:rPr>
                        <a:t>Keep physical &amp; emotional contact</a:t>
                      </a:r>
                    </a:p>
                  </a:txBody>
                  <a:tcPr marL="68308" marR="68308" marT="34153" marB="34153" anchor="ct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988</a:t>
                      </a:r>
                    </a:p>
                    <a:p>
                      <a:pPr marL="0" lvl="0" indent="0" algn="ctr">
                        <a:lnSpc>
                          <a:spcPct val="90000"/>
                        </a:lnSpc>
                        <a:spcBef>
                          <a:spcPts val="1000"/>
                        </a:spcBef>
                        <a:spcAft>
                          <a:spcPts val="0"/>
                        </a:spcAft>
                        <a:buNone/>
                      </a:pPr>
                      <a:r>
                        <a:rPr lang="en-US" sz="1400" b="0" i="0" u="none" strike="noStrike" noProof="0" dirty="0">
                          <a:solidFill>
                            <a:srgbClr val="000000"/>
                          </a:solidFill>
                          <a:latin typeface="Calibri"/>
                        </a:rPr>
                        <a:t>Keep physical &amp; emotional contact</a:t>
                      </a:r>
                    </a:p>
                  </a:txBody>
                  <a:tcPr marL="68308" marR="68308" marT="34153" marB="34153" anchor="ctr"/>
                </a:tc>
                <a:extLst>
                  <a:ext uri="{0D108BD9-81ED-4DB2-BD59-A6C34878D82A}">
                    <a16:rowId xmlns:a16="http://schemas.microsoft.com/office/drawing/2014/main" val="1239982563"/>
                  </a:ext>
                </a:extLst>
              </a:tr>
            </a:tbl>
          </a:graphicData>
        </a:graphic>
      </p:graphicFrame>
    </p:spTree>
    <p:extLst>
      <p:ext uri="{BB962C8B-B14F-4D97-AF65-F5344CB8AC3E}">
        <p14:creationId xmlns:p14="http://schemas.microsoft.com/office/powerpoint/2010/main" val="93544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45445"/>
            </a:gs>
            <a:gs pos="24000">
              <a:srgbClr val="21DF45"/>
            </a:gs>
            <a:gs pos="54000">
              <a:srgbClr val="14AC4E"/>
            </a:gs>
            <a:gs pos="79000">
              <a:srgbClr val="0A7C4E"/>
            </a:gs>
          </a:gsLst>
          <a:lin ang="16200000" scaled="1"/>
          <a:tileRect/>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sp>
        <p:nvSpPr>
          <p:cNvPr id="10" name="TextBox 9">
            <a:extLst>
              <a:ext uri="{FF2B5EF4-FFF2-40B4-BE49-F238E27FC236}">
                <a16:creationId xmlns:a16="http://schemas.microsoft.com/office/drawing/2014/main" id="{F0E2BB3A-1EEE-3521-1669-4C0118B7A498}"/>
              </a:ext>
            </a:extLst>
          </p:cNvPr>
          <p:cNvSpPr txBox="1"/>
          <p:nvPr/>
        </p:nvSpPr>
        <p:spPr>
          <a:xfrm>
            <a:off x="-1524" y="371475"/>
            <a:ext cx="12190476" cy="1015663"/>
          </a:xfrm>
          <a:prstGeom prst="rect">
            <a:avLst/>
          </a:prstGeom>
          <a:noFill/>
        </p:spPr>
        <p:txBody>
          <a:bodyPr wrap="square" rtlCol="0">
            <a:spAutoFit/>
          </a:bodyPr>
          <a:lstStyle/>
          <a:p>
            <a:pPr algn="ctr"/>
            <a:r>
              <a:rPr lang="en-US" sz="6000" b="1" dirty="0">
                <a:solidFill>
                  <a:schemeClr val="bg1"/>
                </a:solidFill>
                <a:latin typeface="Aptos ExtraBold" panose="020F0502020204030204" pitchFamily="34" charset="0"/>
              </a:rPr>
              <a:t>MISSOURI DATA</a:t>
            </a:r>
          </a:p>
        </p:txBody>
      </p:sp>
      <p:sp>
        <p:nvSpPr>
          <p:cNvPr id="12" name="Rectangle 11">
            <a:extLst>
              <a:ext uri="{FF2B5EF4-FFF2-40B4-BE49-F238E27FC236}">
                <a16:creationId xmlns:a16="http://schemas.microsoft.com/office/drawing/2014/main" id="{BA7CC1D5-7B43-B9E7-F1DA-DB063F06590D}"/>
              </a:ext>
            </a:extLst>
          </p:cNvPr>
          <p:cNvSpPr/>
          <p:nvPr/>
        </p:nvSpPr>
        <p:spPr>
          <a:xfrm>
            <a:off x="4117515" y="1367770"/>
            <a:ext cx="3956971" cy="89556"/>
          </a:xfrm>
          <a:prstGeom prst="rect">
            <a:avLst/>
          </a:prstGeom>
          <a:solidFill>
            <a:srgbClr val="43D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graphicFrame>
        <p:nvGraphicFramePr>
          <p:cNvPr id="13" name="Table 13">
            <a:extLst>
              <a:ext uri="{FF2B5EF4-FFF2-40B4-BE49-F238E27FC236}">
                <a16:creationId xmlns:a16="http://schemas.microsoft.com/office/drawing/2014/main" id="{C4929912-16D5-6CDD-4C4D-556D881AAC36}"/>
              </a:ext>
            </a:extLst>
          </p:cNvPr>
          <p:cNvGraphicFramePr>
            <a:graphicFrameLocks noGrp="1"/>
          </p:cNvGraphicFramePr>
          <p:nvPr>
            <p:extLst>
              <p:ext uri="{D42A27DB-BD31-4B8C-83A1-F6EECF244321}">
                <p14:modId xmlns:p14="http://schemas.microsoft.com/office/powerpoint/2010/main" val="2346244271"/>
              </p:ext>
            </p:extLst>
          </p:nvPr>
        </p:nvGraphicFramePr>
        <p:xfrm>
          <a:off x="-1524" y="1574933"/>
          <a:ext cx="12096752" cy="5645575"/>
        </p:xfrm>
        <a:graphic>
          <a:graphicData uri="http://schemas.openxmlformats.org/drawingml/2006/table">
            <a:tbl>
              <a:tblPr firstRow="1" bandRow="1">
                <a:tableStyleId>{5C22544A-7EE6-4342-B048-85BDC9FD1C3A}</a:tableStyleId>
              </a:tblPr>
              <a:tblGrid>
                <a:gridCol w="3024188">
                  <a:extLst>
                    <a:ext uri="{9D8B030D-6E8A-4147-A177-3AD203B41FA5}">
                      <a16:colId xmlns:a16="http://schemas.microsoft.com/office/drawing/2014/main" val="1385459754"/>
                    </a:ext>
                  </a:extLst>
                </a:gridCol>
                <a:gridCol w="3024188">
                  <a:extLst>
                    <a:ext uri="{9D8B030D-6E8A-4147-A177-3AD203B41FA5}">
                      <a16:colId xmlns:a16="http://schemas.microsoft.com/office/drawing/2014/main" val="3554264190"/>
                    </a:ext>
                  </a:extLst>
                </a:gridCol>
                <a:gridCol w="3024188">
                  <a:extLst>
                    <a:ext uri="{9D8B030D-6E8A-4147-A177-3AD203B41FA5}">
                      <a16:colId xmlns:a16="http://schemas.microsoft.com/office/drawing/2014/main" val="1609661295"/>
                    </a:ext>
                  </a:extLst>
                </a:gridCol>
                <a:gridCol w="3024188">
                  <a:extLst>
                    <a:ext uri="{9D8B030D-6E8A-4147-A177-3AD203B41FA5}">
                      <a16:colId xmlns:a16="http://schemas.microsoft.com/office/drawing/2014/main" val="1357256377"/>
                    </a:ext>
                  </a:extLst>
                </a:gridCol>
              </a:tblGrid>
              <a:tr h="5645575">
                <a:tc>
                  <a:txBody>
                    <a:bodyPr/>
                    <a:lstStyle/>
                    <a:p>
                      <a:pPr algn="ctr"/>
                      <a:endParaRPr lang="en-US" sz="1200" b="1" baseline="0" dirty="0">
                        <a:latin typeface="Trade Gothic Inline" panose="020F0502020204030204" pitchFamily="34" charset="0"/>
                        <a:ea typeface="Gungsuh" panose="020B0503020000020004" pitchFamily="18" charset="-127"/>
                        <a:cs typeface="Mangal Pro" panose="020B0502040204020203" pitchFamily="2" charset="0"/>
                      </a:endParaRPr>
                    </a:p>
                    <a:p>
                      <a:pPr algn="ctr"/>
                      <a:r>
                        <a:rPr lang="en-US" sz="6000" b="1" baseline="0" dirty="0">
                          <a:latin typeface="Trade Gothic Inline" panose="020F0502020204030204" pitchFamily="34" charset="0"/>
                          <a:ea typeface="Gungsuh" panose="020B0503020000020004" pitchFamily="18" charset="-127"/>
                          <a:cs typeface="Mangal Pro" panose="020B0502040204020203" pitchFamily="2" charset="0"/>
                        </a:rPr>
                        <a:t>2</a:t>
                      </a:r>
                      <a:r>
                        <a:rPr lang="en-US" sz="6000" b="1" baseline="30000" dirty="0">
                          <a:latin typeface="Trade Gothic Inline" panose="020F0502020204030204" pitchFamily="34" charset="0"/>
                          <a:ea typeface="Gungsuh" panose="020B0503020000020004" pitchFamily="18" charset="-127"/>
                          <a:cs typeface="Mangal Pro" panose="020B0502040204020203" pitchFamily="2" charset="0"/>
                        </a:rPr>
                        <a:t>nd</a:t>
                      </a:r>
                      <a:r>
                        <a:rPr lang="en-US" sz="6000" b="1" dirty="0">
                          <a:latin typeface="Trade Gothic Inline" panose="020F0502020204030204" pitchFamily="34" charset="0"/>
                          <a:ea typeface="Gungsuh" panose="020B0503020000020004" pitchFamily="18" charset="-127"/>
                          <a:cs typeface="Mangal Pro" panose="020B0502040204020203" pitchFamily="2" charset="0"/>
                        </a:rPr>
                        <a:t> </a:t>
                      </a:r>
                    </a:p>
                    <a:p>
                      <a:pPr algn="ctr"/>
                      <a:endParaRPr lang="en-US" sz="900" b="0" dirty="0">
                        <a:latin typeface="+mn-lt"/>
                        <a:ea typeface="Gungsuh" panose="020B0503020000020004" pitchFamily="18" charset="-127"/>
                        <a:cs typeface="Mangal Pro" panose="020B0502040204020203" pitchFamily="2" charset="0"/>
                      </a:endParaRPr>
                    </a:p>
                    <a:p>
                      <a:pPr marL="114300" indent="0" algn="ctr"/>
                      <a:r>
                        <a:rPr lang="en-US" sz="2500" b="0" dirty="0">
                          <a:latin typeface="+mn-lt"/>
                          <a:ea typeface="Gungsuh" panose="020B0503020000020004" pitchFamily="18" charset="-127"/>
                          <a:cs typeface="Mangal Pro" panose="020B0502040204020203" pitchFamily="2" charset="0"/>
                        </a:rPr>
                        <a:t>In 2023, suicide was the 2</a:t>
                      </a:r>
                      <a:r>
                        <a:rPr lang="en-US" sz="2500" b="0" baseline="30000" dirty="0">
                          <a:latin typeface="+mn-lt"/>
                          <a:ea typeface="Gungsuh" panose="020B0503020000020004" pitchFamily="18" charset="-127"/>
                          <a:cs typeface="Mangal Pro" panose="020B0502040204020203" pitchFamily="2" charset="0"/>
                        </a:rPr>
                        <a:t>nd</a:t>
                      </a:r>
                      <a:r>
                        <a:rPr lang="en-US" sz="2500" b="0" dirty="0">
                          <a:latin typeface="+mn-lt"/>
                          <a:ea typeface="Gungsuh" panose="020B0503020000020004" pitchFamily="18" charset="-127"/>
                          <a:cs typeface="Mangal Pro" panose="020B0502040204020203" pitchFamily="2" charset="0"/>
                        </a:rPr>
                        <a:t> leading cause of death among 10 – 14- and 20 - 24-year-olds and the 3</a:t>
                      </a:r>
                      <a:r>
                        <a:rPr lang="en-US" sz="2500" b="0" baseline="30000" dirty="0">
                          <a:latin typeface="+mn-lt"/>
                          <a:ea typeface="Gungsuh" panose="020B0503020000020004" pitchFamily="18" charset="-127"/>
                          <a:cs typeface="Mangal Pro" panose="020B0502040204020203" pitchFamily="2" charset="0"/>
                        </a:rPr>
                        <a:t>rd</a:t>
                      </a:r>
                      <a:r>
                        <a:rPr lang="en-US" sz="2500" b="0" dirty="0">
                          <a:latin typeface="+mn-lt"/>
                          <a:ea typeface="Gungsuh" panose="020B0503020000020004" pitchFamily="18" charset="-127"/>
                          <a:cs typeface="Mangal Pro" panose="020B0502040204020203" pitchFamily="2" charset="0"/>
                        </a:rPr>
                        <a:t> leading cause of death for 15 – 19-year-olds in Missouri.</a:t>
                      </a:r>
                    </a:p>
                    <a:p>
                      <a:pPr algn="ctr"/>
                      <a:endParaRPr lang="en-US" sz="900" b="0" dirty="0">
                        <a:latin typeface="+mn-lt"/>
                        <a:ea typeface="Gungsuh" panose="020B0503020000020004" pitchFamily="18" charset="-127"/>
                        <a:cs typeface="Mangal Pro" panose="020B0502040204020203" pitchFamily="2" charset="0"/>
                      </a:endParaRPr>
                    </a:p>
                    <a:p>
                      <a:pPr marL="114300" indent="0" algn="l"/>
                      <a:r>
                        <a:rPr lang="en-US" sz="1600" b="0" i="1" u="none" dirty="0">
                          <a:latin typeface="+mn-lt"/>
                          <a:ea typeface="Gungsuh" panose="020B0503020000020004" pitchFamily="18" charset="-127"/>
                          <a:cs typeface="Mangal Pro" panose="020B0502040204020203" pitchFamily="2" charset="0"/>
                        </a:rPr>
                        <a:t>(CDC WISQARS, 2024</a:t>
                      </a:r>
                      <a:r>
                        <a:rPr lang="en-US" sz="1600" b="0" i="0" u="none" dirty="0">
                          <a:latin typeface="+mn-lt"/>
                          <a:ea typeface="Gungsuh" panose="020B0503020000020004" pitchFamily="18" charset="-127"/>
                          <a:cs typeface="Mangal Pro" panose="020B0502040204020203" pitchFamily="2" charset="0"/>
                        </a:rPr>
                        <a:t>*</a:t>
                      </a:r>
                      <a:r>
                        <a:rPr lang="en-US" sz="1600" b="0" i="1" u="none" dirty="0">
                          <a:latin typeface="+mn-lt"/>
                          <a:ea typeface="Gungsuh" panose="020B0503020000020004" pitchFamily="18" charset="-127"/>
                          <a:cs typeface="Mangal Pro" panose="020B0502040204020203" pitchFamily="2" charset="0"/>
                        </a:rPr>
                        <a:t>)</a:t>
                      </a:r>
                    </a:p>
                  </a:txBody>
                  <a:tcPr marT="45721" marB="4572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latin typeface="Trade Gothic Inline" panose="020F0502020204030204" pitchFamily="34" charset="0"/>
                        <a:ea typeface="Gungsuh" panose="020B0503020000020004" pitchFamily="18" charset="-127"/>
                        <a:cs typeface="Mangal Pro" panose="020B0502040204020203" pitchFamily="2" charset="0"/>
                      </a:endParaRPr>
                    </a:p>
                    <a:p>
                      <a:pPr algn="ctr"/>
                      <a:r>
                        <a:rPr lang="en-US" sz="6000" b="1" dirty="0">
                          <a:latin typeface="Trade Gothic Inline" panose="020F0502020204030204" pitchFamily="34" charset="0"/>
                          <a:ea typeface="Gungsuh" panose="020B0503020000020004" pitchFamily="18" charset="-127"/>
                          <a:cs typeface="Mangal Pro" panose="020B0502040204020203" pitchFamily="2" charset="0"/>
                        </a:rPr>
                        <a:t>11.7%</a:t>
                      </a:r>
                    </a:p>
                    <a:p>
                      <a:pPr algn="ctr"/>
                      <a:endParaRPr lang="en-US" sz="900" b="0" dirty="0">
                        <a:latin typeface="+mn-lt"/>
                        <a:ea typeface="Gungsuh" panose="020B0503020000020004" pitchFamily="18" charset="-127"/>
                        <a:cs typeface="Mangal Pro" panose="020B0502040204020203" pitchFamily="2" charset="0"/>
                      </a:endParaRPr>
                    </a:p>
                    <a:p>
                      <a:pPr marL="57150" indent="0" algn="ctr"/>
                      <a:r>
                        <a:rPr lang="en-US" sz="2500" b="0" dirty="0">
                          <a:latin typeface="+mn-lt"/>
                          <a:ea typeface="Gungsuh" panose="020B0503020000020004" pitchFamily="18" charset="-127"/>
                          <a:cs typeface="Mangal Pro" panose="020B0502040204020203" pitchFamily="2" charset="0"/>
                        </a:rPr>
                        <a:t>In 2024, 11.7 percent of Missouri high school students and 22 % of Missouri college students reported having seriously considered suicide in the last 12 months. </a:t>
                      </a:r>
                    </a:p>
                    <a:p>
                      <a:pPr marL="57150" marR="0" lvl="0" indent="0" algn="l" defTabSz="914423" rtl="0" eaLnBrk="1" fontAlgn="auto" latinLnBrk="0" hangingPunct="1">
                        <a:lnSpc>
                          <a:spcPct val="100000"/>
                        </a:lnSpc>
                        <a:spcBef>
                          <a:spcPts val="0"/>
                        </a:spcBef>
                        <a:spcAft>
                          <a:spcPts val="0"/>
                        </a:spcAft>
                        <a:buClrTx/>
                        <a:buSzTx/>
                        <a:buFontTx/>
                        <a:buNone/>
                        <a:tabLst/>
                        <a:defRPr/>
                      </a:pPr>
                      <a:endParaRPr lang="en-US" sz="1200" b="0" i="1" u="none" dirty="0">
                        <a:latin typeface="+mn-lt"/>
                        <a:ea typeface="Gungsuh" panose="020B0503020000020004" pitchFamily="18" charset="-127"/>
                        <a:cs typeface="Mangal Pro" panose="020B0502040204020203" pitchFamily="2" charset="0"/>
                      </a:endParaRPr>
                    </a:p>
                    <a:p>
                      <a:pPr marL="57150" marR="0" lvl="0" indent="0" algn="l" defTabSz="914423" rtl="0" eaLnBrk="1" fontAlgn="auto" latinLnBrk="0" hangingPunct="1">
                        <a:lnSpc>
                          <a:spcPct val="100000"/>
                        </a:lnSpc>
                        <a:spcBef>
                          <a:spcPts val="0"/>
                        </a:spcBef>
                        <a:spcAft>
                          <a:spcPts val="0"/>
                        </a:spcAft>
                        <a:buClrTx/>
                        <a:buSzTx/>
                        <a:buFontTx/>
                        <a:buNone/>
                        <a:tabLst/>
                        <a:defRPr/>
                      </a:pPr>
                      <a:r>
                        <a:rPr lang="en-US" sz="1600" b="0" i="1" u="none" dirty="0">
                          <a:latin typeface="+mn-lt"/>
                          <a:ea typeface="Gungsuh" panose="020B0503020000020004" pitchFamily="18" charset="-127"/>
                          <a:cs typeface="Mangal Pro" panose="020B0502040204020203" pitchFamily="2" charset="0"/>
                        </a:rPr>
                        <a:t>(MSS, 2024**; MOPIP, 2023**)</a:t>
                      </a:r>
                      <a:endParaRPr lang="en-US" sz="1600" b="0" i="1" u="none" baseline="0" dirty="0">
                        <a:latin typeface="+mn-lt"/>
                        <a:ea typeface="Gungsuh" panose="020B0503020000020004" pitchFamily="18" charset="-127"/>
                        <a:cs typeface="Mangal Pro" panose="020B0502040204020203" pitchFamily="2" charset="0"/>
                      </a:endParaRPr>
                    </a:p>
                    <a:p>
                      <a:pPr marL="57150" indent="0" algn="l"/>
                      <a:endParaRPr lang="en-US" sz="1200" b="0" i="1" dirty="0">
                        <a:latin typeface="+mn-lt"/>
                        <a:ea typeface="Gungsuh" panose="020B0503020000020004" pitchFamily="18" charset="-127"/>
                        <a:cs typeface="Mangal Pro" panose="020B0502040204020203" pitchFamily="2"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latin typeface="Trade Gothic Inline" panose="020F0502020204030204" pitchFamily="34" charset="0"/>
                        <a:ea typeface="Gungsuh" panose="020B0503020000020004" pitchFamily="18" charset="-127"/>
                        <a:cs typeface="Mangal Pro" panose="020B0502040204020203" pitchFamily="2" charset="0"/>
                      </a:endParaRPr>
                    </a:p>
                    <a:p>
                      <a:pPr algn="ctr"/>
                      <a:r>
                        <a:rPr lang="en-US" sz="6000" b="1" dirty="0">
                          <a:latin typeface="Trade Gothic Inline" panose="020F0502020204030204" pitchFamily="34" charset="0"/>
                          <a:ea typeface="Gungsuh" panose="020B0503020000020004" pitchFamily="18" charset="-127"/>
                          <a:cs typeface="Mangal Pro" panose="020B0502040204020203" pitchFamily="2" charset="0"/>
                        </a:rPr>
                        <a:t>74.5%</a:t>
                      </a:r>
                    </a:p>
                    <a:p>
                      <a:pPr algn="ctr"/>
                      <a:endParaRPr lang="en-US" sz="900" b="0" dirty="0">
                        <a:latin typeface="+mn-lt"/>
                        <a:ea typeface="Gungsuh" panose="020B0503020000020004" pitchFamily="18" charset="-127"/>
                        <a:cs typeface="Mangal Pro" panose="020B0502040204020203" pitchFamily="2" charset="0"/>
                      </a:endParaRPr>
                    </a:p>
                    <a:p>
                      <a:pPr marL="57150" indent="0" algn="ctr"/>
                      <a:r>
                        <a:rPr lang="en-US" sz="2500" b="0" dirty="0">
                          <a:latin typeface="+mn-lt"/>
                          <a:ea typeface="Gungsuh" panose="020B0503020000020004" pitchFamily="18" charset="-127"/>
                          <a:cs typeface="Mangal Pro" panose="020B0502040204020203" pitchFamily="2" charset="0"/>
                        </a:rPr>
                        <a:t>74.5% of 10 – 24-year-olds in Missouri who died by suicide in 2023 used a firearm</a:t>
                      </a:r>
                    </a:p>
                    <a:p>
                      <a:pPr algn="ctr"/>
                      <a:endParaRPr lang="en-US" sz="900" b="0" dirty="0">
                        <a:latin typeface="+mn-lt"/>
                        <a:ea typeface="Gungsuh" panose="020B0503020000020004" pitchFamily="18" charset="-127"/>
                        <a:cs typeface="Mangal Pro" panose="020B0502040204020203" pitchFamily="2" charset="0"/>
                      </a:endParaRPr>
                    </a:p>
                    <a:p>
                      <a:pPr marL="0" marR="0" lvl="0" indent="0" algn="l" defTabSz="914423" rtl="0" eaLnBrk="1" fontAlgn="auto" latinLnBrk="0" hangingPunct="1">
                        <a:lnSpc>
                          <a:spcPct val="100000"/>
                        </a:lnSpc>
                        <a:spcBef>
                          <a:spcPts val="0"/>
                        </a:spcBef>
                        <a:spcAft>
                          <a:spcPts val="0"/>
                        </a:spcAft>
                        <a:buClrTx/>
                        <a:buSzTx/>
                        <a:buFontTx/>
                        <a:buNone/>
                        <a:tabLst/>
                        <a:defRPr/>
                      </a:pPr>
                      <a:r>
                        <a:rPr lang="en-US" sz="1600" b="0" i="1" dirty="0">
                          <a:latin typeface="+mn-lt"/>
                          <a:ea typeface="Gungsuh" panose="020B0503020000020004" pitchFamily="18" charset="-127"/>
                          <a:cs typeface="Mangal Pro" panose="020B0502040204020203" pitchFamily="2" charset="0"/>
                        </a:rPr>
                        <a:t>(CDC WISQARS, 2024</a:t>
                      </a:r>
                      <a:r>
                        <a:rPr lang="en-US" sz="1600" b="0" i="1" baseline="30000" dirty="0">
                          <a:latin typeface="+mn-lt"/>
                          <a:ea typeface="Gungsuh" panose="020B0503020000020004" pitchFamily="18" charset="-127"/>
                          <a:cs typeface="Mangal Pro" panose="020B0502040204020203" pitchFamily="2" charset="0"/>
                        </a:rPr>
                        <a:t>+</a:t>
                      </a:r>
                      <a:r>
                        <a:rPr lang="en-US" sz="1600" b="0" i="1" baseline="0" dirty="0">
                          <a:latin typeface="+mn-lt"/>
                          <a:ea typeface="Gungsuh" panose="020B0503020000020004" pitchFamily="18" charset="-127"/>
                          <a:cs typeface="Mangal Pro" panose="020B0502040204020203" pitchFamily="2" charset="0"/>
                        </a:rPr>
                        <a:t>)</a:t>
                      </a:r>
                      <a:endParaRPr lang="en-US" sz="1600" b="0" i="1" dirty="0">
                        <a:latin typeface="+mn-lt"/>
                        <a:ea typeface="Gungsuh" panose="020B0503020000020004" pitchFamily="18" charset="-127"/>
                        <a:cs typeface="Mangal Pro" panose="020B0502040204020203" pitchFamily="2" charset="0"/>
                      </a:endParaRPr>
                    </a:p>
                    <a:p>
                      <a:pPr algn="ctr"/>
                      <a:endParaRPr lang="en-US" sz="900" b="0" dirty="0">
                        <a:latin typeface="+mn-lt"/>
                        <a:ea typeface="Gungsuh" panose="020B0503020000020004" pitchFamily="18" charset="-127"/>
                        <a:cs typeface="Mangal Pro" panose="020B0502040204020203" pitchFamily="2" charset="0"/>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1" dirty="0">
                        <a:latin typeface="Trade Gothic Inline" panose="020F0502020204030204" pitchFamily="34" charset="0"/>
                        <a:ea typeface="Gungsuh" panose="020B0503020000020004" pitchFamily="18" charset="-127"/>
                        <a:cs typeface="Mangal Pro" panose="020B0502040204020203" pitchFamily="2" charset="0"/>
                      </a:endParaRPr>
                    </a:p>
                    <a:p>
                      <a:pPr algn="ctr"/>
                      <a:r>
                        <a:rPr lang="en-US" sz="6000" b="1" dirty="0">
                          <a:latin typeface="Trade Gothic Inline" panose="020F0502020204030204" pitchFamily="34" charset="0"/>
                          <a:ea typeface="Gungsuh" panose="020B0503020000020004" pitchFamily="18" charset="-127"/>
                          <a:cs typeface="Mangal Pro" panose="020B0502040204020203" pitchFamily="2" charset="0"/>
                        </a:rPr>
                        <a:t>2022</a:t>
                      </a:r>
                    </a:p>
                    <a:p>
                      <a:pPr marL="57150" indent="0" algn="ctr"/>
                      <a:endParaRPr lang="en-US" sz="900" b="0" dirty="0">
                        <a:latin typeface="Trade Gothic Inline" panose="020F0502020204030204" pitchFamily="34" charset="0"/>
                        <a:ea typeface="Gungsuh" panose="020B0503020000020004" pitchFamily="18" charset="-127"/>
                        <a:cs typeface="Mangal Pro" panose="020B0502040204020203" pitchFamily="2" charset="0"/>
                      </a:endParaRPr>
                    </a:p>
                    <a:p>
                      <a:pPr marL="57150" indent="0" algn="ctr"/>
                      <a:r>
                        <a:rPr lang="en-US" sz="2500" b="0" dirty="0">
                          <a:latin typeface="+mn-lt"/>
                          <a:ea typeface="Gungsuh" panose="020B0503020000020004" pitchFamily="18" charset="-127"/>
                          <a:cs typeface="Mangal Pro" panose="020B0502040204020203" pitchFamily="2" charset="0"/>
                        </a:rPr>
                        <a:t>Guns were the leading cause of death among children and teens for the third year in a row -  accounting for more deaths than car crashes, overdoses, or cancers. </a:t>
                      </a:r>
                    </a:p>
                    <a:p>
                      <a:pPr marL="57150" indent="0" algn="ctr"/>
                      <a:endParaRPr lang="en-US" sz="900" b="0" dirty="0">
                        <a:latin typeface="+mn-lt"/>
                        <a:ea typeface="Gungsuh" panose="020B0503020000020004" pitchFamily="18" charset="-127"/>
                        <a:cs typeface="Mangal Pro" panose="020B0502040204020203" pitchFamily="2" charset="0"/>
                      </a:endParaRPr>
                    </a:p>
                    <a:p>
                      <a:pPr marL="57150" marR="0" lvl="0" indent="0" algn="l" defTabSz="914423" rtl="0" eaLnBrk="1" fontAlgn="auto" latinLnBrk="0" hangingPunct="1">
                        <a:lnSpc>
                          <a:spcPct val="100000"/>
                        </a:lnSpc>
                        <a:spcBef>
                          <a:spcPts val="0"/>
                        </a:spcBef>
                        <a:spcAft>
                          <a:spcPts val="0"/>
                        </a:spcAft>
                        <a:buClrTx/>
                        <a:buSzTx/>
                        <a:buFontTx/>
                        <a:buNone/>
                        <a:tabLst/>
                        <a:defRPr/>
                      </a:pPr>
                      <a:r>
                        <a:rPr lang="en-US" sz="1600" b="0" i="1" dirty="0">
                          <a:latin typeface="+mn-lt"/>
                          <a:ea typeface="Gungsuh" panose="020B0503020000020004" pitchFamily="18" charset="-127"/>
                          <a:cs typeface="Mangal Pro" panose="020B0502040204020203" pitchFamily="2" charset="0"/>
                        </a:rPr>
                        <a:t>(Johns Hopkins, 2024</a:t>
                      </a:r>
                      <a:r>
                        <a:rPr lang="en-US" sz="1600" b="0" i="1" baseline="30000" dirty="0">
                          <a:latin typeface="+mn-lt"/>
                          <a:ea typeface="Gungsuh" panose="020B0503020000020004" pitchFamily="18" charset="-127"/>
                          <a:cs typeface="Mangal Pro" panose="020B0502040204020203" pitchFamily="2" charset="0"/>
                        </a:rPr>
                        <a:t>++</a:t>
                      </a:r>
                      <a:r>
                        <a:rPr lang="en-US" sz="1600" b="0" i="1" dirty="0">
                          <a:latin typeface="+mn-lt"/>
                          <a:ea typeface="Gungsuh" panose="020B0503020000020004" pitchFamily="18" charset="-127"/>
                          <a:cs typeface="Mangal Pro" panose="020B0502040204020203" pitchFamily="2" charset="0"/>
                        </a:rPr>
                        <a:t>)</a:t>
                      </a:r>
                    </a:p>
                    <a:p>
                      <a:pPr algn="ctr"/>
                      <a:endParaRPr lang="en-US" sz="900" b="0" dirty="0">
                        <a:latin typeface="+mn-lt"/>
                        <a:ea typeface="Gungsuh" panose="020B0503020000020004" pitchFamily="18" charset="-127"/>
                        <a:cs typeface="Mangal Pro" panose="020B0502040204020203" pitchFamily="2" charset="0"/>
                      </a:endParaRPr>
                    </a:p>
                  </a:txBody>
                  <a:tcPr marT="45721" marB="4572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175761"/>
                  </a:ext>
                </a:extLst>
              </a:tr>
            </a:tbl>
          </a:graphicData>
        </a:graphic>
      </p:graphicFrame>
    </p:spTree>
    <p:extLst>
      <p:ext uri="{BB962C8B-B14F-4D97-AF65-F5344CB8AC3E}">
        <p14:creationId xmlns:p14="http://schemas.microsoft.com/office/powerpoint/2010/main" val="3272000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D972-1BAE-0FB7-C953-01665DE6A554}"/>
              </a:ext>
            </a:extLst>
          </p:cNvPr>
          <p:cNvSpPr>
            <a:spLocks noGrp="1"/>
          </p:cNvSpPr>
          <p:nvPr>
            <p:ph type="title"/>
          </p:nvPr>
        </p:nvSpPr>
        <p:spPr>
          <a:xfrm>
            <a:off x="713514" y="365125"/>
            <a:ext cx="10848108" cy="1034619"/>
          </a:xfrm>
        </p:spPr>
        <p:txBody>
          <a:bodyPr>
            <a:normAutofit/>
          </a:bodyPr>
          <a:lstStyle/>
          <a:p>
            <a:r>
              <a:rPr lang="en-US" sz="2201" i="1" dirty="0">
                <a:solidFill>
                  <a:srgbClr val="000000"/>
                </a:solidFill>
                <a:latin typeface="Calibri"/>
                <a:ea typeface="Calibri"/>
                <a:cs typeface="Calibri"/>
              </a:rPr>
              <a:t>"When firearms are in the home, out-of-home storage is the safest way to make a suicide-safer living environment. Is there someone outside the home whom you trust to temporarily and safely store your firearms?"</a:t>
            </a:r>
            <a:r>
              <a:rPr lang="en-US" sz="2201" dirty="0">
                <a:solidFill>
                  <a:srgbClr val="000000"/>
                </a:solidFill>
                <a:latin typeface="Calibri"/>
                <a:ea typeface="Calibri"/>
                <a:cs typeface="Calibri"/>
              </a:rPr>
              <a:t>​</a:t>
            </a:r>
            <a:endParaRPr lang="en-US" sz="2201" dirty="0">
              <a:cs typeface="Calibri Light"/>
            </a:endParaRPr>
          </a:p>
        </p:txBody>
      </p:sp>
      <p:graphicFrame>
        <p:nvGraphicFramePr>
          <p:cNvPr id="6" name="Table 5">
            <a:extLst>
              <a:ext uri="{FF2B5EF4-FFF2-40B4-BE49-F238E27FC236}">
                <a16:creationId xmlns:a16="http://schemas.microsoft.com/office/drawing/2014/main" id="{6D1B32D7-1D1B-7482-B3E0-DCD609BC0CE2}"/>
              </a:ext>
            </a:extLst>
          </p:cNvPr>
          <p:cNvGraphicFramePr>
            <a:graphicFrameLocks noGrp="1"/>
          </p:cNvGraphicFramePr>
          <p:nvPr>
            <p:extLst>
              <p:ext uri="{D42A27DB-BD31-4B8C-83A1-F6EECF244321}">
                <p14:modId xmlns:p14="http://schemas.microsoft.com/office/powerpoint/2010/main" val="739873660"/>
              </p:ext>
            </p:extLst>
          </p:nvPr>
        </p:nvGraphicFramePr>
        <p:xfrm>
          <a:off x="713513" y="1381099"/>
          <a:ext cx="10929847" cy="4721549"/>
        </p:xfrm>
        <a:graphic>
          <a:graphicData uri="http://schemas.openxmlformats.org/drawingml/2006/table">
            <a:tbl>
              <a:tblPr firstRow="1" bandRow="1">
                <a:tableStyleId>{5C22544A-7EE6-4342-B048-85BDC9FD1C3A}</a:tableStyleId>
              </a:tblPr>
              <a:tblGrid>
                <a:gridCol w="1637465">
                  <a:extLst>
                    <a:ext uri="{9D8B030D-6E8A-4147-A177-3AD203B41FA5}">
                      <a16:colId xmlns:a16="http://schemas.microsoft.com/office/drawing/2014/main" val="1633337460"/>
                    </a:ext>
                  </a:extLst>
                </a:gridCol>
                <a:gridCol w="2644172">
                  <a:extLst>
                    <a:ext uri="{9D8B030D-6E8A-4147-A177-3AD203B41FA5}">
                      <a16:colId xmlns:a16="http://schemas.microsoft.com/office/drawing/2014/main" val="437168522"/>
                    </a:ext>
                  </a:extLst>
                </a:gridCol>
                <a:gridCol w="3324105">
                  <a:extLst>
                    <a:ext uri="{9D8B030D-6E8A-4147-A177-3AD203B41FA5}">
                      <a16:colId xmlns:a16="http://schemas.microsoft.com/office/drawing/2014/main" val="3326469876"/>
                    </a:ext>
                  </a:extLst>
                </a:gridCol>
                <a:gridCol w="3324105">
                  <a:extLst>
                    <a:ext uri="{9D8B030D-6E8A-4147-A177-3AD203B41FA5}">
                      <a16:colId xmlns:a16="http://schemas.microsoft.com/office/drawing/2014/main" val="1469642401"/>
                    </a:ext>
                  </a:extLst>
                </a:gridCol>
              </a:tblGrid>
              <a:tr h="426720">
                <a:tc gridSpan="4">
                  <a:txBody>
                    <a:bodyPr/>
                    <a:lstStyle/>
                    <a:p>
                      <a:pPr algn="ctr" rtl="0" fontAlgn="auto"/>
                      <a:r>
                        <a:rPr lang="en-US" sz="2100" dirty="0">
                          <a:effectLst/>
                        </a:rPr>
                        <a:t>FIREARMS​</a:t>
                      </a:r>
                      <a:endParaRPr lang="en-US" sz="2100" b="1" i="0" dirty="0">
                        <a:solidFill>
                          <a:srgbClr val="FFFFFF"/>
                        </a:solidFill>
                        <a:effectLst/>
                      </a:endParaRPr>
                    </a:p>
                  </a:txBody>
                  <a:tcPr marT="45721" marB="4572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a:noFill/>
                    </a:lnB>
                    <a:solidFill>
                      <a:srgbClr val="850B1F"/>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pPr lvl="0" algn="ctr" rtl="0">
                        <a:buNone/>
                      </a:pPr>
                      <a:endParaRPr lang="en-US" sz="2200" b="1" i="0">
                        <a:solidFill>
                          <a:srgbClr val="FFFFFF"/>
                        </a:solidFill>
                        <a:effectLst/>
                      </a:endParaRPr>
                    </a:p>
                  </a:txBody>
                  <a:tcPr anchor="b">
                    <a:solidFill>
                      <a:schemeClr val="accent2">
                        <a:lumMod val="50000"/>
                      </a:schemeClr>
                    </a:solidFill>
                  </a:tcPr>
                </a:tc>
                <a:extLst>
                  <a:ext uri="{0D108BD9-81ED-4DB2-BD59-A6C34878D82A}">
                    <a16:rowId xmlns:a16="http://schemas.microsoft.com/office/drawing/2014/main" val="1764961234"/>
                  </a:ext>
                </a:extLst>
              </a:tr>
              <a:tr h="322898">
                <a:tc rowSpan="2">
                  <a:txBody>
                    <a:bodyPr/>
                    <a:lstStyle/>
                    <a:p>
                      <a:pPr algn="ctr" rtl="0" fontAlgn="base"/>
                      <a:r>
                        <a:rPr lang="en-US" sz="1400" dirty="0">
                          <a:effectLst/>
                        </a:rPr>
                        <a:t>Safest​</a:t>
                      </a:r>
                      <a:endParaRPr lang="en-US" sz="3200" b="0" i="0" dirty="0">
                        <a:solidFill>
                          <a:srgbClr val="000000"/>
                        </a:solidFill>
                        <a:effectLst/>
                      </a:endParaRPr>
                    </a:p>
                  </a:txBody>
                  <a:tcPr marT="45721" marB="45721" anchor="ctr">
                    <a:lnL w="12700" cap="flat" cmpd="sng" algn="ctr">
                      <a:solidFill>
                        <a:schemeClr val="tx1"/>
                      </a:solidFill>
                      <a:prstDash val="solid"/>
                      <a:round/>
                      <a:headEnd type="none" w="med" len="med"/>
                      <a:tailEnd type="none" w="med" len="med"/>
                    </a:lnL>
                    <a:lnR w="0">
                      <a:noFill/>
                    </a:lnR>
                    <a:lnT w="0">
                      <a:noFill/>
                    </a:lnT>
                    <a:lnB w="0">
                      <a:noFill/>
                    </a:lnB>
                    <a:solidFill>
                      <a:srgbClr val="B8122E"/>
                    </a:solidFill>
                  </a:tcPr>
                </a:tc>
                <a:tc rowSpan="2">
                  <a:txBody>
                    <a:bodyPr/>
                    <a:lstStyle/>
                    <a:p>
                      <a:pPr algn="ctr" rtl="0" fontAlgn="base"/>
                      <a:r>
                        <a:rPr lang="en-US" sz="1400" dirty="0">
                          <a:effectLst/>
                        </a:rPr>
                        <a:t>Removal from home​</a:t>
                      </a:r>
                      <a:endParaRPr lang="en-US" sz="3200" b="0" i="0" dirty="0">
                        <a:solidFill>
                          <a:srgbClr val="000000"/>
                        </a:solidFill>
                        <a:effectLst/>
                      </a:endParaRPr>
                    </a:p>
                  </a:txBody>
                  <a:tcPr marT="45721" marB="45721" anchor="ctr">
                    <a:lnL w="0">
                      <a:noFill/>
                    </a:lnL>
                    <a:lnR w="0">
                      <a:noFill/>
                    </a:lnR>
                    <a:lnT w="0">
                      <a:noFill/>
                    </a:lnT>
                    <a:lnB w="0">
                      <a:noFill/>
                    </a:lnB>
                    <a:solidFill>
                      <a:srgbClr val="B8122E"/>
                    </a:solidFill>
                  </a:tcPr>
                </a:tc>
                <a:tc>
                  <a:txBody>
                    <a:bodyPr/>
                    <a:lstStyle/>
                    <a:p>
                      <a:pPr lvl="0" algn="ctr">
                        <a:buNone/>
                      </a:pPr>
                      <a:r>
                        <a:rPr lang="en-US" sz="1400" dirty="0">
                          <a:effectLst/>
                        </a:rPr>
                        <a:t>Trusted friend or relative</a:t>
                      </a:r>
                    </a:p>
                  </a:txBody>
                  <a:tcPr marT="45721" marB="45721" anchor="ctr">
                    <a:lnL w="0">
                      <a:noFill/>
                    </a:lnL>
                    <a:lnR w="0">
                      <a:noFill/>
                    </a:lnR>
                    <a:lnT w="0">
                      <a:noFill/>
                    </a:lnT>
                    <a:lnB w="0">
                      <a:noFill/>
                    </a:lnB>
                    <a:solidFill>
                      <a:srgbClr val="B8122E"/>
                    </a:solidFill>
                  </a:tcPr>
                </a:tc>
                <a:tc>
                  <a:txBody>
                    <a:bodyPr/>
                    <a:lstStyle/>
                    <a:p>
                      <a:pPr lvl="0" algn="ctr">
                        <a:buNone/>
                      </a:pPr>
                      <a:r>
                        <a:rPr lang="en-US" sz="1400" dirty="0">
                          <a:effectLst/>
                        </a:rPr>
                        <a:t>Gun range or retailer</a:t>
                      </a:r>
                    </a:p>
                  </a:txBody>
                  <a:tcPr marT="45721" marB="45721" anchor="ctr">
                    <a:lnL w="0">
                      <a:noFill/>
                    </a:lnL>
                    <a:lnR w="12700" cap="flat" cmpd="sng" algn="ctr">
                      <a:solidFill>
                        <a:schemeClr val="tx1"/>
                      </a:solidFill>
                      <a:prstDash val="solid"/>
                      <a:round/>
                      <a:headEnd type="none" w="med" len="med"/>
                      <a:tailEnd type="none" w="med" len="med"/>
                    </a:lnR>
                    <a:lnT w="0">
                      <a:noFill/>
                    </a:lnT>
                    <a:lnB w="0">
                      <a:noFill/>
                    </a:lnB>
                    <a:solidFill>
                      <a:srgbClr val="B8122E"/>
                    </a:solidFill>
                  </a:tcPr>
                </a:tc>
                <a:extLst>
                  <a:ext uri="{0D108BD9-81ED-4DB2-BD59-A6C34878D82A}">
                    <a16:rowId xmlns:a16="http://schemas.microsoft.com/office/drawing/2014/main" val="3748857970"/>
                  </a:ext>
                </a:extLst>
              </a:tr>
              <a:tr h="322898">
                <a:tc vMerge="1">
                  <a:txBody>
                    <a:bodyPr/>
                    <a:lstStyle/>
                    <a:p>
                      <a:pPr algn="ctr" rtl="0" fontAlgn="base"/>
                      <a:endParaRPr lang="en-US" b="0" i="0" dirty="0">
                        <a:solidFill>
                          <a:srgbClr val="000000"/>
                        </a:solidFill>
                        <a:effectLst/>
                      </a:endParaRPr>
                    </a:p>
                  </a:txBody>
                  <a:tcPr anchor="ctr">
                    <a:solidFill>
                      <a:schemeClr val="accent2">
                        <a:lumMod val="75000"/>
                      </a:schemeClr>
                    </a:solidFill>
                  </a:tcPr>
                </a:tc>
                <a:tc vMerge="1">
                  <a:txBody>
                    <a:bodyPr/>
                    <a:lstStyle/>
                    <a:p>
                      <a:pPr algn="ctr" rtl="0" fontAlgn="base"/>
                      <a:endParaRPr lang="en-US" b="0" i="0" dirty="0">
                        <a:solidFill>
                          <a:srgbClr val="000000"/>
                        </a:solidFill>
                        <a:effectLst/>
                      </a:endParaRPr>
                    </a:p>
                  </a:txBody>
                  <a:tcPr anchor="ctr">
                    <a:solidFill>
                      <a:schemeClr val="accent2">
                        <a:lumMod val="75000"/>
                      </a:schemeClr>
                    </a:solidFill>
                  </a:tcPr>
                </a:tc>
                <a:tc>
                  <a:txBody>
                    <a:bodyPr/>
                    <a:lstStyle/>
                    <a:p>
                      <a:pPr lvl="0" algn="ctr">
                        <a:buNone/>
                      </a:pPr>
                      <a:r>
                        <a:rPr lang="en-US" sz="1400" dirty="0">
                          <a:effectLst/>
                        </a:rPr>
                        <a:t>Self-storage facility</a:t>
                      </a:r>
                    </a:p>
                  </a:txBody>
                  <a:tcPr marT="45721" marB="45721" anchor="ctr">
                    <a:lnL w="0">
                      <a:noFill/>
                    </a:lnL>
                    <a:lnR w="0">
                      <a:noFill/>
                    </a:lnR>
                    <a:lnT w="0">
                      <a:noFill/>
                    </a:lnT>
                    <a:lnB w="0">
                      <a:noFill/>
                    </a:lnB>
                    <a:solidFill>
                      <a:srgbClr val="B8122E"/>
                    </a:solidFill>
                  </a:tcPr>
                </a:tc>
                <a:tc>
                  <a:txBody>
                    <a:bodyPr/>
                    <a:lstStyle/>
                    <a:p>
                      <a:pPr lvl="0" algn="ctr">
                        <a:buNone/>
                      </a:pPr>
                      <a:r>
                        <a:rPr lang="en-US" sz="1400" dirty="0">
                          <a:effectLst/>
                        </a:rPr>
                        <a:t>Pawn Shop</a:t>
                      </a:r>
                    </a:p>
                  </a:txBody>
                  <a:tcPr marT="45721" marB="45721" anchor="ctr">
                    <a:lnL w="0">
                      <a:noFill/>
                    </a:lnL>
                    <a:lnR w="12700" cap="flat" cmpd="sng" algn="ctr">
                      <a:solidFill>
                        <a:schemeClr val="tx1"/>
                      </a:solidFill>
                      <a:prstDash val="solid"/>
                      <a:round/>
                      <a:headEnd type="none" w="med" len="med"/>
                      <a:tailEnd type="none" w="med" len="med"/>
                    </a:lnR>
                    <a:lnT w="0">
                      <a:noFill/>
                    </a:lnT>
                    <a:lnB w="0">
                      <a:noFill/>
                    </a:lnB>
                    <a:solidFill>
                      <a:srgbClr val="B8122E"/>
                    </a:solidFill>
                  </a:tcPr>
                </a:tc>
                <a:extLst>
                  <a:ext uri="{0D108BD9-81ED-4DB2-BD59-A6C34878D82A}">
                    <a16:rowId xmlns:a16="http://schemas.microsoft.com/office/drawing/2014/main" val="1319511579"/>
                  </a:ext>
                </a:extLst>
              </a:tr>
              <a:tr h="554356">
                <a:tc rowSpan="3">
                  <a:txBody>
                    <a:bodyPr/>
                    <a:lstStyle/>
                    <a:p>
                      <a:pPr algn="ctr" rtl="0" fontAlgn="base"/>
                      <a:r>
                        <a:rPr lang="en-US" sz="1400" dirty="0">
                          <a:effectLst/>
                        </a:rPr>
                        <a:t>Safer​</a:t>
                      </a:r>
                      <a:endParaRPr lang="en-US" sz="3200" b="0" i="0" dirty="0">
                        <a:solidFill>
                          <a:srgbClr val="000000"/>
                        </a:solidFill>
                        <a:effectLst/>
                      </a:endParaRPr>
                    </a:p>
                  </a:txBody>
                  <a:tcPr marT="45721" marB="45721" anchor="ctr">
                    <a:lnL w="12700" cap="flat" cmpd="sng" algn="ctr">
                      <a:solidFill>
                        <a:schemeClr val="tx1"/>
                      </a:solidFill>
                      <a:prstDash val="solid"/>
                      <a:round/>
                      <a:headEnd type="none" w="med" len="med"/>
                      <a:tailEnd type="none" w="med" len="med"/>
                    </a:lnL>
                    <a:lnR w="0">
                      <a:noFill/>
                    </a:lnR>
                    <a:lnT w="0">
                      <a:noFill/>
                    </a:lnT>
                    <a:lnB w="0">
                      <a:noFill/>
                    </a:lnB>
                    <a:solidFill>
                      <a:srgbClr val="F0415E"/>
                    </a:solidFill>
                  </a:tcPr>
                </a:tc>
                <a:tc rowSpan="3">
                  <a:txBody>
                    <a:bodyPr/>
                    <a:lstStyle/>
                    <a:p>
                      <a:pPr algn="ctr" rtl="0" fontAlgn="base"/>
                      <a:r>
                        <a:rPr lang="en-US" sz="1400" dirty="0">
                          <a:effectLst/>
                        </a:rPr>
                        <a:t>Make harder to access​</a:t>
                      </a:r>
                      <a:endParaRPr lang="en-US" sz="3200" b="0" i="0" dirty="0">
                        <a:solidFill>
                          <a:srgbClr val="000000"/>
                        </a:solidFill>
                        <a:effectLst/>
                      </a:endParaRPr>
                    </a:p>
                  </a:txBody>
                  <a:tcPr marT="45721" marB="45721" anchor="ctr">
                    <a:lnL w="0">
                      <a:noFill/>
                    </a:lnL>
                    <a:lnR w="0">
                      <a:noFill/>
                    </a:lnR>
                    <a:lnT w="0">
                      <a:noFill/>
                    </a:lnT>
                    <a:lnB w="0">
                      <a:noFill/>
                    </a:lnB>
                    <a:solidFill>
                      <a:srgbClr val="F0415E"/>
                    </a:solidFill>
                  </a:tcPr>
                </a:tc>
                <a:tc>
                  <a:txBody>
                    <a:bodyPr/>
                    <a:lstStyle/>
                    <a:p>
                      <a:pPr lvl="0" algn="ctr">
                        <a:buNone/>
                      </a:pPr>
                      <a:r>
                        <a:rPr lang="en-US" sz="1400" dirty="0">
                          <a:effectLst/>
                        </a:rPr>
                        <a:t>Remove ALL ammunition </a:t>
                      </a:r>
                      <a:endParaRPr lang="en-US" sz="3200" dirty="0"/>
                    </a:p>
                    <a:p>
                      <a:pPr lvl="0" algn="ctr">
                        <a:buNone/>
                      </a:pPr>
                      <a:r>
                        <a:rPr lang="en-US" sz="1400" dirty="0">
                          <a:effectLst/>
                        </a:rPr>
                        <a:t>from the home</a:t>
                      </a:r>
                      <a:endParaRPr lang="en-US" sz="3200"/>
                    </a:p>
                  </a:txBody>
                  <a:tcPr marT="45721" marB="45721" anchor="ctr">
                    <a:lnL w="0">
                      <a:noFill/>
                    </a:lnL>
                    <a:lnR w="0">
                      <a:noFill/>
                    </a:lnR>
                    <a:lnT w="0">
                      <a:noFill/>
                    </a:lnT>
                    <a:lnB w="0">
                      <a:noFill/>
                    </a:lnB>
                    <a:solidFill>
                      <a:srgbClr val="F0415E"/>
                    </a:solidFill>
                  </a:tcPr>
                </a:tc>
                <a:tc>
                  <a:txBody>
                    <a:bodyPr/>
                    <a:lstStyle/>
                    <a:p>
                      <a:pPr lvl="0" algn="ctr">
                        <a:buNone/>
                      </a:pPr>
                      <a:r>
                        <a:rPr lang="en-US" sz="1400" dirty="0">
                          <a:effectLst/>
                        </a:rPr>
                        <a:t>Store ALL ammunition separately </a:t>
                      </a:r>
                    </a:p>
                    <a:p>
                      <a:pPr lvl="0" algn="ctr">
                        <a:buNone/>
                      </a:pPr>
                      <a:r>
                        <a:rPr lang="en-US" sz="1400" dirty="0">
                          <a:effectLst/>
                        </a:rPr>
                        <a:t>and locked up</a:t>
                      </a:r>
                    </a:p>
                  </a:txBody>
                  <a:tcPr marT="45721" marB="45721" anchor="ctr">
                    <a:lnL w="0">
                      <a:noFill/>
                    </a:lnL>
                    <a:lnR w="12700" cap="flat" cmpd="sng" algn="ctr">
                      <a:solidFill>
                        <a:schemeClr val="tx1"/>
                      </a:solidFill>
                      <a:prstDash val="solid"/>
                      <a:round/>
                      <a:headEnd type="none" w="med" len="med"/>
                      <a:tailEnd type="none" w="med" len="med"/>
                    </a:lnR>
                    <a:lnT w="0">
                      <a:noFill/>
                    </a:lnT>
                    <a:lnB w="0">
                      <a:noFill/>
                    </a:lnB>
                    <a:solidFill>
                      <a:srgbClr val="F0415E"/>
                    </a:solidFill>
                  </a:tcPr>
                </a:tc>
                <a:extLst>
                  <a:ext uri="{0D108BD9-81ED-4DB2-BD59-A6C34878D82A}">
                    <a16:rowId xmlns:a16="http://schemas.microsoft.com/office/drawing/2014/main" val="2950869351"/>
                  </a:ext>
                </a:extLst>
              </a:tr>
              <a:tr h="554356">
                <a:tc vMerge="1">
                  <a:txBody>
                    <a:bodyPr/>
                    <a:lstStyle/>
                    <a:p>
                      <a:pPr algn="ctr" rtl="0" fontAlgn="base"/>
                      <a:endParaRPr lang="en-US" b="0" i="0" dirty="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dirty="0">
                        <a:solidFill>
                          <a:srgbClr val="000000"/>
                        </a:solidFill>
                        <a:effectLst/>
                      </a:endParaRPr>
                    </a:p>
                  </a:txBody>
                  <a:tcPr anchor="ctr">
                    <a:solidFill>
                      <a:schemeClr val="accent2">
                        <a:lumMod val="60000"/>
                        <a:lumOff val="40000"/>
                      </a:schemeClr>
                    </a:solidFill>
                  </a:tcPr>
                </a:tc>
                <a:tc>
                  <a:txBody>
                    <a:bodyPr/>
                    <a:lstStyle/>
                    <a:p>
                      <a:pPr lvl="0" algn="ctr">
                        <a:buNone/>
                      </a:pPr>
                      <a:r>
                        <a:rPr lang="en-US" sz="1400" dirty="0">
                          <a:effectLst/>
                        </a:rPr>
                        <a:t>Store ALL guns unloaded &amp; in a </a:t>
                      </a:r>
                    </a:p>
                    <a:p>
                      <a:pPr lvl="0" algn="ctr">
                        <a:buNone/>
                      </a:pPr>
                      <a:r>
                        <a:rPr lang="en-US" sz="1400" dirty="0">
                          <a:effectLst/>
                        </a:rPr>
                        <a:t>secured safe or lock box</a:t>
                      </a:r>
                    </a:p>
                  </a:txBody>
                  <a:tcPr marT="45721" marB="45721" anchor="ctr">
                    <a:lnL w="0">
                      <a:noFill/>
                    </a:lnL>
                    <a:lnR w="0">
                      <a:noFill/>
                    </a:lnR>
                    <a:lnT w="0">
                      <a:noFill/>
                    </a:lnT>
                    <a:lnB w="0">
                      <a:noFill/>
                    </a:lnB>
                    <a:solidFill>
                      <a:srgbClr val="F0415E"/>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effectLst/>
                          <a:latin typeface="Calibri"/>
                        </a:rPr>
                        <a:t>Install a trigger, clam or cable lock on ALL firearms. </a:t>
                      </a:r>
                    </a:p>
                  </a:txBody>
                  <a:tcPr marT="45721" marB="45721" anchor="ctr">
                    <a:lnL w="0">
                      <a:noFill/>
                    </a:lnL>
                    <a:lnR w="12700" cap="flat" cmpd="sng" algn="ctr">
                      <a:solidFill>
                        <a:schemeClr val="tx1"/>
                      </a:solidFill>
                      <a:prstDash val="solid"/>
                      <a:round/>
                      <a:headEnd type="none" w="med" len="med"/>
                      <a:tailEnd type="none" w="med" len="med"/>
                    </a:lnR>
                    <a:lnT w="0">
                      <a:noFill/>
                    </a:lnT>
                    <a:lnB w="0">
                      <a:noFill/>
                    </a:lnB>
                    <a:solidFill>
                      <a:srgbClr val="F0415E"/>
                    </a:solidFill>
                  </a:tcPr>
                </a:tc>
                <a:extLst>
                  <a:ext uri="{0D108BD9-81ED-4DB2-BD59-A6C34878D82A}">
                    <a16:rowId xmlns:a16="http://schemas.microsoft.com/office/drawing/2014/main" val="2611973571"/>
                  </a:ext>
                </a:extLst>
              </a:tr>
              <a:tr h="322898">
                <a:tc vMerge="1">
                  <a:txBody>
                    <a:bodyPr/>
                    <a:lstStyle/>
                    <a:p>
                      <a:pPr algn="ctr" rtl="0" fontAlgn="base"/>
                      <a:endParaRPr lang="en-US" b="0" i="0" dirty="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dirty="0">
                        <a:solidFill>
                          <a:srgbClr val="000000"/>
                        </a:solidFill>
                        <a:effectLst/>
                      </a:endParaRPr>
                    </a:p>
                  </a:txBody>
                  <a:tcPr anchor="ctr">
                    <a:solidFill>
                      <a:schemeClr val="accent2">
                        <a:lumMod val="60000"/>
                        <a:lumOff val="40000"/>
                      </a:schemeClr>
                    </a:solidFill>
                  </a:tcPr>
                </a:tc>
                <a:tc gridSpan="2">
                  <a:txBody>
                    <a:bodyPr/>
                    <a:lstStyle/>
                    <a:p>
                      <a:pPr lvl="0" algn="ctr">
                        <a:buNone/>
                      </a:pPr>
                      <a:r>
                        <a:rPr lang="en-US" sz="1400" dirty="0">
                          <a:effectLst/>
                        </a:rPr>
                        <a:t>Change combination to the safe or store keys away from home</a:t>
                      </a:r>
                    </a:p>
                  </a:txBody>
                  <a:tcPr marT="45721" marB="45721" anchor="ctr">
                    <a:lnL w="0">
                      <a:noFill/>
                    </a:lnL>
                    <a:lnR w="12700" cap="flat" cmpd="sng" algn="ctr">
                      <a:solidFill>
                        <a:schemeClr val="tx1"/>
                      </a:solidFill>
                      <a:prstDash val="solid"/>
                      <a:round/>
                      <a:headEnd type="none" w="med" len="med"/>
                      <a:tailEnd type="none" w="med" len="med"/>
                    </a:lnR>
                    <a:lnT w="0">
                      <a:noFill/>
                    </a:lnT>
                    <a:lnB w="0">
                      <a:noFill/>
                    </a:lnB>
                    <a:solidFill>
                      <a:srgbClr val="F0415E"/>
                    </a:solidFill>
                  </a:tcPr>
                </a:tc>
                <a:tc hMerge="1">
                  <a:txBody>
                    <a:bodyPr/>
                    <a:lstStyle/>
                    <a:p>
                      <a:endParaRPr lang="en-US"/>
                    </a:p>
                  </a:txBody>
                  <a:tcPr anchor="ctr">
                    <a:solidFill>
                      <a:schemeClr val="accent2">
                        <a:lumMod val="60000"/>
                        <a:lumOff val="40000"/>
                      </a:schemeClr>
                    </a:solidFill>
                  </a:tcPr>
                </a:tc>
                <a:extLst>
                  <a:ext uri="{0D108BD9-81ED-4DB2-BD59-A6C34878D82A}">
                    <a16:rowId xmlns:a16="http://schemas.microsoft.com/office/drawing/2014/main" val="61362965"/>
                  </a:ext>
                </a:extLst>
              </a:tr>
              <a:tr h="322898">
                <a:tc>
                  <a:txBody>
                    <a:bodyPr/>
                    <a:lstStyle/>
                    <a:p>
                      <a:pPr algn="ctr" rtl="0" fontAlgn="base"/>
                      <a:r>
                        <a:rPr lang="en-US" sz="1400" dirty="0">
                          <a:effectLst/>
                        </a:rPr>
                        <a:t>Safe​</a:t>
                      </a:r>
                      <a:endParaRPr lang="en-US" sz="3200" b="0" i="0" dirty="0">
                        <a:solidFill>
                          <a:srgbClr val="000000"/>
                        </a:solidFill>
                        <a:effectLst/>
                      </a:endParaRPr>
                    </a:p>
                  </a:txBody>
                  <a:tcPr marT="45721" marB="45721" anchor="ctr">
                    <a:lnL w="12700" cap="flat" cmpd="sng" algn="ctr">
                      <a:solidFill>
                        <a:schemeClr val="tx1"/>
                      </a:solidFill>
                      <a:prstDash val="solid"/>
                      <a:round/>
                      <a:headEnd type="none" w="med" len="med"/>
                      <a:tailEnd type="none" w="med" len="med"/>
                    </a:lnL>
                    <a:lnR w="0">
                      <a:noFill/>
                    </a:lnR>
                    <a:lnT w="0">
                      <a:noFill/>
                    </a:lnT>
                    <a:lnB w="0">
                      <a:noFill/>
                    </a:lnB>
                    <a:solidFill>
                      <a:srgbClr val="F77C90"/>
                    </a:solidFill>
                  </a:tcPr>
                </a:tc>
                <a:tc>
                  <a:txBody>
                    <a:bodyPr/>
                    <a:lstStyle/>
                    <a:p>
                      <a:pPr algn="ctr" rtl="0" fontAlgn="base"/>
                      <a:r>
                        <a:rPr lang="en-US" sz="1400" dirty="0">
                          <a:effectLst/>
                        </a:rPr>
                        <a:t>Render inoperable​</a:t>
                      </a:r>
                      <a:endParaRPr lang="en-US" sz="3200" b="0" i="0" dirty="0">
                        <a:solidFill>
                          <a:srgbClr val="000000"/>
                        </a:solidFill>
                        <a:effectLst/>
                      </a:endParaRPr>
                    </a:p>
                  </a:txBody>
                  <a:tcPr marT="45721" marB="45721" anchor="ctr">
                    <a:lnL w="0">
                      <a:noFill/>
                    </a:lnL>
                    <a:lnR w="0">
                      <a:noFill/>
                    </a:lnR>
                    <a:lnT w="0">
                      <a:noFill/>
                    </a:lnT>
                    <a:lnB w="0">
                      <a:noFill/>
                    </a:lnB>
                    <a:solidFill>
                      <a:srgbClr val="F77C90"/>
                    </a:solidFill>
                  </a:tcPr>
                </a:tc>
                <a:tc gridSpan="2">
                  <a:txBody>
                    <a:bodyPr/>
                    <a:lstStyle/>
                    <a:p>
                      <a:pPr lvl="0" algn="ctr">
                        <a:buNone/>
                      </a:pPr>
                      <a:r>
                        <a:rPr lang="en-US" sz="1400" dirty="0">
                          <a:effectLst/>
                        </a:rPr>
                        <a:t>Remove a key component such as the firing pin, slide, bolt, or cylinder</a:t>
                      </a:r>
                    </a:p>
                  </a:txBody>
                  <a:tcPr marT="45721" marB="45721" anchor="ctr">
                    <a:lnL w="0">
                      <a:noFill/>
                    </a:lnL>
                    <a:lnR w="12700" cap="flat" cmpd="sng" algn="ctr">
                      <a:solidFill>
                        <a:schemeClr val="tx1"/>
                      </a:solidFill>
                      <a:prstDash val="solid"/>
                      <a:round/>
                      <a:headEnd type="none" w="med" len="med"/>
                      <a:tailEnd type="none" w="med" len="med"/>
                    </a:lnR>
                    <a:lnT w="0">
                      <a:noFill/>
                    </a:lnT>
                    <a:lnB w="0">
                      <a:noFill/>
                    </a:lnB>
                    <a:solidFill>
                      <a:srgbClr val="F77C90"/>
                    </a:solidFill>
                  </a:tcPr>
                </a:tc>
                <a:tc hMerge="1">
                  <a:txBody>
                    <a:bodyPr/>
                    <a:lstStyle/>
                    <a:p>
                      <a:endParaRPr lang="en-US"/>
                    </a:p>
                  </a:txBody>
                  <a:tcPr anchor="ctr">
                    <a:solidFill>
                      <a:schemeClr val="accent2">
                        <a:lumMod val="40000"/>
                        <a:lumOff val="60000"/>
                      </a:schemeClr>
                    </a:solidFill>
                  </a:tcPr>
                </a:tc>
                <a:extLst>
                  <a:ext uri="{0D108BD9-81ED-4DB2-BD59-A6C34878D82A}">
                    <a16:rowId xmlns:a16="http://schemas.microsoft.com/office/drawing/2014/main" val="2982092556"/>
                  </a:ext>
                </a:extLst>
              </a:tr>
              <a:tr h="554356">
                <a:tc rowSpan="2">
                  <a:txBody>
                    <a:bodyPr/>
                    <a:lstStyle/>
                    <a:p>
                      <a:pPr algn="ctr" rtl="0" fontAlgn="base"/>
                      <a:r>
                        <a:rPr lang="en-US" sz="1400" dirty="0">
                          <a:effectLst/>
                        </a:rPr>
                        <a:t>Other​</a:t>
                      </a:r>
                      <a:endParaRPr lang="en-US" sz="3200" b="0" i="0" dirty="0">
                        <a:solidFill>
                          <a:srgbClr val="000000"/>
                        </a:solidFill>
                        <a:effectLst/>
                      </a:endParaRPr>
                    </a:p>
                  </a:txBody>
                  <a:tcPr marT="45721" marB="45721" anchor="ctr">
                    <a:lnL w="12700" cap="flat" cmpd="sng" algn="ctr">
                      <a:solidFill>
                        <a:schemeClr val="tx1"/>
                      </a:solidFill>
                      <a:prstDash val="solid"/>
                      <a:round/>
                      <a:headEnd type="none" w="med" len="med"/>
                      <a:tailEnd type="none" w="med" len="med"/>
                    </a:lnL>
                    <a:lnR w="0">
                      <a:noFill/>
                    </a:lnR>
                    <a:lnT w="0">
                      <a:noFill/>
                    </a:lnT>
                    <a:lnB w="0">
                      <a:noFill/>
                    </a:lnB>
                    <a:solidFill>
                      <a:srgbClr val="FACAD2"/>
                    </a:solidFill>
                  </a:tcPr>
                </a:tc>
                <a:tc rowSpan="2">
                  <a:txBody>
                    <a:bodyPr/>
                    <a:lstStyle/>
                    <a:p>
                      <a:pPr algn="ctr" rtl="0" fontAlgn="base"/>
                      <a:r>
                        <a:rPr lang="en-US" sz="1400" dirty="0">
                          <a:effectLst/>
                        </a:rPr>
                        <a:t>Distract or remind of reasons for living​</a:t>
                      </a:r>
                      <a:endParaRPr lang="en-US" sz="3200" b="0" i="0" dirty="0">
                        <a:solidFill>
                          <a:srgbClr val="000000"/>
                        </a:solidFill>
                        <a:effectLst/>
                      </a:endParaRPr>
                    </a:p>
                  </a:txBody>
                  <a:tcPr marT="45721" marB="45721" anchor="ctr">
                    <a:lnL w="0">
                      <a:noFill/>
                    </a:lnL>
                    <a:lnR w="0">
                      <a:noFill/>
                    </a:lnR>
                    <a:lnT w="0">
                      <a:noFill/>
                    </a:lnT>
                    <a:lnB w="0">
                      <a:noFill/>
                    </a:lnB>
                    <a:solidFill>
                      <a:srgbClr val="FACAD2"/>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effectLst/>
                          <a:latin typeface="Calibri"/>
                        </a:rPr>
                        <a:t>Adhere a 988 sticker to gun safe </a:t>
                      </a:r>
                      <a:endParaRPr lang="en-US" sz="1400" b="0" i="0" u="none" strike="noStrike" noProof="0">
                        <a:solidFill>
                          <a:srgbClr val="000000"/>
                        </a:solidFill>
                        <a:effectLst/>
                        <a:latin typeface="Calibri"/>
                      </a:endParaRPr>
                    </a:p>
                  </a:txBody>
                  <a:tcPr marT="45721" marB="45721" anchor="ctr">
                    <a:lnL w="0">
                      <a:noFill/>
                    </a:lnL>
                    <a:lnR w="0">
                      <a:noFill/>
                    </a:lnR>
                    <a:lnT w="0">
                      <a:noFill/>
                    </a:lnT>
                    <a:lnB w="0">
                      <a:noFill/>
                    </a:lnB>
                    <a:solidFill>
                      <a:srgbClr val="FACAD2"/>
                    </a:solidFill>
                  </a:tcPr>
                </a:tc>
                <a:tc>
                  <a:txBody>
                    <a:bodyPr/>
                    <a:lstStyle/>
                    <a:p>
                      <a:pPr lvl="0" algn="ctr" rtl="0">
                        <a:buNone/>
                      </a:pPr>
                      <a:r>
                        <a:rPr lang="en-US" sz="1400" dirty="0">
                          <a:effectLst/>
                        </a:rPr>
                        <a:t>Leave photos of loved ones or ​</a:t>
                      </a:r>
                      <a:endParaRPr lang="en-US" sz="3200" dirty="0">
                        <a:effectLst/>
                      </a:endParaRPr>
                    </a:p>
                    <a:p>
                      <a:pPr lvl="0" algn="ctr" rtl="0">
                        <a:buNone/>
                      </a:pPr>
                      <a:r>
                        <a:rPr lang="en-US" sz="1400" dirty="0">
                          <a:effectLst/>
                        </a:rPr>
                        <a:t>reasons for living in the safe​</a:t>
                      </a:r>
                      <a:endParaRPr lang="en-US" sz="3200" b="0" i="0" dirty="0">
                        <a:solidFill>
                          <a:srgbClr val="000000"/>
                        </a:solidFill>
                        <a:effectLst/>
                      </a:endParaRPr>
                    </a:p>
                  </a:txBody>
                  <a:tcPr marT="45721" marB="45721" anchor="ctr">
                    <a:lnL w="0">
                      <a:noFill/>
                    </a:lnL>
                    <a:lnR w="12700" cap="flat" cmpd="sng" algn="ctr">
                      <a:solidFill>
                        <a:schemeClr val="tx1"/>
                      </a:solidFill>
                      <a:prstDash val="solid"/>
                      <a:round/>
                      <a:headEnd type="none" w="med" len="med"/>
                      <a:tailEnd type="none" w="med" len="med"/>
                    </a:lnR>
                    <a:lnT w="0">
                      <a:noFill/>
                    </a:lnT>
                    <a:lnB w="0">
                      <a:noFill/>
                    </a:lnB>
                    <a:solidFill>
                      <a:srgbClr val="FACAD2"/>
                    </a:solidFill>
                  </a:tcPr>
                </a:tc>
                <a:extLst>
                  <a:ext uri="{0D108BD9-81ED-4DB2-BD59-A6C34878D82A}">
                    <a16:rowId xmlns:a16="http://schemas.microsoft.com/office/drawing/2014/main" val="3036602731"/>
                  </a:ext>
                </a:extLst>
              </a:tr>
              <a:tr h="554356">
                <a:tc vMerge="1">
                  <a:txBody>
                    <a:bodyPr/>
                    <a:lstStyle/>
                    <a:p>
                      <a:pPr algn="ctr" rtl="0" fontAlgn="base"/>
                      <a:endParaRPr lang="en-US" b="0" i="0" dirty="0">
                        <a:solidFill>
                          <a:srgbClr val="000000"/>
                        </a:solidFill>
                        <a:effectLst/>
                      </a:endParaRPr>
                    </a:p>
                  </a:txBody>
                  <a:tcPr anchor="ctr">
                    <a:solidFill>
                      <a:schemeClr val="accent2">
                        <a:lumMod val="20000"/>
                        <a:lumOff val="80000"/>
                      </a:schemeClr>
                    </a:solidFill>
                  </a:tcPr>
                </a:tc>
                <a:tc vMerge="1">
                  <a:txBody>
                    <a:bodyPr/>
                    <a:lstStyle/>
                    <a:p>
                      <a:pPr algn="ctr" rtl="0" fontAlgn="base"/>
                      <a:endParaRPr lang="en-US" b="0" i="0" dirty="0">
                        <a:solidFill>
                          <a:srgbClr val="000000"/>
                        </a:solidFill>
                        <a:effectLst/>
                      </a:endParaRPr>
                    </a:p>
                  </a:txBody>
                  <a:tcPr anchor="ctr">
                    <a:solidFill>
                      <a:schemeClr val="accent2">
                        <a:lumMod val="20000"/>
                        <a:lumOff val="80000"/>
                      </a:schemeClr>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effectLst/>
                          <a:latin typeface="Calibri"/>
                        </a:rPr>
                        <a:t>Freeze keys to the safe in ice </a:t>
                      </a:r>
                      <a:endParaRPr lang="en-US" sz="1400" b="0" i="0" u="none" strike="noStrike" noProof="0">
                        <a:solidFill>
                          <a:srgbClr val="000000"/>
                        </a:solidFill>
                        <a:effectLst/>
                        <a:latin typeface="Calibri"/>
                      </a:endParaRPr>
                    </a:p>
                  </a:txBody>
                  <a:tcPr marT="45721" marB="45721" anchor="ctr">
                    <a:lnL w="0">
                      <a:noFill/>
                    </a:lnL>
                    <a:lnR w="0">
                      <a:noFill/>
                    </a:lnR>
                    <a:lnT w="0">
                      <a:noFill/>
                    </a:lnT>
                    <a:lnB w="0">
                      <a:noFill/>
                    </a:lnB>
                    <a:solidFill>
                      <a:srgbClr val="FACAD2"/>
                    </a:solidFill>
                  </a:tcPr>
                </a:tc>
                <a:tc>
                  <a:txBody>
                    <a:bodyPr/>
                    <a:lstStyle/>
                    <a:p>
                      <a:pPr lvl="0" algn="ctr" rtl="0">
                        <a:buNone/>
                      </a:pPr>
                      <a:r>
                        <a:rPr lang="en-US" sz="1400" dirty="0">
                          <a:effectLst/>
                        </a:rPr>
                        <a:t>Store keys in a safety deposit box at bank​</a:t>
                      </a:r>
                      <a:endParaRPr lang="en-US" sz="3200" b="0" i="0" dirty="0">
                        <a:solidFill>
                          <a:srgbClr val="000000"/>
                        </a:solidFill>
                        <a:effectLst/>
                      </a:endParaRPr>
                    </a:p>
                  </a:txBody>
                  <a:tcPr marT="45721" marB="45721" anchor="ctr">
                    <a:lnL w="0">
                      <a:noFill/>
                    </a:lnL>
                    <a:lnR w="12700" cap="flat" cmpd="sng" algn="ctr">
                      <a:solidFill>
                        <a:schemeClr val="tx1"/>
                      </a:solidFill>
                      <a:prstDash val="solid"/>
                      <a:round/>
                      <a:headEnd type="none" w="med" len="med"/>
                      <a:tailEnd type="none" w="med" len="med"/>
                    </a:lnR>
                    <a:lnT w="0">
                      <a:noFill/>
                    </a:lnT>
                    <a:lnB w="0">
                      <a:noFill/>
                    </a:lnB>
                    <a:solidFill>
                      <a:srgbClr val="FACAD2"/>
                    </a:solidFill>
                  </a:tcPr>
                </a:tc>
                <a:extLst>
                  <a:ext uri="{0D108BD9-81ED-4DB2-BD59-A6C34878D82A}">
                    <a16:rowId xmlns:a16="http://schemas.microsoft.com/office/drawing/2014/main" val="3721750809"/>
                  </a:ext>
                </a:extLst>
              </a:tr>
              <a:tr h="785813">
                <a:tc>
                  <a:txBody>
                    <a:bodyPr/>
                    <a:lstStyle/>
                    <a:p>
                      <a:pPr algn="ctr" rtl="0" fontAlgn="base"/>
                      <a:r>
                        <a:rPr lang="en-US" sz="1400" dirty="0">
                          <a:effectLst/>
                        </a:rPr>
                        <a:t>And​</a:t>
                      </a:r>
                      <a:endParaRPr lang="en-US" sz="3200" b="0" i="0" dirty="0">
                        <a:solidFill>
                          <a:srgbClr val="000000"/>
                        </a:solidFill>
                        <a:effectLst/>
                      </a:endParaRPr>
                    </a:p>
                  </a:txBody>
                  <a:tcPr marT="45721" marB="45721" anchor="ctr">
                    <a:lnL w="12700" cap="flat" cmpd="sng" algn="ctr">
                      <a:solidFill>
                        <a:schemeClr val="tx1"/>
                      </a:solidFill>
                      <a:prstDash val="solid"/>
                      <a:round/>
                      <a:headEnd type="none" w="med" len="med"/>
                      <a:tailEnd type="none" w="med" len="med"/>
                    </a:lnL>
                    <a:lnR w="0">
                      <a:noFill/>
                    </a:lnR>
                    <a:lnT w="0">
                      <a:noFill/>
                    </a:lnT>
                    <a:lnB w="12700" cap="flat" cmpd="sng" algn="ctr">
                      <a:solidFill>
                        <a:schemeClr val="tx1"/>
                      </a:solidFill>
                      <a:prstDash val="solid"/>
                      <a:round/>
                      <a:headEnd type="none" w="med" len="med"/>
                      <a:tailEnd type="none" w="med" len="med"/>
                    </a:lnB>
                    <a:solidFill>
                      <a:srgbClr val="FFF0F2"/>
                    </a:solidFill>
                  </a:tcPr>
                </a:tc>
                <a:tc>
                  <a:txBody>
                    <a:bodyPr/>
                    <a:lstStyle/>
                    <a:p>
                      <a:pPr algn="ctr" rtl="0" fontAlgn="base"/>
                      <a:r>
                        <a:rPr lang="en-US" sz="1400" dirty="0">
                          <a:effectLst/>
                        </a:rPr>
                        <a:t>988​</a:t>
                      </a:r>
                      <a:endParaRPr lang="en-US" sz="3200" dirty="0">
                        <a:effectLst/>
                      </a:endParaRPr>
                    </a:p>
                    <a:p>
                      <a:pPr algn="ctr" rtl="0" fontAlgn="base"/>
                      <a:r>
                        <a:rPr lang="en-US" sz="1400" dirty="0">
                          <a:effectLst/>
                        </a:rPr>
                        <a:t>Keep physical &amp; </a:t>
                      </a:r>
                      <a:endParaRPr lang="en-US" sz="3200" b="0" i="0" dirty="0">
                        <a:solidFill>
                          <a:srgbClr val="000000"/>
                        </a:solidFill>
                        <a:effectLst/>
                      </a:endParaRPr>
                    </a:p>
                    <a:p>
                      <a:pPr lvl="0" algn="ctr">
                        <a:buNone/>
                      </a:pPr>
                      <a:r>
                        <a:rPr lang="en-US" sz="1400" dirty="0">
                          <a:effectLst/>
                        </a:rPr>
                        <a:t>emotional contact​</a:t>
                      </a:r>
                      <a:endParaRPr lang="en-US" sz="3200" b="0" i="0" dirty="0">
                        <a:solidFill>
                          <a:srgbClr val="000000"/>
                        </a:solidFill>
                        <a:effectLst/>
                      </a:endParaRPr>
                    </a:p>
                  </a:txBody>
                  <a:tcPr marT="45721" marB="45721" anchor="ctr">
                    <a:lnL w="0">
                      <a:noFill/>
                    </a:lnL>
                    <a:lnR w="0">
                      <a:noFill/>
                    </a:lnR>
                    <a:lnT w="0">
                      <a:noFill/>
                    </a:lnT>
                    <a:lnB w="12700" cap="flat" cmpd="sng" algn="ctr">
                      <a:solidFill>
                        <a:schemeClr val="tx1"/>
                      </a:solidFill>
                      <a:prstDash val="solid"/>
                      <a:round/>
                      <a:headEnd type="none" w="med" len="med"/>
                      <a:tailEnd type="none" w="med" len="med"/>
                    </a:lnB>
                    <a:solidFill>
                      <a:srgbClr val="FFF0F2"/>
                    </a:solidFill>
                  </a:tcPr>
                </a:tc>
                <a:tc gridSpan="2">
                  <a:txBody>
                    <a:bodyPr/>
                    <a:lstStyle/>
                    <a:p>
                      <a:pPr lvl="0" algn="ctr">
                        <a:buNone/>
                      </a:pPr>
                      <a:r>
                        <a:rPr lang="en-US" sz="1400" dirty="0">
                          <a:effectLst/>
                        </a:rPr>
                        <a:t>Program 988 – Suicide &amp; Crisis Lifeline into phone so they can reach out for help.</a:t>
                      </a:r>
                    </a:p>
                    <a:p>
                      <a:pPr lvl="0" algn="ctr">
                        <a:buNone/>
                      </a:pPr>
                      <a:r>
                        <a:rPr lang="en-US" sz="1400" dirty="0">
                          <a:effectLst/>
                        </a:rPr>
                        <a:t>Keep bedroom doors open to maintain eyes and ears on them</a:t>
                      </a:r>
                    </a:p>
                  </a:txBody>
                  <a:tcPr marT="45721" marB="45721" anchor="ctr">
                    <a:lnL w="0">
                      <a:noFill/>
                    </a:lnL>
                    <a:lnR w="12700" cap="flat" cmpd="sng" algn="ctr">
                      <a:solidFill>
                        <a:schemeClr val="tx1"/>
                      </a:solidFill>
                      <a:prstDash val="solid"/>
                      <a:round/>
                      <a:headEnd type="none" w="med" len="med"/>
                      <a:tailEnd type="none" w="med" len="med"/>
                    </a:lnR>
                    <a:lnT w="0">
                      <a:noFill/>
                    </a:lnT>
                    <a:lnB w="12700" cap="flat" cmpd="sng" algn="ctr">
                      <a:solidFill>
                        <a:schemeClr val="tx1"/>
                      </a:solidFill>
                      <a:prstDash val="solid"/>
                      <a:round/>
                      <a:headEnd type="none" w="med" len="med"/>
                      <a:tailEnd type="none" w="med" len="med"/>
                    </a:lnB>
                    <a:solidFill>
                      <a:srgbClr val="FFF0F2"/>
                    </a:solidFill>
                  </a:tcPr>
                </a:tc>
                <a:tc hMerge="1">
                  <a:txBody>
                    <a:bodyPr/>
                    <a:lstStyle/>
                    <a:p>
                      <a:endParaRPr lang="en-US"/>
                    </a:p>
                  </a:txBody>
                  <a:tcPr anchor="ctr">
                    <a:solidFill>
                      <a:srgbClr val="FFE8D9"/>
                    </a:solidFill>
                  </a:tcPr>
                </a:tc>
                <a:extLst>
                  <a:ext uri="{0D108BD9-81ED-4DB2-BD59-A6C34878D82A}">
                    <a16:rowId xmlns:a16="http://schemas.microsoft.com/office/drawing/2014/main" val="2930227862"/>
                  </a:ext>
                </a:extLst>
              </a:tr>
            </a:tbl>
          </a:graphicData>
        </a:graphic>
      </p:graphicFrame>
      <p:pic>
        <p:nvPicPr>
          <p:cNvPr id="3" name="Picture 2" descr="A purple square with white text&#10;&#10;Description automatically generated">
            <a:extLst>
              <a:ext uri="{FF2B5EF4-FFF2-40B4-BE49-F238E27FC236}">
                <a16:creationId xmlns:a16="http://schemas.microsoft.com/office/drawing/2014/main" id="{0AF1E66C-5782-C3AC-9F13-BD9CE71C2B6F}"/>
              </a:ext>
            </a:extLst>
          </p:cNvPr>
          <p:cNvPicPr>
            <a:picLocks noChangeAspect="1"/>
          </p:cNvPicPr>
          <p:nvPr/>
        </p:nvPicPr>
        <p:blipFill>
          <a:blip r:embed="rId3"/>
          <a:stretch>
            <a:fillRect/>
          </a:stretch>
        </p:blipFill>
        <p:spPr>
          <a:xfrm>
            <a:off x="10798313" y="5694964"/>
            <a:ext cx="1163982" cy="1152940"/>
          </a:xfrm>
          <a:prstGeom prst="rect">
            <a:avLst/>
          </a:prstGeom>
        </p:spPr>
      </p:pic>
    </p:spTree>
    <p:extLst>
      <p:ext uri="{BB962C8B-B14F-4D97-AF65-F5344CB8AC3E}">
        <p14:creationId xmlns:p14="http://schemas.microsoft.com/office/powerpoint/2010/main" val="981938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berty USA 48 Gun Safe | 60 Minutes Fire | Made in America">
            <a:extLst>
              <a:ext uri="{FF2B5EF4-FFF2-40B4-BE49-F238E27FC236}">
                <a16:creationId xmlns:a16="http://schemas.microsoft.com/office/drawing/2014/main" id="{B7B5FA84-D9DB-3F1E-7819-E14EE1C8B86C}"/>
              </a:ext>
            </a:extLst>
          </p:cNvPr>
          <p:cNvPicPr>
            <a:picLocks noChangeAspect="1"/>
          </p:cNvPicPr>
          <p:nvPr/>
        </p:nvPicPr>
        <p:blipFill>
          <a:blip r:embed="rId3"/>
          <a:stretch>
            <a:fillRect/>
          </a:stretch>
        </p:blipFill>
        <p:spPr>
          <a:xfrm>
            <a:off x="336869" y="506074"/>
            <a:ext cx="3153604" cy="3164647"/>
          </a:xfrm>
          <a:prstGeom prst="rect">
            <a:avLst/>
          </a:prstGeom>
        </p:spPr>
      </p:pic>
      <p:pic>
        <p:nvPicPr>
          <p:cNvPr id="7" name="Picture 6" descr="MTM Case-Gard Ammo Can Mini For Bulk Ammo - Als.com">
            <a:extLst>
              <a:ext uri="{FF2B5EF4-FFF2-40B4-BE49-F238E27FC236}">
                <a16:creationId xmlns:a16="http://schemas.microsoft.com/office/drawing/2014/main" id="{1D1E5CC6-C72A-099F-E81D-512413301CDA}"/>
              </a:ext>
            </a:extLst>
          </p:cNvPr>
          <p:cNvPicPr>
            <a:picLocks noChangeAspect="1"/>
          </p:cNvPicPr>
          <p:nvPr/>
        </p:nvPicPr>
        <p:blipFill>
          <a:blip r:embed="rId4"/>
          <a:stretch>
            <a:fillRect/>
          </a:stretch>
        </p:blipFill>
        <p:spPr>
          <a:xfrm>
            <a:off x="2612535" y="4221941"/>
            <a:ext cx="2143125" cy="2143125"/>
          </a:xfrm>
          <a:prstGeom prst="rect">
            <a:avLst/>
          </a:prstGeom>
        </p:spPr>
      </p:pic>
      <p:pic>
        <p:nvPicPr>
          <p:cNvPr id="4" name="Picture 3" descr="An orange ammo can with black handles&#10;&#10;Description automatically generated">
            <a:extLst>
              <a:ext uri="{FF2B5EF4-FFF2-40B4-BE49-F238E27FC236}">
                <a16:creationId xmlns:a16="http://schemas.microsoft.com/office/drawing/2014/main" id="{42931BAB-92AE-6519-639A-E70224D95A7C}"/>
              </a:ext>
            </a:extLst>
          </p:cNvPr>
          <p:cNvPicPr>
            <a:picLocks noChangeAspect="1"/>
          </p:cNvPicPr>
          <p:nvPr/>
        </p:nvPicPr>
        <p:blipFill>
          <a:blip r:embed="rId5"/>
          <a:stretch>
            <a:fillRect/>
          </a:stretch>
        </p:blipFill>
        <p:spPr>
          <a:xfrm>
            <a:off x="124326" y="4494555"/>
            <a:ext cx="2466974" cy="1857374"/>
          </a:xfrm>
          <a:prstGeom prst="rect">
            <a:avLst/>
          </a:prstGeom>
        </p:spPr>
      </p:pic>
      <p:pic>
        <p:nvPicPr>
          <p:cNvPr id="8" name="Picture 7" descr="Amazon.com : Premium Tactical Supply Cable Gun Lock with Key (15&quot;) - Keyed  Alike - California Approved Safety Device - Secures Pistol, Rifle, Shotgun,  Revolver, and Other Firearm Types (1 Pack) : Sports &amp; Outdoors">
            <a:extLst>
              <a:ext uri="{FF2B5EF4-FFF2-40B4-BE49-F238E27FC236}">
                <a16:creationId xmlns:a16="http://schemas.microsoft.com/office/drawing/2014/main" id="{36D57568-4243-EFFB-39D7-D0E8E82BC8F2}"/>
              </a:ext>
            </a:extLst>
          </p:cNvPr>
          <p:cNvPicPr>
            <a:picLocks noChangeAspect="1"/>
          </p:cNvPicPr>
          <p:nvPr/>
        </p:nvPicPr>
        <p:blipFill>
          <a:blip r:embed="rId6"/>
          <a:stretch>
            <a:fillRect/>
          </a:stretch>
        </p:blipFill>
        <p:spPr>
          <a:xfrm>
            <a:off x="4928726" y="4393992"/>
            <a:ext cx="1943100" cy="2352676"/>
          </a:xfrm>
          <a:prstGeom prst="rect">
            <a:avLst/>
          </a:prstGeom>
        </p:spPr>
      </p:pic>
      <p:pic>
        <p:nvPicPr>
          <p:cNvPr id="9" name="Picture 8" descr="A close up of an object&#10;&#10;Description automatically generated">
            <a:extLst>
              <a:ext uri="{FF2B5EF4-FFF2-40B4-BE49-F238E27FC236}">
                <a16:creationId xmlns:a16="http://schemas.microsoft.com/office/drawing/2014/main" id="{FCD7CD1D-5C48-77D0-0CF4-55EF54CFE505}"/>
              </a:ext>
            </a:extLst>
          </p:cNvPr>
          <p:cNvPicPr>
            <a:picLocks noChangeAspect="1"/>
          </p:cNvPicPr>
          <p:nvPr/>
        </p:nvPicPr>
        <p:blipFill rotWithShape="1">
          <a:blip r:embed="rId7"/>
          <a:srcRect r="-449" b="19731"/>
          <a:stretch/>
        </p:blipFill>
        <p:spPr>
          <a:xfrm>
            <a:off x="9191666" y="4192533"/>
            <a:ext cx="2755502" cy="2201941"/>
          </a:xfrm>
          <a:prstGeom prst="rect">
            <a:avLst/>
          </a:prstGeom>
        </p:spPr>
      </p:pic>
      <p:pic>
        <p:nvPicPr>
          <p:cNvPr id="10" name="Picture 9" descr="A black device with a handle&#10;&#10;Description automatically generated">
            <a:extLst>
              <a:ext uri="{FF2B5EF4-FFF2-40B4-BE49-F238E27FC236}">
                <a16:creationId xmlns:a16="http://schemas.microsoft.com/office/drawing/2014/main" id="{F76A34D2-29CC-AADE-FD91-DA23D03315C5}"/>
              </a:ext>
            </a:extLst>
          </p:cNvPr>
          <p:cNvPicPr>
            <a:picLocks noChangeAspect="1"/>
          </p:cNvPicPr>
          <p:nvPr/>
        </p:nvPicPr>
        <p:blipFill>
          <a:blip r:embed="rId8"/>
          <a:stretch>
            <a:fillRect/>
          </a:stretch>
        </p:blipFill>
        <p:spPr>
          <a:xfrm>
            <a:off x="6897847" y="4050538"/>
            <a:ext cx="2143125" cy="2143125"/>
          </a:xfrm>
          <a:prstGeom prst="rect">
            <a:avLst/>
          </a:prstGeom>
        </p:spPr>
      </p:pic>
      <p:pic>
        <p:nvPicPr>
          <p:cNvPr id="11" name="Picture 10" descr="An object in a case&#10;&#10;Description automatically generated">
            <a:extLst>
              <a:ext uri="{FF2B5EF4-FFF2-40B4-BE49-F238E27FC236}">
                <a16:creationId xmlns:a16="http://schemas.microsoft.com/office/drawing/2014/main" id="{4D5E60C0-8D5D-90FA-92B0-D19F53DA5FD0}"/>
              </a:ext>
            </a:extLst>
          </p:cNvPr>
          <p:cNvPicPr>
            <a:picLocks noChangeAspect="1"/>
          </p:cNvPicPr>
          <p:nvPr/>
        </p:nvPicPr>
        <p:blipFill>
          <a:blip r:embed="rId9"/>
          <a:stretch>
            <a:fillRect/>
          </a:stretch>
        </p:blipFill>
        <p:spPr>
          <a:xfrm>
            <a:off x="4457637" y="395562"/>
            <a:ext cx="2743200" cy="2743200"/>
          </a:xfrm>
          <a:prstGeom prst="rect">
            <a:avLst/>
          </a:prstGeom>
        </p:spPr>
      </p:pic>
      <p:sp>
        <p:nvSpPr>
          <p:cNvPr id="14" name="TextBox 13">
            <a:extLst>
              <a:ext uri="{FF2B5EF4-FFF2-40B4-BE49-F238E27FC236}">
                <a16:creationId xmlns:a16="http://schemas.microsoft.com/office/drawing/2014/main" id="{7AFB7F45-4D67-13E6-74DF-38F5D55748A2}"/>
              </a:ext>
            </a:extLst>
          </p:cNvPr>
          <p:cNvSpPr txBox="1"/>
          <p:nvPr/>
        </p:nvSpPr>
        <p:spPr>
          <a:xfrm>
            <a:off x="1580322" y="6204226"/>
            <a:ext cx="2176668" cy="369462"/>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r>
              <a:rPr lang="en-US" sz="1801" dirty="0">
                <a:cs typeface="Calibri"/>
              </a:rPr>
              <a:t>Ammunition Can</a:t>
            </a:r>
            <a:endParaRPr lang="en-US" sz="1801" dirty="0"/>
          </a:p>
        </p:txBody>
      </p:sp>
      <p:sp>
        <p:nvSpPr>
          <p:cNvPr id="15" name="TextBox 14">
            <a:extLst>
              <a:ext uri="{FF2B5EF4-FFF2-40B4-BE49-F238E27FC236}">
                <a16:creationId xmlns:a16="http://schemas.microsoft.com/office/drawing/2014/main" id="{B044D497-439A-149D-51BD-17AABCDEB838}"/>
              </a:ext>
            </a:extLst>
          </p:cNvPr>
          <p:cNvSpPr txBox="1"/>
          <p:nvPr/>
        </p:nvSpPr>
        <p:spPr>
          <a:xfrm>
            <a:off x="1043609" y="268358"/>
            <a:ext cx="3110948" cy="369462"/>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r>
              <a:rPr lang="en-US" sz="1801" dirty="0">
                <a:cs typeface="Calibri"/>
              </a:rPr>
              <a:t>Gun Safe</a:t>
            </a:r>
            <a:endParaRPr lang="en-US" sz="1801" dirty="0"/>
          </a:p>
        </p:txBody>
      </p:sp>
      <p:sp>
        <p:nvSpPr>
          <p:cNvPr id="16" name="TextBox 15">
            <a:extLst>
              <a:ext uri="{FF2B5EF4-FFF2-40B4-BE49-F238E27FC236}">
                <a16:creationId xmlns:a16="http://schemas.microsoft.com/office/drawing/2014/main" id="{FB23474C-8CA9-2463-7D30-20823F3A1DC7}"/>
              </a:ext>
            </a:extLst>
          </p:cNvPr>
          <p:cNvSpPr txBox="1"/>
          <p:nvPr/>
        </p:nvSpPr>
        <p:spPr>
          <a:xfrm>
            <a:off x="4857440" y="211690"/>
            <a:ext cx="1908313" cy="369462"/>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r>
              <a:rPr lang="en-US" sz="1801" dirty="0">
                <a:cs typeface="Calibri"/>
              </a:rPr>
              <a:t>Gun case/lock box</a:t>
            </a:r>
          </a:p>
        </p:txBody>
      </p:sp>
      <p:pic>
        <p:nvPicPr>
          <p:cNvPr id="5" name="Picture 4" descr="A black safe with keys and an object&#10;&#10;Description automatically generated">
            <a:extLst>
              <a:ext uri="{FF2B5EF4-FFF2-40B4-BE49-F238E27FC236}">
                <a16:creationId xmlns:a16="http://schemas.microsoft.com/office/drawing/2014/main" id="{ECA09B4A-DC21-2510-59F9-E12C5B434474}"/>
              </a:ext>
            </a:extLst>
          </p:cNvPr>
          <p:cNvPicPr>
            <a:picLocks noChangeAspect="1"/>
          </p:cNvPicPr>
          <p:nvPr/>
        </p:nvPicPr>
        <p:blipFill>
          <a:blip r:embed="rId10"/>
          <a:stretch>
            <a:fillRect/>
          </a:stretch>
        </p:blipFill>
        <p:spPr>
          <a:xfrm>
            <a:off x="7548150" y="641844"/>
            <a:ext cx="3448201" cy="3419593"/>
          </a:xfrm>
          <a:prstGeom prst="rect">
            <a:avLst/>
          </a:prstGeom>
        </p:spPr>
      </p:pic>
      <p:sp>
        <p:nvSpPr>
          <p:cNvPr id="17" name="TextBox 16">
            <a:extLst>
              <a:ext uri="{FF2B5EF4-FFF2-40B4-BE49-F238E27FC236}">
                <a16:creationId xmlns:a16="http://schemas.microsoft.com/office/drawing/2014/main" id="{C9E6A060-A2B5-9CA5-A61E-72AD6E7292B3}"/>
              </a:ext>
            </a:extLst>
          </p:cNvPr>
          <p:cNvSpPr txBox="1"/>
          <p:nvPr/>
        </p:nvSpPr>
        <p:spPr>
          <a:xfrm>
            <a:off x="7891669" y="270566"/>
            <a:ext cx="2893390" cy="369462"/>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r>
              <a:rPr lang="en-US" sz="1801" dirty="0">
                <a:cs typeface="Calibri"/>
              </a:rPr>
              <a:t>Biometric Gun Safe</a:t>
            </a:r>
            <a:endParaRPr lang="en-US" sz="1801" dirty="0"/>
          </a:p>
        </p:txBody>
      </p:sp>
      <p:sp>
        <p:nvSpPr>
          <p:cNvPr id="18" name="TextBox 17">
            <a:extLst>
              <a:ext uri="{FF2B5EF4-FFF2-40B4-BE49-F238E27FC236}">
                <a16:creationId xmlns:a16="http://schemas.microsoft.com/office/drawing/2014/main" id="{F1E46773-4A20-F3F8-41B9-24DB1C9CF34F}"/>
              </a:ext>
            </a:extLst>
          </p:cNvPr>
          <p:cNvSpPr txBox="1"/>
          <p:nvPr/>
        </p:nvSpPr>
        <p:spPr>
          <a:xfrm>
            <a:off x="4805017" y="5824331"/>
            <a:ext cx="2743200" cy="369462"/>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r>
              <a:rPr lang="en-US" sz="1801" dirty="0">
                <a:cs typeface="Calibri"/>
              </a:rPr>
              <a:t>Cable Lock</a:t>
            </a:r>
            <a:endParaRPr lang="en-US" sz="1801" dirty="0"/>
          </a:p>
        </p:txBody>
      </p:sp>
      <p:sp>
        <p:nvSpPr>
          <p:cNvPr id="19" name="TextBox 18">
            <a:extLst>
              <a:ext uri="{FF2B5EF4-FFF2-40B4-BE49-F238E27FC236}">
                <a16:creationId xmlns:a16="http://schemas.microsoft.com/office/drawing/2014/main" id="{0088280F-3ED1-A083-5F17-BF2823736021}"/>
              </a:ext>
            </a:extLst>
          </p:cNvPr>
          <p:cNvSpPr txBox="1"/>
          <p:nvPr/>
        </p:nvSpPr>
        <p:spPr>
          <a:xfrm>
            <a:off x="7173212" y="6025143"/>
            <a:ext cx="2743200" cy="369462"/>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r>
              <a:rPr lang="en-US" sz="1801" dirty="0">
                <a:cs typeface="Calibri"/>
              </a:rPr>
              <a:t>Clam Shell</a:t>
            </a:r>
            <a:endParaRPr lang="en-US" sz="1801" dirty="0"/>
          </a:p>
        </p:txBody>
      </p:sp>
      <p:sp>
        <p:nvSpPr>
          <p:cNvPr id="20" name="TextBox 19">
            <a:extLst>
              <a:ext uri="{FF2B5EF4-FFF2-40B4-BE49-F238E27FC236}">
                <a16:creationId xmlns:a16="http://schemas.microsoft.com/office/drawing/2014/main" id="{57774670-257D-5EF4-1C87-D43952727499}"/>
              </a:ext>
            </a:extLst>
          </p:cNvPr>
          <p:cNvSpPr txBox="1"/>
          <p:nvPr/>
        </p:nvSpPr>
        <p:spPr>
          <a:xfrm>
            <a:off x="8725451" y="5945808"/>
            <a:ext cx="2743200" cy="369462"/>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r>
              <a:rPr lang="en-US" sz="1801" dirty="0">
                <a:cs typeface="Calibri"/>
              </a:rPr>
              <a:t>Trigger Lock</a:t>
            </a:r>
            <a:endParaRPr lang="en-US" sz="1801" dirty="0"/>
          </a:p>
        </p:txBody>
      </p:sp>
      <p:sp>
        <p:nvSpPr>
          <p:cNvPr id="2" name="TextBox 1">
            <a:extLst>
              <a:ext uri="{FF2B5EF4-FFF2-40B4-BE49-F238E27FC236}">
                <a16:creationId xmlns:a16="http://schemas.microsoft.com/office/drawing/2014/main" id="{A25373EC-4E1E-146E-8E9C-E09C9C88A6EA}"/>
              </a:ext>
            </a:extLst>
          </p:cNvPr>
          <p:cNvSpPr txBox="1"/>
          <p:nvPr/>
        </p:nvSpPr>
        <p:spPr>
          <a:xfrm>
            <a:off x="3283025" y="3166468"/>
            <a:ext cx="5625954" cy="923714"/>
          </a:xfrm>
          <a:prstGeom prst="rect">
            <a:avLst/>
          </a:prstGeom>
          <a:noFill/>
        </p:spPr>
        <p:txBody>
          <a:bodyPr wrap="square" rtlCol="0">
            <a:spAutoFit/>
          </a:bodyPr>
          <a:lstStyle/>
          <a:p>
            <a:pPr algn="ctr"/>
            <a:r>
              <a:rPr lang="en-US" sz="1801" dirty="0"/>
              <a:t>Safe Firearm Storage Video </a:t>
            </a:r>
          </a:p>
          <a:p>
            <a:pPr algn="ctr"/>
            <a:r>
              <a:rPr lang="en-US" sz="1801" dirty="0"/>
              <a:t>Community Partnership of the Ozarks</a:t>
            </a:r>
          </a:p>
          <a:p>
            <a:pPr algn="ctr"/>
            <a:r>
              <a:rPr lang="en-US" sz="1801" dirty="0"/>
              <a:t>https://youtu.be/mj7yJ8i9XH4?si=eJ0W75-PAIBXFEhV</a:t>
            </a:r>
          </a:p>
        </p:txBody>
      </p:sp>
    </p:spTree>
    <p:extLst>
      <p:ext uri="{BB962C8B-B14F-4D97-AF65-F5344CB8AC3E}">
        <p14:creationId xmlns:p14="http://schemas.microsoft.com/office/powerpoint/2010/main" val="4028436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D972-1BAE-0FB7-C953-01665DE6A554}"/>
              </a:ext>
            </a:extLst>
          </p:cNvPr>
          <p:cNvSpPr>
            <a:spLocks noGrp="1"/>
          </p:cNvSpPr>
          <p:nvPr>
            <p:ph type="title"/>
          </p:nvPr>
        </p:nvSpPr>
        <p:spPr>
          <a:xfrm>
            <a:off x="713514" y="365125"/>
            <a:ext cx="10848108" cy="1034619"/>
          </a:xfrm>
        </p:spPr>
        <p:txBody>
          <a:bodyPr>
            <a:normAutofit/>
          </a:bodyPr>
          <a:lstStyle/>
          <a:p>
            <a:r>
              <a:rPr lang="en-US" sz="2201" i="1" dirty="0">
                <a:latin typeface="Calibri"/>
                <a:cs typeface="Calibri"/>
              </a:rPr>
              <a:t>"Many homes have medications that could be dangerous in a crisis. Let’s talk about how to make them safer." </a:t>
            </a:r>
          </a:p>
        </p:txBody>
      </p:sp>
      <p:graphicFrame>
        <p:nvGraphicFramePr>
          <p:cNvPr id="6" name="Table 5">
            <a:extLst>
              <a:ext uri="{FF2B5EF4-FFF2-40B4-BE49-F238E27FC236}">
                <a16:creationId xmlns:a16="http://schemas.microsoft.com/office/drawing/2014/main" id="{6D1B32D7-1D1B-7482-B3E0-DCD609BC0CE2}"/>
              </a:ext>
            </a:extLst>
          </p:cNvPr>
          <p:cNvGraphicFramePr>
            <a:graphicFrameLocks noGrp="1"/>
          </p:cNvGraphicFramePr>
          <p:nvPr>
            <p:extLst>
              <p:ext uri="{D42A27DB-BD31-4B8C-83A1-F6EECF244321}">
                <p14:modId xmlns:p14="http://schemas.microsoft.com/office/powerpoint/2010/main" val="2838164906"/>
              </p:ext>
            </p:extLst>
          </p:nvPr>
        </p:nvGraphicFramePr>
        <p:xfrm>
          <a:off x="706583" y="1385455"/>
          <a:ext cx="10823164" cy="4409832"/>
        </p:xfrm>
        <a:graphic>
          <a:graphicData uri="http://schemas.openxmlformats.org/drawingml/2006/table">
            <a:tbl>
              <a:tblPr firstRow="1" bandRow="1">
                <a:tableStyleId>{5C22544A-7EE6-4342-B048-85BDC9FD1C3A}</a:tableStyleId>
              </a:tblPr>
              <a:tblGrid>
                <a:gridCol w="1620981">
                  <a:extLst>
                    <a:ext uri="{9D8B030D-6E8A-4147-A177-3AD203B41FA5}">
                      <a16:colId xmlns:a16="http://schemas.microsoft.com/office/drawing/2014/main" val="1633337460"/>
                    </a:ext>
                  </a:extLst>
                </a:gridCol>
                <a:gridCol w="2246244">
                  <a:extLst>
                    <a:ext uri="{9D8B030D-6E8A-4147-A177-3AD203B41FA5}">
                      <a16:colId xmlns:a16="http://schemas.microsoft.com/office/drawing/2014/main" val="437168522"/>
                    </a:ext>
                  </a:extLst>
                </a:gridCol>
                <a:gridCol w="3664101">
                  <a:extLst>
                    <a:ext uri="{9D8B030D-6E8A-4147-A177-3AD203B41FA5}">
                      <a16:colId xmlns:a16="http://schemas.microsoft.com/office/drawing/2014/main" val="3326469876"/>
                    </a:ext>
                  </a:extLst>
                </a:gridCol>
                <a:gridCol w="3291838">
                  <a:extLst>
                    <a:ext uri="{9D8B030D-6E8A-4147-A177-3AD203B41FA5}">
                      <a16:colId xmlns:a16="http://schemas.microsoft.com/office/drawing/2014/main" val="1469642401"/>
                    </a:ext>
                  </a:extLst>
                </a:gridCol>
              </a:tblGrid>
              <a:tr h="427381">
                <a:tc gridSpan="4">
                  <a:txBody>
                    <a:bodyPr/>
                    <a:lstStyle/>
                    <a:p>
                      <a:pPr algn="ctr" rtl="0" fontAlgn="auto"/>
                      <a:r>
                        <a:rPr lang="en-US" sz="1400" dirty="0">
                          <a:effectLst/>
                        </a:rPr>
                        <a:t>​</a:t>
                      </a:r>
                      <a:r>
                        <a:rPr lang="en-US" sz="2100" dirty="0">
                          <a:effectLst/>
                        </a:rPr>
                        <a:t>POISONS/MEDICATIONS</a:t>
                      </a:r>
                      <a:endParaRPr lang="en-US" sz="3200" dirty="0"/>
                    </a:p>
                  </a:txBody>
                  <a:tcPr marT="45721" marB="45721" anchor="b">
                    <a:lnB w="0">
                      <a:noFill/>
                    </a:lnB>
                    <a:solidFill>
                      <a:schemeClr val="accent1">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pPr lvl="0" algn="ctr" rtl="0">
                        <a:buNone/>
                      </a:pPr>
                      <a:endParaRPr lang="en-US" sz="2200" b="1" i="0">
                        <a:solidFill>
                          <a:srgbClr val="FFFFFF"/>
                        </a:solidFill>
                        <a:effectLst/>
                      </a:endParaRPr>
                    </a:p>
                  </a:txBody>
                  <a:tcPr anchor="b">
                    <a:solidFill>
                      <a:schemeClr val="accent2">
                        <a:lumMod val="50000"/>
                      </a:schemeClr>
                    </a:solidFill>
                  </a:tcPr>
                </a:tc>
                <a:extLst>
                  <a:ext uri="{0D108BD9-81ED-4DB2-BD59-A6C34878D82A}">
                    <a16:rowId xmlns:a16="http://schemas.microsoft.com/office/drawing/2014/main" val="1764961234"/>
                  </a:ext>
                </a:extLst>
              </a:tr>
              <a:tr h="554356">
                <a:tc rowSpan="2">
                  <a:txBody>
                    <a:bodyPr/>
                    <a:lstStyle/>
                    <a:p>
                      <a:pPr algn="ctr" rtl="0" fontAlgn="base"/>
                      <a:r>
                        <a:rPr lang="en-US" sz="1400" dirty="0">
                          <a:solidFill>
                            <a:schemeClr val="bg1"/>
                          </a:solidFill>
                          <a:effectLst/>
                        </a:rPr>
                        <a:t>Safest​</a:t>
                      </a:r>
                      <a:endParaRPr lang="en-US" sz="3200" b="0" i="0">
                        <a:solidFill>
                          <a:schemeClr val="bg1"/>
                        </a:solidFill>
                        <a:effectLst/>
                      </a:endParaRPr>
                    </a:p>
                  </a:txBody>
                  <a:tcPr marT="45721" marB="45721" anchor="ctr">
                    <a:lnL w="0">
                      <a:noFill/>
                    </a:lnL>
                    <a:lnR w="0">
                      <a:noFill/>
                    </a:lnR>
                    <a:lnT w="0">
                      <a:noFill/>
                    </a:lnT>
                    <a:lnB w="0">
                      <a:noFill/>
                    </a:lnB>
                    <a:solidFill>
                      <a:schemeClr val="accent1">
                        <a:lumMod val="75000"/>
                      </a:schemeClr>
                    </a:solidFill>
                  </a:tcPr>
                </a:tc>
                <a:tc rowSpan="2">
                  <a:txBody>
                    <a:bodyPr/>
                    <a:lstStyle/>
                    <a:p>
                      <a:pPr algn="ctr" rtl="0" fontAlgn="base"/>
                      <a:r>
                        <a:rPr lang="en-US" sz="1400" dirty="0">
                          <a:solidFill>
                            <a:schemeClr val="bg1"/>
                          </a:solidFill>
                          <a:effectLst/>
                        </a:rPr>
                        <a:t>Removal from home​</a:t>
                      </a:r>
                      <a:endParaRPr lang="en-US" sz="3200" b="0" i="0" dirty="0">
                        <a:solidFill>
                          <a:schemeClr val="bg1"/>
                        </a:solidFill>
                        <a:effectLst/>
                      </a:endParaRPr>
                    </a:p>
                  </a:txBody>
                  <a:tcPr marT="45721" marB="45721" anchor="ctr">
                    <a:lnL w="0">
                      <a:noFill/>
                    </a:lnL>
                    <a:lnR w="0">
                      <a:noFill/>
                    </a:lnR>
                    <a:lnT w="0">
                      <a:noFill/>
                    </a:lnT>
                    <a:lnB w="0">
                      <a:noFill/>
                    </a:lnB>
                    <a:solidFill>
                      <a:schemeClr val="accent1">
                        <a:lumMod val="75000"/>
                      </a:schemeClr>
                    </a:solidFill>
                  </a:tcPr>
                </a:tc>
                <a:tc>
                  <a:txBody>
                    <a:bodyPr/>
                    <a:lstStyle/>
                    <a:p>
                      <a:pPr lvl="0" algn="ctr">
                        <a:buNone/>
                      </a:pPr>
                      <a:r>
                        <a:rPr lang="en-US" sz="1400" dirty="0">
                          <a:solidFill>
                            <a:schemeClr val="bg1"/>
                          </a:solidFill>
                          <a:effectLst/>
                        </a:rPr>
                        <a:t>Do not flush or pour down </a:t>
                      </a:r>
                    </a:p>
                    <a:p>
                      <a:pPr lvl="0" algn="ctr">
                        <a:buNone/>
                      </a:pPr>
                      <a:r>
                        <a:rPr lang="en-US" sz="1400" dirty="0">
                          <a:solidFill>
                            <a:schemeClr val="bg1"/>
                          </a:solidFill>
                          <a:effectLst/>
                        </a:rPr>
                        <a:t>the sink or toilets</a:t>
                      </a:r>
                    </a:p>
                  </a:txBody>
                  <a:tcPr marT="45721" marB="45721" anchor="ctr">
                    <a:lnL w="0">
                      <a:noFill/>
                    </a:lnL>
                    <a:lnR w="0">
                      <a:noFill/>
                    </a:lnR>
                    <a:lnT w="0">
                      <a:noFill/>
                    </a:lnT>
                    <a:lnB w="0">
                      <a:noFill/>
                    </a:lnB>
                    <a:solidFill>
                      <a:schemeClr val="accent1">
                        <a:lumMod val="75000"/>
                      </a:schemeClr>
                    </a:solidFill>
                  </a:tcPr>
                </a:tc>
                <a:tc>
                  <a:txBody>
                    <a:bodyPr/>
                    <a:lstStyle/>
                    <a:p>
                      <a:pPr lvl="0" algn="ctr">
                        <a:buNone/>
                      </a:pPr>
                      <a:r>
                        <a:rPr lang="en-US" sz="1400" dirty="0">
                          <a:solidFill>
                            <a:schemeClr val="bg1"/>
                          </a:solidFill>
                          <a:effectLst/>
                        </a:rPr>
                        <a:t>Purchase a drug deactivation kit </a:t>
                      </a:r>
                    </a:p>
                    <a:p>
                      <a:pPr lvl="0" algn="ctr">
                        <a:buNone/>
                      </a:pPr>
                      <a:r>
                        <a:rPr lang="en-US" sz="1400" dirty="0">
                          <a:solidFill>
                            <a:schemeClr val="bg1"/>
                          </a:solidFill>
                          <a:effectLst/>
                        </a:rPr>
                        <a:t>from local pharmacy</a:t>
                      </a:r>
                    </a:p>
                  </a:txBody>
                  <a:tcPr marT="45721" marB="45721" anchor="ctr">
                    <a:lnL w="0">
                      <a:noFill/>
                    </a:lnL>
                    <a:lnR w="0">
                      <a:noFill/>
                    </a:lnR>
                    <a:lnT w="0">
                      <a:noFill/>
                    </a:lnT>
                    <a:lnB w="0">
                      <a:noFill/>
                    </a:lnB>
                    <a:solidFill>
                      <a:schemeClr val="accent1">
                        <a:lumMod val="75000"/>
                      </a:schemeClr>
                    </a:solidFill>
                  </a:tcPr>
                </a:tc>
                <a:extLst>
                  <a:ext uri="{0D108BD9-81ED-4DB2-BD59-A6C34878D82A}">
                    <a16:rowId xmlns:a16="http://schemas.microsoft.com/office/drawing/2014/main" val="3748857970"/>
                  </a:ext>
                </a:extLst>
              </a:tr>
              <a:tr h="322898">
                <a:tc vMerge="1">
                  <a:txBody>
                    <a:bodyPr/>
                    <a:lstStyle/>
                    <a:p>
                      <a:pPr algn="ctr" rtl="0" fontAlgn="base"/>
                      <a:endParaRPr lang="en-US" b="0" i="0" dirty="0">
                        <a:solidFill>
                          <a:srgbClr val="000000"/>
                        </a:solidFill>
                        <a:effectLst/>
                      </a:endParaRPr>
                    </a:p>
                  </a:txBody>
                  <a:tcPr anchor="ctr">
                    <a:solidFill>
                      <a:schemeClr val="accent2">
                        <a:lumMod val="75000"/>
                      </a:schemeClr>
                    </a:solidFill>
                  </a:tcPr>
                </a:tc>
                <a:tc vMerge="1">
                  <a:txBody>
                    <a:bodyPr/>
                    <a:lstStyle/>
                    <a:p>
                      <a:pPr algn="ctr" rtl="0" fontAlgn="base"/>
                      <a:endParaRPr lang="en-US" b="0" i="0" dirty="0">
                        <a:solidFill>
                          <a:srgbClr val="000000"/>
                        </a:solidFill>
                        <a:effectLst/>
                      </a:endParaRPr>
                    </a:p>
                  </a:txBody>
                  <a:tcPr anchor="ctr">
                    <a:solidFill>
                      <a:schemeClr val="accent2">
                        <a:lumMod val="75000"/>
                      </a:schemeClr>
                    </a:solidFill>
                  </a:tcPr>
                </a:tc>
                <a:tc gridSpan="2">
                  <a:txBody>
                    <a:bodyPr/>
                    <a:lstStyle/>
                    <a:p>
                      <a:pPr lvl="0" algn="ctr">
                        <a:buNone/>
                      </a:pPr>
                      <a:r>
                        <a:rPr lang="en-US" sz="1400" dirty="0">
                          <a:solidFill>
                            <a:schemeClr val="bg1"/>
                          </a:solidFill>
                          <a:effectLst/>
                        </a:rPr>
                        <a:t>Law enforcement medication drop box or drug take back events</a:t>
                      </a:r>
                      <a:endParaRPr lang="en-US" sz="3200" dirty="0"/>
                    </a:p>
                  </a:txBody>
                  <a:tcPr marT="45721" marB="45721" anchor="ctr">
                    <a:lnL w="0">
                      <a:noFill/>
                    </a:lnL>
                    <a:lnR w="0">
                      <a:noFill/>
                    </a:lnR>
                    <a:lnT w="0">
                      <a:noFill/>
                    </a:lnT>
                    <a:lnB w="0">
                      <a:noFill/>
                    </a:lnB>
                    <a:solidFill>
                      <a:schemeClr val="accent1">
                        <a:lumMod val="75000"/>
                      </a:schemeClr>
                    </a:solidFill>
                  </a:tcPr>
                </a:tc>
                <a:tc hMerge="1">
                  <a:txBody>
                    <a:bodyPr/>
                    <a:lstStyle/>
                    <a:p>
                      <a:endParaRPr lang="en-US" sz="1500" dirty="0">
                        <a:solidFill>
                          <a:schemeClr val="bg1"/>
                        </a:solidFill>
                        <a:effectLst/>
                      </a:endParaRPr>
                    </a:p>
                  </a:txBody>
                  <a:tcPr anchor="ctr">
                    <a:solidFill>
                      <a:schemeClr val="accent1">
                        <a:lumMod val="75000"/>
                      </a:schemeClr>
                    </a:solidFill>
                  </a:tcPr>
                </a:tc>
                <a:extLst>
                  <a:ext uri="{0D108BD9-81ED-4DB2-BD59-A6C34878D82A}">
                    <a16:rowId xmlns:a16="http://schemas.microsoft.com/office/drawing/2014/main" val="1319511579"/>
                  </a:ext>
                </a:extLst>
              </a:tr>
              <a:tr h="554356">
                <a:tc rowSpan="2">
                  <a:txBody>
                    <a:bodyPr/>
                    <a:lstStyle/>
                    <a:p>
                      <a:pPr algn="ctr" rtl="0" fontAlgn="base"/>
                      <a:r>
                        <a:rPr lang="en-US" sz="1400" dirty="0">
                          <a:effectLst/>
                        </a:rPr>
                        <a:t>Safer​</a:t>
                      </a:r>
                      <a:endParaRPr lang="en-US" sz="3200" b="0" i="0" dirty="0">
                        <a:solidFill>
                          <a:srgbClr val="000000"/>
                        </a:solidFill>
                        <a:effectLst/>
                      </a:endParaRPr>
                    </a:p>
                  </a:txBody>
                  <a:tcPr marT="45721" marB="45721" anchor="ctr">
                    <a:lnL w="0">
                      <a:noFill/>
                    </a:lnL>
                    <a:lnR w="0">
                      <a:noFill/>
                    </a:lnR>
                    <a:lnT w="0">
                      <a:noFill/>
                    </a:lnT>
                    <a:lnB w="0">
                      <a:noFill/>
                    </a:lnB>
                    <a:solidFill>
                      <a:schemeClr val="accent1">
                        <a:lumMod val="60000"/>
                        <a:lumOff val="40000"/>
                      </a:schemeClr>
                    </a:solidFill>
                  </a:tcPr>
                </a:tc>
                <a:tc rowSpan="2">
                  <a:txBody>
                    <a:bodyPr/>
                    <a:lstStyle/>
                    <a:p>
                      <a:pPr algn="ctr" rtl="0" fontAlgn="base"/>
                      <a:r>
                        <a:rPr lang="en-US" sz="1400" dirty="0">
                          <a:effectLst/>
                        </a:rPr>
                        <a:t>Make harder to access​</a:t>
                      </a:r>
                      <a:endParaRPr lang="en-US" sz="3200" b="0" i="0" dirty="0">
                        <a:solidFill>
                          <a:srgbClr val="000000"/>
                        </a:solidFill>
                        <a:effectLst/>
                      </a:endParaRPr>
                    </a:p>
                  </a:txBody>
                  <a:tcPr marT="45721" marB="45721" anchor="ctr">
                    <a:lnL w="0">
                      <a:noFill/>
                    </a:lnL>
                    <a:lnR w="0">
                      <a:noFill/>
                    </a:lnR>
                    <a:lnT w="0">
                      <a:noFill/>
                    </a:lnT>
                    <a:lnB w="0">
                      <a:noFill/>
                    </a:lnB>
                    <a:solidFill>
                      <a:schemeClr val="accent1">
                        <a:lumMod val="60000"/>
                        <a:lumOff val="40000"/>
                      </a:schemeClr>
                    </a:solidFill>
                  </a:tcPr>
                </a:tc>
                <a:tc rowSpan="2">
                  <a:txBody>
                    <a:bodyPr/>
                    <a:lstStyle/>
                    <a:p>
                      <a:pPr lvl="0" algn="ctr">
                        <a:buNone/>
                      </a:pPr>
                      <a:r>
                        <a:rPr lang="en-US" sz="1400" dirty="0">
                          <a:effectLst/>
                        </a:rPr>
                        <a:t>Store large quantities &amp; infrequently used medications in a pill </a:t>
                      </a:r>
                      <a:endParaRPr lang="en-US" sz="3200" dirty="0"/>
                    </a:p>
                    <a:p>
                      <a:pPr lvl="0" algn="ctr">
                        <a:buNone/>
                      </a:pPr>
                      <a:r>
                        <a:rPr lang="en-US" sz="1400" dirty="0">
                          <a:effectLst/>
                        </a:rPr>
                        <a:t>safe or lock box</a:t>
                      </a:r>
                      <a:endParaRPr lang="en-US" sz="3200" dirty="0"/>
                    </a:p>
                  </a:txBody>
                  <a:tcPr marT="45721" marB="45721" anchor="ctr">
                    <a:lnL w="0">
                      <a:noFill/>
                    </a:lnL>
                    <a:lnR w="0">
                      <a:noFill/>
                    </a:lnR>
                    <a:lnT w="0">
                      <a:noFill/>
                    </a:lnT>
                    <a:lnB w="0">
                      <a:noFill/>
                    </a:lnB>
                    <a:solidFill>
                      <a:schemeClr val="accent1">
                        <a:lumMod val="60000"/>
                        <a:lumOff val="40000"/>
                      </a:schemeClr>
                    </a:solidFill>
                  </a:tcPr>
                </a:tc>
                <a:tc>
                  <a:txBody>
                    <a:bodyPr/>
                    <a:lstStyle/>
                    <a:p>
                      <a:pPr lvl="0" algn="ctr">
                        <a:buNone/>
                      </a:pPr>
                      <a:r>
                        <a:rPr lang="en-US" sz="1400" dirty="0">
                          <a:effectLst/>
                        </a:rPr>
                        <a:t>Keep daily or weekly doses </a:t>
                      </a:r>
                      <a:endParaRPr lang="en-US" sz="3200" dirty="0"/>
                    </a:p>
                    <a:p>
                      <a:pPr lvl="0" algn="ctr">
                        <a:buNone/>
                      </a:pPr>
                      <a:r>
                        <a:rPr lang="en-US" sz="1400" dirty="0">
                          <a:effectLst/>
                        </a:rPr>
                        <a:t>in a pill organizer</a:t>
                      </a:r>
                    </a:p>
                  </a:txBody>
                  <a:tcPr marT="45721" marB="45721" anchor="ctr">
                    <a:lnL w="0">
                      <a:noFill/>
                    </a:lnL>
                    <a:lnR w="0">
                      <a:noFill/>
                    </a:lnR>
                    <a:lnT w="0">
                      <a:noFill/>
                    </a:lnT>
                    <a:lnB w="0">
                      <a:noFill/>
                    </a:lnB>
                    <a:solidFill>
                      <a:schemeClr val="accent1">
                        <a:lumMod val="60000"/>
                        <a:lumOff val="40000"/>
                      </a:schemeClr>
                    </a:solidFill>
                  </a:tcPr>
                </a:tc>
                <a:extLst>
                  <a:ext uri="{0D108BD9-81ED-4DB2-BD59-A6C34878D82A}">
                    <a16:rowId xmlns:a16="http://schemas.microsoft.com/office/drawing/2014/main" val="2950869351"/>
                  </a:ext>
                </a:extLst>
              </a:tr>
              <a:tr h="322898">
                <a:tc vMerge="1">
                  <a:txBody>
                    <a:bodyPr/>
                    <a:lstStyle/>
                    <a:p>
                      <a:pPr algn="ctr" rtl="0" fontAlgn="base"/>
                      <a:endParaRPr lang="en-US" b="0" i="0" dirty="0">
                        <a:solidFill>
                          <a:srgbClr val="000000"/>
                        </a:solidFill>
                        <a:effectLst/>
                      </a:endParaRPr>
                    </a:p>
                  </a:txBody>
                  <a:tcPr anchor="ctr">
                    <a:solidFill>
                      <a:schemeClr val="accent2">
                        <a:lumMod val="60000"/>
                        <a:lumOff val="40000"/>
                      </a:schemeClr>
                    </a:solidFill>
                  </a:tcPr>
                </a:tc>
                <a:tc vMerge="1">
                  <a:txBody>
                    <a:bodyPr/>
                    <a:lstStyle/>
                    <a:p>
                      <a:pPr algn="ctr" rtl="0" fontAlgn="base"/>
                      <a:endParaRPr lang="en-US" b="0" i="0" dirty="0">
                        <a:solidFill>
                          <a:srgbClr val="000000"/>
                        </a:solidFill>
                        <a:effectLst/>
                      </a:endParaRPr>
                    </a:p>
                  </a:txBody>
                  <a:tcPr anchor="ctr">
                    <a:solidFill>
                      <a:schemeClr val="accent2">
                        <a:lumMod val="60000"/>
                        <a:lumOff val="40000"/>
                      </a:schemeClr>
                    </a:solidFill>
                  </a:tcPr>
                </a:tc>
                <a:tc vMerge="1">
                  <a:txBody>
                    <a:bodyPr/>
                    <a:lstStyle/>
                    <a:p>
                      <a:endParaRPr lang="en-US"/>
                    </a:p>
                  </a:txBody>
                  <a:tcPr anchor="ctr">
                    <a:solidFill>
                      <a:schemeClr val="accent1">
                        <a:lumMod val="60000"/>
                        <a:lumOff val="40000"/>
                      </a:schemeClr>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effectLst/>
                          <a:latin typeface="Calibri"/>
                        </a:rPr>
                        <a:t>Switch to blister packs</a:t>
                      </a:r>
                    </a:p>
                  </a:txBody>
                  <a:tcPr marT="45721" marB="45721" anchor="ctr">
                    <a:lnL w="0">
                      <a:noFill/>
                    </a:lnL>
                    <a:lnR w="0">
                      <a:noFill/>
                    </a:lnR>
                    <a:lnT w="0">
                      <a:noFill/>
                    </a:lnT>
                    <a:lnB w="0">
                      <a:noFill/>
                    </a:lnB>
                    <a:solidFill>
                      <a:schemeClr val="accent1">
                        <a:lumMod val="60000"/>
                        <a:lumOff val="40000"/>
                      </a:schemeClr>
                    </a:solidFill>
                  </a:tcPr>
                </a:tc>
                <a:extLst>
                  <a:ext uri="{0D108BD9-81ED-4DB2-BD59-A6C34878D82A}">
                    <a16:rowId xmlns:a16="http://schemas.microsoft.com/office/drawing/2014/main" val="2611973571"/>
                  </a:ext>
                </a:extLst>
              </a:tr>
              <a:tr h="554356">
                <a:tc>
                  <a:txBody>
                    <a:bodyPr/>
                    <a:lstStyle/>
                    <a:p>
                      <a:pPr algn="ctr" rtl="0" fontAlgn="base"/>
                      <a:r>
                        <a:rPr lang="en-US" sz="1400" dirty="0">
                          <a:effectLst/>
                        </a:rPr>
                        <a:t>Safe​</a:t>
                      </a:r>
                      <a:endParaRPr lang="en-US" sz="3200" b="0" i="0" dirty="0">
                        <a:solidFill>
                          <a:srgbClr val="000000"/>
                        </a:solidFill>
                        <a:effectLst/>
                      </a:endParaRPr>
                    </a:p>
                  </a:txBody>
                  <a:tcPr marT="45721" marB="45721" anchor="ctr">
                    <a:lnL w="0">
                      <a:noFill/>
                    </a:lnL>
                    <a:lnR w="0">
                      <a:noFill/>
                    </a:lnR>
                    <a:lnT w="0">
                      <a:noFill/>
                    </a:lnT>
                    <a:lnB w="0">
                      <a:noFill/>
                    </a:lnB>
                    <a:solidFill>
                      <a:schemeClr val="accent1">
                        <a:lumMod val="40000"/>
                        <a:lumOff val="60000"/>
                      </a:schemeClr>
                    </a:solidFill>
                  </a:tcPr>
                </a:tc>
                <a:tc>
                  <a:txBody>
                    <a:bodyPr/>
                    <a:lstStyle/>
                    <a:p>
                      <a:pPr algn="ctr" rtl="0" fontAlgn="base"/>
                      <a:r>
                        <a:rPr lang="en-US" sz="1400" dirty="0">
                          <a:effectLst/>
                        </a:rPr>
                        <a:t>Render inoperable​</a:t>
                      </a:r>
                      <a:endParaRPr lang="en-US" sz="3200" b="0" i="0" dirty="0">
                        <a:solidFill>
                          <a:srgbClr val="000000"/>
                        </a:solidFill>
                        <a:effectLst/>
                      </a:endParaRPr>
                    </a:p>
                  </a:txBody>
                  <a:tcPr marT="45721" marB="45721" anchor="ctr">
                    <a:lnL w="0">
                      <a:noFill/>
                    </a:lnL>
                    <a:lnR w="0">
                      <a:noFill/>
                    </a:lnR>
                    <a:lnT w="0">
                      <a:noFill/>
                    </a:lnT>
                    <a:lnB w="0">
                      <a:noFill/>
                    </a:lnB>
                    <a:solidFill>
                      <a:schemeClr val="accent1">
                        <a:lumMod val="40000"/>
                        <a:lumOff val="60000"/>
                      </a:schemeClr>
                    </a:solidFill>
                  </a:tcPr>
                </a:tc>
                <a:tc>
                  <a:txBody>
                    <a:bodyPr/>
                    <a:lstStyle/>
                    <a:p>
                      <a:pPr lvl="0" algn="ctr">
                        <a:buNone/>
                      </a:pPr>
                      <a:r>
                        <a:rPr lang="en-US" sz="1400" b="0" i="0" u="none" strike="noStrike" noProof="0" dirty="0">
                          <a:solidFill>
                            <a:srgbClr val="000000"/>
                          </a:solidFill>
                          <a:effectLst/>
                          <a:latin typeface="Calibri"/>
                        </a:rPr>
                        <a:t>Talk to the pharmacist about dispensing prescriptions in non-lethal quantities</a:t>
                      </a:r>
                      <a:endParaRPr lang="en-US" sz="3200" dirty="0"/>
                    </a:p>
                  </a:txBody>
                  <a:tcPr marT="45721" marB="45721" anchor="ctr">
                    <a:lnL w="0">
                      <a:noFill/>
                    </a:lnL>
                    <a:lnR w="0">
                      <a:noFill/>
                    </a:lnR>
                    <a:lnT w="0">
                      <a:noFill/>
                    </a:lnT>
                    <a:lnB w="0">
                      <a:noFill/>
                    </a:lnB>
                    <a:solidFill>
                      <a:schemeClr val="accent1">
                        <a:lumMod val="40000"/>
                        <a:lumOff val="60000"/>
                      </a:schemeClr>
                    </a:solidFill>
                  </a:tcPr>
                </a:tc>
                <a:tc>
                  <a:txBody>
                    <a:bodyPr/>
                    <a:lstStyle/>
                    <a:p>
                      <a:pPr lvl="0" algn="ctr">
                        <a:buNone/>
                      </a:pPr>
                      <a:r>
                        <a:rPr lang="en-US" sz="1400" b="0" i="0" u="none" strike="noStrike" noProof="0" dirty="0">
                          <a:solidFill>
                            <a:srgbClr val="000000"/>
                          </a:solidFill>
                          <a:effectLst/>
                          <a:latin typeface="Calibri"/>
                        </a:rPr>
                        <a:t>Contact Poison Control to determine safe quantities</a:t>
                      </a:r>
                    </a:p>
                  </a:txBody>
                  <a:tcPr marT="45721" marB="45721" anchor="ctr">
                    <a:lnL w="0">
                      <a:noFill/>
                    </a:lnL>
                    <a:lnR w="0">
                      <a:noFill/>
                    </a:lnR>
                    <a:lnT w="0">
                      <a:noFill/>
                    </a:lnT>
                    <a:lnB w="0">
                      <a:noFill/>
                    </a:lnB>
                    <a:solidFill>
                      <a:schemeClr val="accent1">
                        <a:lumMod val="40000"/>
                        <a:lumOff val="60000"/>
                      </a:schemeClr>
                    </a:solidFill>
                  </a:tcPr>
                </a:tc>
                <a:extLst>
                  <a:ext uri="{0D108BD9-81ED-4DB2-BD59-A6C34878D82A}">
                    <a16:rowId xmlns:a16="http://schemas.microsoft.com/office/drawing/2014/main" val="2982092556"/>
                  </a:ext>
                </a:extLst>
              </a:tr>
              <a:tr h="785813">
                <a:tc>
                  <a:txBody>
                    <a:bodyPr/>
                    <a:lstStyle/>
                    <a:p>
                      <a:pPr algn="ctr" rtl="0" fontAlgn="base"/>
                      <a:r>
                        <a:rPr lang="en-US" sz="1400" dirty="0">
                          <a:effectLst/>
                        </a:rPr>
                        <a:t>Other​</a:t>
                      </a:r>
                      <a:endParaRPr lang="en-US" sz="3200" b="0" i="0" dirty="0">
                        <a:solidFill>
                          <a:srgbClr val="000000"/>
                        </a:solidFill>
                        <a:effectLst/>
                      </a:endParaRPr>
                    </a:p>
                  </a:txBody>
                  <a:tcPr marT="45721" marB="45721" anchor="ctr">
                    <a:lnL w="0">
                      <a:noFill/>
                    </a:lnL>
                    <a:lnR w="0">
                      <a:noFill/>
                    </a:lnR>
                    <a:lnT w="0">
                      <a:noFill/>
                    </a:lnT>
                    <a:lnB w="0">
                      <a:noFill/>
                    </a:lnB>
                    <a:solidFill>
                      <a:schemeClr val="accent1">
                        <a:lumMod val="20000"/>
                        <a:lumOff val="80000"/>
                      </a:schemeClr>
                    </a:solidFill>
                  </a:tcPr>
                </a:tc>
                <a:tc>
                  <a:txBody>
                    <a:bodyPr/>
                    <a:lstStyle/>
                    <a:p>
                      <a:pPr algn="ctr" rtl="0" fontAlgn="base"/>
                      <a:r>
                        <a:rPr lang="en-US" sz="1400" dirty="0">
                          <a:effectLst/>
                        </a:rPr>
                        <a:t>Distract or remind of reasons for living​</a:t>
                      </a:r>
                      <a:endParaRPr lang="en-US" sz="3200" b="0" i="0" dirty="0">
                        <a:solidFill>
                          <a:srgbClr val="000000"/>
                        </a:solidFill>
                        <a:effectLst/>
                      </a:endParaRPr>
                    </a:p>
                  </a:txBody>
                  <a:tcPr marT="45721" marB="45721" anchor="ctr">
                    <a:lnL w="0">
                      <a:noFill/>
                    </a:lnL>
                    <a:lnR w="0">
                      <a:noFill/>
                    </a:lnR>
                    <a:lnT w="0">
                      <a:noFill/>
                    </a:lnT>
                    <a:lnB w="0">
                      <a:noFill/>
                    </a:lnB>
                    <a:solidFill>
                      <a:schemeClr val="accent1">
                        <a:lumMod val="20000"/>
                        <a:lumOff val="80000"/>
                      </a:schemeClr>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effectLst/>
                          <a:latin typeface="Calibri"/>
                        </a:rPr>
                        <a:t>Identify ways to distract from suicidal thoughts (art, movement, hold on to ice cubes, take a shower, journal, call a friend) </a:t>
                      </a:r>
                      <a:endParaRPr lang="en-US" sz="3200" dirty="0"/>
                    </a:p>
                  </a:txBody>
                  <a:tcPr marT="45721" marB="45721" anchor="ctr">
                    <a:lnL w="0">
                      <a:noFill/>
                    </a:lnL>
                    <a:lnR w="0">
                      <a:noFill/>
                    </a:lnR>
                    <a:lnT w="0">
                      <a:noFill/>
                    </a:lnT>
                    <a:lnB w="0">
                      <a:noFill/>
                    </a:lnB>
                    <a:solidFill>
                      <a:schemeClr val="accent1">
                        <a:lumMod val="20000"/>
                        <a:lumOff val="80000"/>
                      </a:schemeClr>
                    </a:solidFill>
                  </a:tcPr>
                </a:tc>
                <a:tc>
                  <a:txBody>
                    <a:bodyPr/>
                    <a:lstStyle/>
                    <a:p>
                      <a:pPr lvl="0" algn="ctr" rtl="0">
                        <a:buNone/>
                      </a:pPr>
                      <a:r>
                        <a:rPr lang="en-US" sz="1400" dirty="0">
                          <a:effectLst/>
                        </a:rPr>
                        <a:t>Leave photos of loved ones, pets, or ​</a:t>
                      </a:r>
                      <a:endParaRPr lang="en-US" sz="3200" dirty="0">
                        <a:effectLst/>
                      </a:endParaRPr>
                    </a:p>
                    <a:p>
                      <a:pPr lvl="0" algn="ctr" rtl="0">
                        <a:buNone/>
                      </a:pPr>
                      <a:r>
                        <a:rPr lang="en-US" sz="1400" dirty="0">
                          <a:effectLst/>
                        </a:rPr>
                        <a:t>reasons for living in common places</a:t>
                      </a:r>
                      <a:endParaRPr lang="en-US" sz="3200" b="0" i="0" dirty="0">
                        <a:solidFill>
                          <a:srgbClr val="000000"/>
                        </a:solidFill>
                        <a:effectLst/>
                      </a:endParaRPr>
                    </a:p>
                  </a:txBody>
                  <a:tcPr marT="45721" marB="45721" anchor="ctr">
                    <a:lnL w="0">
                      <a:noFill/>
                    </a:lnL>
                    <a:lnR w="0">
                      <a:noFill/>
                    </a:lnR>
                    <a:lnT w="0">
                      <a:noFill/>
                    </a:lnT>
                    <a:lnB w="0">
                      <a:noFill/>
                    </a:lnB>
                    <a:solidFill>
                      <a:schemeClr val="accent1">
                        <a:lumMod val="20000"/>
                        <a:lumOff val="80000"/>
                      </a:schemeClr>
                    </a:solidFill>
                  </a:tcPr>
                </a:tc>
                <a:extLst>
                  <a:ext uri="{0D108BD9-81ED-4DB2-BD59-A6C34878D82A}">
                    <a16:rowId xmlns:a16="http://schemas.microsoft.com/office/drawing/2014/main" val="3036602731"/>
                  </a:ext>
                </a:extLst>
              </a:tr>
              <a:tr h="887774">
                <a:tc>
                  <a:txBody>
                    <a:bodyPr/>
                    <a:lstStyle/>
                    <a:p>
                      <a:pPr algn="ctr" rtl="0" fontAlgn="base"/>
                      <a:r>
                        <a:rPr lang="en-US" sz="1400" dirty="0">
                          <a:effectLst/>
                        </a:rPr>
                        <a:t>And​</a:t>
                      </a:r>
                      <a:endParaRPr lang="en-US" sz="3200" b="0" i="0" dirty="0">
                        <a:solidFill>
                          <a:srgbClr val="000000"/>
                        </a:solidFill>
                        <a:effectLst/>
                      </a:endParaRPr>
                    </a:p>
                  </a:txBody>
                  <a:tcPr marT="45721" marB="45721" anchor="ctr">
                    <a:lnL w="0">
                      <a:noFill/>
                    </a:lnL>
                    <a:lnR w="0">
                      <a:noFill/>
                    </a:lnR>
                    <a:lnT w="0">
                      <a:noFill/>
                    </a:lnT>
                    <a:lnB w="0">
                      <a:noFill/>
                    </a:lnB>
                    <a:solidFill>
                      <a:srgbClr val="E6EFFF"/>
                    </a:solidFill>
                  </a:tcPr>
                </a:tc>
                <a:tc>
                  <a:txBody>
                    <a:bodyPr/>
                    <a:lstStyle/>
                    <a:p>
                      <a:pPr algn="ctr" rtl="0" fontAlgn="base"/>
                      <a:r>
                        <a:rPr lang="en-US" sz="1400" dirty="0">
                          <a:effectLst/>
                        </a:rPr>
                        <a:t>988​</a:t>
                      </a:r>
                      <a:endParaRPr lang="en-US" sz="3200" dirty="0">
                        <a:effectLst/>
                      </a:endParaRPr>
                    </a:p>
                    <a:p>
                      <a:pPr algn="ctr" rtl="0" fontAlgn="base"/>
                      <a:r>
                        <a:rPr lang="en-US" sz="1400" dirty="0">
                          <a:effectLst/>
                        </a:rPr>
                        <a:t>Keep physical &amp; </a:t>
                      </a:r>
                      <a:endParaRPr lang="en-US" sz="3200" b="0" i="0" dirty="0">
                        <a:solidFill>
                          <a:srgbClr val="000000"/>
                        </a:solidFill>
                        <a:effectLst/>
                      </a:endParaRPr>
                    </a:p>
                    <a:p>
                      <a:pPr lvl="0" algn="ctr">
                        <a:buNone/>
                      </a:pPr>
                      <a:r>
                        <a:rPr lang="en-US" sz="1400" dirty="0">
                          <a:effectLst/>
                        </a:rPr>
                        <a:t>emotional contact​</a:t>
                      </a:r>
                      <a:endParaRPr lang="en-US" sz="3200" b="0" i="0">
                        <a:solidFill>
                          <a:srgbClr val="000000"/>
                        </a:solidFill>
                        <a:effectLst/>
                      </a:endParaRPr>
                    </a:p>
                  </a:txBody>
                  <a:tcPr marT="45721" marB="45721" anchor="ctr">
                    <a:lnL w="0">
                      <a:noFill/>
                    </a:lnL>
                    <a:lnR w="0">
                      <a:noFill/>
                    </a:lnR>
                    <a:lnT w="0">
                      <a:noFill/>
                    </a:lnT>
                    <a:lnB w="0">
                      <a:noFill/>
                    </a:lnB>
                    <a:solidFill>
                      <a:srgbClr val="E6EFFF"/>
                    </a:solidFill>
                  </a:tcPr>
                </a:tc>
                <a:tc gridSpan="2">
                  <a:txBody>
                    <a:bodyPr/>
                    <a:lstStyle/>
                    <a:p>
                      <a:pPr lvl="0" algn="ctr">
                        <a:buNone/>
                      </a:pPr>
                      <a:r>
                        <a:rPr lang="en-US" sz="1400" b="0" i="0" u="none" strike="noStrike" noProof="0" dirty="0">
                          <a:solidFill>
                            <a:srgbClr val="000000"/>
                          </a:solidFill>
                          <a:effectLst/>
                          <a:latin typeface="Calibri"/>
                        </a:rPr>
                        <a:t>Program 988 – Suicide &amp; Crisis Lifeline into phone so they can reach out for help.</a:t>
                      </a:r>
                    </a:p>
                    <a:p>
                      <a:pPr lvl="0" algn="ctr">
                        <a:buNone/>
                      </a:pPr>
                      <a:r>
                        <a:rPr lang="en-US" sz="1400" b="0" i="0" u="none" strike="noStrike" noProof="0" dirty="0">
                          <a:solidFill>
                            <a:srgbClr val="000000"/>
                          </a:solidFill>
                          <a:effectLst/>
                          <a:latin typeface="Calibri"/>
                        </a:rPr>
                        <a:t>Keep bedroom doors open to maintain eyes and ears on them</a:t>
                      </a:r>
                    </a:p>
                  </a:txBody>
                  <a:tcPr marT="45721" marB="45721" anchor="ctr">
                    <a:lnL w="0">
                      <a:noFill/>
                    </a:lnL>
                    <a:lnR w="0">
                      <a:noFill/>
                    </a:lnR>
                    <a:lnT w="0">
                      <a:noFill/>
                    </a:lnT>
                    <a:lnB w="0">
                      <a:noFill/>
                    </a:lnB>
                    <a:solidFill>
                      <a:srgbClr val="E6EFFF"/>
                    </a:solidFill>
                  </a:tcPr>
                </a:tc>
                <a:tc hMerge="1">
                  <a:txBody>
                    <a:bodyPr/>
                    <a:lstStyle/>
                    <a:p>
                      <a:endParaRPr lang="en-US"/>
                    </a:p>
                  </a:txBody>
                  <a:tcPr anchor="ctr">
                    <a:solidFill>
                      <a:srgbClr val="E6EFFF"/>
                    </a:solidFill>
                  </a:tcPr>
                </a:tc>
                <a:extLst>
                  <a:ext uri="{0D108BD9-81ED-4DB2-BD59-A6C34878D82A}">
                    <a16:rowId xmlns:a16="http://schemas.microsoft.com/office/drawing/2014/main" val="2930227862"/>
                  </a:ext>
                </a:extLst>
              </a:tr>
            </a:tbl>
          </a:graphicData>
        </a:graphic>
      </p:graphicFrame>
      <p:pic>
        <p:nvPicPr>
          <p:cNvPr id="3" name="Picture 2" descr="A blue and white square with white text&#10;&#10;Description automatically generated">
            <a:extLst>
              <a:ext uri="{FF2B5EF4-FFF2-40B4-BE49-F238E27FC236}">
                <a16:creationId xmlns:a16="http://schemas.microsoft.com/office/drawing/2014/main" id="{4C43B747-B160-CF09-11AE-7B21EB5B4731}"/>
              </a:ext>
            </a:extLst>
          </p:cNvPr>
          <p:cNvPicPr>
            <a:picLocks noChangeAspect="1"/>
          </p:cNvPicPr>
          <p:nvPr/>
        </p:nvPicPr>
        <p:blipFill>
          <a:blip r:embed="rId3"/>
          <a:stretch>
            <a:fillRect/>
          </a:stretch>
        </p:blipFill>
        <p:spPr>
          <a:xfrm>
            <a:off x="10522227" y="5359401"/>
            <a:ext cx="1329634" cy="1329634"/>
          </a:xfrm>
          <a:prstGeom prst="rect">
            <a:avLst/>
          </a:prstGeom>
        </p:spPr>
      </p:pic>
    </p:spTree>
    <p:extLst>
      <p:ext uri="{BB962C8B-B14F-4D97-AF65-F5344CB8AC3E}">
        <p14:creationId xmlns:p14="http://schemas.microsoft.com/office/powerpoint/2010/main" val="1262547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D972-1BAE-0FB7-C953-01665DE6A554}"/>
              </a:ext>
            </a:extLst>
          </p:cNvPr>
          <p:cNvSpPr>
            <a:spLocks noGrp="1"/>
          </p:cNvSpPr>
          <p:nvPr>
            <p:ph type="title"/>
          </p:nvPr>
        </p:nvSpPr>
        <p:spPr>
          <a:xfrm>
            <a:off x="713514" y="365125"/>
            <a:ext cx="10848108" cy="1034619"/>
          </a:xfrm>
        </p:spPr>
        <p:txBody>
          <a:bodyPr>
            <a:normAutofit/>
          </a:bodyPr>
          <a:lstStyle/>
          <a:p>
            <a:r>
              <a:rPr lang="en-US" sz="2201" i="1" dirty="0">
                <a:latin typeface="Calibri"/>
                <a:cs typeface="Calibri"/>
              </a:rPr>
              <a:t>"Even though you didn't identify suffocation or hanging, we should consider implements in the home that </a:t>
            </a:r>
            <a:r>
              <a:rPr lang="en-US" sz="2201" i="1">
                <a:latin typeface="Calibri"/>
                <a:cs typeface="Calibri"/>
              </a:rPr>
              <a:t>could be used: </a:t>
            </a:r>
            <a:r>
              <a:rPr lang="en-US" sz="2201" i="1" dirty="0">
                <a:latin typeface="Calibri"/>
                <a:cs typeface="Calibri"/>
              </a:rPr>
              <a:t>ropes, belts, garbage can liners, plastic bags, extension cords, blind cords, curtain rods, or clothes rods in closets." </a:t>
            </a:r>
          </a:p>
        </p:txBody>
      </p:sp>
      <p:graphicFrame>
        <p:nvGraphicFramePr>
          <p:cNvPr id="6" name="Table 5">
            <a:extLst>
              <a:ext uri="{FF2B5EF4-FFF2-40B4-BE49-F238E27FC236}">
                <a16:creationId xmlns:a16="http://schemas.microsoft.com/office/drawing/2014/main" id="{6D1B32D7-1D1B-7482-B3E0-DCD609BC0CE2}"/>
              </a:ext>
            </a:extLst>
          </p:cNvPr>
          <p:cNvGraphicFramePr>
            <a:graphicFrameLocks noGrp="1"/>
          </p:cNvGraphicFramePr>
          <p:nvPr>
            <p:extLst>
              <p:ext uri="{D42A27DB-BD31-4B8C-83A1-F6EECF244321}">
                <p14:modId xmlns:p14="http://schemas.microsoft.com/office/powerpoint/2010/main" val="3414415283"/>
              </p:ext>
            </p:extLst>
          </p:nvPr>
        </p:nvGraphicFramePr>
        <p:xfrm>
          <a:off x="706582" y="1385455"/>
          <a:ext cx="10841068" cy="4215515"/>
        </p:xfrm>
        <a:graphic>
          <a:graphicData uri="http://schemas.openxmlformats.org/drawingml/2006/table">
            <a:tbl>
              <a:tblPr firstRow="1" bandRow="1">
                <a:tableStyleId>{5C22544A-7EE6-4342-B048-85BDC9FD1C3A}</a:tableStyleId>
              </a:tblPr>
              <a:tblGrid>
                <a:gridCol w="1620981">
                  <a:extLst>
                    <a:ext uri="{9D8B030D-6E8A-4147-A177-3AD203B41FA5}">
                      <a16:colId xmlns:a16="http://schemas.microsoft.com/office/drawing/2014/main" val="1633337460"/>
                    </a:ext>
                  </a:extLst>
                </a:gridCol>
                <a:gridCol w="2246244">
                  <a:extLst>
                    <a:ext uri="{9D8B030D-6E8A-4147-A177-3AD203B41FA5}">
                      <a16:colId xmlns:a16="http://schemas.microsoft.com/office/drawing/2014/main" val="437168522"/>
                    </a:ext>
                  </a:extLst>
                </a:gridCol>
                <a:gridCol w="3473726">
                  <a:extLst>
                    <a:ext uri="{9D8B030D-6E8A-4147-A177-3AD203B41FA5}">
                      <a16:colId xmlns:a16="http://schemas.microsoft.com/office/drawing/2014/main" val="3326469876"/>
                    </a:ext>
                  </a:extLst>
                </a:gridCol>
                <a:gridCol w="3500117">
                  <a:extLst>
                    <a:ext uri="{9D8B030D-6E8A-4147-A177-3AD203B41FA5}">
                      <a16:colId xmlns:a16="http://schemas.microsoft.com/office/drawing/2014/main" val="216283861"/>
                    </a:ext>
                  </a:extLst>
                </a:gridCol>
              </a:tblGrid>
              <a:tr h="427381">
                <a:tc gridSpan="4">
                  <a:txBody>
                    <a:bodyPr/>
                    <a:lstStyle/>
                    <a:p>
                      <a:pPr algn="ctr" rtl="0" fontAlgn="auto"/>
                      <a:r>
                        <a:rPr lang="en-US" sz="1400" dirty="0">
                          <a:effectLst/>
                        </a:rPr>
                        <a:t>​</a:t>
                      </a:r>
                      <a:r>
                        <a:rPr lang="en-US" sz="2100" dirty="0">
                          <a:effectLst/>
                        </a:rPr>
                        <a:t>SUFFOCATION</a:t>
                      </a:r>
                      <a:endParaRPr lang="en-US" sz="3200" dirty="0"/>
                    </a:p>
                  </a:txBody>
                  <a:tcPr marT="45721" marB="45721" anchor="b">
                    <a:lnL w="0">
                      <a:noFill/>
                    </a:lnL>
                    <a:lnR w="0">
                      <a:noFill/>
                    </a:lnR>
                    <a:lnT w="0">
                      <a:noFill/>
                    </a:lnT>
                    <a:lnB w="0">
                      <a:noFill/>
                    </a:lnB>
                    <a:solidFill>
                      <a:schemeClr val="accent4">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tc>
                <a:extLst>
                  <a:ext uri="{0D108BD9-81ED-4DB2-BD59-A6C34878D82A}">
                    <a16:rowId xmlns:a16="http://schemas.microsoft.com/office/drawing/2014/main" val="1764961234"/>
                  </a:ext>
                </a:extLst>
              </a:tr>
              <a:tr h="610985">
                <a:tc>
                  <a:txBody>
                    <a:bodyPr/>
                    <a:lstStyle/>
                    <a:p>
                      <a:pPr algn="ctr" rtl="0" fontAlgn="base"/>
                      <a:r>
                        <a:rPr lang="en-US" sz="1400" dirty="0">
                          <a:solidFill>
                            <a:schemeClr val="tx1"/>
                          </a:solidFill>
                          <a:effectLst/>
                        </a:rPr>
                        <a:t>Safest​</a:t>
                      </a:r>
                      <a:endParaRPr lang="en-US" sz="3200" b="0" i="0">
                        <a:solidFill>
                          <a:schemeClr val="tx1"/>
                        </a:solidFill>
                        <a:effectLst/>
                      </a:endParaRPr>
                    </a:p>
                  </a:txBody>
                  <a:tcPr marT="45721" marB="45721" anchor="ctr">
                    <a:lnL w="0">
                      <a:noFill/>
                    </a:lnL>
                    <a:lnR w="0">
                      <a:noFill/>
                    </a:lnR>
                    <a:lnT w="0">
                      <a:noFill/>
                    </a:lnT>
                    <a:lnB w="0">
                      <a:noFill/>
                    </a:lnB>
                    <a:solidFill>
                      <a:schemeClr val="accent4">
                        <a:lumMod val="75000"/>
                      </a:schemeClr>
                    </a:solidFill>
                  </a:tcPr>
                </a:tc>
                <a:tc>
                  <a:txBody>
                    <a:bodyPr/>
                    <a:lstStyle/>
                    <a:p>
                      <a:pPr algn="ctr" rtl="0" fontAlgn="base"/>
                      <a:r>
                        <a:rPr lang="en-US" sz="1400" dirty="0">
                          <a:solidFill>
                            <a:schemeClr val="tx1"/>
                          </a:solidFill>
                          <a:effectLst/>
                        </a:rPr>
                        <a:t>Removal from home​</a:t>
                      </a:r>
                      <a:endParaRPr lang="en-US" sz="3200" b="0" i="0">
                        <a:solidFill>
                          <a:schemeClr val="tx1"/>
                        </a:solidFill>
                        <a:effectLst/>
                      </a:endParaRPr>
                    </a:p>
                  </a:txBody>
                  <a:tcPr marT="45721" marB="45721" anchor="ctr">
                    <a:lnL w="0">
                      <a:noFill/>
                    </a:lnL>
                    <a:lnR w="0">
                      <a:noFill/>
                    </a:lnR>
                    <a:lnT w="0">
                      <a:noFill/>
                    </a:lnT>
                    <a:lnB w="0">
                      <a:noFill/>
                    </a:lnB>
                    <a:solidFill>
                      <a:schemeClr val="accent4">
                        <a:lumMod val="75000"/>
                      </a:schemeClr>
                    </a:solidFill>
                  </a:tcPr>
                </a:tc>
                <a:tc gridSpan="2">
                  <a:txBody>
                    <a:bodyPr/>
                    <a:lstStyle/>
                    <a:p>
                      <a:pPr lvl="0" algn="ctr">
                        <a:lnSpc>
                          <a:spcPct val="100000"/>
                        </a:lnSpc>
                        <a:spcBef>
                          <a:spcPts val="0"/>
                        </a:spcBef>
                        <a:spcAft>
                          <a:spcPts val="0"/>
                        </a:spcAft>
                        <a:buNone/>
                      </a:pPr>
                      <a:r>
                        <a:rPr lang="en-US" sz="1400" b="0" i="0" u="none" strike="noStrike" noProof="0" dirty="0">
                          <a:solidFill>
                            <a:schemeClr val="tx1"/>
                          </a:solidFill>
                          <a:effectLst/>
                          <a:latin typeface="Calibri"/>
                        </a:rPr>
                        <a:t>Almost impossible to remove all implements for suffocation or hanging</a:t>
                      </a:r>
                      <a:endParaRPr lang="en-US" sz="1400" b="0" i="0" u="none" strike="noStrike" noProof="0" dirty="0">
                        <a:solidFill>
                          <a:srgbClr val="000000"/>
                        </a:solidFill>
                        <a:effectLst/>
                        <a:latin typeface="Calibri"/>
                      </a:endParaRPr>
                    </a:p>
                  </a:txBody>
                  <a:tcPr marT="45721" marB="45721" anchor="ctr">
                    <a:lnL w="0">
                      <a:noFill/>
                    </a:lnL>
                    <a:lnR w="0">
                      <a:noFill/>
                    </a:lnR>
                    <a:lnT w="0">
                      <a:noFill/>
                    </a:lnT>
                    <a:lnB w="0">
                      <a:noFill/>
                    </a:lnB>
                    <a:solidFill>
                      <a:schemeClr val="accent4">
                        <a:lumMod val="75000"/>
                      </a:schemeClr>
                    </a:solidFill>
                  </a:tcPr>
                </a:tc>
                <a:tc hMerge="1">
                  <a:txBody>
                    <a:bodyPr/>
                    <a:lstStyle/>
                    <a:p>
                      <a:endParaRPr lang="en-US"/>
                    </a:p>
                  </a:txBody>
                  <a:tcPr/>
                </a:tc>
                <a:extLst>
                  <a:ext uri="{0D108BD9-81ED-4DB2-BD59-A6C34878D82A}">
                    <a16:rowId xmlns:a16="http://schemas.microsoft.com/office/drawing/2014/main" val="3748857970"/>
                  </a:ext>
                </a:extLst>
              </a:tr>
              <a:tr h="785813">
                <a:tc>
                  <a:txBody>
                    <a:bodyPr/>
                    <a:lstStyle/>
                    <a:p>
                      <a:pPr algn="ctr" rtl="0" fontAlgn="base"/>
                      <a:r>
                        <a:rPr lang="en-US" sz="1400" dirty="0">
                          <a:effectLst/>
                        </a:rPr>
                        <a:t>Safer​</a:t>
                      </a:r>
                      <a:endParaRPr lang="en-US" sz="3200" b="0" i="0" dirty="0">
                        <a:solidFill>
                          <a:srgbClr val="000000"/>
                        </a:solidFill>
                        <a:effectLst/>
                      </a:endParaRPr>
                    </a:p>
                  </a:txBody>
                  <a:tcPr marT="45721" marB="45721" anchor="ctr">
                    <a:lnL w="0">
                      <a:noFill/>
                    </a:lnL>
                    <a:lnR w="0">
                      <a:noFill/>
                    </a:lnR>
                    <a:lnT w="0">
                      <a:noFill/>
                    </a:lnT>
                    <a:lnB w="0">
                      <a:noFill/>
                    </a:lnB>
                    <a:solidFill>
                      <a:schemeClr val="accent4">
                        <a:lumMod val="60000"/>
                        <a:lumOff val="40000"/>
                      </a:schemeClr>
                    </a:solidFill>
                  </a:tcPr>
                </a:tc>
                <a:tc>
                  <a:txBody>
                    <a:bodyPr/>
                    <a:lstStyle/>
                    <a:p>
                      <a:pPr algn="ctr" rtl="0" fontAlgn="base"/>
                      <a:r>
                        <a:rPr lang="en-US" sz="1400" dirty="0">
                          <a:effectLst/>
                        </a:rPr>
                        <a:t>Make harder to access​</a:t>
                      </a:r>
                      <a:endParaRPr lang="en-US" sz="3200" b="0" i="0" dirty="0">
                        <a:solidFill>
                          <a:srgbClr val="000000"/>
                        </a:solidFill>
                        <a:effectLst/>
                      </a:endParaRPr>
                    </a:p>
                  </a:txBody>
                  <a:tcPr marT="45721" marB="45721" anchor="ctr">
                    <a:lnL w="0">
                      <a:noFill/>
                    </a:lnL>
                    <a:lnR w="0">
                      <a:noFill/>
                    </a:lnR>
                    <a:lnT w="0">
                      <a:noFill/>
                    </a:lnT>
                    <a:lnB w="0">
                      <a:noFill/>
                    </a:lnB>
                    <a:solidFill>
                      <a:schemeClr val="accent4">
                        <a:lumMod val="60000"/>
                        <a:lumOff val="40000"/>
                      </a:schemeClr>
                    </a:solidFill>
                  </a:tcPr>
                </a:tc>
                <a:tc>
                  <a:txBody>
                    <a:bodyPr/>
                    <a:lstStyle/>
                    <a:p>
                      <a:pPr lvl="0" algn="ctr">
                        <a:lnSpc>
                          <a:spcPct val="100000"/>
                        </a:lnSpc>
                        <a:spcBef>
                          <a:spcPts val="0"/>
                        </a:spcBef>
                        <a:spcAft>
                          <a:spcPts val="0"/>
                        </a:spcAft>
                        <a:buNone/>
                      </a:pPr>
                      <a:r>
                        <a:rPr lang="en-US" sz="1400" b="0" i="0" u="none" strike="noStrike" noProof="0" dirty="0">
                          <a:solidFill>
                            <a:schemeClr val="tx1"/>
                          </a:solidFill>
                          <a:effectLst/>
                          <a:latin typeface="Calibri"/>
                        </a:rPr>
                        <a:t>When not in use, secure, lock up implements in the home that could </a:t>
                      </a:r>
                      <a:endParaRPr lang="en-US" sz="1400" b="0" i="0" u="none" strike="noStrike" noProof="0" dirty="0">
                        <a:solidFill>
                          <a:srgbClr val="000000"/>
                        </a:solidFill>
                        <a:effectLst/>
                        <a:latin typeface="Calibri"/>
                      </a:endParaRPr>
                    </a:p>
                    <a:p>
                      <a:pPr lvl="0" algn="ctr">
                        <a:lnSpc>
                          <a:spcPct val="100000"/>
                        </a:lnSpc>
                        <a:spcBef>
                          <a:spcPts val="0"/>
                        </a:spcBef>
                        <a:spcAft>
                          <a:spcPts val="0"/>
                        </a:spcAft>
                        <a:buNone/>
                      </a:pPr>
                      <a:r>
                        <a:rPr lang="en-US" sz="1400" b="0" i="0" u="none" strike="noStrike" noProof="0" dirty="0">
                          <a:solidFill>
                            <a:schemeClr val="tx1"/>
                          </a:solidFill>
                          <a:effectLst/>
                          <a:latin typeface="Calibri"/>
                        </a:rPr>
                        <a:t>be used for suffocation or hanging</a:t>
                      </a:r>
                    </a:p>
                  </a:txBody>
                  <a:tcPr marT="45721" marB="45721" anchor="ctr">
                    <a:lnL w="0">
                      <a:noFill/>
                    </a:lnL>
                    <a:lnR w="0">
                      <a:noFill/>
                    </a:lnR>
                    <a:lnT w="0">
                      <a:noFill/>
                    </a:lnT>
                    <a:lnB w="0">
                      <a:noFill/>
                    </a:lnB>
                    <a:solidFill>
                      <a:schemeClr val="accent4">
                        <a:lumMod val="60000"/>
                        <a:lumOff val="40000"/>
                      </a:schemeClr>
                    </a:solidFill>
                  </a:tcPr>
                </a:tc>
                <a:tc>
                  <a:txBody>
                    <a:bodyPr/>
                    <a:lstStyle/>
                    <a:p>
                      <a:pPr lvl="0" algn="ctr">
                        <a:lnSpc>
                          <a:spcPct val="100000"/>
                        </a:lnSpc>
                        <a:spcBef>
                          <a:spcPts val="0"/>
                        </a:spcBef>
                        <a:spcAft>
                          <a:spcPts val="0"/>
                        </a:spcAft>
                        <a:buNone/>
                      </a:pPr>
                      <a:r>
                        <a:rPr lang="en-US" sz="1400" b="0" i="0" u="none" strike="noStrike" noProof="0" dirty="0">
                          <a:solidFill>
                            <a:schemeClr val="tx1"/>
                          </a:solidFill>
                          <a:effectLst/>
                          <a:latin typeface="Calibri"/>
                        </a:rPr>
                        <a:t>Avoid storing implements for suffocation or hanging in the person's bedroom</a:t>
                      </a:r>
                      <a:endParaRPr lang="en-US" sz="1400" b="0" i="0" u="none" strike="noStrike" noProof="0" dirty="0">
                        <a:solidFill>
                          <a:srgbClr val="000000"/>
                        </a:solidFill>
                        <a:effectLst/>
                        <a:latin typeface="Calibri"/>
                      </a:endParaRPr>
                    </a:p>
                  </a:txBody>
                  <a:tcPr marT="45721" marB="45721" anchor="ctr">
                    <a:lnL w="0">
                      <a:noFill/>
                    </a:lnL>
                    <a:lnR w="0">
                      <a:noFill/>
                    </a:lnR>
                    <a:lnT w="0">
                      <a:noFill/>
                    </a:lnT>
                    <a:lnB w="0">
                      <a:noFill/>
                    </a:lnB>
                    <a:solidFill>
                      <a:schemeClr val="accent4">
                        <a:lumMod val="60000"/>
                        <a:lumOff val="40000"/>
                      </a:schemeClr>
                    </a:solidFill>
                  </a:tcPr>
                </a:tc>
                <a:extLst>
                  <a:ext uri="{0D108BD9-81ED-4DB2-BD59-A6C34878D82A}">
                    <a16:rowId xmlns:a16="http://schemas.microsoft.com/office/drawing/2014/main" val="2950869351"/>
                  </a:ext>
                </a:extLst>
              </a:tr>
              <a:tr h="486293">
                <a:tc>
                  <a:txBody>
                    <a:bodyPr/>
                    <a:lstStyle/>
                    <a:p>
                      <a:pPr algn="ctr" rtl="0" fontAlgn="base"/>
                      <a:r>
                        <a:rPr lang="en-US" sz="1400" dirty="0">
                          <a:effectLst/>
                        </a:rPr>
                        <a:t>Safe​</a:t>
                      </a:r>
                      <a:endParaRPr lang="en-US" sz="3200" b="0" i="0" dirty="0">
                        <a:solidFill>
                          <a:srgbClr val="000000"/>
                        </a:solidFill>
                        <a:effectLst/>
                      </a:endParaRPr>
                    </a:p>
                  </a:txBody>
                  <a:tcPr marT="45721" marB="45721" anchor="ctr">
                    <a:lnL w="0">
                      <a:noFill/>
                    </a:lnL>
                    <a:lnR w="0">
                      <a:noFill/>
                    </a:lnR>
                    <a:lnT w="0">
                      <a:noFill/>
                    </a:lnT>
                    <a:lnB w="0">
                      <a:noFill/>
                    </a:lnB>
                    <a:solidFill>
                      <a:schemeClr val="accent4">
                        <a:lumMod val="40000"/>
                        <a:lumOff val="60000"/>
                      </a:schemeClr>
                    </a:solidFill>
                  </a:tcPr>
                </a:tc>
                <a:tc>
                  <a:txBody>
                    <a:bodyPr/>
                    <a:lstStyle/>
                    <a:p>
                      <a:pPr algn="ctr" rtl="0" fontAlgn="base"/>
                      <a:r>
                        <a:rPr lang="en-US" sz="1400" dirty="0">
                          <a:effectLst/>
                        </a:rPr>
                        <a:t>Render inoperable​</a:t>
                      </a:r>
                      <a:endParaRPr lang="en-US" sz="3200" b="0" i="0" dirty="0">
                        <a:solidFill>
                          <a:srgbClr val="000000"/>
                        </a:solidFill>
                        <a:effectLst/>
                      </a:endParaRPr>
                    </a:p>
                  </a:txBody>
                  <a:tcPr marT="45721" marB="45721" anchor="ctr">
                    <a:lnL w="0">
                      <a:noFill/>
                    </a:lnL>
                    <a:lnR w="0">
                      <a:noFill/>
                    </a:lnR>
                    <a:lnT w="0">
                      <a:noFill/>
                    </a:lnT>
                    <a:lnB w="0">
                      <a:noFill/>
                    </a:lnB>
                    <a:solidFill>
                      <a:schemeClr val="accent4">
                        <a:lumMod val="40000"/>
                        <a:lumOff val="60000"/>
                      </a:schemeClr>
                    </a:solidFill>
                  </a:tcPr>
                </a:tc>
                <a:tc gridSpan="2">
                  <a:txBody>
                    <a:bodyPr/>
                    <a:lstStyle/>
                    <a:p>
                      <a:pPr lvl="0" algn="ctr">
                        <a:lnSpc>
                          <a:spcPct val="100000"/>
                        </a:lnSpc>
                        <a:spcBef>
                          <a:spcPts val="0"/>
                        </a:spcBef>
                        <a:spcAft>
                          <a:spcPts val="0"/>
                        </a:spcAft>
                        <a:buNone/>
                      </a:pPr>
                      <a:r>
                        <a:rPr lang="en-US" sz="1400" b="0" i="0" u="none" strike="noStrike" noProof="0" dirty="0">
                          <a:solidFill>
                            <a:schemeClr val="tx1"/>
                          </a:solidFill>
                          <a:effectLst/>
                          <a:latin typeface="Calibri"/>
                        </a:rPr>
                        <a:t>Almost impossible to render implements for suffocation or hanging inoperable</a:t>
                      </a:r>
                      <a:endParaRPr lang="en-US" sz="1400" b="0" i="0" u="none" strike="noStrike" noProof="0" dirty="0">
                        <a:solidFill>
                          <a:srgbClr val="000000"/>
                        </a:solidFill>
                        <a:effectLst/>
                        <a:latin typeface="Calibri"/>
                      </a:endParaRPr>
                    </a:p>
                  </a:txBody>
                  <a:tcPr marT="45721" marB="45721" anchor="ctr">
                    <a:lnL w="0">
                      <a:noFill/>
                    </a:lnL>
                    <a:lnR w="0">
                      <a:noFill/>
                    </a:lnR>
                    <a:lnT w="0">
                      <a:noFill/>
                    </a:lnT>
                    <a:lnB w="0">
                      <a:noFill/>
                    </a:lnB>
                    <a:solidFill>
                      <a:schemeClr val="accent4">
                        <a:lumMod val="40000"/>
                        <a:lumOff val="60000"/>
                      </a:schemeClr>
                    </a:solidFill>
                  </a:tcPr>
                </a:tc>
                <a:tc hMerge="1">
                  <a:txBody>
                    <a:bodyPr/>
                    <a:lstStyle/>
                    <a:p>
                      <a:endParaRPr lang="en-US"/>
                    </a:p>
                  </a:txBody>
                  <a:tcPr anchor="ctr">
                    <a:solidFill>
                      <a:schemeClr val="accent4">
                        <a:lumMod val="40000"/>
                        <a:lumOff val="60000"/>
                      </a:schemeClr>
                    </a:solidFill>
                  </a:tcPr>
                </a:tc>
                <a:extLst>
                  <a:ext uri="{0D108BD9-81ED-4DB2-BD59-A6C34878D82A}">
                    <a16:rowId xmlns:a16="http://schemas.microsoft.com/office/drawing/2014/main" val="2982092556"/>
                  </a:ext>
                </a:extLst>
              </a:tr>
              <a:tr h="1017269">
                <a:tc>
                  <a:txBody>
                    <a:bodyPr/>
                    <a:lstStyle/>
                    <a:p>
                      <a:pPr algn="ctr" rtl="0" fontAlgn="base"/>
                      <a:r>
                        <a:rPr lang="en-US" sz="1400" dirty="0">
                          <a:effectLst/>
                        </a:rPr>
                        <a:t>Other​</a:t>
                      </a:r>
                      <a:endParaRPr lang="en-US" sz="3200" b="0" i="0" dirty="0">
                        <a:solidFill>
                          <a:srgbClr val="000000"/>
                        </a:solidFill>
                        <a:effectLst/>
                      </a:endParaRPr>
                    </a:p>
                  </a:txBody>
                  <a:tcPr marT="45721" marB="45721" anchor="ctr">
                    <a:lnL w="0">
                      <a:noFill/>
                    </a:lnL>
                    <a:lnR w="0">
                      <a:noFill/>
                    </a:lnR>
                    <a:lnT w="0">
                      <a:noFill/>
                    </a:lnT>
                    <a:lnB w="0">
                      <a:noFill/>
                    </a:lnB>
                    <a:solidFill>
                      <a:schemeClr val="accent4">
                        <a:lumMod val="20000"/>
                        <a:lumOff val="80000"/>
                      </a:schemeClr>
                    </a:solidFill>
                  </a:tcPr>
                </a:tc>
                <a:tc>
                  <a:txBody>
                    <a:bodyPr/>
                    <a:lstStyle/>
                    <a:p>
                      <a:pPr algn="ctr" rtl="0" fontAlgn="base"/>
                      <a:r>
                        <a:rPr lang="en-US" sz="1400" dirty="0">
                          <a:effectLst/>
                        </a:rPr>
                        <a:t>Distract or remind of reasons for living​</a:t>
                      </a:r>
                      <a:endParaRPr lang="en-US" sz="3200" b="0" i="0" dirty="0">
                        <a:solidFill>
                          <a:srgbClr val="000000"/>
                        </a:solidFill>
                        <a:effectLst/>
                      </a:endParaRPr>
                    </a:p>
                  </a:txBody>
                  <a:tcPr marT="45721" marB="45721" anchor="ctr">
                    <a:lnL w="0">
                      <a:noFill/>
                    </a:lnL>
                    <a:lnR w="0">
                      <a:noFill/>
                    </a:lnR>
                    <a:lnT w="0">
                      <a:noFill/>
                    </a:lnT>
                    <a:lnB w="0">
                      <a:noFill/>
                    </a:lnB>
                    <a:solidFill>
                      <a:schemeClr val="accent4">
                        <a:lumMod val="20000"/>
                        <a:lumOff val="80000"/>
                      </a:schemeClr>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effectLst/>
                          <a:latin typeface="Calibri"/>
                        </a:rPr>
                        <a:t>Identify ways to distract from suicidal thoughts (art, movement, hold on to ice cubes, take a shower, journal, call a friend) </a:t>
                      </a:r>
                    </a:p>
                  </a:txBody>
                  <a:tcPr marT="45721" marB="45721" anchor="ctr">
                    <a:lnL w="0">
                      <a:noFill/>
                    </a:lnL>
                    <a:lnR w="0">
                      <a:noFill/>
                    </a:lnR>
                    <a:lnT w="0">
                      <a:noFill/>
                    </a:lnT>
                    <a:lnB w="0">
                      <a:noFill/>
                    </a:lnB>
                    <a:solidFill>
                      <a:schemeClr val="accent4">
                        <a:lumMod val="20000"/>
                        <a:lumOff val="80000"/>
                      </a:schemeClr>
                    </a:solidFill>
                  </a:tcPr>
                </a:tc>
                <a:tc>
                  <a:txBody>
                    <a:bodyPr/>
                    <a:lstStyle/>
                    <a:p>
                      <a:pPr lvl="0" algn="ctr">
                        <a:buNone/>
                      </a:pPr>
                      <a:r>
                        <a:rPr lang="en-US" sz="1400" b="0" i="0" u="none" strike="noStrike" noProof="0" dirty="0">
                          <a:solidFill>
                            <a:srgbClr val="000000"/>
                          </a:solidFill>
                          <a:effectLst/>
                          <a:latin typeface="Calibri"/>
                        </a:rPr>
                        <a:t>Leave photos of loved ones, pets, or  </a:t>
                      </a:r>
                      <a:endParaRPr lang="en-US" sz="3200"/>
                    </a:p>
                    <a:p>
                      <a:pPr lvl="0" algn="ctr">
                        <a:buNone/>
                      </a:pPr>
                      <a:r>
                        <a:rPr lang="en-US" sz="1400" b="0" i="0" u="none" strike="noStrike" noProof="0" dirty="0">
                          <a:solidFill>
                            <a:srgbClr val="000000"/>
                          </a:solidFill>
                          <a:effectLst/>
                          <a:latin typeface="Calibri"/>
                        </a:rPr>
                        <a:t>reasons for living in common places</a:t>
                      </a:r>
                    </a:p>
                    <a:p>
                      <a:pPr lvl="0" algn="ctr">
                        <a:lnSpc>
                          <a:spcPct val="100000"/>
                        </a:lnSpc>
                        <a:spcBef>
                          <a:spcPts val="0"/>
                        </a:spcBef>
                        <a:spcAft>
                          <a:spcPts val="0"/>
                        </a:spcAft>
                        <a:buNone/>
                      </a:pPr>
                      <a:endParaRPr lang="en-US" sz="1400" b="0" i="0" u="none" strike="noStrike" noProof="0" dirty="0">
                        <a:solidFill>
                          <a:srgbClr val="000000"/>
                        </a:solidFill>
                        <a:effectLst/>
                        <a:latin typeface="Calibri"/>
                      </a:endParaRPr>
                    </a:p>
                  </a:txBody>
                  <a:tcPr marT="45721" marB="45721" anchor="ctr">
                    <a:lnL w="0">
                      <a:noFill/>
                    </a:lnL>
                    <a:lnR w="0">
                      <a:noFill/>
                    </a:lnR>
                    <a:lnT w="0">
                      <a:noFill/>
                    </a:lnT>
                    <a:lnB w="0">
                      <a:noFill/>
                    </a:lnB>
                    <a:solidFill>
                      <a:schemeClr val="accent4">
                        <a:lumMod val="20000"/>
                        <a:lumOff val="80000"/>
                      </a:schemeClr>
                    </a:solidFill>
                  </a:tcPr>
                </a:tc>
                <a:extLst>
                  <a:ext uri="{0D108BD9-81ED-4DB2-BD59-A6C34878D82A}">
                    <a16:rowId xmlns:a16="http://schemas.microsoft.com/office/drawing/2014/main" val="3036602731"/>
                  </a:ext>
                </a:extLst>
              </a:tr>
              <a:tr h="887774">
                <a:tc>
                  <a:txBody>
                    <a:bodyPr/>
                    <a:lstStyle/>
                    <a:p>
                      <a:pPr algn="ctr" rtl="0" fontAlgn="base"/>
                      <a:r>
                        <a:rPr lang="en-US" sz="1400" dirty="0">
                          <a:effectLst/>
                        </a:rPr>
                        <a:t>And​</a:t>
                      </a:r>
                      <a:endParaRPr lang="en-US" sz="3200" b="0" i="0" dirty="0">
                        <a:solidFill>
                          <a:srgbClr val="000000"/>
                        </a:solidFill>
                        <a:effectLst/>
                      </a:endParaRPr>
                    </a:p>
                  </a:txBody>
                  <a:tcPr marT="45721" marB="45721" anchor="ctr">
                    <a:lnL w="0">
                      <a:noFill/>
                    </a:lnL>
                    <a:lnR w="0">
                      <a:noFill/>
                    </a:lnR>
                    <a:lnT w="0">
                      <a:noFill/>
                    </a:lnT>
                    <a:lnB w="0">
                      <a:noFill/>
                    </a:lnB>
                    <a:solidFill>
                      <a:srgbClr val="FFFCF5"/>
                    </a:solidFill>
                  </a:tcPr>
                </a:tc>
                <a:tc>
                  <a:txBody>
                    <a:bodyPr/>
                    <a:lstStyle/>
                    <a:p>
                      <a:pPr algn="ctr" rtl="0" fontAlgn="base"/>
                      <a:r>
                        <a:rPr lang="en-US" sz="1400" dirty="0">
                          <a:effectLst/>
                        </a:rPr>
                        <a:t>988​</a:t>
                      </a:r>
                      <a:endParaRPr lang="en-US" sz="3200" dirty="0">
                        <a:effectLst/>
                      </a:endParaRPr>
                    </a:p>
                    <a:p>
                      <a:pPr algn="ctr" rtl="0" fontAlgn="base"/>
                      <a:r>
                        <a:rPr lang="en-US" sz="1400" dirty="0">
                          <a:effectLst/>
                        </a:rPr>
                        <a:t>Keep physical &amp; </a:t>
                      </a:r>
                      <a:endParaRPr lang="en-US" sz="3200" b="0" i="0" dirty="0">
                        <a:solidFill>
                          <a:srgbClr val="000000"/>
                        </a:solidFill>
                        <a:effectLst/>
                      </a:endParaRPr>
                    </a:p>
                    <a:p>
                      <a:pPr lvl="0" algn="ctr">
                        <a:buNone/>
                      </a:pPr>
                      <a:r>
                        <a:rPr lang="en-US" sz="1400" dirty="0">
                          <a:effectLst/>
                        </a:rPr>
                        <a:t>emotional contact​</a:t>
                      </a:r>
                      <a:endParaRPr lang="en-US" sz="3200" b="0" i="0">
                        <a:solidFill>
                          <a:srgbClr val="000000"/>
                        </a:solidFill>
                        <a:effectLst/>
                      </a:endParaRPr>
                    </a:p>
                  </a:txBody>
                  <a:tcPr marT="45721" marB="45721" anchor="ctr">
                    <a:lnL w="0">
                      <a:noFill/>
                    </a:lnL>
                    <a:lnR w="0">
                      <a:noFill/>
                    </a:lnR>
                    <a:lnT w="0">
                      <a:noFill/>
                    </a:lnT>
                    <a:lnB w="0">
                      <a:noFill/>
                    </a:lnB>
                    <a:solidFill>
                      <a:srgbClr val="FFFCF5"/>
                    </a:solidFill>
                  </a:tcPr>
                </a:tc>
                <a:tc gridSpan="2">
                  <a:txBody>
                    <a:bodyPr/>
                    <a:lstStyle/>
                    <a:p>
                      <a:pPr lvl="0" algn="ctr">
                        <a:buNone/>
                      </a:pPr>
                      <a:r>
                        <a:rPr lang="en-US" sz="1400" b="0" i="0" u="none" strike="noStrike" noProof="0" dirty="0">
                          <a:solidFill>
                            <a:srgbClr val="000000"/>
                          </a:solidFill>
                          <a:effectLst/>
                          <a:latin typeface="Calibri"/>
                        </a:rPr>
                        <a:t>Program 988 – Suicide &amp; Crisis Lifeline into phone so they can reach out for help.</a:t>
                      </a:r>
                    </a:p>
                    <a:p>
                      <a:pPr lvl="0" algn="ctr">
                        <a:buNone/>
                      </a:pPr>
                      <a:r>
                        <a:rPr lang="en-US" sz="1400" b="0" i="0" u="none" strike="noStrike" noProof="0" dirty="0">
                          <a:solidFill>
                            <a:srgbClr val="000000"/>
                          </a:solidFill>
                          <a:effectLst/>
                          <a:latin typeface="Calibri"/>
                        </a:rPr>
                        <a:t>Keep bedroom doors open to maintain eyes and ears on them</a:t>
                      </a:r>
                    </a:p>
                  </a:txBody>
                  <a:tcPr marT="45721" marB="45721" anchor="ctr">
                    <a:lnL w="0">
                      <a:noFill/>
                    </a:lnL>
                    <a:lnR w="0">
                      <a:noFill/>
                    </a:lnR>
                    <a:lnT w="0">
                      <a:noFill/>
                    </a:lnT>
                    <a:lnB w="0">
                      <a:noFill/>
                    </a:lnB>
                    <a:solidFill>
                      <a:srgbClr val="FFFCF5"/>
                    </a:solidFill>
                  </a:tcPr>
                </a:tc>
                <a:tc hMerge="1">
                  <a:txBody>
                    <a:bodyPr/>
                    <a:lstStyle/>
                    <a:p>
                      <a:endParaRPr lang="en-US"/>
                    </a:p>
                  </a:txBody>
                  <a:tcPr/>
                </a:tc>
                <a:extLst>
                  <a:ext uri="{0D108BD9-81ED-4DB2-BD59-A6C34878D82A}">
                    <a16:rowId xmlns:a16="http://schemas.microsoft.com/office/drawing/2014/main" val="2930227862"/>
                  </a:ext>
                </a:extLst>
              </a:tr>
            </a:tbl>
          </a:graphicData>
        </a:graphic>
      </p:graphicFrame>
      <p:pic>
        <p:nvPicPr>
          <p:cNvPr id="3" name="Picture 2" descr="A white text on an orange background&#10;&#10;Description automatically generated">
            <a:extLst>
              <a:ext uri="{FF2B5EF4-FFF2-40B4-BE49-F238E27FC236}">
                <a16:creationId xmlns:a16="http://schemas.microsoft.com/office/drawing/2014/main" id="{40C317E5-5C90-86C6-570C-1B388216B46E}"/>
              </a:ext>
            </a:extLst>
          </p:cNvPr>
          <p:cNvPicPr>
            <a:picLocks noChangeAspect="1"/>
          </p:cNvPicPr>
          <p:nvPr/>
        </p:nvPicPr>
        <p:blipFill>
          <a:blip r:embed="rId3"/>
          <a:stretch>
            <a:fillRect/>
          </a:stretch>
        </p:blipFill>
        <p:spPr>
          <a:xfrm>
            <a:off x="10533270" y="5237924"/>
            <a:ext cx="1417982" cy="1417982"/>
          </a:xfrm>
          <a:prstGeom prst="rect">
            <a:avLst/>
          </a:prstGeom>
        </p:spPr>
      </p:pic>
    </p:spTree>
    <p:extLst>
      <p:ext uri="{BB962C8B-B14F-4D97-AF65-F5344CB8AC3E}">
        <p14:creationId xmlns:p14="http://schemas.microsoft.com/office/powerpoint/2010/main" val="217295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D972-1BAE-0FB7-C953-01665DE6A554}"/>
              </a:ext>
            </a:extLst>
          </p:cNvPr>
          <p:cNvSpPr>
            <a:spLocks noGrp="1"/>
          </p:cNvSpPr>
          <p:nvPr>
            <p:ph type="title"/>
          </p:nvPr>
        </p:nvSpPr>
        <p:spPr>
          <a:xfrm>
            <a:off x="713514" y="365125"/>
            <a:ext cx="10848108" cy="1034619"/>
          </a:xfrm>
        </p:spPr>
        <p:txBody>
          <a:bodyPr>
            <a:normAutofit/>
          </a:bodyPr>
          <a:lstStyle/>
          <a:p>
            <a:r>
              <a:rPr lang="en-US" sz="2201" i="1" dirty="0">
                <a:latin typeface="Calibri"/>
                <a:cs typeface="Calibri"/>
              </a:rPr>
              <a:t>"Since your student identified another method (knife, jumping from a height, stepping into traffic, drowning, driving their car off the road, etc.) how can you create a buffer of time and distance between that method and your student in the event of a crisis?" </a:t>
            </a:r>
          </a:p>
        </p:txBody>
      </p:sp>
      <p:graphicFrame>
        <p:nvGraphicFramePr>
          <p:cNvPr id="6" name="Table 5">
            <a:extLst>
              <a:ext uri="{FF2B5EF4-FFF2-40B4-BE49-F238E27FC236}">
                <a16:creationId xmlns:a16="http://schemas.microsoft.com/office/drawing/2014/main" id="{6D1B32D7-1D1B-7482-B3E0-DCD609BC0CE2}"/>
              </a:ext>
            </a:extLst>
          </p:cNvPr>
          <p:cNvGraphicFramePr>
            <a:graphicFrameLocks noGrp="1"/>
          </p:cNvGraphicFramePr>
          <p:nvPr>
            <p:extLst>
              <p:ext uri="{D42A27DB-BD31-4B8C-83A1-F6EECF244321}">
                <p14:modId xmlns:p14="http://schemas.microsoft.com/office/powerpoint/2010/main" val="4079516876"/>
              </p:ext>
            </p:extLst>
          </p:nvPr>
        </p:nvGraphicFramePr>
        <p:xfrm>
          <a:off x="706582" y="1385455"/>
          <a:ext cx="10841068" cy="4453282"/>
        </p:xfrm>
        <a:graphic>
          <a:graphicData uri="http://schemas.openxmlformats.org/drawingml/2006/table">
            <a:tbl>
              <a:tblPr firstRow="1" bandRow="1">
                <a:tableStyleId>{5C22544A-7EE6-4342-B048-85BDC9FD1C3A}</a:tableStyleId>
              </a:tblPr>
              <a:tblGrid>
                <a:gridCol w="1620981">
                  <a:extLst>
                    <a:ext uri="{9D8B030D-6E8A-4147-A177-3AD203B41FA5}">
                      <a16:colId xmlns:a16="http://schemas.microsoft.com/office/drawing/2014/main" val="1633337460"/>
                    </a:ext>
                  </a:extLst>
                </a:gridCol>
                <a:gridCol w="2246244">
                  <a:extLst>
                    <a:ext uri="{9D8B030D-6E8A-4147-A177-3AD203B41FA5}">
                      <a16:colId xmlns:a16="http://schemas.microsoft.com/office/drawing/2014/main" val="437168522"/>
                    </a:ext>
                  </a:extLst>
                </a:gridCol>
                <a:gridCol w="3473726">
                  <a:extLst>
                    <a:ext uri="{9D8B030D-6E8A-4147-A177-3AD203B41FA5}">
                      <a16:colId xmlns:a16="http://schemas.microsoft.com/office/drawing/2014/main" val="3326469876"/>
                    </a:ext>
                  </a:extLst>
                </a:gridCol>
                <a:gridCol w="3500117">
                  <a:extLst>
                    <a:ext uri="{9D8B030D-6E8A-4147-A177-3AD203B41FA5}">
                      <a16:colId xmlns:a16="http://schemas.microsoft.com/office/drawing/2014/main" val="216283861"/>
                    </a:ext>
                  </a:extLst>
                </a:gridCol>
              </a:tblGrid>
              <a:tr h="427381">
                <a:tc gridSpan="4">
                  <a:txBody>
                    <a:bodyPr/>
                    <a:lstStyle/>
                    <a:p>
                      <a:pPr algn="ctr" rtl="0" fontAlgn="auto"/>
                      <a:r>
                        <a:rPr lang="en-US" sz="1400" dirty="0">
                          <a:effectLst/>
                        </a:rPr>
                        <a:t>​</a:t>
                      </a:r>
                      <a:r>
                        <a:rPr lang="en-US" sz="2100" dirty="0">
                          <a:effectLst/>
                        </a:rPr>
                        <a:t>OTHER</a:t>
                      </a:r>
                      <a:endParaRPr lang="en-US" sz="3200" dirty="0"/>
                    </a:p>
                  </a:txBody>
                  <a:tcPr marT="45721" marB="45721" anchor="b">
                    <a:lnL w="0">
                      <a:noFill/>
                    </a:lnL>
                    <a:lnR w="0">
                      <a:noFill/>
                    </a:lnR>
                    <a:lnT w="0">
                      <a:noFill/>
                    </a:lnT>
                    <a:lnB w="0">
                      <a:noFill/>
                    </a:lnB>
                    <a:solidFill>
                      <a:schemeClr val="accent6">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nchor="b">
                    <a:solidFill>
                      <a:schemeClr val="accent2">
                        <a:lumMod val="50000"/>
                      </a:schemeClr>
                    </a:solidFill>
                  </a:tcPr>
                </a:tc>
                <a:tc hMerge="1">
                  <a:txBody>
                    <a:bodyPr/>
                    <a:lstStyle/>
                    <a:p>
                      <a:endParaRPr lang="en-US"/>
                    </a:p>
                  </a:txBody>
                  <a:tcPr/>
                </a:tc>
                <a:extLst>
                  <a:ext uri="{0D108BD9-81ED-4DB2-BD59-A6C34878D82A}">
                    <a16:rowId xmlns:a16="http://schemas.microsoft.com/office/drawing/2014/main" val="1764961234"/>
                  </a:ext>
                </a:extLst>
              </a:tr>
              <a:tr h="610985">
                <a:tc>
                  <a:txBody>
                    <a:bodyPr/>
                    <a:lstStyle/>
                    <a:p>
                      <a:pPr algn="ctr" rtl="0" fontAlgn="base"/>
                      <a:r>
                        <a:rPr lang="en-US" sz="1400" dirty="0">
                          <a:solidFill>
                            <a:schemeClr val="tx1"/>
                          </a:solidFill>
                          <a:effectLst/>
                        </a:rPr>
                        <a:t>Safest​</a:t>
                      </a:r>
                      <a:endParaRPr lang="en-US" sz="3200" b="0" i="0">
                        <a:solidFill>
                          <a:schemeClr val="tx1"/>
                        </a:solidFill>
                        <a:effectLst/>
                      </a:endParaRPr>
                    </a:p>
                  </a:txBody>
                  <a:tcPr marT="45721" marB="45721" anchor="ctr">
                    <a:lnL w="0">
                      <a:noFill/>
                    </a:lnL>
                    <a:lnR w="0">
                      <a:noFill/>
                    </a:lnR>
                    <a:lnT w="0">
                      <a:noFill/>
                    </a:lnT>
                    <a:lnB w="0">
                      <a:noFill/>
                    </a:lnB>
                    <a:solidFill>
                      <a:schemeClr val="accent6">
                        <a:lumMod val="75000"/>
                      </a:schemeClr>
                    </a:solidFill>
                  </a:tcPr>
                </a:tc>
                <a:tc>
                  <a:txBody>
                    <a:bodyPr/>
                    <a:lstStyle/>
                    <a:p>
                      <a:pPr algn="ctr" rtl="0" fontAlgn="base"/>
                      <a:r>
                        <a:rPr lang="en-US" sz="1400" dirty="0">
                          <a:solidFill>
                            <a:schemeClr val="tx1"/>
                          </a:solidFill>
                          <a:effectLst/>
                        </a:rPr>
                        <a:t>Removal from home​</a:t>
                      </a:r>
                      <a:endParaRPr lang="en-US" sz="3200" b="0" i="0">
                        <a:solidFill>
                          <a:schemeClr val="tx1"/>
                        </a:solidFill>
                        <a:effectLst/>
                      </a:endParaRPr>
                    </a:p>
                  </a:txBody>
                  <a:tcPr marT="45721" marB="45721" anchor="ctr">
                    <a:lnL w="0">
                      <a:noFill/>
                    </a:lnL>
                    <a:lnR w="0">
                      <a:noFill/>
                    </a:lnR>
                    <a:lnT w="0">
                      <a:noFill/>
                    </a:lnT>
                    <a:lnB w="0">
                      <a:noFill/>
                    </a:lnB>
                    <a:solidFill>
                      <a:schemeClr val="accent6">
                        <a:lumMod val="75000"/>
                      </a:schemeClr>
                    </a:solidFill>
                  </a:tcPr>
                </a:tc>
                <a:tc gridSpan="2">
                  <a:txBody>
                    <a:bodyPr/>
                    <a:lstStyle/>
                    <a:p>
                      <a:pPr lvl="0" algn="ctr">
                        <a:lnSpc>
                          <a:spcPct val="100000"/>
                        </a:lnSpc>
                        <a:spcBef>
                          <a:spcPts val="0"/>
                        </a:spcBef>
                        <a:spcAft>
                          <a:spcPts val="0"/>
                        </a:spcAft>
                        <a:buNone/>
                      </a:pPr>
                      <a:r>
                        <a:rPr lang="en-US" sz="1400" b="0" i="0" u="none" strike="noStrike" noProof="0" dirty="0">
                          <a:solidFill>
                            <a:schemeClr val="tx1"/>
                          </a:solidFill>
                          <a:effectLst/>
                          <a:latin typeface="Calibri"/>
                        </a:rPr>
                        <a:t>Almost impossible to mitigate for all other methods of suicide, </a:t>
                      </a:r>
                      <a:endParaRPr lang="en-US" sz="1400" b="0" i="0" u="none" strike="noStrike" noProof="0" dirty="0">
                        <a:solidFill>
                          <a:srgbClr val="000000"/>
                        </a:solidFill>
                        <a:effectLst/>
                        <a:latin typeface="Calibri"/>
                      </a:endParaRPr>
                    </a:p>
                    <a:p>
                      <a:pPr lvl="0" algn="ctr">
                        <a:lnSpc>
                          <a:spcPct val="100000"/>
                        </a:lnSpc>
                        <a:spcBef>
                          <a:spcPts val="0"/>
                        </a:spcBef>
                        <a:spcAft>
                          <a:spcPts val="0"/>
                        </a:spcAft>
                        <a:buNone/>
                      </a:pPr>
                      <a:r>
                        <a:rPr lang="en-US" sz="1400" b="0" i="0" u="none" strike="noStrike" noProof="0" dirty="0">
                          <a:solidFill>
                            <a:schemeClr val="tx1"/>
                          </a:solidFill>
                          <a:effectLst/>
                          <a:latin typeface="Calibri"/>
                        </a:rPr>
                        <a:t>but removal should be considered when possible.</a:t>
                      </a:r>
                      <a:endParaRPr lang="en-US" sz="1400" b="0" i="0" u="none" strike="noStrike" noProof="0" dirty="0">
                        <a:solidFill>
                          <a:srgbClr val="000000"/>
                        </a:solidFill>
                        <a:effectLst/>
                        <a:latin typeface="Calibri"/>
                      </a:endParaRPr>
                    </a:p>
                  </a:txBody>
                  <a:tcPr marT="45721" marB="45721" anchor="ctr">
                    <a:lnL w="0">
                      <a:noFill/>
                    </a:lnL>
                    <a:lnR w="0">
                      <a:noFill/>
                    </a:lnR>
                    <a:lnT w="0">
                      <a:noFill/>
                    </a:lnT>
                    <a:lnB w="0">
                      <a:noFill/>
                    </a:lnB>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3748857970"/>
                  </a:ext>
                </a:extLst>
              </a:tr>
              <a:tr h="1017269">
                <a:tc>
                  <a:txBody>
                    <a:bodyPr/>
                    <a:lstStyle/>
                    <a:p>
                      <a:pPr algn="ctr" rtl="0" fontAlgn="base"/>
                      <a:r>
                        <a:rPr lang="en-US" sz="1400" dirty="0">
                          <a:effectLst/>
                        </a:rPr>
                        <a:t>Safer​</a:t>
                      </a:r>
                      <a:endParaRPr lang="en-US" sz="3200" b="0" i="0" dirty="0">
                        <a:solidFill>
                          <a:srgbClr val="000000"/>
                        </a:solidFill>
                        <a:effectLst/>
                      </a:endParaRPr>
                    </a:p>
                  </a:txBody>
                  <a:tcPr marT="45721" marB="45721" anchor="ctr">
                    <a:lnL w="0">
                      <a:noFill/>
                    </a:lnL>
                    <a:lnR w="0">
                      <a:noFill/>
                    </a:lnR>
                    <a:lnT w="0">
                      <a:noFill/>
                    </a:lnT>
                    <a:lnB w="0">
                      <a:noFill/>
                    </a:lnB>
                    <a:solidFill>
                      <a:schemeClr val="accent6">
                        <a:lumMod val="60000"/>
                        <a:lumOff val="40000"/>
                      </a:schemeClr>
                    </a:solidFill>
                  </a:tcPr>
                </a:tc>
                <a:tc>
                  <a:txBody>
                    <a:bodyPr/>
                    <a:lstStyle/>
                    <a:p>
                      <a:pPr algn="ctr" rtl="0" fontAlgn="base"/>
                      <a:r>
                        <a:rPr lang="en-US" sz="1400" dirty="0">
                          <a:effectLst/>
                        </a:rPr>
                        <a:t>Make harder to access​</a:t>
                      </a:r>
                      <a:endParaRPr lang="en-US" sz="3200" b="0" i="0" dirty="0">
                        <a:solidFill>
                          <a:srgbClr val="000000"/>
                        </a:solidFill>
                        <a:effectLst/>
                      </a:endParaRPr>
                    </a:p>
                  </a:txBody>
                  <a:tcPr marT="45721" marB="45721" anchor="ctr">
                    <a:lnL w="0">
                      <a:noFill/>
                    </a:lnL>
                    <a:lnR w="0">
                      <a:noFill/>
                    </a:lnR>
                    <a:lnT w="0">
                      <a:noFill/>
                    </a:lnT>
                    <a:lnB w="0">
                      <a:noFill/>
                    </a:lnB>
                    <a:solidFill>
                      <a:schemeClr val="accent6">
                        <a:lumMod val="60000"/>
                        <a:lumOff val="40000"/>
                      </a:schemeClr>
                    </a:solidFill>
                  </a:tcPr>
                </a:tc>
                <a:tc>
                  <a:txBody>
                    <a:bodyPr/>
                    <a:lstStyle/>
                    <a:p>
                      <a:pPr lvl="0" algn="ctr">
                        <a:lnSpc>
                          <a:spcPct val="100000"/>
                        </a:lnSpc>
                        <a:spcBef>
                          <a:spcPts val="0"/>
                        </a:spcBef>
                        <a:spcAft>
                          <a:spcPts val="0"/>
                        </a:spcAft>
                        <a:buNone/>
                      </a:pPr>
                      <a:r>
                        <a:rPr lang="en-US" sz="1400" b="0" i="0" u="none" strike="noStrike" noProof="0" dirty="0">
                          <a:solidFill>
                            <a:schemeClr val="tx1"/>
                          </a:solidFill>
                          <a:effectLst/>
                          <a:latin typeface="Calibri"/>
                        </a:rPr>
                        <a:t>Secure implements that can be locked up, </a:t>
                      </a:r>
                      <a:endParaRPr lang="en-US" sz="3200"/>
                    </a:p>
                    <a:p>
                      <a:pPr lvl="0" algn="ctr">
                        <a:lnSpc>
                          <a:spcPct val="100000"/>
                        </a:lnSpc>
                        <a:spcBef>
                          <a:spcPts val="0"/>
                        </a:spcBef>
                        <a:spcAft>
                          <a:spcPts val="0"/>
                        </a:spcAft>
                        <a:buNone/>
                      </a:pPr>
                      <a:r>
                        <a:rPr lang="en-US" sz="1400" b="0" i="0" u="none" strike="noStrike" noProof="0" dirty="0">
                          <a:solidFill>
                            <a:schemeClr val="tx1"/>
                          </a:solidFill>
                          <a:effectLst/>
                          <a:latin typeface="Calibri"/>
                        </a:rPr>
                        <a:t>(i.e., scissors, knives, razor blades, </a:t>
                      </a:r>
                      <a:endParaRPr lang="en-US" sz="3200" dirty="0"/>
                    </a:p>
                    <a:p>
                      <a:pPr lvl="0" algn="ctr">
                        <a:lnSpc>
                          <a:spcPct val="100000"/>
                        </a:lnSpc>
                        <a:spcBef>
                          <a:spcPts val="0"/>
                        </a:spcBef>
                        <a:spcAft>
                          <a:spcPts val="0"/>
                        </a:spcAft>
                        <a:buNone/>
                      </a:pPr>
                      <a:r>
                        <a:rPr lang="en-US" sz="1400" b="0" i="0" u="none" strike="noStrike" noProof="0" dirty="0">
                          <a:solidFill>
                            <a:schemeClr val="tx1"/>
                          </a:solidFill>
                          <a:effectLst/>
                          <a:latin typeface="Calibri"/>
                        </a:rPr>
                        <a:t>car keys, etc.)</a:t>
                      </a:r>
                    </a:p>
                  </a:txBody>
                  <a:tcPr marT="45721" marB="45721" anchor="ctr">
                    <a:lnL w="0">
                      <a:noFill/>
                    </a:lnL>
                    <a:lnR w="0">
                      <a:noFill/>
                    </a:lnR>
                    <a:lnT w="0">
                      <a:noFill/>
                    </a:lnT>
                    <a:lnB w="0">
                      <a:noFill/>
                    </a:lnB>
                    <a:solidFill>
                      <a:schemeClr val="accent6">
                        <a:lumMod val="60000"/>
                        <a:lumOff val="40000"/>
                      </a:schemeClr>
                    </a:solidFill>
                  </a:tcPr>
                </a:tc>
                <a:tc>
                  <a:txBody>
                    <a:bodyPr/>
                    <a:lstStyle/>
                    <a:p>
                      <a:pPr lvl="0" algn="ctr">
                        <a:lnSpc>
                          <a:spcPct val="100000"/>
                        </a:lnSpc>
                        <a:spcBef>
                          <a:spcPts val="0"/>
                        </a:spcBef>
                        <a:spcAft>
                          <a:spcPts val="0"/>
                        </a:spcAft>
                        <a:buNone/>
                      </a:pPr>
                      <a:r>
                        <a:rPr lang="en-US" sz="1400" b="0" i="0" u="none" strike="noStrike" noProof="0" dirty="0">
                          <a:solidFill>
                            <a:schemeClr val="tx1"/>
                          </a:solidFill>
                          <a:effectLst/>
                          <a:latin typeface="Calibri"/>
                        </a:rPr>
                        <a:t>Use under supervision</a:t>
                      </a:r>
                    </a:p>
                  </a:txBody>
                  <a:tcPr marT="45721" marB="45721" anchor="ctr">
                    <a:lnL w="0">
                      <a:noFill/>
                    </a:lnL>
                    <a:lnR w="0">
                      <a:noFill/>
                    </a:lnR>
                    <a:lnT w="0">
                      <a:noFill/>
                    </a:lnT>
                    <a:lnB w="0">
                      <a:noFill/>
                    </a:lnB>
                    <a:solidFill>
                      <a:schemeClr val="accent6">
                        <a:lumMod val="60000"/>
                        <a:lumOff val="40000"/>
                      </a:schemeClr>
                    </a:solidFill>
                  </a:tcPr>
                </a:tc>
                <a:extLst>
                  <a:ext uri="{0D108BD9-81ED-4DB2-BD59-A6C34878D82A}">
                    <a16:rowId xmlns:a16="http://schemas.microsoft.com/office/drawing/2014/main" val="2950869351"/>
                  </a:ext>
                </a:extLst>
              </a:tr>
              <a:tr h="486293">
                <a:tc>
                  <a:txBody>
                    <a:bodyPr/>
                    <a:lstStyle/>
                    <a:p>
                      <a:pPr algn="ctr" rtl="0" fontAlgn="base"/>
                      <a:r>
                        <a:rPr lang="en-US" sz="1400" dirty="0">
                          <a:effectLst/>
                        </a:rPr>
                        <a:t>Safe​</a:t>
                      </a:r>
                      <a:endParaRPr lang="en-US" sz="3200" b="0" i="0" dirty="0">
                        <a:solidFill>
                          <a:srgbClr val="000000"/>
                        </a:solidFill>
                        <a:effectLst/>
                      </a:endParaRPr>
                    </a:p>
                  </a:txBody>
                  <a:tcPr marT="45721" marB="45721" anchor="ctr">
                    <a:lnL w="0">
                      <a:noFill/>
                    </a:lnL>
                    <a:lnR w="0">
                      <a:noFill/>
                    </a:lnR>
                    <a:lnT w="0">
                      <a:noFill/>
                    </a:lnT>
                    <a:lnB w="0">
                      <a:noFill/>
                    </a:lnB>
                    <a:solidFill>
                      <a:schemeClr val="accent6">
                        <a:lumMod val="40000"/>
                        <a:lumOff val="60000"/>
                      </a:schemeClr>
                    </a:solidFill>
                  </a:tcPr>
                </a:tc>
                <a:tc>
                  <a:txBody>
                    <a:bodyPr/>
                    <a:lstStyle/>
                    <a:p>
                      <a:pPr algn="ctr" rtl="0" fontAlgn="base"/>
                      <a:r>
                        <a:rPr lang="en-US" sz="1400" dirty="0">
                          <a:effectLst/>
                        </a:rPr>
                        <a:t>Render inoperable​</a:t>
                      </a:r>
                      <a:endParaRPr lang="en-US" sz="3200" b="0" i="0" dirty="0">
                        <a:solidFill>
                          <a:srgbClr val="000000"/>
                        </a:solidFill>
                        <a:effectLst/>
                      </a:endParaRPr>
                    </a:p>
                  </a:txBody>
                  <a:tcPr marT="45721" marB="45721" anchor="ctr">
                    <a:lnL w="0">
                      <a:noFill/>
                    </a:lnL>
                    <a:lnR w="0">
                      <a:noFill/>
                    </a:lnR>
                    <a:lnT w="0">
                      <a:noFill/>
                    </a:lnT>
                    <a:lnB w="0">
                      <a:noFill/>
                    </a:lnB>
                    <a:solidFill>
                      <a:schemeClr val="accent6">
                        <a:lumMod val="40000"/>
                        <a:lumOff val="60000"/>
                      </a:schemeClr>
                    </a:solidFill>
                  </a:tcPr>
                </a:tc>
                <a:tc gridSpan="2">
                  <a:txBody>
                    <a:bodyPr/>
                    <a:lstStyle/>
                    <a:p>
                      <a:pPr lvl="0" algn="ctr">
                        <a:lnSpc>
                          <a:spcPct val="100000"/>
                        </a:lnSpc>
                        <a:spcBef>
                          <a:spcPts val="0"/>
                        </a:spcBef>
                        <a:spcAft>
                          <a:spcPts val="0"/>
                        </a:spcAft>
                        <a:buNone/>
                      </a:pPr>
                      <a:r>
                        <a:rPr lang="en-US" sz="1400" b="0" i="0" u="none" strike="noStrike" noProof="0" dirty="0">
                          <a:solidFill>
                            <a:schemeClr val="tx1"/>
                          </a:solidFill>
                          <a:effectLst/>
                          <a:latin typeface="Calibri"/>
                        </a:rPr>
                        <a:t>Almost impossible to render all other implements inoperable</a:t>
                      </a:r>
                      <a:endParaRPr lang="en-US" sz="1400" b="0" i="0" u="none" strike="noStrike" noProof="0" dirty="0">
                        <a:solidFill>
                          <a:srgbClr val="000000"/>
                        </a:solidFill>
                        <a:effectLst/>
                        <a:latin typeface="Calibri"/>
                      </a:endParaRPr>
                    </a:p>
                  </a:txBody>
                  <a:tcPr marT="45721" marB="45721" anchor="ctr">
                    <a:lnL w="0">
                      <a:noFill/>
                    </a:lnL>
                    <a:lnR w="0">
                      <a:noFill/>
                    </a:lnR>
                    <a:lnT w="0">
                      <a:noFill/>
                    </a:lnT>
                    <a:lnB w="0">
                      <a:noFill/>
                    </a:lnB>
                    <a:solidFill>
                      <a:schemeClr val="accent6">
                        <a:lumMod val="40000"/>
                        <a:lumOff val="60000"/>
                      </a:schemeClr>
                    </a:solidFill>
                  </a:tcPr>
                </a:tc>
                <a:tc hMerge="1">
                  <a:txBody>
                    <a:bodyPr/>
                    <a:lstStyle/>
                    <a:p>
                      <a:endParaRPr lang="en-US"/>
                    </a:p>
                  </a:txBody>
                  <a:tcPr anchor="ctr">
                    <a:solidFill>
                      <a:schemeClr val="accent4">
                        <a:lumMod val="40000"/>
                        <a:lumOff val="60000"/>
                      </a:schemeClr>
                    </a:solidFill>
                  </a:tcPr>
                </a:tc>
                <a:extLst>
                  <a:ext uri="{0D108BD9-81ED-4DB2-BD59-A6C34878D82A}">
                    <a16:rowId xmlns:a16="http://schemas.microsoft.com/office/drawing/2014/main" val="2982092556"/>
                  </a:ext>
                </a:extLst>
              </a:tr>
              <a:tr h="1017269">
                <a:tc>
                  <a:txBody>
                    <a:bodyPr/>
                    <a:lstStyle/>
                    <a:p>
                      <a:pPr algn="ctr" rtl="0" fontAlgn="base"/>
                      <a:r>
                        <a:rPr lang="en-US" sz="1400" dirty="0">
                          <a:effectLst/>
                        </a:rPr>
                        <a:t>Other​</a:t>
                      </a:r>
                      <a:endParaRPr lang="en-US" sz="3200" b="0" i="0" dirty="0">
                        <a:solidFill>
                          <a:srgbClr val="000000"/>
                        </a:solidFill>
                        <a:effectLst/>
                      </a:endParaRPr>
                    </a:p>
                  </a:txBody>
                  <a:tcPr marT="45721" marB="45721" anchor="ctr">
                    <a:lnL w="0">
                      <a:noFill/>
                    </a:lnL>
                    <a:lnR w="0">
                      <a:noFill/>
                    </a:lnR>
                    <a:lnT w="0">
                      <a:noFill/>
                    </a:lnT>
                    <a:lnB w="0">
                      <a:noFill/>
                    </a:lnB>
                    <a:solidFill>
                      <a:schemeClr val="accent6">
                        <a:lumMod val="20000"/>
                        <a:lumOff val="80000"/>
                      </a:schemeClr>
                    </a:solidFill>
                  </a:tcPr>
                </a:tc>
                <a:tc>
                  <a:txBody>
                    <a:bodyPr/>
                    <a:lstStyle/>
                    <a:p>
                      <a:pPr algn="ctr" rtl="0" fontAlgn="base"/>
                      <a:r>
                        <a:rPr lang="en-US" sz="1400" dirty="0">
                          <a:effectLst/>
                        </a:rPr>
                        <a:t>Distract or remind of reasons for living​</a:t>
                      </a:r>
                      <a:endParaRPr lang="en-US" sz="3200" b="0" i="0" dirty="0">
                        <a:solidFill>
                          <a:srgbClr val="000000"/>
                        </a:solidFill>
                        <a:effectLst/>
                      </a:endParaRPr>
                    </a:p>
                  </a:txBody>
                  <a:tcPr marT="45721" marB="45721" anchor="ctr">
                    <a:lnL w="0">
                      <a:noFill/>
                    </a:lnL>
                    <a:lnR w="0">
                      <a:noFill/>
                    </a:lnR>
                    <a:lnT w="0">
                      <a:noFill/>
                    </a:lnT>
                    <a:lnB w="0">
                      <a:noFill/>
                    </a:lnB>
                    <a:solidFill>
                      <a:schemeClr val="accent6">
                        <a:lumMod val="20000"/>
                        <a:lumOff val="80000"/>
                      </a:schemeClr>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effectLst/>
                          <a:latin typeface="Calibri"/>
                        </a:rPr>
                        <a:t>Identify ways to distract from suicidal thoughts (art, movement, hold on to ice cubes, take a shower, journal, call a friend) </a:t>
                      </a:r>
                    </a:p>
                  </a:txBody>
                  <a:tcPr marT="45721" marB="45721" anchor="ctr">
                    <a:lnL w="0">
                      <a:noFill/>
                    </a:lnL>
                    <a:lnR w="0">
                      <a:noFill/>
                    </a:lnR>
                    <a:lnT w="0">
                      <a:noFill/>
                    </a:lnT>
                    <a:lnB w="0">
                      <a:noFill/>
                    </a:lnB>
                    <a:solidFill>
                      <a:schemeClr val="accent6">
                        <a:lumMod val="20000"/>
                        <a:lumOff val="80000"/>
                      </a:schemeClr>
                    </a:solidFill>
                  </a:tcPr>
                </a:tc>
                <a:tc>
                  <a:txBody>
                    <a:bodyPr/>
                    <a:lstStyle/>
                    <a:p>
                      <a:pPr lvl="0" algn="ctr">
                        <a:buNone/>
                      </a:pPr>
                      <a:r>
                        <a:rPr lang="en-US" sz="1400" b="0" i="0" u="none" strike="noStrike" noProof="0" dirty="0">
                          <a:solidFill>
                            <a:srgbClr val="000000"/>
                          </a:solidFill>
                          <a:effectLst/>
                          <a:latin typeface="Calibri"/>
                        </a:rPr>
                        <a:t>Leave photos of loved ones, pets, or  </a:t>
                      </a:r>
                      <a:endParaRPr lang="en-US" sz="3200"/>
                    </a:p>
                    <a:p>
                      <a:pPr lvl="0" algn="ctr">
                        <a:buNone/>
                      </a:pPr>
                      <a:r>
                        <a:rPr lang="en-US" sz="1400" b="0" i="0" u="none" strike="noStrike" noProof="0" dirty="0">
                          <a:solidFill>
                            <a:srgbClr val="000000"/>
                          </a:solidFill>
                          <a:effectLst/>
                          <a:latin typeface="Calibri"/>
                        </a:rPr>
                        <a:t>reasons for living in common places</a:t>
                      </a:r>
                    </a:p>
                    <a:p>
                      <a:pPr lvl="0" algn="ctr">
                        <a:lnSpc>
                          <a:spcPct val="100000"/>
                        </a:lnSpc>
                        <a:spcBef>
                          <a:spcPts val="0"/>
                        </a:spcBef>
                        <a:spcAft>
                          <a:spcPts val="0"/>
                        </a:spcAft>
                        <a:buNone/>
                      </a:pPr>
                      <a:endParaRPr lang="en-US" sz="1400" b="0" i="0" u="none" strike="noStrike" noProof="0" dirty="0">
                        <a:solidFill>
                          <a:srgbClr val="000000"/>
                        </a:solidFill>
                        <a:effectLst/>
                        <a:latin typeface="Calibri"/>
                      </a:endParaRPr>
                    </a:p>
                  </a:txBody>
                  <a:tcPr marT="45721" marB="45721" anchor="ctr">
                    <a:lnL w="0">
                      <a:noFill/>
                    </a:lnL>
                    <a:lnR w="0">
                      <a:noFill/>
                    </a:lnR>
                    <a:lnT w="0">
                      <a:noFill/>
                    </a:lnT>
                    <a:lnB w="0">
                      <a:noFill/>
                    </a:lnB>
                    <a:solidFill>
                      <a:schemeClr val="accent6">
                        <a:lumMod val="20000"/>
                        <a:lumOff val="80000"/>
                      </a:schemeClr>
                    </a:solidFill>
                  </a:tcPr>
                </a:tc>
                <a:extLst>
                  <a:ext uri="{0D108BD9-81ED-4DB2-BD59-A6C34878D82A}">
                    <a16:rowId xmlns:a16="http://schemas.microsoft.com/office/drawing/2014/main" val="3036602731"/>
                  </a:ext>
                </a:extLst>
              </a:tr>
              <a:tr h="894085">
                <a:tc>
                  <a:txBody>
                    <a:bodyPr/>
                    <a:lstStyle/>
                    <a:p>
                      <a:pPr algn="ctr" rtl="0" fontAlgn="base"/>
                      <a:r>
                        <a:rPr lang="en-US" sz="1400" dirty="0">
                          <a:effectLst/>
                        </a:rPr>
                        <a:t>And​</a:t>
                      </a:r>
                      <a:endParaRPr lang="en-US" sz="3200" b="0" i="0" dirty="0">
                        <a:solidFill>
                          <a:srgbClr val="000000"/>
                        </a:solidFill>
                        <a:effectLst/>
                      </a:endParaRPr>
                    </a:p>
                  </a:txBody>
                  <a:tcPr marT="45721" marB="45721" anchor="ctr">
                    <a:lnL w="0">
                      <a:noFill/>
                    </a:lnL>
                    <a:lnR w="0">
                      <a:noFill/>
                    </a:lnR>
                    <a:lnT w="0">
                      <a:noFill/>
                    </a:lnT>
                    <a:lnB w="0">
                      <a:noFill/>
                    </a:lnB>
                    <a:solidFill>
                      <a:srgbClr val="F5FAF2"/>
                    </a:solidFill>
                  </a:tcPr>
                </a:tc>
                <a:tc>
                  <a:txBody>
                    <a:bodyPr/>
                    <a:lstStyle/>
                    <a:p>
                      <a:pPr algn="ctr" rtl="0" fontAlgn="base"/>
                      <a:r>
                        <a:rPr lang="en-US" sz="1400" dirty="0">
                          <a:effectLst/>
                        </a:rPr>
                        <a:t>988​</a:t>
                      </a:r>
                      <a:endParaRPr lang="en-US" sz="3200" dirty="0">
                        <a:effectLst/>
                      </a:endParaRPr>
                    </a:p>
                    <a:p>
                      <a:pPr algn="ctr" rtl="0" fontAlgn="base"/>
                      <a:r>
                        <a:rPr lang="en-US" sz="1400" dirty="0">
                          <a:effectLst/>
                        </a:rPr>
                        <a:t>Keep physical &amp; </a:t>
                      </a:r>
                      <a:endParaRPr lang="en-US" sz="3200" b="0" i="0" dirty="0">
                        <a:solidFill>
                          <a:srgbClr val="000000"/>
                        </a:solidFill>
                        <a:effectLst/>
                      </a:endParaRPr>
                    </a:p>
                    <a:p>
                      <a:pPr lvl="0" algn="ctr">
                        <a:buNone/>
                      </a:pPr>
                      <a:r>
                        <a:rPr lang="en-US" sz="1400" dirty="0">
                          <a:effectLst/>
                        </a:rPr>
                        <a:t>emotional contact​</a:t>
                      </a:r>
                      <a:endParaRPr lang="en-US" sz="3200" b="0" i="0">
                        <a:solidFill>
                          <a:srgbClr val="000000"/>
                        </a:solidFill>
                        <a:effectLst/>
                      </a:endParaRPr>
                    </a:p>
                  </a:txBody>
                  <a:tcPr marT="45721" marB="45721" anchor="ctr">
                    <a:lnL w="0">
                      <a:noFill/>
                    </a:lnL>
                    <a:lnR w="0">
                      <a:noFill/>
                    </a:lnR>
                    <a:lnT w="0">
                      <a:noFill/>
                    </a:lnT>
                    <a:lnB w="0">
                      <a:noFill/>
                    </a:lnB>
                    <a:solidFill>
                      <a:srgbClr val="F5FAF2"/>
                    </a:solidFill>
                  </a:tcPr>
                </a:tc>
                <a:tc gridSpan="2">
                  <a:txBody>
                    <a:bodyPr/>
                    <a:lstStyle/>
                    <a:p>
                      <a:pPr lvl="0" algn="ctr">
                        <a:buNone/>
                      </a:pPr>
                      <a:r>
                        <a:rPr lang="en-US" sz="1400" b="0" i="0" u="none" strike="noStrike" noProof="0" dirty="0">
                          <a:solidFill>
                            <a:srgbClr val="000000"/>
                          </a:solidFill>
                          <a:effectLst/>
                          <a:latin typeface="Calibri"/>
                        </a:rPr>
                        <a:t>Program 988 – Suicide &amp; Crisis Lifeline into phone so they can reach out for help.</a:t>
                      </a:r>
                    </a:p>
                    <a:p>
                      <a:pPr lvl="0" algn="ctr">
                        <a:buNone/>
                      </a:pPr>
                      <a:r>
                        <a:rPr lang="en-US" sz="1400" b="0" i="0" u="none" strike="noStrike" noProof="0" dirty="0">
                          <a:solidFill>
                            <a:srgbClr val="000000"/>
                          </a:solidFill>
                          <a:effectLst/>
                          <a:latin typeface="Calibri"/>
                        </a:rPr>
                        <a:t>Keep bedroom doors open to maintain eyes and ears on them</a:t>
                      </a:r>
                    </a:p>
                  </a:txBody>
                  <a:tcPr marT="45721" marB="45721" anchor="ctr">
                    <a:lnL w="0">
                      <a:noFill/>
                    </a:lnL>
                    <a:lnR w="0">
                      <a:noFill/>
                    </a:lnR>
                    <a:lnT w="0">
                      <a:noFill/>
                    </a:lnT>
                    <a:lnB w="0">
                      <a:noFill/>
                    </a:lnB>
                    <a:solidFill>
                      <a:srgbClr val="F5FAF2"/>
                    </a:solidFill>
                  </a:tcPr>
                </a:tc>
                <a:tc hMerge="1">
                  <a:txBody>
                    <a:bodyPr/>
                    <a:lstStyle/>
                    <a:p>
                      <a:endParaRPr lang="en-US"/>
                    </a:p>
                  </a:txBody>
                  <a:tcPr/>
                </a:tc>
                <a:extLst>
                  <a:ext uri="{0D108BD9-81ED-4DB2-BD59-A6C34878D82A}">
                    <a16:rowId xmlns:a16="http://schemas.microsoft.com/office/drawing/2014/main" val="2930227862"/>
                  </a:ext>
                </a:extLst>
              </a:tr>
            </a:tbl>
          </a:graphicData>
        </a:graphic>
      </p:graphicFrame>
      <p:pic>
        <p:nvPicPr>
          <p:cNvPr id="3" name="Picture 2" descr="A green and white square with white text&#10;&#10;Description automatically generated">
            <a:extLst>
              <a:ext uri="{FF2B5EF4-FFF2-40B4-BE49-F238E27FC236}">
                <a16:creationId xmlns:a16="http://schemas.microsoft.com/office/drawing/2014/main" id="{08AEFC62-128B-4D8E-36A3-6AE169B1E5BC}"/>
              </a:ext>
            </a:extLst>
          </p:cNvPr>
          <p:cNvPicPr>
            <a:picLocks noChangeAspect="1"/>
          </p:cNvPicPr>
          <p:nvPr/>
        </p:nvPicPr>
        <p:blipFill>
          <a:blip r:embed="rId3"/>
          <a:stretch>
            <a:fillRect/>
          </a:stretch>
        </p:blipFill>
        <p:spPr>
          <a:xfrm>
            <a:off x="10533269" y="5271052"/>
            <a:ext cx="1362766" cy="1362766"/>
          </a:xfrm>
          <a:prstGeom prst="rect">
            <a:avLst/>
          </a:prstGeom>
        </p:spPr>
      </p:pic>
    </p:spTree>
    <p:extLst>
      <p:ext uri="{BB962C8B-B14F-4D97-AF65-F5344CB8AC3E}">
        <p14:creationId xmlns:p14="http://schemas.microsoft.com/office/powerpoint/2010/main" val="1679694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5" name="Rectangle 10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945A01C2-BE3E-AEE7-B96E-BF2E0DFC3377}"/>
              </a:ext>
            </a:extLst>
          </p:cNvPr>
          <p:cNvSpPr>
            <a:spLocks noGrp="1"/>
          </p:cNvSpPr>
          <p:nvPr>
            <p:ph type="title"/>
          </p:nvPr>
        </p:nvSpPr>
        <p:spPr>
          <a:xfrm>
            <a:off x="640081" y="2074364"/>
            <a:ext cx="2752354" cy="2709275"/>
          </a:xfrm>
          <a:prstGeom prst="ellipse">
            <a:avLst/>
          </a:prstGeom>
          <a:solidFill>
            <a:srgbClr val="262626"/>
          </a:solidFill>
          <a:ln w="174625" cmpd="thinThick">
            <a:solidFill>
              <a:srgbClr val="262626"/>
            </a:solidFill>
          </a:ln>
        </p:spPr>
        <p:txBody>
          <a:bodyPr vert="horz" lIns="91440" tIns="45721" rIns="91440" bIns="45721" rtlCol="0" anchor="ctr">
            <a:normAutofit/>
          </a:bodyPr>
          <a:lstStyle/>
          <a:p>
            <a:pPr algn="ctr" defTabSz="914422"/>
            <a:r>
              <a:rPr lang="en-US" sz="2601" dirty="0">
                <a:solidFill>
                  <a:srgbClr val="FFFFFF"/>
                </a:solidFill>
              </a:rPr>
              <a:t>STRATEGIES FOR A SUICIDE-SAFER HOME</a:t>
            </a:r>
          </a:p>
        </p:txBody>
      </p:sp>
      <p:graphicFrame>
        <p:nvGraphicFramePr>
          <p:cNvPr id="98" name="Table 97">
            <a:extLst>
              <a:ext uri="{FF2B5EF4-FFF2-40B4-BE49-F238E27FC236}">
                <a16:creationId xmlns:a16="http://schemas.microsoft.com/office/drawing/2014/main" id="{2EF1393A-19C4-7A5E-E436-61D0B3A8AF79}"/>
              </a:ext>
            </a:extLst>
          </p:cNvPr>
          <p:cNvGraphicFramePr>
            <a:graphicFrameLocks noGrp="1"/>
          </p:cNvGraphicFramePr>
          <p:nvPr>
            <p:extLst>
              <p:ext uri="{D42A27DB-BD31-4B8C-83A1-F6EECF244321}">
                <p14:modId xmlns:p14="http://schemas.microsoft.com/office/powerpoint/2010/main" val="2960204351"/>
              </p:ext>
            </p:extLst>
          </p:nvPr>
        </p:nvGraphicFramePr>
        <p:xfrm>
          <a:off x="3740727" y="471053"/>
          <a:ext cx="8070295" cy="5852457"/>
        </p:xfrm>
        <a:graphic>
          <a:graphicData uri="http://schemas.openxmlformats.org/drawingml/2006/table">
            <a:tbl>
              <a:tblPr firstRow="1" bandRow="1">
                <a:tableStyleId>{5C22544A-7EE6-4342-B048-85BDC9FD1C3A}</a:tableStyleId>
              </a:tblPr>
              <a:tblGrid>
                <a:gridCol w="896334">
                  <a:extLst>
                    <a:ext uri="{9D8B030D-6E8A-4147-A177-3AD203B41FA5}">
                      <a16:colId xmlns:a16="http://schemas.microsoft.com/office/drawing/2014/main" val="2838203670"/>
                    </a:ext>
                  </a:extLst>
                </a:gridCol>
                <a:gridCol w="1745625">
                  <a:extLst>
                    <a:ext uri="{9D8B030D-6E8A-4147-A177-3AD203B41FA5}">
                      <a16:colId xmlns:a16="http://schemas.microsoft.com/office/drawing/2014/main" val="2006527461"/>
                    </a:ext>
                  </a:extLst>
                </a:gridCol>
                <a:gridCol w="1797593">
                  <a:extLst>
                    <a:ext uri="{9D8B030D-6E8A-4147-A177-3AD203B41FA5}">
                      <a16:colId xmlns:a16="http://schemas.microsoft.com/office/drawing/2014/main" val="3008008516"/>
                    </a:ext>
                  </a:extLst>
                </a:gridCol>
                <a:gridCol w="1846827">
                  <a:extLst>
                    <a:ext uri="{9D8B030D-6E8A-4147-A177-3AD203B41FA5}">
                      <a16:colId xmlns:a16="http://schemas.microsoft.com/office/drawing/2014/main" val="1027000251"/>
                    </a:ext>
                  </a:extLst>
                </a:gridCol>
                <a:gridCol w="1783916">
                  <a:extLst>
                    <a:ext uri="{9D8B030D-6E8A-4147-A177-3AD203B41FA5}">
                      <a16:colId xmlns:a16="http://schemas.microsoft.com/office/drawing/2014/main" val="698337872"/>
                    </a:ext>
                  </a:extLst>
                </a:gridCol>
              </a:tblGrid>
              <a:tr h="652814">
                <a:tc>
                  <a:txBody>
                    <a:bodyPr/>
                    <a:lstStyle/>
                    <a:p>
                      <a:pPr lvl="0" algn="ctr">
                        <a:buNone/>
                      </a:pPr>
                      <a:endParaRPr lang="en-US" sz="1400"/>
                    </a:p>
                  </a:txBody>
                  <a:tcPr marL="68308" marR="68308" marT="34153" marB="34153" anchor="b">
                    <a:noFill/>
                  </a:tcPr>
                </a:tc>
                <a:tc>
                  <a:txBody>
                    <a:bodyPr/>
                    <a:lstStyle/>
                    <a:p>
                      <a:pPr algn="ctr"/>
                      <a:r>
                        <a:rPr lang="en-US" sz="1400" dirty="0"/>
                        <a:t>FIREARMS</a:t>
                      </a:r>
                    </a:p>
                  </a:txBody>
                  <a:tcPr marL="68308" marR="68308" marT="34153" marB="34153" anchor="b">
                    <a:solidFill>
                      <a:srgbClr val="850B1F"/>
                    </a:solidFill>
                  </a:tcPr>
                </a:tc>
                <a:tc>
                  <a:txBody>
                    <a:bodyPr/>
                    <a:lstStyle/>
                    <a:p>
                      <a:pPr algn="ctr"/>
                      <a:r>
                        <a:rPr lang="en-US" sz="1400" dirty="0"/>
                        <a:t>POISONS/ MEDICATIONS</a:t>
                      </a:r>
                    </a:p>
                  </a:txBody>
                  <a:tcPr marL="68308" marR="68308" marT="34153" marB="34153" anchor="b">
                    <a:solidFill>
                      <a:schemeClr val="accent1">
                        <a:lumMod val="50000"/>
                      </a:schemeClr>
                    </a:solidFill>
                  </a:tcPr>
                </a:tc>
                <a:tc>
                  <a:txBody>
                    <a:bodyPr/>
                    <a:lstStyle/>
                    <a:p>
                      <a:pPr algn="ctr"/>
                      <a:r>
                        <a:rPr lang="en-US" sz="1400" dirty="0"/>
                        <a:t>SUFFOCATION</a:t>
                      </a:r>
                    </a:p>
                  </a:txBody>
                  <a:tcPr marL="68308" marR="68308" marT="34153" marB="34153" anchor="b">
                    <a:solidFill>
                      <a:schemeClr val="accent4">
                        <a:lumMod val="50000"/>
                      </a:schemeClr>
                    </a:solidFill>
                  </a:tcPr>
                </a:tc>
                <a:tc>
                  <a:txBody>
                    <a:bodyPr/>
                    <a:lstStyle/>
                    <a:p>
                      <a:pPr algn="ctr"/>
                      <a:r>
                        <a:rPr lang="en-US" sz="1400" dirty="0"/>
                        <a:t>OTHER</a:t>
                      </a:r>
                    </a:p>
                  </a:txBody>
                  <a:tcPr marL="68308" marR="68308" marT="34153" marB="34153" anchor="b">
                    <a:solidFill>
                      <a:schemeClr val="accent6">
                        <a:lumMod val="50000"/>
                      </a:schemeClr>
                    </a:solidFill>
                  </a:tcPr>
                </a:tc>
                <a:extLst>
                  <a:ext uri="{0D108BD9-81ED-4DB2-BD59-A6C34878D82A}">
                    <a16:rowId xmlns:a16="http://schemas.microsoft.com/office/drawing/2014/main" val="2248454789"/>
                  </a:ext>
                </a:extLst>
              </a:tr>
              <a:tr h="847545">
                <a:tc>
                  <a:txBody>
                    <a:bodyPr/>
                    <a:lstStyle/>
                    <a:p>
                      <a:pPr marL="0" lvl="0" indent="0" algn="ctr">
                        <a:buNone/>
                      </a:pPr>
                      <a:endParaRPr lang="en-US" sz="1400"/>
                    </a:p>
                  </a:txBody>
                  <a:tcPr marL="68308" marR="68308" marT="34153" marB="34153" anchor="b">
                    <a:solidFill>
                      <a:schemeClr val="bg2"/>
                    </a:solidFill>
                  </a:tcPr>
                </a:tc>
                <a:tc>
                  <a:txBody>
                    <a:bodyPr/>
                    <a:lstStyle/>
                    <a:p>
                      <a:pPr marL="0" lvl="0" indent="0" algn="ctr">
                        <a:buNone/>
                      </a:pPr>
                      <a:r>
                        <a:rPr lang="en-US" sz="1400" dirty="0"/>
                        <a:t>Most Lethal</a:t>
                      </a:r>
                    </a:p>
                  </a:txBody>
                  <a:tcPr marL="68308" marR="68308" marT="34153" marB="34153" anchor="b">
                    <a:solidFill>
                      <a:schemeClr val="bg2"/>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Most often used</a:t>
                      </a:r>
                    </a:p>
                  </a:txBody>
                  <a:tcPr marL="68308" marR="68308" marT="34153" marB="34153" anchor="b">
                    <a:solidFill>
                      <a:schemeClr val="bg2"/>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2nd most lethal method</a:t>
                      </a:r>
                    </a:p>
                  </a:txBody>
                  <a:tcPr marL="68308" marR="68308" marT="34153" marB="34153" anchor="b">
                    <a:solidFill>
                      <a:schemeClr val="bg2"/>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Accessible or potentially lethal</a:t>
                      </a:r>
                    </a:p>
                  </a:txBody>
                  <a:tcPr marL="68308" marR="68308" marT="34153" marB="34153" anchor="b">
                    <a:solidFill>
                      <a:schemeClr val="bg2"/>
                    </a:solidFill>
                  </a:tcPr>
                </a:tc>
                <a:extLst>
                  <a:ext uri="{0D108BD9-81ED-4DB2-BD59-A6C34878D82A}">
                    <a16:rowId xmlns:a16="http://schemas.microsoft.com/office/drawing/2014/main" val="1687854619"/>
                  </a:ext>
                </a:extLst>
              </a:tr>
              <a:tr h="652814">
                <a:tc>
                  <a:txBody>
                    <a:bodyPr/>
                    <a:lstStyle/>
                    <a:p>
                      <a:pPr marL="0" lvl="0" indent="0" algn="ctr">
                        <a:buNone/>
                      </a:pPr>
                      <a:r>
                        <a:rPr lang="en-US" sz="1400" dirty="0"/>
                        <a:t>Safest</a:t>
                      </a:r>
                    </a:p>
                  </a:txBody>
                  <a:tcPr marL="68308" marR="68308" marT="34153" marB="34153" anchor="ctr">
                    <a:solidFill>
                      <a:schemeClr val="bg2"/>
                    </a:solidFill>
                  </a:tcPr>
                </a:tc>
                <a:tc>
                  <a:txBody>
                    <a:bodyPr/>
                    <a:lstStyle/>
                    <a:p>
                      <a:pPr marL="0" lvl="0" indent="0" algn="ctr">
                        <a:buNone/>
                      </a:pPr>
                      <a:r>
                        <a:rPr lang="en-US" sz="1400" dirty="0"/>
                        <a:t>Removal from home</a:t>
                      </a:r>
                    </a:p>
                  </a:txBody>
                  <a:tcPr marL="68308" marR="68308" marT="34153" marB="34153" anchor="ctr">
                    <a:solidFill>
                      <a:srgbClr val="B8122E"/>
                    </a:solidFill>
                  </a:tcPr>
                </a:tc>
                <a:tc>
                  <a:txBody>
                    <a:bodyPr/>
                    <a:lstStyle/>
                    <a:p>
                      <a:pPr marL="0" marR="0" lvl="0" indent="0" algn="ctr">
                        <a:lnSpc>
                          <a:spcPct val="90000"/>
                        </a:lnSpc>
                        <a:spcBef>
                          <a:spcPts val="1000"/>
                        </a:spcBef>
                        <a:spcAft>
                          <a:spcPts val="0"/>
                        </a:spcAft>
                        <a:buClr>
                          <a:srgbClr val="000000"/>
                        </a:buClr>
                        <a:buNone/>
                      </a:pPr>
                      <a:r>
                        <a:rPr lang="en-US" sz="1400" b="0" i="0" u="none" strike="noStrike" noProof="0" dirty="0">
                          <a:solidFill>
                            <a:srgbClr val="000000"/>
                          </a:solidFill>
                          <a:latin typeface="Calibri"/>
                        </a:rPr>
                        <a:t>Removal from home</a:t>
                      </a:r>
                    </a:p>
                  </a:txBody>
                  <a:tcPr marL="68308" marR="68308" marT="34153" marB="34153" anchor="ctr">
                    <a:solidFill>
                      <a:schemeClr val="accent1">
                        <a:lumMod val="75000"/>
                      </a:schemeClr>
                    </a:solidFill>
                  </a:tcPr>
                </a:tc>
                <a:tc>
                  <a:txBody>
                    <a:bodyPr/>
                    <a:lstStyle/>
                    <a:p>
                      <a:pPr marL="0" marR="0" lvl="0" indent="0" algn="ctr">
                        <a:lnSpc>
                          <a:spcPct val="90000"/>
                        </a:lnSpc>
                        <a:spcBef>
                          <a:spcPts val="1000"/>
                        </a:spcBef>
                        <a:spcAft>
                          <a:spcPts val="0"/>
                        </a:spcAft>
                        <a:buClr>
                          <a:srgbClr val="000000"/>
                        </a:buClr>
                        <a:buNone/>
                      </a:pPr>
                      <a:r>
                        <a:rPr lang="en-US" sz="1400" b="0" i="0" u="none" strike="noStrike" noProof="0" dirty="0">
                          <a:solidFill>
                            <a:srgbClr val="000000"/>
                          </a:solidFill>
                          <a:latin typeface="Calibri"/>
                        </a:rPr>
                        <a:t>Removal from home</a:t>
                      </a:r>
                    </a:p>
                  </a:txBody>
                  <a:tcPr marL="68308" marR="68308" marT="34153" marB="34153" anchor="ctr">
                    <a:solidFill>
                      <a:schemeClr val="accent4">
                        <a:lumMod val="75000"/>
                      </a:schemeClr>
                    </a:solidFill>
                  </a:tcPr>
                </a:tc>
                <a:tc>
                  <a:txBody>
                    <a:bodyPr/>
                    <a:lstStyle/>
                    <a:p>
                      <a:pPr marL="0" marR="0" lvl="0" indent="0" algn="ctr">
                        <a:lnSpc>
                          <a:spcPct val="90000"/>
                        </a:lnSpc>
                        <a:spcBef>
                          <a:spcPts val="1000"/>
                        </a:spcBef>
                        <a:spcAft>
                          <a:spcPts val="0"/>
                        </a:spcAft>
                        <a:buClr>
                          <a:srgbClr val="000000"/>
                        </a:buClr>
                        <a:buNone/>
                      </a:pPr>
                      <a:r>
                        <a:rPr lang="en-US" sz="1400" b="0" i="0" u="none" strike="noStrike" noProof="0" dirty="0">
                          <a:solidFill>
                            <a:srgbClr val="000000"/>
                          </a:solidFill>
                          <a:latin typeface="Calibri"/>
                        </a:rPr>
                        <a:t>Removal from home</a:t>
                      </a:r>
                    </a:p>
                  </a:txBody>
                  <a:tcPr marL="68308" marR="68308" marT="34153" marB="34153" anchor="ctr">
                    <a:solidFill>
                      <a:schemeClr val="accent6">
                        <a:lumMod val="75000"/>
                      </a:schemeClr>
                    </a:solidFill>
                  </a:tcPr>
                </a:tc>
                <a:extLst>
                  <a:ext uri="{0D108BD9-81ED-4DB2-BD59-A6C34878D82A}">
                    <a16:rowId xmlns:a16="http://schemas.microsoft.com/office/drawing/2014/main" val="668249577"/>
                  </a:ext>
                </a:extLst>
              </a:tr>
              <a:tr h="652814">
                <a:tc>
                  <a:txBody>
                    <a:bodyPr/>
                    <a:lstStyle/>
                    <a:p>
                      <a:pPr marL="0" lvl="0" indent="0" algn="ctr">
                        <a:buNone/>
                      </a:pPr>
                      <a:r>
                        <a:rPr lang="en-US" sz="1400" dirty="0"/>
                        <a:t>Safer</a:t>
                      </a:r>
                    </a:p>
                  </a:txBody>
                  <a:tcPr marL="68308" marR="68308" marT="34153" marB="34153" anchor="ctr">
                    <a:solidFill>
                      <a:schemeClr val="bg2"/>
                    </a:solidFill>
                  </a:tcPr>
                </a:tc>
                <a:tc>
                  <a:txBody>
                    <a:bodyPr/>
                    <a:lstStyle/>
                    <a:p>
                      <a:pPr marL="0" lvl="0" indent="0" algn="ctr">
                        <a:buNone/>
                      </a:pPr>
                      <a:r>
                        <a:rPr lang="en-US" sz="1400" dirty="0"/>
                        <a:t>Make harder to access</a:t>
                      </a:r>
                    </a:p>
                  </a:txBody>
                  <a:tcPr marL="68308" marR="68308" marT="34153" marB="34153" anchor="ctr">
                    <a:solidFill>
                      <a:srgbClr val="F0415E"/>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Make harder to access</a:t>
                      </a:r>
                    </a:p>
                  </a:txBody>
                  <a:tcPr marL="68308" marR="68308" marT="34153" marB="34153" anchor="ctr">
                    <a:solidFill>
                      <a:schemeClr val="accent1">
                        <a:lumMod val="60000"/>
                        <a:lumOff val="4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Make harder to access</a:t>
                      </a:r>
                    </a:p>
                  </a:txBody>
                  <a:tcPr marL="68308" marR="68308" marT="34153" marB="34153" anchor="ctr">
                    <a:solidFill>
                      <a:schemeClr val="accent4">
                        <a:lumMod val="60000"/>
                        <a:lumOff val="4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Make harder to access</a:t>
                      </a:r>
                    </a:p>
                  </a:txBody>
                  <a:tcPr marL="68308" marR="68308" marT="34153" marB="34153" anchor="ctr">
                    <a:solidFill>
                      <a:schemeClr val="accent6">
                        <a:lumMod val="60000"/>
                        <a:lumOff val="40000"/>
                      </a:schemeClr>
                    </a:solidFill>
                  </a:tcPr>
                </a:tc>
                <a:extLst>
                  <a:ext uri="{0D108BD9-81ED-4DB2-BD59-A6C34878D82A}">
                    <a16:rowId xmlns:a16="http://schemas.microsoft.com/office/drawing/2014/main" val="1129347493"/>
                  </a:ext>
                </a:extLst>
              </a:tr>
              <a:tr h="652814">
                <a:tc>
                  <a:txBody>
                    <a:bodyPr/>
                    <a:lstStyle/>
                    <a:p>
                      <a:pPr marL="0" lvl="0" indent="0" algn="ctr">
                        <a:buNone/>
                      </a:pPr>
                      <a:r>
                        <a:rPr lang="en-US" sz="1400" dirty="0"/>
                        <a:t>Safe</a:t>
                      </a:r>
                    </a:p>
                  </a:txBody>
                  <a:tcPr marL="68308" marR="68308" marT="34153" marB="34153" anchor="ctr">
                    <a:solidFill>
                      <a:schemeClr val="bg2"/>
                    </a:solidFill>
                  </a:tcPr>
                </a:tc>
                <a:tc>
                  <a:txBody>
                    <a:bodyPr/>
                    <a:lstStyle/>
                    <a:p>
                      <a:pPr marL="0" lvl="0" indent="0" algn="ctr">
                        <a:buNone/>
                      </a:pPr>
                      <a:r>
                        <a:rPr lang="en-US" sz="1400" dirty="0"/>
                        <a:t>Render inoperable</a:t>
                      </a:r>
                    </a:p>
                  </a:txBody>
                  <a:tcPr marL="68308" marR="68308" marT="34153" marB="34153" anchor="ctr">
                    <a:solidFill>
                      <a:srgbClr val="F77C90"/>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Reduce quantity</a:t>
                      </a:r>
                      <a:endParaRPr lang="en-US" sz="1200" dirty="0"/>
                    </a:p>
                  </a:txBody>
                  <a:tcPr marL="68308" marR="68308" marT="34153" marB="34153" anchor="ctr">
                    <a:solidFill>
                      <a:schemeClr val="accent1">
                        <a:lumMod val="40000"/>
                        <a:lumOff val="6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a:t>
                      </a:r>
                    </a:p>
                  </a:txBody>
                  <a:tcPr marL="68308" marR="68308" marT="34153" marB="34153" anchor="ctr">
                    <a:solidFill>
                      <a:schemeClr val="accent4">
                        <a:lumMod val="40000"/>
                        <a:lumOff val="6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a:t>
                      </a:r>
                    </a:p>
                  </a:txBody>
                  <a:tcPr marL="68308" marR="68308" marT="34153" marB="34153" anchor="ctr">
                    <a:solidFill>
                      <a:schemeClr val="accent6">
                        <a:lumMod val="40000"/>
                        <a:lumOff val="60000"/>
                      </a:schemeClr>
                    </a:solidFill>
                  </a:tcPr>
                </a:tc>
                <a:extLst>
                  <a:ext uri="{0D108BD9-81ED-4DB2-BD59-A6C34878D82A}">
                    <a16:rowId xmlns:a16="http://schemas.microsoft.com/office/drawing/2014/main" val="2302599994"/>
                  </a:ext>
                </a:extLst>
              </a:tr>
              <a:tr h="1196828">
                <a:tc>
                  <a:txBody>
                    <a:bodyPr/>
                    <a:lstStyle/>
                    <a:p>
                      <a:pPr marL="0" lvl="0" indent="0" algn="ctr">
                        <a:buNone/>
                      </a:pPr>
                      <a:r>
                        <a:rPr lang="en-US" sz="1400" dirty="0"/>
                        <a:t>Other</a:t>
                      </a:r>
                    </a:p>
                  </a:txBody>
                  <a:tcPr marL="68308" marR="68308" marT="34153" marB="34153" anchor="ctr">
                    <a:solidFill>
                      <a:schemeClr val="bg2"/>
                    </a:solidFill>
                  </a:tcPr>
                </a:tc>
                <a:tc>
                  <a:txBody>
                    <a:bodyPr/>
                    <a:lstStyle/>
                    <a:p>
                      <a:pPr marL="0" lvl="0" indent="0" algn="ctr">
                        <a:buNone/>
                      </a:pPr>
                      <a:r>
                        <a:rPr lang="en-US" sz="1400" dirty="0"/>
                        <a:t>Distract or remind of reasons for living</a:t>
                      </a:r>
                    </a:p>
                  </a:txBody>
                  <a:tcPr marL="68308" marR="68308" marT="34153" marB="34153" anchor="ctr">
                    <a:solidFill>
                      <a:srgbClr val="FACAD2"/>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Distract or remind of reasons for living</a:t>
                      </a:r>
                    </a:p>
                  </a:txBody>
                  <a:tcPr marL="68308" marR="68308" marT="34153" marB="34153" anchor="ctr">
                    <a:solidFill>
                      <a:schemeClr val="accent1">
                        <a:lumMod val="20000"/>
                        <a:lumOff val="80000"/>
                      </a:schemeClr>
                    </a:solidFill>
                  </a:tcPr>
                </a:tc>
                <a:tc>
                  <a:txBody>
                    <a:bodyPr/>
                    <a:lstStyle/>
                    <a:p>
                      <a:pPr lvl="0" algn="ctr">
                        <a:lnSpc>
                          <a:spcPct val="100000"/>
                        </a:lnSpc>
                        <a:spcBef>
                          <a:spcPts val="0"/>
                        </a:spcBef>
                        <a:spcAft>
                          <a:spcPts val="0"/>
                        </a:spcAft>
                        <a:buNone/>
                      </a:pPr>
                      <a:r>
                        <a:rPr lang="en-US" sz="1400" b="0" i="0" u="none" strike="noStrike" noProof="0" dirty="0">
                          <a:solidFill>
                            <a:srgbClr val="000000"/>
                          </a:solidFill>
                          <a:latin typeface="Calibri"/>
                        </a:rPr>
                        <a:t>Distract or remind of reasons for living</a:t>
                      </a:r>
                    </a:p>
                  </a:txBody>
                  <a:tcPr marL="68308" marR="68308" marT="34153" marB="34153" anchor="ctr">
                    <a:solidFill>
                      <a:schemeClr val="accent4">
                        <a:lumMod val="20000"/>
                        <a:lumOff val="80000"/>
                      </a:schemeClr>
                    </a:solidFill>
                  </a:tcP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Distract or remind of reasons for living</a:t>
                      </a:r>
                    </a:p>
                  </a:txBody>
                  <a:tcPr marL="68308" marR="68308" marT="34153" marB="34153" anchor="ctr">
                    <a:solidFill>
                      <a:schemeClr val="accent6">
                        <a:lumMod val="20000"/>
                        <a:lumOff val="80000"/>
                      </a:schemeClr>
                    </a:solidFill>
                  </a:tcPr>
                </a:tc>
                <a:extLst>
                  <a:ext uri="{0D108BD9-81ED-4DB2-BD59-A6C34878D82A}">
                    <a16:rowId xmlns:a16="http://schemas.microsoft.com/office/drawing/2014/main" val="1368397464"/>
                  </a:ext>
                </a:extLst>
              </a:tr>
              <a:tr h="1196828">
                <a:tc>
                  <a:txBody>
                    <a:bodyPr/>
                    <a:lstStyle/>
                    <a:p>
                      <a:pPr marL="0" lvl="0" indent="0" algn="ctr">
                        <a:buNone/>
                      </a:pPr>
                      <a:r>
                        <a:rPr lang="en-US" sz="1400" dirty="0"/>
                        <a:t>And</a:t>
                      </a:r>
                    </a:p>
                  </a:txBody>
                  <a:tcPr marL="68308" marR="68308" marT="34153" marB="34153" anchor="ctr">
                    <a:solidFill>
                      <a:schemeClr val="bg2"/>
                    </a:solidFill>
                  </a:tcPr>
                </a:tc>
                <a:tc>
                  <a:txBody>
                    <a:bodyPr/>
                    <a:lstStyle/>
                    <a:p>
                      <a:pPr marL="0" lvl="0" indent="0" algn="ctr">
                        <a:buNone/>
                      </a:pPr>
                      <a:r>
                        <a:rPr lang="en-US" sz="1400" dirty="0"/>
                        <a:t>988</a:t>
                      </a:r>
                    </a:p>
                    <a:p>
                      <a:pPr marL="0" lvl="0" indent="0" algn="ctr">
                        <a:buNone/>
                      </a:pPr>
                      <a:r>
                        <a:rPr lang="en-US" sz="1400" dirty="0"/>
                        <a:t>Keep physical &amp; emotional contact</a:t>
                      </a:r>
                    </a:p>
                  </a:txBody>
                  <a:tcPr marL="68308" marR="68308" marT="34153" marB="34153" anchor="ct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988</a:t>
                      </a:r>
                    </a:p>
                    <a:p>
                      <a:pPr marL="0" lvl="0" indent="0" algn="ctr">
                        <a:lnSpc>
                          <a:spcPct val="90000"/>
                        </a:lnSpc>
                        <a:spcBef>
                          <a:spcPts val="1000"/>
                        </a:spcBef>
                        <a:spcAft>
                          <a:spcPts val="0"/>
                        </a:spcAft>
                        <a:buNone/>
                      </a:pPr>
                      <a:r>
                        <a:rPr lang="en-US" sz="1400" b="0" i="0" u="none" strike="noStrike" noProof="0" dirty="0">
                          <a:solidFill>
                            <a:srgbClr val="000000"/>
                          </a:solidFill>
                          <a:latin typeface="Calibri"/>
                        </a:rPr>
                        <a:t>Keep physical &amp; emotional contact</a:t>
                      </a:r>
                    </a:p>
                  </a:txBody>
                  <a:tcPr marL="68308" marR="68308" marT="34153" marB="34153" anchor="ctr"/>
                </a:tc>
                <a:tc>
                  <a:txBody>
                    <a:bodyPr/>
                    <a:lstStyle/>
                    <a:p>
                      <a:pPr lvl="0" algn="ctr">
                        <a:lnSpc>
                          <a:spcPct val="100000"/>
                        </a:lnSpc>
                        <a:spcBef>
                          <a:spcPts val="0"/>
                        </a:spcBef>
                        <a:spcAft>
                          <a:spcPts val="0"/>
                        </a:spcAft>
                        <a:buNone/>
                      </a:pPr>
                      <a:r>
                        <a:rPr lang="en-US" sz="1400" b="0" i="0" u="none" strike="noStrike" noProof="0" dirty="0">
                          <a:solidFill>
                            <a:srgbClr val="000000"/>
                          </a:solidFill>
                          <a:latin typeface="Calibri"/>
                        </a:rPr>
                        <a:t>988</a:t>
                      </a:r>
                      <a:endParaRPr lang="en-US" sz="1200" dirty="0"/>
                    </a:p>
                    <a:p>
                      <a:pPr lvl="0" algn="ctr">
                        <a:lnSpc>
                          <a:spcPct val="100000"/>
                        </a:lnSpc>
                        <a:spcBef>
                          <a:spcPts val="0"/>
                        </a:spcBef>
                        <a:spcAft>
                          <a:spcPts val="0"/>
                        </a:spcAft>
                        <a:buNone/>
                      </a:pPr>
                      <a:r>
                        <a:rPr lang="en-US" sz="1400" b="0" i="0" u="none" strike="noStrike" noProof="0" dirty="0">
                          <a:solidFill>
                            <a:srgbClr val="000000"/>
                          </a:solidFill>
                          <a:latin typeface="Calibri"/>
                        </a:rPr>
                        <a:t>Keep physical &amp; emotional contact</a:t>
                      </a:r>
                    </a:p>
                  </a:txBody>
                  <a:tcPr marL="68308" marR="68308" marT="34153" marB="34153" anchor="ctr"/>
                </a:tc>
                <a:tc>
                  <a:txBody>
                    <a:bodyPr/>
                    <a:lstStyle/>
                    <a:p>
                      <a:pPr marL="0" lvl="0" indent="0" algn="ctr">
                        <a:lnSpc>
                          <a:spcPct val="90000"/>
                        </a:lnSpc>
                        <a:spcBef>
                          <a:spcPts val="1000"/>
                        </a:spcBef>
                        <a:spcAft>
                          <a:spcPts val="0"/>
                        </a:spcAft>
                        <a:buNone/>
                      </a:pPr>
                      <a:r>
                        <a:rPr lang="en-US" sz="1400" b="0" i="0" u="none" strike="noStrike" noProof="0" dirty="0">
                          <a:solidFill>
                            <a:srgbClr val="000000"/>
                          </a:solidFill>
                          <a:latin typeface="Calibri"/>
                        </a:rPr>
                        <a:t>988</a:t>
                      </a:r>
                    </a:p>
                    <a:p>
                      <a:pPr marL="0" lvl="0" indent="0" algn="ctr">
                        <a:lnSpc>
                          <a:spcPct val="90000"/>
                        </a:lnSpc>
                        <a:spcBef>
                          <a:spcPts val="1000"/>
                        </a:spcBef>
                        <a:spcAft>
                          <a:spcPts val="0"/>
                        </a:spcAft>
                        <a:buNone/>
                      </a:pPr>
                      <a:r>
                        <a:rPr lang="en-US" sz="1400" b="0" i="0" u="none" strike="noStrike" noProof="0" dirty="0">
                          <a:solidFill>
                            <a:srgbClr val="000000"/>
                          </a:solidFill>
                          <a:latin typeface="Calibri"/>
                        </a:rPr>
                        <a:t>Keep physical &amp; emotional contact</a:t>
                      </a:r>
                    </a:p>
                  </a:txBody>
                  <a:tcPr marL="68308" marR="68308" marT="34153" marB="34153" anchor="ctr"/>
                </a:tc>
                <a:extLst>
                  <a:ext uri="{0D108BD9-81ED-4DB2-BD59-A6C34878D82A}">
                    <a16:rowId xmlns:a16="http://schemas.microsoft.com/office/drawing/2014/main" val="1239982563"/>
                  </a:ext>
                </a:extLst>
              </a:tr>
            </a:tbl>
          </a:graphicData>
        </a:graphic>
      </p:graphicFrame>
    </p:spTree>
    <p:extLst>
      <p:ext uri="{BB962C8B-B14F-4D97-AF65-F5344CB8AC3E}">
        <p14:creationId xmlns:p14="http://schemas.microsoft.com/office/powerpoint/2010/main" val="3588144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7958">
              <a:srgbClr val="FFFFFF"/>
            </a:gs>
            <a:gs pos="0">
              <a:schemeClr val="accent4">
                <a:lumMod val="0"/>
                <a:lumOff val="100000"/>
              </a:schemeClr>
            </a:gs>
            <a:gs pos="7000">
              <a:schemeClr val="accent4">
                <a:lumMod val="0"/>
                <a:lumOff val="100000"/>
              </a:schemeClr>
            </a:gs>
            <a:gs pos="100000">
              <a:schemeClr val="accent4">
                <a:lumMod val="10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93CF-E04D-444F-B2C3-C28EBE19CB56}"/>
              </a:ext>
            </a:extLst>
          </p:cNvPr>
          <p:cNvSpPr>
            <a:spLocks noGrp="1"/>
          </p:cNvSpPr>
          <p:nvPr>
            <p:ph type="title"/>
          </p:nvPr>
        </p:nvSpPr>
        <p:spPr>
          <a:xfrm>
            <a:off x="838202" y="365129"/>
            <a:ext cx="10515600" cy="949324"/>
          </a:xfrm>
        </p:spPr>
        <p:txBody>
          <a:bodyPr>
            <a:normAutofit/>
          </a:bodyPr>
          <a:lstStyle/>
          <a:p>
            <a:r>
              <a:rPr lang="en-US" sz="5401" dirty="0"/>
              <a:t> REMEMBER</a:t>
            </a:r>
            <a:endParaRPr lang="en-US" sz="5401" dirty="0">
              <a:cs typeface="Calibri Light"/>
            </a:endParaRPr>
          </a:p>
        </p:txBody>
      </p:sp>
      <p:sp>
        <p:nvSpPr>
          <p:cNvPr id="3" name="Content Placeholder 2">
            <a:extLst>
              <a:ext uri="{FF2B5EF4-FFF2-40B4-BE49-F238E27FC236}">
                <a16:creationId xmlns:a16="http://schemas.microsoft.com/office/drawing/2014/main" id="{B11962EA-CDA4-4D54-AE80-E1865E549F05}"/>
              </a:ext>
            </a:extLst>
          </p:cNvPr>
          <p:cNvSpPr>
            <a:spLocks noGrp="1"/>
          </p:cNvSpPr>
          <p:nvPr>
            <p:ph idx="1"/>
          </p:nvPr>
        </p:nvSpPr>
        <p:spPr>
          <a:xfrm>
            <a:off x="838199" y="1314452"/>
            <a:ext cx="10758556" cy="5032375"/>
          </a:xfrm>
        </p:spPr>
        <p:txBody>
          <a:bodyPr vert="horz" lIns="91440" tIns="45721" rIns="91440" bIns="45721" rtlCol="0" anchor="t">
            <a:normAutofit/>
          </a:bodyPr>
          <a:lstStyle/>
          <a:p>
            <a:pPr marL="971575" indent="-514362">
              <a:buFont typeface="+mj-lt"/>
              <a:buAutoNum type="arabicPeriod"/>
            </a:pPr>
            <a:r>
              <a:rPr lang="en-US" sz="3500" dirty="0"/>
              <a:t>Know the risk factors and warning signs.</a:t>
            </a:r>
            <a:endParaRPr lang="en-US" sz="3500" dirty="0">
              <a:cs typeface="Calibri"/>
            </a:endParaRPr>
          </a:p>
          <a:p>
            <a:pPr marL="971575" indent="-514362">
              <a:buFont typeface="+mj-lt"/>
              <a:buAutoNum type="arabicPeriod"/>
            </a:pPr>
            <a:r>
              <a:rPr lang="en-US" sz="3500" dirty="0"/>
              <a:t>Understand your role in response to a suicide crisis.</a:t>
            </a:r>
          </a:p>
          <a:p>
            <a:pPr marL="971575" indent="-514362">
              <a:buAutoNum type="arabicPeriod"/>
            </a:pPr>
            <a:r>
              <a:rPr lang="en-US" sz="3500" dirty="0"/>
              <a:t>Ask direct questions to determine risk for suicide. </a:t>
            </a:r>
            <a:endParaRPr lang="en-US" sz="3500" dirty="0">
              <a:cs typeface="Calibri"/>
            </a:endParaRPr>
          </a:p>
          <a:p>
            <a:pPr marL="971575" indent="-514362">
              <a:buFont typeface="+mj-lt"/>
              <a:buAutoNum type="arabicPeriod"/>
            </a:pPr>
            <a:r>
              <a:rPr lang="en-US" sz="3500" dirty="0"/>
              <a:t>Identify lethal means safety strategies to make an environment suicide safer. </a:t>
            </a:r>
            <a:endParaRPr lang="en-US" sz="3500" dirty="0">
              <a:cs typeface="Calibri"/>
            </a:endParaRPr>
          </a:p>
          <a:p>
            <a:pPr marL="971575" indent="-514362">
              <a:buFont typeface="+mj-lt"/>
              <a:buAutoNum type="arabicPeriod"/>
            </a:pPr>
            <a:r>
              <a:rPr lang="en-US" sz="3500" dirty="0"/>
              <a:t>Skills to help parents create suicide-safer environments to prevent, delay, or deter a suicide attempt. </a:t>
            </a:r>
            <a:endParaRPr lang="en-US" sz="3500" dirty="0">
              <a:cs typeface="Calibri"/>
            </a:endParaRPr>
          </a:p>
          <a:p>
            <a:pPr marL="228606" indent="-228606"/>
            <a:endParaRPr lang="en-US">
              <a:cs typeface="Calibri" panose="020F0502020204030204"/>
            </a:endParaRPr>
          </a:p>
        </p:txBody>
      </p:sp>
    </p:spTree>
    <p:extLst>
      <p:ext uri="{BB962C8B-B14F-4D97-AF65-F5344CB8AC3E}">
        <p14:creationId xmlns:p14="http://schemas.microsoft.com/office/powerpoint/2010/main" val="3848772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for a home&#10;&#10;Description automatically generated">
            <a:extLst>
              <a:ext uri="{FF2B5EF4-FFF2-40B4-BE49-F238E27FC236}">
                <a16:creationId xmlns:a16="http://schemas.microsoft.com/office/drawing/2014/main" id="{DB452B2E-0866-3AFF-B31C-AE8677DB205A}"/>
              </a:ext>
            </a:extLst>
          </p:cNvPr>
          <p:cNvPicPr>
            <a:picLocks noChangeAspect="1"/>
          </p:cNvPicPr>
          <p:nvPr/>
        </p:nvPicPr>
        <p:blipFill>
          <a:blip r:embed="rId3"/>
          <a:stretch>
            <a:fillRect/>
          </a:stretch>
        </p:blipFill>
        <p:spPr>
          <a:xfrm>
            <a:off x="7750917" y="626034"/>
            <a:ext cx="3509211" cy="2208596"/>
          </a:xfrm>
          <a:prstGeom prst="rect">
            <a:avLst/>
          </a:prstGeom>
        </p:spPr>
      </p:pic>
      <p:sp>
        <p:nvSpPr>
          <p:cNvPr id="9" name="TextBox 8">
            <a:extLst>
              <a:ext uri="{FF2B5EF4-FFF2-40B4-BE49-F238E27FC236}">
                <a16:creationId xmlns:a16="http://schemas.microsoft.com/office/drawing/2014/main" id="{D753F889-E2FD-E80C-73C6-2352DDA4B0F2}"/>
              </a:ext>
            </a:extLst>
          </p:cNvPr>
          <p:cNvSpPr txBox="1"/>
          <p:nvPr/>
        </p:nvSpPr>
        <p:spPr>
          <a:xfrm>
            <a:off x="6651169" y="2909976"/>
            <a:ext cx="4604494" cy="2862324"/>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marL="114304" algn="r"/>
            <a:r>
              <a:rPr lang="en-US" sz="2000" b="1" dirty="0">
                <a:latin typeface="Calibri Light"/>
                <a:cs typeface="Arial"/>
              </a:rPr>
              <a:t>[Instructor Name]</a:t>
            </a:r>
            <a:endParaRPr lang="en-US" sz="2000" b="1" dirty="0">
              <a:latin typeface="Calibri Light"/>
              <a:cs typeface="Calibri Light"/>
            </a:endParaRPr>
          </a:p>
          <a:p>
            <a:pPr marL="114304" algn="r"/>
            <a:r>
              <a:rPr lang="en-US" sz="2000" dirty="0">
                <a:latin typeface="Calibri Light"/>
                <a:cs typeface="Arial"/>
              </a:rPr>
              <a:t>[Title]</a:t>
            </a:r>
            <a:endParaRPr lang="en-US" sz="2000" dirty="0">
              <a:latin typeface="Calibri Light"/>
              <a:cs typeface="Calibri Light"/>
            </a:endParaRPr>
          </a:p>
          <a:p>
            <a:pPr marL="114304" algn="r"/>
            <a:r>
              <a:rPr lang="en-US" sz="2000" dirty="0">
                <a:latin typeface="Calibri Light"/>
                <a:cs typeface="Arial"/>
              </a:rPr>
              <a:t>[Organization]</a:t>
            </a:r>
            <a:endParaRPr lang="en-US" sz="2000" dirty="0">
              <a:latin typeface="Calibri Light"/>
              <a:cs typeface="Calibri Light"/>
            </a:endParaRPr>
          </a:p>
          <a:p>
            <a:pPr marL="114304" algn="r"/>
            <a:endParaRPr lang="en-US" sz="2000" dirty="0">
              <a:latin typeface="Calibri Light"/>
              <a:cs typeface="Calibri Light"/>
            </a:endParaRPr>
          </a:p>
          <a:p>
            <a:pPr marL="114304" algn="r"/>
            <a:r>
              <a:rPr lang="fr" sz="2000" dirty="0">
                <a:latin typeface="Calibri Light"/>
                <a:cs typeface="Arial"/>
              </a:rPr>
              <a:t>Phone: [xxx-xxx-xxxx] </a:t>
            </a:r>
            <a:endParaRPr lang="en-US" sz="2000" dirty="0">
              <a:latin typeface="Calibri Light"/>
              <a:cs typeface="Calibri Light"/>
            </a:endParaRPr>
          </a:p>
          <a:p>
            <a:pPr marL="114304" algn="r"/>
            <a:r>
              <a:rPr lang="fr" sz="2000" dirty="0">
                <a:latin typeface="Calibri Light"/>
                <a:cs typeface="Arial"/>
              </a:rPr>
              <a:t>Email: [yourname@yourorganization.com]</a:t>
            </a:r>
          </a:p>
          <a:p>
            <a:pPr marL="114304" algn="r"/>
            <a:endParaRPr lang="en-US" sz="2000" u="sng" dirty="0">
              <a:latin typeface="Calibri Light"/>
              <a:ea typeface="Calibri Light"/>
              <a:cs typeface="Calibri Light"/>
            </a:endParaRPr>
          </a:p>
          <a:p>
            <a:pPr marL="114304" algn="r"/>
            <a:r>
              <a:rPr lang="en-US" sz="2000" dirty="0">
                <a:latin typeface="Calibri Light"/>
                <a:cs typeface="Calibri Light"/>
              </a:rPr>
              <a:t>Web: saferhomescollaborative.org</a:t>
            </a:r>
          </a:p>
          <a:p>
            <a:pPr marL="114304" algn="r"/>
            <a:endParaRPr lang="en-US" sz="2000" dirty="0">
              <a:latin typeface="Calibri Light"/>
              <a:cs typeface="Calibri Light"/>
            </a:endParaRPr>
          </a:p>
        </p:txBody>
      </p:sp>
      <p:pic>
        <p:nvPicPr>
          <p:cNvPr id="12" name="Picture 11" descr="A phone with a number on it&#10;&#10;Description automatically generated">
            <a:extLst>
              <a:ext uri="{FF2B5EF4-FFF2-40B4-BE49-F238E27FC236}">
                <a16:creationId xmlns:a16="http://schemas.microsoft.com/office/drawing/2014/main" id="{992DBBB1-B3DD-DFE8-F212-90A506750796}"/>
              </a:ext>
            </a:extLst>
          </p:cNvPr>
          <p:cNvPicPr>
            <a:picLocks noChangeAspect="1"/>
          </p:cNvPicPr>
          <p:nvPr/>
        </p:nvPicPr>
        <p:blipFill rotWithShape="1">
          <a:blip r:embed="rId4"/>
          <a:srcRect t="1397" b="14172"/>
          <a:stretch/>
        </p:blipFill>
        <p:spPr>
          <a:xfrm>
            <a:off x="442643" y="907514"/>
            <a:ext cx="3779340" cy="4076421"/>
          </a:xfrm>
          <a:prstGeom prst="rect">
            <a:avLst/>
          </a:prstGeom>
        </p:spPr>
      </p:pic>
      <p:sp>
        <p:nvSpPr>
          <p:cNvPr id="13" name="Rectangle 12">
            <a:extLst>
              <a:ext uri="{FF2B5EF4-FFF2-40B4-BE49-F238E27FC236}">
                <a16:creationId xmlns:a16="http://schemas.microsoft.com/office/drawing/2014/main" id="{930EEF96-9648-9895-9AE2-1DE68DF69563}"/>
              </a:ext>
            </a:extLst>
          </p:cNvPr>
          <p:cNvSpPr/>
          <p:nvPr/>
        </p:nvSpPr>
        <p:spPr>
          <a:xfrm>
            <a:off x="259523" y="344556"/>
            <a:ext cx="11683998" cy="61622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TextBox 2">
            <a:extLst>
              <a:ext uri="{FF2B5EF4-FFF2-40B4-BE49-F238E27FC236}">
                <a16:creationId xmlns:a16="http://schemas.microsoft.com/office/drawing/2014/main" id="{D2DACB47-3CA6-A8DE-D5B8-32978CCD1AC5}"/>
              </a:ext>
            </a:extLst>
          </p:cNvPr>
          <p:cNvSpPr txBox="1"/>
          <p:nvPr/>
        </p:nvSpPr>
        <p:spPr>
          <a:xfrm>
            <a:off x="508002" y="5646923"/>
            <a:ext cx="11214306" cy="646331"/>
          </a:xfrm>
          <a:prstGeom prst="rect">
            <a:avLst/>
          </a:prstGeom>
          <a:noFill/>
        </p:spPr>
        <p:txBody>
          <a:bodyPr wrap="square" rtlCol="0">
            <a:spAutoFit/>
          </a:bodyPr>
          <a:lstStyle/>
          <a:p>
            <a:r>
              <a:rPr lang="en-US" sz="1200" b="0" i="0" dirty="0">
                <a:solidFill>
                  <a:srgbClr val="000000"/>
                </a:solidFill>
                <a:effectLst/>
                <a:latin typeface="Segoe UI" panose="020B0502040204020203" pitchFamily="34" charset="0"/>
                <a:cs typeface="Segoe UI" panose="020B0502040204020203" pitchFamily="34" charset="0"/>
              </a:rPr>
              <a:t>The University of Missouri – St. Louis, Missouri Institute of Mental Health will be responsible for this program and maintain a record of your continuing education credits earned. MIMH awards 2 clock hour(s) or 2.4 contact hour(s) (0.24 CEUs) for this program, including 0 clock hour(s) towards ethics, 2 clock hour(s) towards suicide prevention, and 0 clock hour(s) towards cultural competence.</a:t>
            </a:r>
          </a:p>
        </p:txBody>
      </p:sp>
      <p:grpSp>
        <p:nvGrpSpPr>
          <p:cNvPr id="8" name="Group 7">
            <a:extLst>
              <a:ext uri="{FF2B5EF4-FFF2-40B4-BE49-F238E27FC236}">
                <a16:creationId xmlns:a16="http://schemas.microsoft.com/office/drawing/2014/main" id="{147BE51B-3791-6A2F-7909-D0BCE297C25D}"/>
              </a:ext>
            </a:extLst>
          </p:cNvPr>
          <p:cNvGrpSpPr/>
          <p:nvPr/>
        </p:nvGrpSpPr>
        <p:grpSpPr>
          <a:xfrm>
            <a:off x="4930333" y="1172171"/>
            <a:ext cx="2716500" cy="2786897"/>
            <a:chOff x="4930333" y="1172171"/>
            <a:chExt cx="2716500" cy="2786897"/>
          </a:xfrm>
        </p:grpSpPr>
        <p:grpSp>
          <p:nvGrpSpPr>
            <p:cNvPr id="4" name="Group 3">
              <a:extLst>
                <a:ext uri="{FF2B5EF4-FFF2-40B4-BE49-F238E27FC236}">
                  <a16:creationId xmlns:a16="http://schemas.microsoft.com/office/drawing/2014/main" id="{5684F2B2-99A1-DA21-7881-B30D215CB0A4}"/>
                </a:ext>
              </a:extLst>
            </p:cNvPr>
            <p:cNvGrpSpPr/>
            <p:nvPr/>
          </p:nvGrpSpPr>
          <p:grpSpPr>
            <a:xfrm>
              <a:off x="4930333" y="1172171"/>
              <a:ext cx="2716500" cy="2506897"/>
              <a:chOff x="4905377" y="2112730"/>
              <a:chExt cx="2716500" cy="2506897"/>
            </a:xfrm>
          </p:grpSpPr>
          <p:pic>
            <p:nvPicPr>
              <p:cNvPr id="6" name="Picture 5" descr="A qr code on a white background&#10;&#10;Description automatically generated">
                <a:extLst>
                  <a:ext uri="{FF2B5EF4-FFF2-40B4-BE49-F238E27FC236}">
                    <a16:creationId xmlns:a16="http://schemas.microsoft.com/office/drawing/2014/main" id="{1C209CFE-99C5-E1C2-F844-F02A4B1497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7" y="2238377"/>
                <a:ext cx="2381250" cy="2381250"/>
              </a:xfrm>
              <a:prstGeom prst="rect">
                <a:avLst/>
              </a:prstGeom>
            </p:spPr>
          </p:pic>
          <p:sp>
            <p:nvSpPr>
              <p:cNvPr id="2" name="TextBox 1">
                <a:extLst>
                  <a:ext uri="{FF2B5EF4-FFF2-40B4-BE49-F238E27FC236}">
                    <a16:creationId xmlns:a16="http://schemas.microsoft.com/office/drawing/2014/main" id="{D97134B9-E72A-5882-78AD-215768406622}"/>
                  </a:ext>
                </a:extLst>
              </p:cNvPr>
              <p:cNvSpPr txBox="1"/>
              <p:nvPr/>
            </p:nvSpPr>
            <p:spPr>
              <a:xfrm>
                <a:off x="5372471" y="2112730"/>
                <a:ext cx="2249406" cy="369332"/>
              </a:xfrm>
              <a:prstGeom prst="rect">
                <a:avLst/>
              </a:prstGeom>
              <a:noFill/>
            </p:spPr>
            <p:txBody>
              <a:bodyPr wrap="square" rtlCol="0">
                <a:spAutoFit/>
              </a:bodyPr>
              <a:lstStyle/>
              <a:p>
                <a:r>
                  <a:rPr lang="en-US" b="1" dirty="0"/>
                  <a:t>Post-Survey</a:t>
                </a:r>
              </a:p>
            </p:txBody>
          </p:sp>
        </p:grpSp>
        <p:sp>
          <p:nvSpPr>
            <p:cNvPr id="5" name="TextBox 4">
              <a:extLst>
                <a:ext uri="{FF2B5EF4-FFF2-40B4-BE49-F238E27FC236}">
                  <a16:creationId xmlns:a16="http://schemas.microsoft.com/office/drawing/2014/main" id="{2BED0752-F520-096E-D1DA-387380782E60}"/>
                </a:ext>
              </a:extLst>
            </p:cNvPr>
            <p:cNvSpPr txBox="1"/>
            <p:nvPr/>
          </p:nvSpPr>
          <p:spPr>
            <a:xfrm>
              <a:off x="4930333" y="3589736"/>
              <a:ext cx="2601625" cy="369332"/>
            </a:xfrm>
            <a:prstGeom prst="rect">
              <a:avLst/>
            </a:prstGeom>
            <a:noFill/>
          </p:spPr>
          <p:txBody>
            <a:bodyPr wrap="square" rtlCol="0">
              <a:spAutoFit/>
            </a:bodyPr>
            <a:lstStyle/>
            <a:p>
              <a:r>
                <a:rPr lang="en-US" b="1" dirty="0"/>
                <a:t>https://bit.ly/CSSS_POST</a:t>
              </a:r>
            </a:p>
          </p:txBody>
        </p:sp>
      </p:grpSp>
    </p:spTree>
    <p:extLst>
      <p:ext uri="{BB962C8B-B14F-4D97-AF65-F5344CB8AC3E}">
        <p14:creationId xmlns:p14="http://schemas.microsoft.com/office/powerpoint/2010/main" val="3967331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6B0DE"/>
            </a:gs>
            <a:gs pos="21000">
              <a:srgbClr val="7998D1"/>
            </a:gs>
            <a:gs pos="39000">
              <a:srgbClr val="4A76C6"/>
            </a:gs>
            <a:gs pos="51000">
              <a:srgbClr val="3762AF"/>
            </a:gs>
            <a:gs pos="100000">
              <a:srgbClr val="264378"/>
            </a:gs>
            <a:gs pos="67000">
              <a:srgbClr val="264378"/>
            </a:gs>
          </a:gsLst>
          <a:lin ang="162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sp>
        <p:nvSpPr>
          <p:cNvPr id="3" name="TextBox 2">
            <a:extLst>
              <a:ext uri="{FF2B5EF4-FFF2-40B4-BE49-F238E27FC236}">
                <a16:creationId xmlns:a16="http://schemas.microsoft.com/office/drawing/2014/main" id="{4FFA0583-1A44-5698-DDD1-3AB5B94F0D12}"/>
              </a:ext>
            </a:extLst>
          </p:cNvPr>
          <p:cNvSpPr txBox="1"/>
          <p:nvPr/>
        </p:nvSpPr>
        <p:spPr>
          <a:xfrm>
            <a:off x="-1524" y="128155"/>
            <a:ext cx="12192000" cy="1015663"/>
          </a:xfrm>
          <a:prstGeom prst="rect">
            <a:avLst/>
          </a:prstGeom>
          <a:noFill/>
        </p:spPr>
        <p:txBody>
          <a:bodyPr wrap="square">
            <a:spAutoFit/>
          </a:bodyPr>
          <a:lstStyle/>
          <a:p>
            <a:pPr algn="ctr"/>
            <a:r>
              <a:rPr lang="en-US" sz="6000" b="1" dirty="0">
                <a:solidFill>
                  <a:schemeClr val="bg1"/>
                </a:solidFill>
                <a:latin typeface="Aptos ExtraBold" panose="020F0502020204030204" pitchFamily="34" charset="0"/>
              </a:rPr>
              <a:t>YOUTH SUICIDE RISK FACTORS</a:t>
            </a:r>
            <a:endParaRPr lang="en-US" sz="6000" dirty="0"/>
          </a:p>
        </p:txBody>
      </p:sp>
      <p:graphicFrame>
        <p:nvGraphicFramePr>
          <p:cNvPr id="6" name="Table 5">
            <a:extLst>
              <a:ext uri="{FF2B5EF4-FFF2-40B4-BE49-F238E27FC236}">
                <a16:creationId xmlns:a16="http://schemas.microsoft.com/office/drawing/2014/main" id="{291D2AC8-E93C-B1B1-A6D0-03528D02A11E}"/>
              </a:ext>
            </a:extLst>
          </p:cNvPr>
          <p:cNvGraphicFramePr>
            <a:graphicFrameLocks noGrp="1"/>
          </p:cNvGraphicFramePr>
          <p:nvPr/>
        </p:nvGraphicFramePr>
        <p:xfrm>
          <a:off x="4061861" y="1453416"/>
          <a:ext cx="228036" cy="385010"/>
        </p:xfrm>
        <a:graphic>
          <a:graphicData uri="http://schemas.openxmlformats.org/drawingml/2006/table">
            <a:tbl>
              <a:tblPr/>
              <a:tblGrid>
                <a:gridCol w="228036">
                  <a:extLst>
                    <a:ext uri="{9D8B030D-6E8A-4147-A177-3AD203B41FA5}">
                      <a16:colId xmlns:a16="http://schemas.microsoft.com/office/drawing/2014/main" val="3563632835"/>
                    </a:ext>
                  </a:extLst>
                </a:gridCol>
              </a:tblGrid>
              <a:tr h="385010">
                <a:tc>
                  <a:txBody>
                    <a:bodyPr/>
                    <a:lstStyle/>
                    <a:p>
                      <a:endParaRPr lang="en-US" sz="1100" dirty="0"/>
                    </a:p>
                  </a:txBody>
                  <a:tcPr marT="45721" marB="45721">
                    <a:lnL>
                      <a:noFill/>
                    </a:lnL>
                    <a:lnR>
                      <a:noFill/>
                    </a:lnR>
                    <a:lnT>
                      <a:noFill/>
                    </a:lnT>
                    <a:lnB>
                      <a:noFill/>
                    </a:lnB>
                  </a:tcPr>
                </a:tc>
                <a:extLst>
                  <a:ext uri="{0D108BD9-81ED-4DB2-BD59-A6C34878D82A}">
                    <a16:rowId xmlns:a16="http://schemas.microsoft.com/office/drawing/2014/main" val="1310445802"/>
                  </a:ext>
                </a:extLst>
              </a:tr>
            </a:tbl>
          </a:graphicData>
        </a:graphic>
      </p:graphicFrame>
      <p:graphicFrame>
        <p:nvGraphicFramePr>
          <p:cNvPr id="7" name="Table 7">
            <a:extLst>
              <a:ext uri="{FF2B5EF4-FFF2-40B4-BE49-F238E27FC236}">
                <a16:creationId xmlns:a16="http://schemas.microsoft.com/office/drawing/2014/main" id="{574DF83A-CA18-CF08-F35F-19C737BD6973}"/>
              </a:ext>
            </a:extLst>
          </p:cNvPr>
          <p:cNvGraphicFramePr>
            <a:graphicFrameLocks noGrp="1"/>
          </p:cNvGraphicFramePr>
          <p:nvPr>
            <p:extLst>
              <p:ext uri="{D42A27DB-BD31-4B8C-83A1-F6EECF244321}">
                <p14:modId xmlns:p14="http://schemas.microsoft.com/office/powerpoint/2010/main" val="1845360417"/>
              </p:ext>
            </p:extLst>
          </p:nvPr>
        </p:nvGraphicFramePr>
        <p:xfrm>
          <a:off x="-1524" y="1105806"/>
          <a:ext cx="12193525" cy="6491357"/>
        </p:xfrm>
        <a:graphic>
          <a:graphicData uri="http://schemas.openxmlformats.org/drawingml/2006/table">
            <a:tbl>
              <a:tblPr firstRow="1" bandRow="1">
                <a:tableStyleId>{5C22544A-7EE6-4342-B048-85BDC9FD1C3A}</a:tableStyleId>
              </a:tblPr>
              <a:tblGrid>
                <a:gridCol w="3294048">
                  <a:extLst>
                    <a:ext uri="{9D8B030D-6E8A-4147-A177-3AD203B41FA5}">
                      <a16:colId xmlns:a16="http://schemas.microsoft.com/office/drawing/2014/main" val="4107049634"/>
                    </a:ext>
                  </a:extLst>
                </a:gridCol>
                <a:gridCol w="3060103">
                  <a:extLst>
                    <a:ext uri="{9D8B030D-6E8A-4147-A177-3AD203B41FA5}">
                      <a16:colId xmlns:a16="http://schemas.microsoft.com/office/drawing/2014/main" val="3453242400"/>
                    </a:ext>
                  </a:extLst>
                </a:gridCol>
                <a:gridCol w="2923721">
                  <a:extLst>
                    <a:ext uri="{9D8B030D-6E8A-4147-A177-3AD203B41FA5}">
                      <a16:colId xmlns:a16="http://schemas.microsoft.com/office/drawing/2014/main" val="1644667649"/>
                    </a:ext>
                  </a:extLst>
                </a:gridCol>
                <a:gridCol w="2915653">
                  <a:extLst>
                    <a:ext uri="{9D8B030D-6E8A-4147-A177-3AD203B41FA5}">
                      <a16:colId xmlns:a16="http://schemas.microsoft.com/office/drawing/2014/main" val="2545730322"/>
                    </a:ext>
                  </a:extLst>
                </a:gridCol>
              </a:tblGrid>
              <a:tr h="484537">
                <a:tc>
                  <a:txBody>
                    <a:bodyPr/>
                    <a:lstStyle/>
                    <a:p>
                      <a:pPr marL="57150" indent="0" algn="ctr">
                        <a:spcBef>
                          <a:spcPts val="0"/>
                        </a:spcBef>
                        <a:spcAft>
                          <a:spcPts val="800"/>
                        </a:spcAft>
                        <a:buFont typeface="Arial" panose="020B0604020202020204" pitchFamily="34" charset="0"/>
                        <a:buNone/>
                      </a:pPr>
                      <a:r>
                        <a:rPr lang="en-US" sz="2500" dirty="0">
                          <a:latin typeface="Trade Gothic Inline" panose="020B0504030203020204" pitchFamily="34" charset="0"/>
                        </a:rPr>
                        <a:t>Individual</a:t>
                      </a:r>
                      <a:endParaRPr lang="en-US" sz="2500" dirty="0"/>
                    </a:p>
                  </a:txBody>
                  <a:tcPr marT="45721" marB="4572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23" rtl="0" eaLnBrk="1" fontAlgn="auto" latinLnBrk="0" hangingPunct="1">
                        <a:lnSpc>
                          <a:spcPct val="100000"/>
                        </a:lnSpc>
                        <a:spcBef>
                          <a:spcPts val="600"/>
                        </a:spcBef>
                        <a:spcAft>
                          <a:spcPts val="800"/>
                        </a:spcAft>
                        <a:buClrTx/>
                        <a:buSzTx/>
                        <a:buFont typeface="Arial" panose="020B0604020202020204" pitchFamily="34" charset="0"/>
                        <a:buNone/>
                        <a:tabLst/>
                        <a:defRPr/>
                      </a:pPr>
                      <a:r>
                        <a:rPr lang="en-US" sz="2500" dirty="0">
                          <a:latin typeface="Trade Gothic Inline" panose="020B0504030203020204" pitchFamily="34" charset="0"/>
                        </a:rPr>
                        <a:t>Relationship</a:t>
                      </a:r>
                      <a:endParaRPr lang="en-US" sz="2500" dirty="0"/>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2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2500" dirty="0">
                          <a:latin typeface="Trade Gothic Inline" panose="020B0504030203020204" pitchFamily="34" charset="0"/>
                        </a:rPr>
                        <a:t>Community</a:t>
                      </a:r>
                      <a:endParaRPr lang="en-US" sz="2500" dirty="0"/>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23"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sz="2500" b="0"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Societal</a:t>
                      </a:r>
                      <a:endParaRPr lang="en-US" sz="2500" dirty="0">
                        <a:solidFill>
                          <a:schemeClr val="bg1"/>
                        </a:solidFill>
                      </a:endParaRPr>
                    </a:p>
                  </a:txBody>
                  <a:tcPr marT="45721" marB="4572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0526543"/>
                  </a:ext>
                </a:extLst>
              </a:tr>
              <a:tr h="6006820">
                <a:tc>
                  <a:txBody>
                    <a:bodyPr/>
                    <a:lstStyle/>
                    <a:p>
                      <a:pPr marL="231775" indent="-174625" algn="l">
                        <a:spcBef>
                          <a:spcPts val="0"/>
                        </a:spcBef>
                        <a:spcAft>
                          <a:spcPts val="800"/>
                        </a:spcAft>
                        <a:buFont typeface="Arial" panose="020B0604020202020204" pitchFamily="34" charset="0"/>
                        <a:buChar char="•"/>
                      </a:pPr>
                      <a:r>
                        <a:rPr lang="en-US" sz="2000" b="0" dirty="0">
                          <a:solidFill>
                            <a:schemeClr val="bg1"/>
                          </a:solidFill>
                        </a:rPr>
                        <a:t>Previous attempts</a:t>
                      </a:r>
                    </a:p>
                    <a:p>
                      <a:pPr marL="231775" indent="-174625" algn="l">
                        <a:spcBef>
                          <a:spcPts val="0"/>
                        </a:spcBef>
                        <a:spcAft>
                          <a:spcPts val="800"/>
                        </a:spcAft>
                        <a:buFont typeface="Arial" panose="020B0604020202020204" pitchFamily="34" charset="0"/>
                        <a:buChar char="•"/>
                      </a:pPr>
                      <a:r>
                        <a:rPr lang="en-US" sz="2000" b="0" dirty="0">
                          <a:solidFill>
                            <a:schemeClr val="bg1"/>
                          </a:solidFill>
                        </a:rPr>
                        <a:t>History of depression or other mental illnesses</a:t>
                      </a:r>
                    </a:p>
                    <a:p>
                      <a:pPr marL="231775" indent="-174625" algn="l">
                        <a:spcBef>
                          <a:spcPts val="0"/>
                        </a:spcBef>
                        <a:spcAft>
                          <a:spcPts val="800"/>
                        </a:spcAft>
                        <a:buFont typeface="Arial" panose="020B0604020202020204" pitchFamily="34" charset="0"/>
                        <a:buChar char="•"/>
                      </a:pPr>
                      <a:r>
                        <a:rPr lang="en-US" sz="2000" b="0" dirty="0">
                          <a:solidFill>
                            <a:schemeClr val="bg1"/>
                          </a:solidFill>
                        </a:rPr>
                        <a:t>Serious illness/chronic pain</a:t>
                      </a:r>
                    </a:p>
                    <a:p>
                      <a:pPr marL="231775" indent="-174625" algn="l">
                        <a:spcBef>
                          <a:spcPts val="0"/>
                        </a:spcBef>
                        <a:spcAft>
                          <a:spcPts val="800"/>
                        </a:spcAft>
                        <a:buFont typeface="Arial" panose="020B0604020202020204" pitchFamily="34" charset="0"/>
                        <a:buChar char="•"/>
                      </a:pPr>
                      <a:r>
                        <a:rPr lang="en-US" sz="2000" b="0" dirty="0">
                          <a:solidFill>
                            <a:schemeClr val="bg1"/>
                          </a:solidFill>
                        </a:rPr>
                        <a:t>Criminal/legal problems</a:t>
                      </a:r>
                    </a:p>
                    <a:p>
                      <a:pPr marL="231775" indent="-174625" algn="l">
                        <a:spcBef>
                          <a:spcPts val="0"/>
                        </a:spcBef>
                        <a:spcAft>
                          <a:spcPts val="800"/>
                        </a:spcAft>
                        <a:buFont typeface="Arial" panose="020B0604020202020204" pitchFamily="34" charset="0"/>
                        <a:buChar char="•"/>
                      </a:pPr>
                      <a:r>
                        <a:rPr lang="en-US" sz="2000" b="0" dirty="0">
                          <a:solidFill>
                            <a:schemeClr val="bg1"/>
                          </a:solidFill>
                        </a:rPr>
                        <a:t>Impulsive or aggressive tendencies</a:t>
                      </a:r>
                    </a:p>
                    <a:p>
                      <a:pPr marL="231775" indent="-174625" algn="l">
                        <a:spcBef>
                          <a:spcPts val="0"/>
                        </a:spcBef>
                        <a:spcAft>
                          <a:spcPts val="800"/>
                        </a:spcAft>
                        <a:buFont typeface="Arial" panose="020B0604020202020204" pitchFamily="34" charset="0"/>
                        <a:buChar char="•"/>
                      </a:pPr>
                      <a:r>
                        <a:rPr lang="en-US" sz="2000" b="0" dirty="0">
                          <a:solidFill>
                            <a:schemeClr val="bg1"/>
                          </a:solidFill>
                        </a:rPr>
                        <a:t>Substance use/misuse</a:t>
                      </a:r>
                    </a:p>
                    <a:p>
                      <a:pPr marL="231775" indent="-174625" algn="l">
                        <a:spcBef>
                          <a:spcPts val="0"/>
                        </a:spcBef>
                        <a:spcAft>
                          <a:spcPts val="800"/>
                        </a:spcAft>
                        <a:buFont typeface="Arial" panose="020B0604020202020204" pitchFamily="34" charset="0"/>
                        <a:buChar char="•"/>
                      </a:pPr>
                      <a:r>
                        <a:rPr lang="en-US" sz="2000" b="0" dirty="0">
                          <a:solidFill>
                            <a:schemeClr val="bg1"/>
                          </a:solidFill>
                        </a:rPr>
                        <a:t>Current or prior history of adverse childhood experiences</a:t>
                      </a:r>
                    </a:p>
                    <a:p>
                      <a:pPr marL="231775" indent="-174625" algn="l">
                        <a:spcBef>
                          <a:spcPts val="0"/>
                        </a:spcBef>
                        <a:spcAft>
                          <a:spcPts val="800"/>
                        </a:spcAft>
                        <a:buFont typeface="Arial" panose="020B0604020202020204" pitchFamily="34" charset="0"/>
                        <a:buChar char="•"/>
                      </a:pPr>
                      <a:r>
                        <a:rPr lang="en-US" sz="2000" b="0" dirty="0">
                          <a:solidFill>
                            <a:schemeClr val="bg1"/>
                          </a:solidFill>
                        </a:rPr>
                        <a:t>Sense of hopelessness</a:t>
                      </a:r>
                    </a:p>
                    <a:p>
                      <a:pPr marL="231775" indent="-174625" algn="l">
                        <a:spcBef>
                          <a:spcPts val="0"/>
                        </a:spcBef>
                        <a:spcAft>
                          <a:spcPts val="800"/>
                        </a:spcAft>
                        <a:buFont typeface="Arial" panose="020B0604020202020204" pitchFamily="34" charset="0"/>
                        <a:buChar char="•"/>
                      </a:pPr>
                      <a:r>
                        <a:rPr lang="en-US" sz="2000" b="0" dirty="0">
                          <a:solidFill>
                            <a:schemeClr val="bg1"/>
                          </a:solidFill>
                        </a:rPr>
                        <a:t>Violence victimization or perpetration</a:t>
                      </a:r>
                      <a:endParaRPr lang="en-US" sz="2100" dirty="0">
                        <a:solidFill>
                          <a:schemeClr val="bg1"/>
                        </a:solidFill>
                      </a:endParaRPr>
                    </a:p>
                  </a:txBody>
                  <a:tcPr marT="45721" marB="4572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Adverse childhood experiences</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History of being bullied</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Family or peer conflict</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Family/loved one’s history of suicide</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Loss of relationships (breakup, divorce, death)</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High conflict or violent relationships</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Social isolation</a:t>
                      </a:r>
                      <a:endParaRPr lang="en-US" sz="2500" dirty="0"/>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91442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Recent suicide of a friend/relative/ celebrity or anniversary of that suicide</a:t>
                      </a:r>
                    </a:p>
                    <a:p>
                      <a:pPr marL="173038" marR="0" lvl="0" indent="-173038" algn="l" defTabSz="91442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Lack of access to healthcare</a:t>
                      </a:r>
                    </a:p>
                    <a:p>
                      <a:pPr marL="173038" marR="0" lvl="0" indent="-173038" algn="l" defTabSz="91442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Suicide cluster in the community</a:t>
                      </a:r>
                    </a:p>
                    <a:p>
                      <a:pPr marL="173038" marR="0" lvl="0" indent="-173038" algn="l" defTabSz="91442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Stress of acculturation</a:t>
                      </a:r>
                    </a:p>
                    <a:p>
                      <a:pPr marL="173038" marR="0" lvl="0" indent="-173038" algn="l" defTabSz="91442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Community violence</a:t>
                      </a:r>
                    </a:p>
                    <a:p>
                      <a:pPr marL="173038" marR="0" lvl="0" indent="-173038" algn="l" defTabSz="91442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Systemic trauma, or marginalizing experiences based on sex/gender/race/ ethnicity</a:t>
                      </a:r>
                      <a:endParaRPr lang="en-US" sz="2000" dirty="0"/>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Easy access to lethal means </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Cultural, religious, or moral acceptance of suicide, or considered an honorable act</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lang="en-US" sz="2000" b="0" dirty="0">
                          <a:solidFill>
                            <a:schemeClr val="bg1"/>
                          </a:solidFill>
                        </a:rPr>
                        <a:t>Increased access to social media and negative online material</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Stigma associated with mental health or help-seeking</a:t>
                      </a:r>
                    </a:p>
                    <a:p>
                      <a:pPr marL="173038" marR="0" lvl="0" indent="-173038"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Unsafe media portrayals of suicide</a:t>
                      </a:r>
                      <a:endParaRPr lang="en-US" sz="900" dirty="0">
                        <a:solidFill>
                          <a:schemeClr val="bg1"/>
                        </a:solidFill>
                      </a:endParaRPr>
                    </a:p>
                  </a:txBody>
                  <a:tcPr marT="45721" marB="4572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872605"/>
                  </a:ext>
                </a:extLst>
              </a:tr>
            </a:tbl>
          </a:graphicData>
        </a:graphic>
      </p:graphicFrame>
    </p:spTree>
    <p:extLst>
      <p:ext uri="{BB962C8B-B14F-4D97-AF65-F5344CB8AC3E}">
        <p14:creationId xmlns:p14="http://schemas.microsoft.com/office/powerpoint/2010/main" val="196037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0000">
              <a:srgbClr val="F47120">
                <a:alpha val="69804"/>
              </a:srgbClr>
            </a:gs>
            <a:gs pos="40000">
              <a:srgbClr val="ED610C">
                <a:alpha val="75000"/>
              </a:srgbClr>
            </a:gs>
            <a:gs pos="68000">
              <a:srgbClr val="EC5800"/>
            </a:gs>
          </a:gsLst>
          <a:lin ang="16200000" scaled="1"/>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sp>
        <p:nvSpPr>
          <p:cNvPr id="3" name="TextBox 2">
            <a:extLst>
              <a:ext uri="{FF2B5EF4-FFF2-40B4-BE49-F238E27FC236}">
                <a16:creationId xmlns:a16="http://schemas.microsoft.com/office/drawing/2014/main" id="{3CA915D3-FBA5-5EC9-D294-9459DBFDC3DF}"/>
              </a:ext>
            </a:extLst>
          </p:cNvPr>
          <p:cNvSpPr txBox="1"/>
          <p:nvPr/>
        </p:nvSpPr>
        <p:spPr>
          <a:xfrm>
            <a:off x="155944" y="105371"/>
            <a:ext cx="11880116" cy="1015663"/>
          </a:xfrm>
          <a:prstGeom prst="rect">
            <a:avLst/>
          </a:prstGeom>
          <a:noFill/>
        </p:spPr>
        <p:txBody>
          <a:bodyPr wrap="square">
            <a:spAutoFit/>
          </a:bodyPr>
          <a:lstStyle/>
          <a:p>
            <a:pPr algn="ctr" defTabSz="914411">
              <a:defRPr/>
            </a:pPr>
            <a:r>
              <a:rPr lang="en-US" sz="6000" b="1" dirty="0">
                <a:solidFill>
                  <a:prstClr val="white"/>
                </a:solidFill>
                <a:latin typeface="Aptos ExtraBold" panose="020F0502020204030204" pitchFamily="34" charset="0"/>
              </a:rPr>
              <a:t>WARNING SIGNS</a:t>
            </a:r>
          </a:p>
        </p:txBody>
      </p:sp>
      <p:graphicFrame>
        <p:nvGraphicFramePr>
          <p:cNvPr id="4" name="Table 7">
            <a:extLst>
              <a:ext uri="{FF2B5EF4-FFF2-40B4-BE49-F238E27FC236}">
                <a16:creationId xmlns:a16="http://schemas.microsoft.com/office/drawing/2014/main" id="{981DEF6D-F7B6-9846-07A7-6FEF212DED36}"/>
              </a:ext>
            </a:extLst>
          </p:cNvPr>
          <p:cNvGraphicFramePr>
            <a:graphicFrameLocks noGrp="1"/>
          </p:cNvGraphicFramePr>
          <p:nvPr>
            <p:extLst>
              <p:ext uri="{D42A27DB-BD31-4B8C-83A1-F6EECF244321}">
                <p14:modId xmlns:p14="http://schemas.microsoft.com/office/powerpoint/2010/main" val="3680242363"/>
              </p:ext>
            </p:extLst>
          </p:nvPr>
        </p:nvGraphicFramePr>
        <p:xfrm>
          <a:off x="4569" y="993964"/>
          <a:ext cx="12187431" cy="6624322"/>
        </p:xfrm>
        <a:graphic>
          <a:graphicData uri="http://schemas.openxmlformats.org/drawingml/2006/table">
            <a:tbl>
              <a:tblPr bandRow="1">
                <a:tableStyleId>{5C22544A-7EE6-4342-B048-85BDC9FD1C3A}</a:tableStyleId>
              </a:tblPr>
              <a:tblGrid>
                <a:gridCol w="4234057">
                  <a:extLst>
                    <a:ext uri="{9D8B030D-6E8A-4147-A177-3AD203B41FA5}">
                      <a16:colId xmlns:a16="http://schemas.microsoft.com/office/drawing/2014/main" val="4107049634"/>
                    </a:ext>
                  </a:extLst>
                </a:gridCol>
                <a:gridCol w="3890898">
                  <a:extLst>
                    <a:ext uri="{9D8B030D-6E8A-4147-A177-3AD203B41FA5}">
                      <a16:colId xmlns:a16="http://schemas.microsoft.com/office/drawing/2014/main" val="3453242400"/>
                    </a:ext>
                  </a:extLst>
                </a:gridCol>
                <a:gridCol w="4062476">
                  <a:extLst>
                    <a:ext uri="{9D8B030D-6E8A-4147-A177-3AD203B41FA5}">
                      <a16:colId xmlns:a16="http://schemas.microsoft.com/office/drawing/2014/main" val="1644667649"/>
                    </a:ext>
                  </a:extLst>
                </a:gridCol>
              </a:tblGrid>
              <a:tr h="762000">
                <a:tc gridSpan="3">
                  <a:txBody>
                    <a:bodyPr/>
                    <a:lstStyle/>
                    <a:p>
                      <a:pPr marL="119062" marR="0" lvl="0" indent="0" algn="ctr" defTabSz="914423" rtl="0" eaLnBrk="1" fontAlgn="auto" latinLnBrk="0" hangingPunct="1">
                        <a:lnSpc>
                          <a:spcPct val="100000"/>
                        </a:lnSpc>
                        <a:spcBef>
                          <a:spcPts val="800"/>
                        </a:spcBef>
                        <a:spcAft>
                          <a:spcPts val="600"/>
                        </a:spcAft>
                        <a:buClrTx/>
                        <a:buSzTx/>
                        <a:buFont typeface="Arial" panose="020B0604020202020204" pitchFamily="34" charset="0"/>
                        <a:buNone/>
                        <a:tabLst/>
                        <a:defRPr/>
                      </a:pPr>
                      <a:r>
                        <a:rPr kumimoji="0" lang="en-US" sz="21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FOUR</a:t>
                      </a:r>
                      <a:r>
                        <a:rPr kumimoji="0" lang="en-US" sz="2100" b="1"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 </a:t>
                      </a:r>
                      <a:r>
                        <a:rPr kumimoji="0" lang="en-US" sz="2100" b="0"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out of </a:t>
                      </a:r>
                      <a:r>
                        <a:rPr kumimoji="0" lang="en-US" sz="2100" b="1" i="0" u="none" strike="noStrike" kern="1200" cap="none" spc="0" normalizeH="0" baseline="0" noProof="0" dirty="0">
                          <a:ln>
                            <a:noFill/>
                          </a:ln>
                          <a:solidFill>
                            <a:schemeClr val="bg1"/>
                          </a:solidFill>
                          <a:effectLst/>
                          <a:uLnTx/>
                          <a:uFillTx/>
                          <a:latin typeface="Aharoni" panose="02010803020104030203" pitchFamily="2" charset="-79"/>
                          <a:ea typeface="+mn-ea"/>
                          <a:cs typeface="Aharoni" panose="02010803020104030203" pitchFamily="2" charset="-79"/>
                        </a:rPr>
                        <a:t>FIVE</a:t>
                      </a:r>
                      <a:r>
                        <a:rPr kumimoji="0" lang="en-US" sz="2100" b="0"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 individuals planning </a:t>
                      </a:r>
                      <a:r>
                        <a:rPr kumimoji="0" lang="en-US" sz="2100" b="0" i="0" u="none" strike="noStrike" kern="1200" cap="none" spc="0" normalizeH="0" baseline="0" noProof="0">
                          <a:ln>
                            <a:noFill/>
                          </a:ln>
                          <a:solidFill>
                            <a:schemeClr val="bg1"/>
                          </a:solidFill>
                          <a:effectLst/>
                          <a:uLnTx/>
                          <a:uFillTx/>
                          <a:latin typeface="Trade Gothic Inline" panose="020B0504030203020204" pitchFamily="34" charset="0"/>
                          <a:ea typeface="+mn-ea"/>
                          <a:cs typeface="+mn-cs"/>
                        </a:rPr>
                        <a:t>suicide  communicate </a:t>
                      </a:r>
                      <a:r>
                        <a:rPr kumimoji="0" lang="en-US" sz="2100" b="0"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or demonstrate observable warning signs</a:t>
                      </a:r>
                    </a:p>
                  </a:txBody>
                  <a:tcPr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999211"/>
                  </a:ext>
                </a:extLst>
              </a:tr>
              <a:tr h="5862322">
                <a:tc>
                  <a:txBody>
                    <a:bodyPr/>
                    <a:lstStyle/>
                    <a:p>
                      <a:pPr marL="339725" indent="-220663" algn="l">
                        <a:spcBef>
                          <a:spcPts val="600"/>
                        </a:spcBef>
                        <a:spcAft>
                          <a:spcPts val="800"/>
                        </a:spcAft>
                        <a:buFont typeface="Arial" panose="020B0604020202020204" pitchFamily="34" charset="0"/>
                        <a:buChar char="•"/>
                      </a:pPr>
                      <a:r>
                        <a:rPr lang="en-US" sz="2000" b="0" dirty="0">
                          <a:solidFill>
                            <a:schemeClr val="bg1"/>
                          </a:solidFill>
                        </a:rPr>
                        <a:t>Talking about being a burden</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lang="en-US" sz="2000" b="0" dirty="0">
                          <a:solidFill>
                            <a:schemeClr val="bg1"/>
                          </a:solidFill>
                        </a:rPr>
                        <a:t>Talking about feeling trapped or in unbearable pain</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Expressing hopelessness</a:t>
                      </a:r>
                      <a:endParaRPr lang="en-US" sz="2000" b="0" dirty="0">
                        <a:solidFill>
                          <a:schemeClr val="bg1"/>
                        </a:solidFill>
                      </a:endParaRPr>
                    </a:p>
                    <a:p>
                      <a:pPr marL="339725" indent="-220663" algn="l">
                        <a:spcBef>
                          <a:spcPts val="600"/>
                        </a:spcBef>
                        <a:spcAft>
                          <a:spcPts val="800"/>
                        </a:spcAft>
                        <a:buFont typeface="Arial" panose="020B0604020202020204" pitchFamily="34" charset="0"/>
                        <a:buChar char="•"/>
                      </a:pPr>
                      <a:r>
                        <a:rPr lang="en-US" sz="2000" b="0" dirty="0">
                          <a:solidFill>
                            <a:schemeClr val="bg1"/>
                          </a:solidFill>
                        </a:rPr>
                        <a:t>Expressing on social media feelings of isolation and depression</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Talking or posting about wanting to die</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Talking or posting about plans for suicide</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Looking for a way to access lethal means</a:t>
                      </a:r>
                    </a:p>
                  </a:txBody>
                  <a:tcPr marT="45721" marB="4572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lang="en-US" sz="2000" b="0" dirty="0">
                          <a:solidFill>
                            <a:schemeClr val="bg1"/>
                          </a:solidFill>
                        </a:rPr>
                        <a:t>Being isolated or self-isolating from friends and family</a:t>
                      </a:r>
                    </a:p>
                    <a:p>
                      <a:pPr marL="231775" indent="-220663" algn="l">
                        <a:spcBef>
                          <a:spcPts val="600"/>
                        </a:spcBef>
                        <a:spcAft>
                          <a:spcPts val="800"/>
                        </a:spcAft>
                        <a:buFont typeface="Arial" panose="020B0604020202020204" pitchFamily="34" charset="0"/>
                        <a:buChar char="•"/>
                      </a:pPr>
                      <a:r>
                        <a:rPr lang="en-US" sz="2000" b="0" dirty="0">
                          <a:solidFill>
                            <a:schemeClr val="bg1"/>
                          </a:solidFill>
                        </a:rPr>
                        <a:t>Increased anxiety</a:t>
                      </a:r>
                    </a:p>
                    <a:p>
                      <a:pPr marL="231775" indent="-220663" algn="l">
                        <a:spcBef>
                          <a:spcPts val="600"/>
                        </a:spcBef>
                        <a:spcAft>
                          <a:spcPts val="800"/>
                        </a:spcAft>
                        <a:buFont typeface="Arial" panose="020B0604020202020204" pitchFamily="34" charset="0"/>
                        <a:buChar char="•"/>
                      </a:pPr>
                      <a:r>
                        <a:rPr lang="en-US" sz="2000" b="0" dirty="0">
                          <a:solidFill>
                            <a:schemeClr val="bg1"/>
                          </a:solidFill>
                        </a:rPr>
                        <a:t>Increased substance use</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Neglect of personal appearance</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Inadequate self-care</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Lack of response to praise</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Increased anger or rage</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Extreme mood swings</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Atypical irritability </a:t>
                      </a: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Self-injury or indications of an attempt</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Sadness or crying spells</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Sleeping/eating too little or too much</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Giving away personal possessions</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Engaging in reckless, dangerous, or life-threatening activities or behaviors.</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Declining academic performance</a:t>
                      </a:r>
                      <a:endParaRPr kumimoji="0" lang="en-US" sz="2000" b="1" i="0" u="none" strike="noStrike" kern="1200" cap="none" spc="0" normalizeH="0" baseline="0" noProof="0" dirty="0">
                        <a:ln>
                          <a:noFill/>
                        </a:ln>
                        <a:solidFill>
                          <a:schemeClr val="bg1"/>
                        </a:solidFill>
                        <a:effectLst/>
                        <a:uLnTx/>
                        <a:uFillTx/>
                        <a:latin typeface="+mn-lt"/>
                        <a:ea typeface="+mn-ea"/>
                        <a:cs typeface="+mn-cs"/>
                      </a:endParaRPr>
                    </a:p>
                  </a:txBody>
                  <a:tcPr marT="45721" marB="4572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872605"/>
                  </a:ext>
                </a:extLst>
              </a:tr>
            </a:tbl>
          </a:graphicData>
        </a:graphic>
      </p:graphicFrame>
    </p:spTree>
    <p:extLst>
      <p:ext uri="{BB962C8B-B14F-4D97-AF65-F5344CB8AC3E}">
        <p14:creationId xmlns:p14="http://schemas.microsoft.com/office/powerpoint/2010/main" val="414349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6728">
              <a:srgbClr val="8A52C2"/>
            </a:gs>
            <a:gs pos="67000">
              <a:srgbClr val="51158C"/>
            </a:gs>
            <a:gs pos="0">
              <a:srgbClr val="C995FD"/>
            </a:gs>
          </a:gsLst>
          <a:lin ang="16200000" scaled="1"/>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sp>
        <p:nvSpPr>
          <p:cNvPr id="3" name="TextBox 2">
            <a:extLst>
              <a:ext uri="{FF2B5EF4-FFF2-40B4-BE49-F238E27FC236}">
                <a16:creationId xmlns:a16="http://schemas.microsoft.com/office/drawing/2014/main" id="{3CA915D3-FBA5-5EC9-D294-9459DBFDC3DF}"/>
              </a:ext>
            </a:extLst>
          </p:cNvPr>
          <p:cNvSpPr txBox="1"/>
          <p:nvPr/>
        </p:nvSpPr>
        <p:spPr>
          <a:xfrm>
            <a:off x="155944" y="182879"/>
            <a:ext cx="11880116" cy="1015663"/>
          </a:xfrm>
          <a:prstGeom prst="rect">
            <a:avLst/>
          </a:prstGeom>
          <a:noFill/>
        </p:spPr>
        <p:txBody>
          <a:bodyPr wrap="square">
            <a:spAutoFit/>
          </a:bodyPr>
          <a:lstStyle/>
          <a:p>
            <a:pPr algn="ctr" defTabSz="914411">
              <a:defRPr/>
            </a:pPr>
            <a:r>
              <a:rPr lang="en-US" sz="6000" b="1" dirty="0">
                <a:solidFill>
                  <a:prstClr val="white"/>
                </a:solidFill>
                <a:latin typeface="Aptos ExtraBold" panose="020F0502020204030204" pitchFamily="34" charset="0"/>
              </a:rPr>
              <a:t>YOUTH PROTECTIVE FACTORS</a:t>
            </a:r>
            <a:endParaRPr lang="en-US" sz="2400" dirty="0">
              <a:solidFill>
                <a:prstClr val="black"/>
              </a:solidFill>
            </a:endParaRPr>
          </a:p>
        </p:txBody>
      </p:sp>
      <p:graphicFrame>
        <p:nvGraphicFramePr>
          <p:cNvPr id="4" name="Table 7">
            <a:extLst>
              <a:ext uri="{FF2B5EF4-FFF2-40B4-BE49-F238E27FC236}">
                <a16:creationId xmlns:a16="http://schemas.microsoft.com/office/drawing/2014/main" id="{981DEF6D-F7B6-9846-07A7-6FEF212DED36}"/>
              </a:ext>
            </a:extLst>
          </p:cNvPr>
          <p:cNvGraphicFramePr>
            <a:graphicFrameLocks noGrp="1"/>
          </p:cNvGraphicFramePr>
          <p:nvPr>
            <p:extLst>
              <p:ext uri="{D42A27DB-BD31-4B8C-83A1-F6EECF244321}">
                <p14:modId xmlns:p14="http://schemas.microsoft.com/office/powerpoint/2010/main" val="395345288"/>
              </p:ext>
            </p:extLst>
          </p:nvPr>
        </p:nvGraphicFramePr>
        <p:xfrm>
          <a:off x="79494" y="1257131"/>
          <a:ext cx="11956564" cy="7012097"/>
        </p:xfrm>
        <a:graphic>
          <a:graphicData uri="http://schemas.openxmlformats.org/drawingml/2006/table">
            <a:tbl>
              <a:tblPr firstRow="1">
                <a:tableStyleId>{5C22544A-7EE6-4342-B048-85BDC9FD1C3A}</a:tableStyleId>
              </a:tblPr>
              <a:tblGrid>
                <a:gridCol w="2989141">
                  <a:extLst>
                    <a:ext uri="{9D8B030D-6E8A-4147-A177-3AD203B41FA5}">
                      <a16:colId xmlns:a16="http://schemas.microsoft.com/office/drawing/2014/main" val="3660287086"/>
                    </a:ext>
                  </a:extLst>
                </a:gridCol>
                <a:gridCol w="2989141">
                  <a:extLst>
                    <a:ext uri="{9D8B030D-6E8A-4147-A177-3AD203B41FA5}">
                      <a16:colId xmlns:a16="http://schemas.microsoft.com/office/drawing/2014/main" val="4107049634"/>
                    </a:ext>
                  </a:extLst>
                </a:gridCol>
                <a:gridCol w="2989141">
                  <a:extLst>
                    <a:ext uri="{9D8B030D-6E8A-4147-A177-3AD203B41FA5}">
                      <a16:colId xmlns:a16="http://schemas.microsoft.com/office/drawing/2014/main" val="3453242400"/>
                    </a:ext>
                  </a:extLst>
                </a:gridCol>
                <a:gridCol w="2989141">
                  <a:extLst>
                    <a:ext uri="{9D8B030D-6E8A-4147-A177-3AD203B41FA5}">
                      <a16:colId xmlns:a16="http://schemas.microsoft.com/office/drawing/2014/main" val="1644667649"/>
                    </a:ext>
                  </a:extLst>
                </a:gridCol>
              </a:tblGrid>
              <a:tr h="470748">
                <a:tc>
                  <a:txBody>
                    <a:bodyPr/>
                    <a:lstStyle/>
                    <a:p>
                      <a:pPr marL="119062" indent="0" algn="ctr">
                        <a:spcAft>
                          <a:spcPts val="0"/>
                        </a:spcAft>
                        <a:buFont typeface="Arial" panose="020B0604020202020204" pitchFamily="34" charset="0"/>
                        <a:buNone/>
                      </a:pPr>
                      <a:r>
                        <a:rPr kumimoji="0" lang="en-US" sz="2500" b="1"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Individual</a:t>
                      </a:r>
                    </a:p>
                  </a:txBody>
                  <a:tcPr marT="45721" marB="4572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9062" indent="0" algn="ctr">
                        <a:spcAft>
                          <a:spcPts val="0"/>
                        </a:spcAft>
                        <a:buFont typeface="Arial" panose="020B0604020202020204" pitchFamily="34" charset="0"/>
                        <a:buNone/>
                      </a:pPr>
                      <a:r>
                        <a:rPr kumimoji="0" lang="en-US" sz="2500" b="1"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Relationship</a:t>
                      </a: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2" marR="0" lvl="0"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Community</a:t>
                      </a: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2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Societal</a:t>
                      </a:r>
                    </a:p>
                  </a:txBody>
                  <a:tcPr marT="45721" marB="4572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0080061"/>
                  </a:ext>
                </a:extLst>
              </a:tr>
              <a:tr h="6539655">
                <a:tc>
                  <a:txBody>
                    <a:bodyPr/>
                    <a:lstStyle/>
                    <a:p>
                      <a:pPr marL="339725" indent="-220663" algn="l">
                        <a:spcBef>
                          <a:spcPts val="600"/>
                        </a:spcBef>
                        <a:spcAft>
                          <a:spcPts val="800"/>
                        </a:spcAft>
                        <a:buFont typeface="Arial" panose="020B0604020202020204" pitchFamily="34" charset="0"/>
                        <a:buChar char="•"/>
                      </a:pPr>
                      <a:r>
                        <a:rPr kumimoji="0" lang="en-US" sz="2100" b="0" i="0" u="none" strike="noStrike" kern="1200" cap="none" spc="0" normalizeH="0" baseline="0" noProof="0" dirty="0">
                          <a:ln>
                            <a:noFill/>
                          </a:ln>
                          <a:solidFill>
                            <a:schemeClr val="bg1"/>
                          </a:solidFill>
                          <a:effectLst/>
                          <a:uLnTx/>
                          <a:uFillTx/>
                          <a:latin typeface="+mn-lt"/>
                          <a:ea typeface="+mn-ea"/>
                          <a:cs typeface="+mn-cs"/>
                        </a:rPr>
                        <a:t>Reasons for living (family, pets, friends)</a:t>
                      </a:r>
                    </a:p>
                    <a:p>
                      <a:pPr marL="339725" indent="-220663" algn="l">
                        <a:spcBef>
                          <a:spcPts val="600"/>
                        </a:spcBef>
                        <a:spcAft>
                          <a:spcPts val="800"/>
                        </a:spcAft>
                        <a:buFont typeface="Arial" panose="020B0604020202020204" pitchFamily="34" charset="0"/>
                        <a:buChar char="•"/>
                      </a:pPr>
                      <a:r>
                        <a:rPr kumimoji="0" lang="en-US" sz="2100" b="0" i="0" u="none" strike="noStrike" kern="1200" cap="none" spc="0" normalizeH="0" baseline="0" noProof="0" dirty="0">
                          <a:ln>
                            <a:noFill/>
                          </a:ln>
                          <a:solidFill>
                            <a:schemeClr val="bg1"/>
                          </a:solidFill>
                          <a:effectLst/>
                          <a:uLnTx/>
                          <a:uFillTx/>
                          <a:latin typeface="+mn-lt"/>
                          <a:ea typeface="+mn-ea"/>
                          <a:cs typeface="+mn-cs"/>
                        </a:rPr>
                        <a:t>Effective coping &amp; problem-solving skills</a:t>
                      </a:r>
                    </a:p>
                    <a:p>
                      <a:pPr marL="339725" indent="-220663" algn="l">
                        <a:spcBef>
                          <a:spcPts val="600"/>
                        </a:spcBef>
                        <a:spcAft>
                          <a:spcPts val="800"/>
                        </a:spcAft>
                        <a:buFont typeface="Arial" panose="020B0604020202020204" pitchFamily="34" charset="0"/>
                        <a:buChar char="•"/>
                      </a:pPr>
                      <a:r>
                        <a:rPr kumimoji="0" lang="en-US" sz="2100" b="0" i="0" u="none" strike="noStrike" kern="1200" cap="none" spc="0" normalizeH="0" baseline="0" noProof="0" dirty="0">
                          <a:ln>
                            <a:noFill/>
                          </a:ln>
                          <a:solidFill>
                            <a:schemeClr val="bg1"/>
                          </a:solidFill>
                          <a:effectLst/>
                          <a:uLnTx/>
                          <a:uFillTx/>
                          <a:latin typeface="+mn-lt"/>
                          <a:ea typeface="+mn-ea"/>
                          <a:cs typeface="+mn-cs"/>
                        </a:rPr>
                        <a:t>Hope for the future </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Impulse control</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Sense of purpose or self-esteem</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Strong beliefs about the meaning &amp; value of life</a:t>
                      </a:r>
                    </a:p>
                    <a:p>
                      <a:pPr marL="33972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Sobriety</a:t>
                      </a:r>
                    </a:p>
                  </a:txBody>
                  <a:tcPr marT="45721" marB="4572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39725" indent="-220663" algn="l">
                        <a:spcBef>
                          <a:spcPts val="600"/>
                        </a:spcBef>
                        <a:spcAft>
                          <a:spcPts val="800"/>
                        </a:spcAft>
                        <a:buFont typeface="Arial" panose="020B0604020202020204" pitchFamily="34" charset="0"/>
                        <a:buChar char="•"/>
                      </a:pPr>
                      <a:r>
                        <a:rPr lang="en-US" sz="2100" b="0" dirty="0">
                          <a:solidFill>
                            <a:schemeClr val="bg1"/>
                          </a:solidFill>
                        </a:rPr>
                        <a:t>Positive relationship with a caring adult</a:t>
                      </a:r>
                    </a:p>
                    <a:p>
                      <a:pPr marL="339725" indent="-220663" algn="l">
                        <a:spcBef>
                          <a:spcPts val="600"/>
                        </a:spcBef>
                        <a:spcAft>
                          <a:spcPts val="800"/>
                        </a:spcAft>
                        <a:buFont typeface="Arial" panose="020B0604020202020204" pitchFamily="34" charset="0"/>
                        <a:buChar char="•"/>
                      </a:pPr>
                      <a:r>
                        <a:rPr lang="en-US" sz="2100" b="0" dirty="0">
                          <a:solidFill>
                            <a:schemeClr val="bg1"/>
                          </a:solidFill>
                        </a:rPr>
                        <a:t>Caregiver(s) who foster respectful &amp; safe communication</a:t>
                      </a:r>
                    </a:p>
                    <a:p>
                      <a:pPr marL="339725" indent="-220663" algn="l">
                        <a:spcBef>
                          <a:spcPts val="600"/>
                        </a:spcBef>
                        <a:spcAft>
                          <a:spcPts val="800"/>
                        </a:spcAft>
                        <a:buFont typeface="Arial" panose="020B0604020202020204" pitchFamily="34" charset="0"/>
                        <a:buChar char="•"/>
                      </a:pPr>
                      <a:r>
                        <a:rPr lang="en-US" sz="2100" b="0" dirty="0">
                          <a:solidFill>
                            <a:schemeClr val="bg1"/>
                          </a:solidFill>
                        </a:rPr>
                        <a:t>Support from partners, friends, family, and caring adults</a:t>
                      </a:r>
                    </a:p>
                    <a:p>
                      <a:pPr marL="339725" indent="-220663" algn="l">
                        <a:spcBef>
                          <a:spcPts val="600"/>
                        </a:spcBef>
                        <a:spcAft>
                          <a:spcPts val="800"/>
                        </a:spcAft>
                        <a:buFont typeface="Arial" panose="020B0604020202020204" pitchFamily="34" charset="0"/>
                        <a:buChar char="•"/>
                      </a:pPr>
                      <a:r>
                        <a:rPr kumimoji="0" lang="en-US" sz="2100" b="0" i="0" u="none" strike="noStrike" kern="1200" cap="none" spc="0" normalizeH="0" baseline="0" noProof="0" dirty="0">
                          <a:ln>
                            <a:noFill/>
                          </a:ln>
                          <a:solidFill>
                            <a:schemeClr val="bg1"/>
                          </a:solidFill>
                          <a:effectLst/>
                          <a:uLnTx/>
                          <a:uFillTx/>
                          <a:latin typeface="+mn-lt"/>
                          <a:ea typeface="+mn-ea"/>
                          <a:cs typeface="+mn-cs"/>
                        </a:rPr>
                        <a:t>Feeling connected to others (trusted adults, teachers, mentors, coaches)</a:t>
                      </a: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lang="en-US" sz="2100" b="0" dirty="0">
                          <a:solidFill>
                            <a:schemeClr val="bg1"/>
                          </a:solidFill>
                        </a:rPr>
                        <a:t>Feeling connected to school, community &amp; social institutions</a:t>
                      </a:r>
                    </a:p>
                    <a:p>
                      <a:pPr marL="23177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lang="en-US" sz="2100" b="0" dirty="0">
                          <a:solidFill>
                            <a:schemeClr val="bg1"/>
                          </a:solidFill>
                        </a:rPr>
                        <a:t>Positive school supports (GSA, LGBTQ+ inclusive curriculum &amp; school policies)</a:t>
                      </a:r>
                    </a:p>
                    <a:p>
                      <a:pPr marL="231775" marR="0" lvl="0" indent="-220663"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Availability of high-quality and consistent behavioral health care</a:t>
                      </a:r>
                    </a:p>
                    <a:p>
                      <a:pPr marL="231775" marR="0" lvl="0" indent="-220663" algn="l" defTabSz="91442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chemeClr val="bg1"/>
                        </a:solidFill>
                        <a:effectLst/>
                        <a:uLnTx/>
                        <a:uFillTx/>
                        <a:latin typeface="+mn-lt"/>
                        <a:ea typeface="+mn-ea"/>
                        <a:cs typeface="+mn-cs"/>
                      </a:endParaRPr>
                    </a:p>
                  </a:txBody>
                  <a:tcPr marT="45721" marB="4572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Limited access to lethal means</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Cultural, religious, or moral objections to suicide</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Cultural or religious beliefs that encourage help-seeking</a:t>
                      </a:r>
                    </a:p>
                    <a:p>
                      <a:pPr marL="231775" marR="0" lvl="0" indent="-231775" algn="l" defTabSz="914423"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chemeClr val="bg1"/>
                          </a:solidFill>
                          <a:effectLst/>
                          <a:uLnTx/>
                          <a:uFillTx/>
                          <a:latin typeface="+mn-lt"/>
                          <a:ea typeface="+mn-ea"/>
                          <a:cs typeface="+mn-cs"/>
                        </a:rPr>
                        <a:t>Access to mental health care and support for seeking help</a:t>
                      </a:r>
                    </a:p>
                    <a:p>
                      <a:pPr marL="231775" marR="0" lvl="0" indent="-231775" algn="l" defTabSz="91442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schemeClr val="bg1"/>
                        </a:solidFill>
                        <a:effectLst/>
                        <a:uLnTx/>
                        <a:uFillTx/>
                        <a:latin typeface="+mn-lt"/>
                        <a:ea typeface="+mn-ea"/>
                        <a:cs typeface="+mn-cs"/>
                      </a:endParaRPr>
                    </a:p>
                  </a:txBody>
                  <a:tcPr marT="45721" marB="4572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872605"/>
                  </a:ext>
                </a:extLst>
              </a:tr>
            </a:tbl>
          </a:graphicData>
        </a:graphic>
      </p:graphicFrame>
    </p:spTree>
    <p:extLst>
      <p:ext uri="{BB962C8B-B14F-4D97-AF65-F5344CB8AC3E}">
        <p14:creationId xmlns:p14="http://schemas.microsoft.com/office/powerpoint/2010/main" val="264227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2"/>
            <a:ext cx="1218895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1"/>
          </a:p>
        </p:txBody>
      </p:sp>
      <p:pic>
        <p:nvPicPr>
          <p:cNvPr id="13" name="Content Placeholder 12">
            <a:extLst>
              <a:ext uri="{FF2B5EF4-FFF2-40B4-BE49-F238E27FC236}">
                <a16:creationId xmlns:a16="http://schemas.microsoft.com/office/drawing/2014/main" id="{4A1ECD6A-E562-05FF-63CC-88AC8180B26E}"/>
              </a:ext>
            </a:extLst>
          </p:cNvPr>
          <p:cNvPicPr>
            <a:picLocks noGrp="1" noChangeAspect="1"/>
          </p:cNvPicPr>
          <p:nvPr>
            <p:ph idx="1"/>
          </p:nvPr>
        </p:nvPicPr>
        <p:blipFill>
          <a:blip r:embed="rId3"/>
          <a:srcRect l="426" r="-1" b="-1"/>
          <a:stretch/>
        </p:blipFill>
        <p:spPr>
          <a:xfrm>
            <a:off x="21" y="1283"/>
            <a:ext cx="12191980" cy="6856718"/>
          </a:xfrm>
          <a:prstGeom prst="rect">
            <a:avLst/>
          </a:prstGeom>
        </p:spPr>
      </p:pic>
    </p:spTree>
    <p:extLst>
      <p:ext uri="{BB962C8B-B14F-4D97-AF65-F5344CB8AC3E}">
        <p14:creationId xmlns:p14="http://schemas.microsoft.com/office/powerpoint/2010/main" val="155213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logo of a school counselor association&#10;&#10;Description automatically generated">
            <a:extLst>
              <a:ext uri="{FF2B5EF4-FFF2-40B4-BE49-F238E27FC236}">
                <a16:creationId xmlns:a16="http://schemas.microsoft.com/office/drawing/2014/main" id="{9425E41D-7CC4-4F59-8D6B-195EF30FC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44" y="896069"/>
            <a:ext cx="4091417" cy="4488599"/>
          </a:xfrm>
          <a:prstGeom prst="rect">
            <a:avLst/>
          </a:prstGeom>
        </p:spPr>
      </p:pic>
      <p:sp>
        <p:nvSpPr>
          <p:cNvPr id="11" name="Title 1">
            <a:extLst>
              <a:ext uri="{FF2B5EF4-FFF2-40B4-BE49-F238E27FC236}">
                <a16:creationId xmlns:a16="http://schemas.microsoft.com/office/drawing/2014/main" id="{3FB2CE8F-A721-C707-C361-639BD6F698A1}"/>
              </a:ext>
            </a:extLst>
          </p:cNvPr>
          <p:cNvSpPr>
            <a:spLocks noGrp="1"/>
          </p:cNvSpPr>
          <p:nvPr>
            <p:ph type="title"/>
          </p:nvPr>
        </p:nvSpPr>
        <p:spPr>
          <a:xfrm>
            <a:off x="4536860" y="155636"/>
            <a:ext cx="5310617" cy="975664"/>
          </a:xfrm>
        </p:spPr>
        <p:txBody>
          <a:bodyPr>
            <a:normAutofit/>
          </a:bodyPr>
          <a:lstStyle/>
          <a:p>
            <a:r>
              <a:rPr lang="en-US" sz="5200" dirty="0"/>
              <a:t>PREPAREDNESS</a:t>
            </a:r>
          </a:p>
        </p:txBody>
      </p:sp>
      <p:sp>
        <p:nvSpPr>
          <p:cNvPr id="13" name="Content Placeholder 2">
            <a:extLst>
              <a:ext uri="{FF2B5EF4-FFF2-40B4-BE49-F238E27FC236}">
                <a16:creationId xmlns:a16="http://schemas.microsoft.com/office/drawing/2014/main" id="{94B537E4-157F-8455-F7A9-848BD5C69A8A}"/>
              </a:ext>
            </a:extLst>
          </p:cNvPr>
          <p:cNvSpPr>
            <a:spLocks noGrp="1"/>
          </p:cNvSpPr>
          <p:nvPr>
            <p:ph idx="1"/>
          </p:nvPr>
        </p:nvSpPr>
        <p:spPr>
          <a:xfrm>
            <a:off x="4536860" y="1033670"/>
            <a:ext cx="7032288" cy="3608736"/>
          </a:xfrm>
        </p:spPr>
        <p:txBody>
          <a:bodyPr vert="horz" lIns="91440" tIns="45721" rIns="91440" bIns="45721" rtlCol="0" anchor="t">
            <a:normAutofit fontScale="77500" lnSpcReduction="20000"/>
          </a:bodyPr>
          <a:lstStyle/>
          <a:p>
            <a:pPr marL="0" indent="0">
              <a:lnSpc>
                <a:spcPct val="120000"/>
              </a:lnSpc>
              <a:buNone/>
            </a:pPr>
            <a:r>
              <a:rPr lang="en-US" sz="2201" b="1" dirty="0">
                <a:solidFill>
                  <a:srgbClr val="424242"/>
                </a:solidFill>
                <a:latin typeface="Segoe Sans"/>
              </a:rPr>
              <a:t>District-Level Planning</a:t>
            </a:r>
          </a:p>
          <a:p>
            <a:pPr lvl="1">
              <a:lnSpc>
                <a:spcPct val="120000"/>
              </a:lnSpc>
            </a:pPr>
            <a:r>
              <a:rPr lang="en-US" sz="2201" dirty="0">
                <a:solidFill>
                  <a:srgbClr val="424242"/>
                </a:solidFill>
                <a:latin typeface="Segoe Sans"/>
              </a:rPr>
              <a:t>Develop a comprehensive crisis plan with consistency across all buildings.</a:t>
            </a:r>
          </a:p>
          <a:p>
            <a:pPr lvl="1">
              <a:lnSpc>
                <a:spcPct val="120000"/>
              </a:lnSpc>
            </a:pPr>
            <a:r>
              <a:rPr lang="en-US" sz="2201" dirty="0">
                <a:solidFill>
                  <a:srgbClr val="424242"/>
                </a:solidFill>
                <a:latin typeface="Segoe Sans"/>
              </a:rPr>
              <a:t>Ensure alignment with state and DESE requirements.</a:t>
            </a:r>
          </a:p>
          <a:p>
            <a:pPr marL="0" indent="0">
              <a:lnSpc>
                <a:spcPct val="120000"/>
              </a:lnSpc>
              <a:buNone/>
            </a:pPr>
            <a:r>
              <a:rPr lang="en-US" sz="2201" b="1" dirty="0">
                <a:solidFill>
                  <a:srgbClr val="424242"/>
                </a:solidFill>
                <a:latin typeface="Segoe Sans"/>
              </a:rPr>
              <a:t>School-Level Planning</a:t>
            </a:r>
          </a:p>
          <a:p>
            <a:pPr lvl="1">
              <a:lnSpc>
                <a:spcPct val="120000"/>
              </a:lnSpc>
            </a:pPr>
            <a:r>
              <a:rPr lang="en-US" sz="2201" dirty="0">
                <a:solidFill>
                  <a:srgbClr val="424242"/>
                </a:solidFill>
                <a:latin typeface="Segoe Sans"/>
              </a:rPr>
              <a:t>Each school should have a customized crisis plan based on the district’s framework.</a:t>
            </a:r>
          </a:p>
          <a:p>
            <a:pPr lvl="1">
              <a:lnSpc>
                <a:spcPct val="120000"/>
              </a:lnSpc>
            </a:pPr>
            <a:r>
              <a:rPr lang="en-US" sz="2201" dirty="0">
                <a:solidFill>
                  <a:srgbClr val="424242"/>
                </a:solidFill>
                <a:latin typeface="Segoe Sans"/>
              </a:rPr>
              <a:t>Include specific protocols for responding to a suicidal student.</a:t>
            </a:r>
          </a:p>
          <a:p>
            <a:pPr marL="0" indent="0">
              <a:lnSpc>
                <a:spcPct val="120000"/>
              </a:lnSpc>
              <a:buNone/>
            </a:pPr>
            <a:r>
              <a:rPr lang="en-US" sz="2201" b="1" dirty="0">
                <a:solidFill>
                  <a:srgbClr val="424242"/>
                </a:solidFill>
                <a:latin typeface="Segoe Sans"/>
              </a:rPr>
              <a:t>Crisis Team Composition</a:t>
            </a:r>
          </a:p>
          <a:p>
            <a:pPr lvl="1">
              <a:lnSpc>
                <a:spcPct val="120000"/>
              </a:lnSpc>
            </a:pPr>
            <a:r>
              <a:rPr lang="en-US" sz="2201" dirty="0">
                <a:solidFill>
                  <a:srgbClr val="424242"/>
                </a:solidFill>
                <a:latin typeface="Segoe Sans"/>
              </a:rPr>
              <a:t>Administrators should designate a multidisciplinary team, which may include:</a:t>
            </a:r>
            <a:endParaRPr lang="en-US" sz="2000" dirty="0"/>
          </a:p>
        </p:txBody>
      </p:sp>
      <p:grpSp>
        <p:nvGrpSpPr>
          <p:cNvPr id="27" name="Group 26">
            <a:extLst>
              <a:ext uri="{FF2B5EF4-FFF2-40B4-BE49-F238E27FC236}">
                <a16:creationId xmlns:a16="http://schemas.microsoft.com/office/drawing/2014/main" id="{D89A22B8-631F-3B5E-A3D0-FC7D6DD81C29}"/>
              </a:ext>
            </a:extLst>
          </p:cNvPr>
          <p:cNvGrpSpPr/>
          <p:nvPr/>
        </p:nvGrpSpPr>
        <p:grpSpPr>
          <a:xfrm>
            <a:off x="5035826" y="4684741"/>
            <a:ext cx="6308036" cy="1733808"/>
            <a:chOff x="5605896" y="3863083"/>
            <a:chExt cx="6478806" cy="2332685"/>
          </a:xfrm>
        </p:grpSpPr>
        <p:sp>
          <p:nvSpPr>
            <p:cNvPr id="25" name="TextBox 24">
              <a:extLst>
                <a:ext uri="{FF2B5EF4-FFF2-40B4-BE49-F238E27FC236}">
                  <a16:creationId xmlns:a16="http://schemas.microsoft.com/office/drawing/2014/main" id="{267AE37D-8403-E561-3244-7D16C6245FFA}"/>
                </a:ext>
              </a:extLst>
            </p:cNvPr>
            <p:cNvSpPr txBox="1"/>
            <p:nvPr/>
          </p:nvSpPr>
          <p:spPr>
            <a:xfrm>
              <a:off x="8933959" y="3863083"/>
              <a:ext cx="3150743" cy="2332685"/>
            </a:xfrm>
            <a:prstGeom prst="rect">
              <a:avLst/>
            </a:prstGeom>
            <a:noFill/>
          </p:spPr>
          <p:txBody>
            <a:bodyPr wrap="square" rtlCol="0">
              <a:spAutoFit/>
            </a:bodyPr>
            <a:lstStyle/>
            <a:p>
              <a:pPr marL="287342" indent="-285753" defTabSz="731547">
                <a:buFont typeface="Arial" panose="020B0604020202020204" pitchFamily="34" charset="0"/>
                <a:buChar char="•"/>
              </a:pPr>
              <a:r>
                <a:rPr lang="en-US" sz="1600" dirty="0"/>
                <a:t>Administrative Assistants</a:t>
              </a:r>
              <a:endParaRPr lang="en-US" sz="1600" dirty="0">
                <a:cs typeface="Calibri"/>
              </a:endParaRPr>
            </a:p>
            <a:p>
              <a:pPr marL="287342" lvl="2" indent="-285753" defTabSz="731547">
                <a:spcBef>
                  <a:spcPts val="800"/>
                </a:spcBef>
                <a:buFont typeface="Arial" panose="020B0604020202020204" pitchFamily="34" charset="0"/>
                <a:buChar char="•"/>
              </a:pPr>
              <a:r>
                <a:rPr lang="en-US" sz="1600" dirty="0"/>
                <a:t>Teachers</a:t>
              </a:r>
              <a:endParaRPr lang="en-US" sz="1600" dirty="0">
                <a:cs typeface="Calibri"/>
              </a:endParaRPr>
            </a:p>
            <a:p>
              <a:pPr marL="287342" lvl="2" indent="-285753" defTabSz="731547">
                <a:spcBef>
                  <a:spcPts val="800"/>
                </a:spcBef>
                <a:buFont typeface="Arial" panose="020B0604020202020204" pitchFamily="34" charset="0"/>
                <a:buChar char="•"/>
              </a:pPr>
              <a:r>
                <a:rPr lang="en-US" sz="1600" dirty="0"/>
                <a:t>Custodians</a:t>
              </a:r>
            </a:p>
            <a:p>
              <a:pPr marL="287342" lvl="2" indent="-285753" defTabSz="731547">
                <a:spcBef>
                  <a:spcPts val="800"/>
                </a:spcBef>
                <a:buFont typeface="Arial" panose="020B0604020202020204" pitchFamily="34" charset="0"/>
                <a:buChar char="•"/>
              </a:pPr>
              <a:r>
                <a:rPr lang="en-US" sz="1600" dirty="0"/>
                <a:t>Transportation </a:t>
              </a:r>
            </a:p>
            <a:p>
              <a:pPr marL="287342" lvl="2" indent="-285753" defTabSz="731547">
                <a:spcBef>
                  <a:spcPts val="800"/>
                </a:spcBef>
                <a:buFont typeface="Arial" panose="020B0604020202020204" pitchFamily="34" charset="0"/>
                <a:buChar char="•"/>
              </a:pPr>
              <a:r>
                <a:rPr lang="en-US" sz="1600" dirty="0"/>
                <a:t>Parents</a:t>
              </a:r>
            </a:p>
          </p:txBody>
        </p:sp>
        <p:sp>
          <p:nvSpPr>
            <p:cNvPr id="26" name="TextBox 25">
              <a:extLst>
                <a:ext uri="{FF2B5EF4-FFF2-40B4-BE49-F238E27FC236}">
                  <a16:creationId xmlns:a16="http://schemas.microsoft.com/office/drawing/2014/main" id="{70084729-51D1-DEB5-957F-BE0842FEFEB2}"/>
                </a:ext>
              </a:extLst>
            </p:cNvPr>
            <p:cNvSpPr txBox="1"/>
            <p:nvPr/>
          </p:nvSpPr>
          <p:spPr>
            <a:xfrm>
              <a:off x="5605896" y="3865037"/>
              <a:ext cx="3411537" cy="2194656"/>
            </a:xfrm>
            <a:prstGeom prst="rect">
              <a:avLst/>
            </a:prstGeom>
            <a:noFill/>
          </p:spPr>
          <p:txBody>
            <a:bodyPr wrap="square" rtlCol="0">
              <a:spAutoFit/>
            </a:bodyPr>
            <a:lstStyle/>
            <a:p>
              <a:pPr marL="287342" indent="-285753" defTabSz="731547">
                <a:buFont typeface="Arial" panose="020B0604020202020204" pitchFamily="34" charset="0"/>
                <a:buChar char="•"/>
              </a:pPr>
              <a:r>
                <a:rPr lang="en-US" sz="1600" dirty="0"/>
                <a:t>Administrators</a:t>
              </a:r>
            </a:p>
            <a:p>
              <a:pPr marL="287342" indent="-285753" defTabSz="731547">
                <a:buFont typeface="Arial" panose="020B0604020202020204" pitchFamily="34" charset="0"/>
                <a:buChar char="•"/>
              </a:pPr>
              <a:r>
                <a:rPr lang="en-US" sz="1600" dirty="0"/>
                <a:t>School counselors</a:t>
              </a:r>
              <a:endParaRPr lang="en-US" sz="1600" dirty="0">
                <a:cs typeface="Calibri"/>
              </a:endParaRPr>
            </a:p>
            <a:p>
              <a:pPr marL="287342" lvl="2" indent="-285753" defTabSz="731547">
                <a:spcBef>
                  <a:spcPts val="800"/>
                </a:spcBef>
                <a:buFont typeface="Arial" panose="020B0604020202020204" pitchFamily="34" charset="0"/>
                <a:buChar char="•"/>
              </a:pPr>
              <a:r>
                <a:rPr lang="en-US" sz="1600" dirty="0"/>
                <a:t>School nurse</a:t>
              </a:r>
              <a:endParaRPr lang="en-US" sz="1600" dirty="0">
                <a:cs typeface="Calibri"/>
              </a:endParaRPr>
            </a:p>
            <a:p>
              <a:pPr marL="287342" lvl="2" indent="-285753" defTabSz="731547">
                <a:spcBef>
                  <a:spcPts val="800"/>
                </a:spcBef>
                <a:buFont typeface="Arial" panose="020B0604020202020204" pitchFamily="34" charset="0"/>
                <a:buChar char="•"/>
              </a:pPr>
              <a:r>
                <a:rPr lang="en-US" sz="1600" dirty="0"/>
                <a:t>Student support personnel</a:t>
              </a:r>
            </a:p>
            <a:p>
              <a:pPr marL="287342" lvl="2" indent="-285753" defTabSz="731547">
                <a:spcBef>
                  <a:spcPts val="800"/>
                </a:spcBef>
                <a:buFont typeface="Arial" panose="020B0604020202020204" pitchFamily="34" charset="0"/>
                <a:buChar char="•"/>
              </a:pPr>
              <a:r>
                <a:rPr lang="en-US" sz="1600" dirty="0"/>
                <a:t>School resource officers</a:t>
              </a:r>
            </a:p>
          </p:txBody>
        </p:sp>
      </p:grpSp>
    </p:spTree>
    <p:extLst>
      <p:ext uri="{BB962C8B-B14F-4D97-AF65-F5344CB8AC3E}">
        <p14:creationId xmlns:p14="http://schemas.microsoft.com/office/powerpoint/2010/main" val="183115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useBgFill="1">
        <p:nvSpPr>
          <p:cNvPr id="15" name="Rectangle 14">
            <a:extLst>
              <a:ext uri="{FF2B5EF4-FFF2-40B4-BE49-F238E27FC236}">
                <a16:creationId xmlns:a16="http://schemas.microsoft.com/office/drawing/2014/main" id="{76077A66-26E5-4BDD-99AC-19998AC56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useBgFill="1">
        <p:nvSpPr>
          <p:cNvPr id="17" name="Rectangle 16">
            <a:extLst>
              <a:ext uri="{FF2B5EF4-FFF2-40B4-BE49-F238E27FC236}">
                <a16:creationId xmlns:a16="http://schemas.microsoft.com/office/drawing/2014/main" id="{CC7C8FC4-294D-4B63-9B55-1E1BF34CE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Rectangle 18">
            <a:extLst>
              <a:ext uri="{FF2B5EF4-FFF2-40B4-BE49-F238E27FC236}">
                <a16:creationId xmlns:a16="http://schemas.microsoft.com/office/drawing/2014/main" id="{16BA2A44-9824-4572-8098-0929558CC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499"/>
            <a:ext cx="12191998" cy="6858000"/>
          </a:xfrm>
          <a:prstGeom prst="rect">
            <a:avLst/>
          </a:prstGeom>
          <a:gradFill>
            <a:gsLst>
              <a:gs pos="1000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Rectangle 20">
            <a:extLst>
              <a:ext uri="{FF2B5EF4-FFF2-40B4-BE49-F238E27FC236}">
                <a16:creationId xmlns:a16="http://schemas.microsoft.com/office/drawing/2014/main" id="{3881C908-FA5D-4DC1-BC31-59002F2CF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5" y="12439"/>
            <a:ext cx="11713465" cy="6844062"/>
          </a:xfrm>
          <a:prstGeom prst="rect">
            <a:avLst/>
          </a:prstGeom>
          <a:gradFill>
            <a:gsLst>
              <a:gs pos="0">
                <a:srgbClr val="000000">
                  <a:alpha val="71765"/>
                </a:srgbClr>
              </a:gs>
              <a:gs pos="100000">
                <a:schemeClr val="accent1">
                  <a:alpha val="2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Rectangle 22">
            <a:extLst>
              <a:ext uri="{FF2B5EF4-FFF2-40B4-BE49-F238E27FC236}">
                <a16:creationId xmlns:a16="http://schemas.microsoft.com/office/drawing/2014/main" id="{470EF6E7-F4E0-4ECC-BF0C-E00309A15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97"/>
            <a:ext cx="12191996" cy="6416004"/>
          </a:xfrm>
          <a:prstGeom prst="rect">
            <a:avLst/>
          </a:prstGeom>
          <a:gradFill>
            <a:gsLst>
              <a:gs pos="12000">
                <a:srgbClr val="000000">
                  <a:alpha val="63000"/>
                </a:srgbClr>
              </a:gs>
              <a:gs pos="100000">
                <a:schemeClr val="accent1">
                  <a:lumMod val="75000"/>
                  <a:alpha val="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Rectangle 24">
            <a:extLst>
              <a:ext uri="{FF2B5EF4-FFF2-40B4-BE49-F238E27FC236}">
                <a16:creationId xmlns:a16="http://schemas.microsoft.com/office/drawing/2014/main" id="{14CABDEF-7A93-403A-BEB2-DDC0F89AB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 y="2724072"/>
            <a:ext cx="12192008" cy="4114802"/>
          </a:xfrm>
          <a:prstGeom prst="rect">
            <a:avLst/>
          </a:prstGeom>
          <a:gradFill>
            <a:gsLst>
              <a:gs pos="30000">
                <a:schemeClr val="accent1">
                  <a:alpha val="13000"/>
                </a:schemeClr>
              </a:gs>
              <a:gs pos="100000">
                <a:schemeClr val="accent1">
                  <a:alpha val="24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Rectangle 26">
            <a:extLst>
              <a:ext uri="{FF2B5EF4-FFF2-40B4-BE49-F238E27FC236}">
                <a16:creationId xmlns:a16="http://schemas.microsoft.com/office/drawing/2014/main" id="{8D1D1AF0-0A5D-4548-869C-5A5CBCE02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 y="446494"/>
            <a:ext cx="4026023" cy="6414505"/>
          </a:xfrm>
          <a:prstGeom prst="rect">
            <a:avLst/>
          </a:prstGeom>
          <a:gradFill>
            <a:gsLst>
              <a:gs pos="15000">
                <a:schemeClr val="accent1">
                  <a:lumMod val="75000"/>
                  <a:alpha val="29000"/>
                </a:schemeClr>
              </a:gs>
              <a:gs pos="52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A0DF7C19-BF68-516F-870B-2B9C3F0087B6}"/>
              </a:ext>
            </a:extLst>
          </p:cNvPr>
          <p:cNvSpPr>
            <a:spLocks noGrp="1"/>
          </p:cNvSpPr>
          <p:nvPr/>
        </p:nvSpPr>
        <p:spPr>
          <a:xfrm>
            <a:off x="1131741" y="548642"/>
            <a:ext cx="9928521" cy="1185332"/>
          </a:xfrm>
          <a:prstGeom prst="rect">
            <a:avLst/>
          </a:prstGeom>
        </p:spPr>
        <p:txBody>
          <a:bodyPr vert="horz" lIns="91440" tIns="45721" rIns="91440" bIns="45721" rtlCol="0" anchor="b">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1"/>
              </a:spcAft>
            </a:pPr>
            <a:r>
              <a:rPr lang="en-US" sz="4800">
                <a:solidFill>
                  <a:srgbClr val="FFFFFF"/>
                </a:solidFill>
              </a:rPr>
              <a:t>DEVELOPING A SCHOOL CRISIS PLAN</a:t>
            </a:r>
          </a:p>
        </p:txBody>
      </p:sp>
      <p:grpSp>
        <p:nvGrpSpPr>
          <p:cNvPr id="8" name="Group 7">
            <a:extLst>
              <a:ext uri="{FF2B5EF4-FFF2-40B4-BE49-F238E27FC236}">
                <a16:creationId xmlns:a16="http://schemas.microsoft.com/office/drawing/2014/main" id="{786A2847-19EF-32A4-E075-35F37D6129BF}"/>
              </a:ext>
            </a:extLst>
          </p:cNvPr>
          <p:cNvGrpSpPr/>
          <p:nvPr/>
        </p:nvGrpSpPr>
        <p:grpSpPr>
          <a:xfrm>
            <a:off x="688160" y="2347949"/>
            <a:ext cx="3032924" cy="3695513"/>
            <a:chOff x="490529" y="2153256"/>
            <a:chExt cx="3493551" cy="3950071"/>
          </a:xfrm>
        </p:grpSpPr>
        <p:pic>
          <p:nvPicPr>
            <p:cNvPr id="4" name="Picture 3" descr="A logo of a school counselor&#10;&#10;Description automatically generated">
              <a:extLst>
                <a:ext uri="{FF2B5EF4-FFF2-40B4-BE49-F238E27FC236}">
                  <a16:creationId xmlns:a16="http://schemas.microsoft.com/office/drawing/2014/main" id="{DA1CBFD9-95F7-E336-A770-E6BC64BB9B18}"/>
                </a:ext>
              </a:extLst>
            </p:cNvPr>
            <p:cNvPicPr>
              <a:picLocks noChangeAspect="1"/>
            </p:cNvPicPr>
            <p:nvPr/>
          </p:nvPicPr>
          <p:blipFill>
            <a:blip r:embed="rId3"/>
            <a:stretch>
              <a:fillRect/>
            </a:stretch>
          </p:blipFill>
          <p:spPr>
            <a:xfrm>
              <a:off x="494950" y="2624175"/>
              <a:ext cx="3487408" cy="3479152"/>
            </a:xfrm>
            <a:prstGeom prst="rect">
              <a:avLst/>
            </a:prstGeom>
            <a:solidFill>
              <a:schemeClr val="bg1"/>
            </a:solidFill>
            <a:ln>
              <a:solidFill>
                <a:schemeClr val="tx2"/>
              </a:solidFill>
            </a:ln>
          </p:spPr>
        </p:pic>
        <p:sp>
          <p:nvSpPr>
            <p:cNvPr id="5" name="TextBox 4">
              <a:extLst>
                <a:ext uri="{FF2B5EF4-FFF2-40B4-BE49-F238E27FC236}">
                  <a16:creationId xmlns:a16="http://schemas.microsoft.com/office/drawing/2014/main" id="{3262E0BC-0C3B-2D9E-E5E4-C5ED11AF8684}"/>
                </a:ext>
              </a:extLst>
            </p:cNvPr>
            <p:cNvSpPr txBox="1"/>
            <p:nvPr/>
          </p:nvSpPr>
          <p:spPr>
            <a:xfrm>
              <a:off x="490529" y="2153256"/>
              <a:ext cx="3493551" cy="347554"/>
            </a:xfrm>
            <a:prstGeom prst="rect">
              <a:avLst/>
            </a:prstGeom>
            <a:solidFill>
              <a:schemeClr val="bg1"/>
            </a:solidFill>
            <a:ln>
              <a:solidFill>
                <a:schemeClr val="tx2"/>
              </a:solidFill>
            </a:ln>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ctr" defTabSz="576080">
                <a:spcAft>
                  <a:spcPts val="601"/>
                </a:spcAft>
              </a:pPr>
              <a:r>
                <a:rPr lang="en-US" sz="1513" b="1" dirty="0">
                  <a:cs typeface="Calibri"/>
                </a:rPr>
                <a:t>Crisis Manual (2022)</a:t>
              </a:r>
              <a:endParaRPr lang="en-US" sz="1801" dirty="0"/>
            </a:p>
          </p:txBody>
        </p:sp>
      </p:grpSp>
      <p:pic>
        <p:nvPicPr>
          <p:cNvPr id="3" name="Picture 2" descr="A person and a child with a sad expression&#10;&#10;Description automatically generated">
            <a:extLst>
              <a:ext uri="{FF2B5EF4-FFF2-40B4-BE49-F238E27FC236}">
                <a16:creationId xmlns:a16="http://schemas.microsoft.com/office/drawing/2014/main" id="{B8FCFDEF-B05F-4363-FD55-C2135743B12D}"/>
              </a:ext>
            </a:extLst>
          </p:cNvPr>
          <p:cNvPicPr>
            <a:picLocks noChangeAspect="1"/>
          </p:cNvPicPr>
          <p:nvPr/>
        </p:nvPicPr>
        <p:blipFill rotWithShape="1">
          <a:blip r:embed="rId4"/>
          <a:srcRect t="2888" r="900" b="6859"/>
          <a:stretch/>
        </p:blipFill>
        <p:spPr>
          <a:xfrm>
            <a:off x="3193775" y="2351549"/>
            <a:ext cx="3218654" cy="3710526"/>
          </a:xfrm>
          <a:prstGeom prst="rect">
            <a:avLst/>
          </a:prstGeom>
        </p:spPr>
      </p:pic>
      <p:pic>
        <p:nvPicPr>
          <p:cNvPr id="6" name="Picture 5" descr="A person sitting at a desk with a person looking at her&#10;&#10;Description automatically generated">
            <a:extLst>
              <a:ext uri="{FF2B5EF4-FFF2-40B4-BE49-F238E27FC236}">
                <a16:creationId xmlns:a16="http://schemas.microsoft.com/office/drawing/2014/main" id="{51A21EA4-F578-C7E4-43E8-3971FCDF4414}"/>
              </a:ext>
            </a:extLst>
          </p:cNvPr>
          <p:cNvPicPr>
            <a:picLocks noChangeAspect="1"/>
          </p:cNvPicPr>
          <p:nvPr/>
        </p:nvPicPr>
        <p:blipFill>
          <a:blip r:embed="rId5"/>
          <a:stretch>
            <a:fillRect/>
          </a:stretch>
        </p:blipFill>
        <p:spPr>
          <a:xfrm>
            <a:off x="5993574" y="2284336"/>
            <a:ext cx="2899148" cy="3767948"/>
          </a:xfrm>
          <a:prstGeom prst="rect">
            <a:avLst/>
          </a:prstGeom>
        </p:spPr>
      </p:pic>
      <p:pic>
        <p:nvPicPr>
          <p:cNvPr id="7" name="Picture 6" descr="A phone with a number on it&#10;&#10;Description automatically generated">
            <a:extLst>
              <a:ext uri="{FF2B5EF4-FFF2-40B4-BE49-F238E27FC236}">
                <a16:creationId xmlns:a16="http://schemas.microsoft.com/office/drawing/2014/main" id="{72A2EACD-0169-E7CF-D0AD-A0D8311C2823}"/>
              </a:ext>
            </a:extLst>
          </p:cNvPr>
          <p:cNvPicPr>
            <a:picLocks noChangeAspect="1"/>
          </p:cNvPicPr>
          <p:nvPr/>
        </p:nvPicPr>
        <p:blipFill>
          <a:blip r:embed="rId6"/>
          <a:stretch>
            <a:fillRect/>
          </a:stretch>
        </p:blipFill>
        <p:spPr>
          <a:xfrm>
            <a:off x="8655193" y="2309881"/>
            <a:ext cx="2939001" cy="3767948"/>
          </a:xfrm>
          <a:prstGeom prst="rect">
            <a:avLst/>
          </a:prstGeom>
        </p:spPr>
      </p:pic>
    </p:spTree>
    <p:extLst>
      <p:ext uri="{BB962C8B-B14F-4D97-AF65-F5344CB8AC3E}">
        <p14:creationId xmlns:p14="http://schemas.microsoft.com/office/powerpoint/2010/main" val="5540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674a41-6fea-4849-be2d-1060630e4b33">
      <Terms xmlns="http://schemas.microsoft.com/office/infopath/2007/PartnerControls"/>
    </lcf76f155ced4ddcb4097134ff3c332f>
    <TaxCatchAll xmlns="510766ff-06e5-408f-834e-92f0462b7c7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37C284EB7255438F1108BAEE9355E9" ma:contentTypeVersion="11" ma:contentTypeDescription="Create a new document." ma:contentTypeScope="" ma:versionID="c05f4bf9c497aaaca25759a92cf0c8cd">
  <xsd:schema xmlns:xsd="http://www.w3.org/2001/XMLSchema" xmlns:xs="http://www.w3.org/2001/XMLSchema" xmlns:p="http://schemas.microsoft.com/office/2006/metadata/properties" xmlns:ns2="d4674a41-6fea-4849-be2d-1060630e4b33" xmlns:ns3="510766ff-06e5-408f-834e-92f0462b7c72" targetNamespace="http://schemas.microsoft.com/office/2006/metadata/properties" ma:root="true" ma:fieldsID="981970ccdcd64013dbcf4da1e0bfc68a" ns2:_="" ns3:_="">
    <xsd:import namespace="d4674a41-6fea-4849-be2d-1060630e4b33"/>
    <xsd:import namespace="510766ff-06e5-408f-834e-92f0462b7c7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674a41-6fea-4849-be2d-1060630e4b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0766ff-06e5-408f-834e-92f0462b7c7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b2305a9-8d2d-46a9-93af-cd2527381520}" ma:internalName="TaxCatchAll" ma:showField="CatchAllData" ma:web="510766ff-06e5-408f-834e-92f0462b7c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CF03BC-C5AF-49A7-A7EF-8F19E62FFC61}">
  <ds:schemaRefs>
    <ds:schemaRef ds:uri="http://purl.org/dc/dcmitype/"/>
    <ds:schemaRef ds:uri="http://schemas.microsoft.com/office/2006/documentManagement/types"/>
    <ds:schemaRef ds:uri="d4674a41-6fea-4849-be2d-1060630e4b33"/>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510766ff-06e5-408f-834e-92f0462b7c72"/>
  </ds:schemaRefs>
</ds:datastoreItem>
</file>

<file path=customXml/itemProps2.xml><?xml version="1.0" encoding="utf-8"?>
<ds:datastoreItem xmlns:ds="http://schemas.openxmlformats.org/officeDocument/2006/customXml" ds:itemID="{CFC7A128-5255-436E-A5C3-DA25FDB7BFA7}">
  <ds:schemaRefs>
    <ds:schemaRef ds:uri="http://schemas.microsoft.com/sharepoint/v3/contenttype/forms"/>
  </ds:schemaRefs>
</ds:datastoreItem>
</file>

<file path=customXml/itemProps3.xml><?xml version="1.0" encoding="utf-8"?>
<ds:datastoreItem xmlns:ds="http://schemas.openxmlformats.org/officeDocument/2006/customXml" ds:itemID="{D926D809-BEC7-4BDC-A6B9-91723DACF1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674a41-6fea-4849-be2d-1060630e4b33"/>
    <ds:schemaRef ds:uri="510766ff-06e5-408f-834e-92f0462b7c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14375</TotalTime>
  <Words>12772</Words>
  <Application>Microsoft Office PowerPoint</Application>
  <PresentationFormat>Widescreen</PresentationFormat>
  <Paragraphs>1292</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 OBJECTIVES</vt:lpstr>
      <vt:lpstr>PowerPoint Presentation</vt:lpstr>
      <vt:lpstr>PowerPoint Presentation</vt:lpstr>
      <vt:lpstr>PowerPoint Presentation</vt:lpstr>
      <vt:lpstr>PowerPoint Presentation</vt:lpstr>
      <vt:lpstr>PowerPoint Presentation</vt:lpstr>
      <vt:lpstr>PREPAREDNESS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GROUP  DISCUSSION </vt:lpstr>
      <vt:lpstr>PowerPoint Presentation</vt:lpstr>
      <vt:lpstr>PowerPoint Presentation</vt:lpstr>
      <vt:lpstr>HOW SHOULD MRS. JOHNSON RESPOND?</vt:lpstr>
      <vt:lpstr>PowerPoint Presentation</vt:lpstr>
      <vt:lpstr>RESPONDING  TO  SUICIDE  RISK</vt:lpstr>
      <vt:lpstr>PowerPoint Presentation</vt:lpstr>
      <vt:lpstr>CRISIS  TEAM  ASSESSMENT TOOLS</vt:lpstr>
      <vt:lpstr>ASSESSMENT:  ALWAYS  ASK</vt:lpstr>
      <vt:lpstr>EXPLORE THE PLAN</vt:lpstr>
      <vt:lpstr>PowerPoint Presentation</vt:lpstr>
      <vt:lpstr>PowerPoint Presentation</vt:lpstr>
      <vt:lpstr>STRATEGIES FOR A SUICIDE-SAFER HOME</vt:lpstr>
      <vt:lpstr>"When firearms are in the home, out-of-home storage is the safest way to make a suicide-safer living environment. Is there someone outside the home whom you trust to temporarily and safely store your firearms?"​</vt:lpstr>
      <vt:lpstr>PowerPoint Presentation</vt:lpstr>
      <vt:lpstr>"Many homes have medications that could be dangerous in a crisis. Let’s talk about how to make them safer." </vt:lpstr>
      <vt:lpstr>"Even though you didn't identify suffocation or hanging, we should consider implements in the home that could be used: ropes, belts, garbage can liners, plastic bags, extension cords, blind cords, curtain rods, or clothes rods in closets." </vt:lpstr>
      <vt:lpstr>"Since your student identified another method (knife, jumping from a height, stepping into traffic, drowning, driving their car off the road, etc.) how can you create a buffer of time and distance between that method and your student in the event of a crisis?" </vt:lpstr>
      <vt:lpstr>STRATEGIES FOR A SUICIDE-SAFER HOME</vt:lpstr>
      <vt:lpstr> 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lastModifiedBy>Ellison, Katie</cp:lastModifiedBy>
  <cp:revision>1532</cp:revision>
  <cp:lastPrinted>2024-02-01T14:19:01Z</cp:lastPrinted>
  <dcterms:created xsi:type="dcterms:W3CDTF">2023-08-04T14:47:14Z</dcterms:created>
  <dcterms:modified xsi:type="dcterms:W3CDTF">2025-07-29T13:51:45Z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0x010100D037C284EB7255438F1108BAEE9355E9</vt:lpwstr>
  </property>
  <property fmtid="{D5CDD505-2E9C-101B-9397-08002B2CF9AE}" pid="3" name="MediaServiceImageTags">
    <vt:lpwstr/>
  </property>
</Properties>
</file>