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 id="2147483672" r:id="rId6"/>
  </p:sldMasterIdLst>
  <p:notesMasterIdLst>
    <p:notesMasterId r:id="rId56"/>
  </p:notesMasterIdLst>
  <p:handoutMasterIdLst>
    <p:handoutMasterId r:id="rId57"/>
  </p:handoutMasterIdLst>
  <p:sldIdLst>
    <p:sldId id="318" r:id="rId7"/>
    <p:sldId id="257" r:id="rId8"/>
    <p:sldId id="258" r:id="rId9"/>
    <p:sldId id="259" r:id="rId10"/>
    <p:sldId id="321" r:id="rId11"/>
    <p:sldId id="261" r:id="rId12"/>
    <p:sldId id="271" r:id="rId13"/>
    <p:sldId id="260" r:id="rId14"/>
    <p:sldId id="265" r:id="rId15"/>
    <p:sldId id="268" r:id="rId16"/>
    <p:sldId id="320" r:id="rId17"/>
    <p:sldId id="323" r:id="rId18"/>
    <p:sldId id="322" r:id="rId19"/>
    <p:sldId id="324" r:id="rId20"/>
    <p:sldId id="325" r:id="rId21"/>
    <p:sldId id="282" r:id="rId22"/>
    <p:sldId id="283" r:id="rId23"/>
    <p:sldId id="284" r:id="rId24"/>
    <p:sldId id="286" r:id="rId25"/>
    <p:sldId id="285" r:id="rId26"/>
    <p:sldId id="267" r:id="rId27"/>
    <p:sldId id="273" r:id="rId28"/>
    <p:sldId id="302" r:id="rId29"/>
    <p:sldId id="288" r:id="rId30"/>
    <p:sldId id="298" r:id="rId31"/>
    <p:sldId id="303" r:id="rId32"/>
    <p:sldId id="275" r:id="rId33"/>
    <p:sldId id="326" r:id="rId34"/>
    <p:sldId id="327" r:id="rId35"/>
    <p:sldId id="307" r:id="rId36"/>
    <p:sldId id="305" r:id="rId37"/>
    <p:sldId id="276" r:id="rId38"/>
    <p:sldId id="308" r:id="rId39"/>
    <p:sldId id="329" r:id="rId40"/>
    <p:sldId id="311" r:id="rId41"/>
    <p:sldId id="330" r:id="rId42"/>
    <p:sldId id="331" r:id="rId43"/>
    <p:sldId id="313" r:id="rId44"/>
    <p:sldId id="332" r:id="rId45"/>
    <p:sldId id="334" r:id="rId46"/>
    <p:sldId id="328" r:id="rId47"/>
    <p:sldId id="335" r:id="rId48"/>
    <p:sldId id="336" r:id="rId49"/>
    <p:sldId id="337" r:id="rId50"/>
    <p:sldId id="338" r:id="rId51"/>
    <p:sldId id="339" r:id="rId52"/>
    <p:sldId id="287" r:id="rId53"/>
    <p:sldId id="316" r:id="rId54"/>
    <p:sldId id="319" r:id="rId5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0D25"/>
    <a:srgbClr val="C6540D"/>
    <a:srgbClr val="001132"/>
    <a:srgbClr val="F36306"/>
    <a:srgbClr val="29ABE2"/>
    <a:srgbClr val="C4520E"/>
    <a:srgbClr val="808080"/>
    <a:srgbClr val="A7DDF3"/>
    <a:srgbClr val="E1F4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93362C-E9DF-48A6-B2CB-D039C1656F5E}" v="199" dt="2025-07-17T17:37:42.4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79" autoAdjust="0"/>
    <p:restoredTop sz="53576" autoAdjust="0"/>
  </p:normalViewPr>
  <p:slideViewPr>
    <p:cSldViewPr snapToGrid="0">
      <p:cViewPr varScale="1">
        <p:scale>
          <a:sx n="55" d="100"/>
          <a:sy n="55" d="100"/>
        </p:scale>
        <p:origin x="231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Oswald Medium" panose="00000600000000000000" pitchFamily="2" charset="0"/>
              </a:rPr>
              <a:t>What happens after a suicide attempt?</a:t>
            </a:r>
          </a:p>
        </c:rich>
      </c:tx>
      <c:layout>
        <c:manualLayout>
          <c:xMode val="edge"/>
          <c:yMode val="edge"/>
          <c:x val="0.2445477407254788"/>
          <c:y val="1.0294466616330494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489135918478953"/>
          <c:y val="0.19935775151393748"/>
          <c:w val="0.31957604664507455"/>
          <c:h val="0.68195920715390024"/>
        </c:manualLayout>
      </c:layout>
      <c:doughnutChart>
        <c:varyColors val="1"/>
        <c:ser>
          <c:idx val="0"/>
          <c:order val="0"/>
          <c:tx>
            <c:strRef>
              <c:f>Sheet1!$B$1</c:f>
              <c:strCache>
                <c:ptCount val="1"/>
                <c:pt idx="0">
                  <c:v>What happens after a suicide attempt?</c:v>
                </c:pt>
              </c:strCache>
            </c:strRef>
          </c:tx>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655E-4E24-8904-4DBFF9FE2B5C}"/>
              </c:ext>
            </c:extLst>
          </c:dPt>
          <c:dPt>
            <c:idx val="1"/>
            <c:bubble3D val="0"/>
            <c:spPr>
              <a:solidFill>
                <a:schemeClr val="accent5">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655E-4E24-8904-4DBFF9FE2B5C}"/>
              </c:ext>
            </c:extLst>
          </c:dPt>
          <c:dPt>
            <c:idx val="2"/>
            <c:bubble3D val="0"/>
            <c:spPr>
              <a:solidFill>
                <a:srgbClr val="C6540D"/>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655E-4E24-8904-4DBFF9FE2B5C}"/>
              </c:ext>
            </c:extLst>
          </c:dPt>
          <c:dPt>
            <c:idx val="3"/>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82EF-41FF-9B57-8725E3CED4E2}"/>
              </c:ext>
            </c:extLst>
          </c:dPt>
          <c:cat>
            <c:strRef>
              <c:f>Sheet1!$A$2:$A$5</c:f>
              <c:strCache>
                <c:ptCount val="1"/>
                <c:pt idx="0">
                  <c:v>will never attempt again</c:v>
                </c:pt>
              </c:strCache>
            </c:strRef>
          </c:cat>
          <c:val>
            <c:numRef>
              <c:f>Sheet1!$B$2:$B$5</c:f>
              <c:numCache>
                <c:formatCode>0%</c:formatCode>
                <c:ptCount val="4"/>
                <c:pt idx="0">
                  <c:v>0.7</c:v>
                </c:pt>
                <c:pt idx="1">
                  <c:v>0.2</c:v>
                </c:pt>
                <c:pt idx="2">
                  <c:v>0.1</c:v>
                </c:pt>
              </c:numCache>
            </c:numRef>
          </c:val>
          <c:extLst>
            <c:ext xmlns:c16="http://schemas.microsoft.com/office/drawing/2014/chart" uri="{C3380CC4-5D6E-409C-BE32-E72D297353CC}">
              <c16:uniqueId val="{00000000-655E-4E24-8904-4DBFF9FE2B5C}"/>
            </c:ext>
          </c:extLst>
        </c:ser>
        <c:dLbls>
          <c:showLegendKey val="0"/>
          <c:showVal val="0"/>
          <c:showCatName val="0"/>
          <c:showSerName val="0"/>
          <c:showPercent val="0"/>
          <c:showBubbleSize val="0"/>
          <c:showLeaderLines val="1"/>
        </c:dLbls>
        <c:firstSliceAng val="0"/>
        <c:holeSize val="75"/>
      </c:doughnutChart>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a:solidFill>
                  <a:schemeClr val="bg1"/>
                </a:solidFill>
              </a:rPr>
              <a:t>Leading Suicide Methods in Missouri</a:t>
            </a:r>
          </a:p>
          <a:p>
            <a:pPr>
              <a:defRPr>
                <a:solidFill>
                  <a:schemeClr val="bg1"/>
                </a:solidFill>
              </a:defRPr>
            </a:pPr>
            <a:r>
              <a:rPr lang="en-US" dirty="0">
                <a:solidFill>
                  <a:schemeClr val="bg1"/>
                </a:solidFill>
              </a:rPr>
              <a:t>2023, all</a:t>
            </a:r>
            <a:r>
              <a:rPr lang="en-US" baseline="0" dirty="0">
                <a:solidFill>
                  <a:schemeClr val="bg1"/>
                </a:solidFill>
              </a:rPr>
              <a:t> genders, all ages, all races</a:t>
            </a:r>
            <a:endParaRPr lang="en-US" dirty="0">
              <a:solidFill>
                <a:schemeClr val="bg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5-0E21-491D-939A-1C18D7D89094}"/>
              </c:ext>
            </c:extLst>
          </c:dPt>
          <c:dPt>
            <c:idx val="2"/>
            <c:invertIfNegative val="0"/>
            <c:bubble3D val="0"/>
            <c:spPr>
              <a:solidFill>
                <a:srgbClr val="FFC000"/>
              </a:solidFill>
              <a:ln>
                <a:noFill/>
              </a:ln>
              <a:effectLst/>
            </c:spPr>
            <c:extLst>
              <c:ext xmlns:c16="http://schemas.microsoft.com/office/drawing/2014/chart" uri="{C3380CC4-5D6E-409C-BE32-E72D297353CC}">
                <c16:uniqueId val="{00000004-0E21-491D-939A-1C18D7D89094}"/>
              </c:ext>
            </c:extLst>
          </c:dPt>
          <c:cat>
            <c:strRef>
              <c:f>Sheet1!$A$2:$A$4</c:f>
              <c:strCache>
                <c:ptCount val="3"/>
                <c:pt idx="0">
                  <c:v>Firearms</c:v>
                </c:pt>
                <c:pt idx="1">
                  <c:v>Suffocation</c:v>
                </c:pt>
                <c:pt idx="2">
                  <c:v>Poison</c:v>
                </c:pt>
              </c:strCache>
            </c:strRef>
          </c:cat>
          <c:val>
            <c:numRef>
              <c:f>Sheet1!$B$2:$B$4</c:f>
              <c:numCache>
                <c:formatCode>0.00%</c:formatCode>
                <c:ptCount val="3"/>
                <c:pt idx="0">
                  <c:v>0.66549999999999998</c:v>
                </c:pt>
                <c:pt idx="1">
                  <c:v>0.21679999999999999</c:v>
                </c:pt>
                <c:pt idx="2">
                  <c:v>7.3099999999999998E-2</c:v>
                </c:pt>
              </c:numCache>
            </c:numRef>
          </c:val>
          <c:extLst>
            <c:ext xmlns:c16="http://schemas.microsoft.com/office/drawing/2014/chart" uri="{C3380CC4-5D6E-409C-BE32-E72D297353CC}">
              <c16:uniqueId val="{00000000-0E21-491D-939A-1C18D7D89094}"/>
            </c:ext>
          </c:extLst>
        </c:ser>
        <c:dLbls>
          <c:showLegendKey val="0"/>
          <c:showVal val="0"/>
          <c:showCatName val="0"/>
          <c:showSerName val="0"/>
          <c:showPercent val="0"/>
          <c:showBubbleSize val="0"/>
        </c:dLbls>
        <c:gapWidth val="50"/>
        <c:axId val="979889104"/>
        <c:axId val="979891600"/>
      </c:barChart>
      <c:catAx>
        <c:axId val="979889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979891600"/>
        <c:crosses val="autoZero"/>
        <c:auto val="1"/>
        <c:lblAlgn val="ctr"/>
        <c:lblOffset val="100"/>
        <c:noMultiLvlLbl val="0"/>
      </c:catAx>
      <c:valAx>
        <c:axId val="979891600"/>
        <c:scaling>
          <c:orientation val="minMax"/>
          <c:max val="0.70000000000000007"/>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9798891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0.08191</cdr:x>
      <cdr:y>0.21935</cdr:y>
    </cdr:from>
    <cdr:to>
      <cdr:x>0.25891</cdr:x>
      <cdr:y>0.46206</cdr:y>
    </cdr:to>
    <cdr:sp macro="" textlink="">
      <cdr:nvSpPr>
        <cdr:cNvPr id="2" name="Rectangle: Rounded Corners 1">
          <a:extLst xmlns:a="http://schemas.openxmlformats.org/drawingml/2006/main">
            <a:ext uri="{FF2B5EF4-FFF2-40B4-BE49-F238E27FC236}">
              <a16:creationId xmlns:a16="http://schemas.microsoft.com/office/drawing/2014/main" id="{128C91E9-B64C-E7B8-25A8-6904229FBD99}"/>
            </a:ext>
          </a:extLst>
        </cdr:cNvPr>
        <cdr:cNvSpPr/>
      </cdr:nvSpPr>
      <cdr:spPr>
        <a:xfrm xmlns:a="http://schemas.openxmlformats.org/drawingml/2006/main">
          <a:off x="850809" y="1067620"/>
          <a:ext cx="1838325" cy="1181352"/>
        </a:xfrm>
        <a:prstGeom xmlns:a="http://schemas.openxmlformats.org/drawingml/2006/main" prst="roundRect">
          <a:avLst/>
        </a:prstGeom>
        <a:solidFill xmlns:a="http://schemas.openxmlformats.org/drawingml/2006/main">
          <a:srgbClr val="C6540D">
            <a:alpha val="50000"/>
          </a:srgbClr>
        </a:solidFill>
        <a:ln xmlns:a="http://schemas.openxmlformats.org/drawingml/2006/main" w="50800">
          <a:solidFill>
            <a:srgbClr val="C6540D"/>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4000" b="1" dirty="0"/>
            <a:t>~10% </a:t>
          </a:r>
        </a:p>
        <a:p xmlns:a="http://schemas.openxmlformats.org/drawingml/2006/main">
          <a:pPr algn="ctr"/>
          <a:r>
            <a:rPr lang="en-US" sz="2000" dirty="0"/>
            <a:t>fatal attempt</a:t>
          </a:r>
        </a:p>
      </cdr:txBody>
    </cdr:sp>
  </cdr:relSizeAnchor>
  <cdr:relSizeAnchor xmlns:cdr="http://schemas.openxmlformats.org/drawingml/2006/chartDrawing">
    <cdr:from>
      <cdr:x>0.72477</cdr:x>
      <cdr:y>0.39734</cdr:y>
    </cdr:from>
    <cdr:to>
      <cdr:x>0.90451</cdr:x>
      <cdr:y>0.7045</cdr:y>
    </cdr:to>
    <cdr:sp macro="" textlink="">
      <cdr:nvSpPr>
        <cdr:cNvPr id="3" name="Rectangle: Rounded Corners 2">
          <a:extLst xmlns:a="http://schemas.openxmlformats.org/drawingml/2006/main">
            <a:ext uri="{FF2B5EF4-FFF2-40B4-BE49-F238E27FC236}">
              <a16:creationId xmlns:a16="http://schemas.microsoft.com/office/drawing/2014/main" id="{D2A226ED-DA04-40EB-218F-A164DB990C3A}"/>
            </a:ext>
          </a:extLst>
        </cdr:cNvPr>
        <cdr:cNvSpPr/>
      </cdr:nvSpPr>
      <cdr:spPr>
        <a:xfrm xmlns:a="http://schemas.openxmlformats.org/drawingml/2006/main">
          <a:off x="7527835" y="1933966"/>
          <a:ext cx="1866900" cy="1495033"/>
        </a:xfrm>
        <a:prstGeom xmlns:a="http://schemas.openxmlformats.org/drawingml/2006/main" prst="roundRect">
          <a:avLst/>
        </a:prstGeom>
        <a:solidFill xmlns:a="http://schemas.openxmlformats.org/drawingml/2006/main">
          <a:srgbClr val="6AAC3D">
            <a:alpha val="50000"/>
          </a:srgbClr>
        </a:solidFill>
        <a:ln xmlns:a="http://schemas.openxmlformats.org/drawingml/2006/main" w="50800">
          <a:solidFill>
            <a:srgbClr val="6AAC3D"/>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4000" b="1" dirty="0"/>
            <a:t>70% </a:t>
          </a:r>
        </a:p>
        <a:p xmlns:a="http://schemas.openxmlformats.org/drawingml/2006/main">
          <a:pPr algn="ctr"/>
          <a:r>
            <a:rPr lang="en-US" sz="2000" dirty="0"/>
            <a:t>never attempt again</a:t>
          </a:r>
        </a:p>
      </cdr:txBody>
    </cdr:sp>
  </cdr:relSizeAnchor>
  <cdr:relSizeAnchor xmlns:cdr="http://schemas.openxmlformats.org/drawingml/2006/chartDrawing">
    <cdr:from>
      <cdr:x>0.07825</cdr:x>
      <cdr:y>0.53268</cdr:y>
    </cdr:from>
    <cdr:to>
      <cdr:x>0.25982</cdr:x>
      <cdr:y>0.83801</cdr:y>
    </cdr:to>
    <cdr:sp macro="" textlink="">
      <cdr:nvSpPr>
        <cdr:cNvPr id="4" name="Rectangle: Rounded Corners 3">
          <a:extLst xmlns:a="http://schemas.openxmlformats.org/drawingml/2006/main">
            <a:ext uri="{FF2B5EF4-FFF2-40B4-BE49-F238E27FC236}">
              <a16:creationId xmlns:a16="http://schemas.microsoft.com/office/drawing/2014/main" id="{D2A226ED-DA04-40EB-218F-A164DB990C3A}"/>
            </a:ext>
          </a:extLst>
        </cdr:cNvPr>
        <cdr:cNvSpPr/>
      </cdr:nvSpPr>
      <cdr:spPr>
        <a:xfrm xmlns:a="http://schemas.openxmlformats.org/drawingml/2006/main">
          <a:off x="812710" y="2592717"/>
          <a:ext cx="1885950" cy="1486125"/>
        </a:xfrm>
        <a:prstGeom xmlns:a="http://schemas.openxmlformats.org/drawingml/2006/main" prst="roundRect">
          <a:avLst/>
        </a:prstGeom>
        <a:solidFill xmlns:a="http://schemas.openxmlformats.org/drawingml/2006/main">
          <a:schemeClr val="accent5">
            <a:lumMod val="75000"/>
            <a:alpha val="50000"/>
          </a:schemeClr>
        </a:solidFill>
        <a:ln xmlns:a="http://schemas.openxmlformats.org/drawingml/2006/main" w="50800">
          <a:solidFill>
            <a:schemeClr val="accent5">
              <a:lumMod val="75000"/>
            </a:schemeClr>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4000" b="1" dirty="0"/>
            <a:t>~20% </a:t>
          </a:r>
        </a:p>
        <a:p xmlns:a="http://schemas.openxmlformats.org/drawingml/2006/main">
          <a:pPr algn="ctr"/>
          <a:r>
            <a:rPr lang="en-US" sz="2000" dirty="0"/>
            <a:t>2</a:t>
          </a:r>
          <a:r>
            <a:rPr lang="en-US" sz="2000" baseline="30000" dirty="0"/>
            <a:t>nd</a:t>
          </a:r>
          <a:r>
            <a:rPr lang="en-US" sz="2000" dirty="0"/>
            <a:t> non-fatal attempt</a:t>
          </a:r>
        </a:p>
      </cdr:txBody>
    </cdr:sp>
  </cdr:relSizeAnchor>
  <cdr:relSizeAnchor xmlns:cdr="http://schemas.openxmlformats.org/drawingml/2006/chartDrawing">
    <cdr:from>
      <cdr:x>0.43818</cdr:x>
      <cdr:y>0.42681</cdr:y>
    </cdr:from>
    <cdr:to>
      <cdr:x>0.52712</cdr:x>
      <cdr:y>0.6166</cdr:y>
    </cdr:to>
    <cdr:sp macro="" textlink="">
      <cdr:nvSpPr>
        <cdr:cNvPr id="5" name="TextBox 4">
          <a:extLst xmlns:a="http://schemas.openxmlformats.org/drawingml/2006/main">
            <a:ext uri="{FF2B5EF4-FFF2-40B4-BE49-F238E27FC236}">
              <a16:creationId xmlns:a16="http://schemas.microsoft.com/office/drawing/2014/main" id="{251B0DEE-5F10-269B-BB5B-B40558297E11}"/>
            </a:ext>
          </a:extLst>
        </cdr:cNvPr>
        <cdr:cNvSpPr txBox="1"/>
      </cdr:nvSpPr>
      <cdr:spPr>
        <a:xfrm xmlns:a="http://schemas.openxmlformats.org/drawingml/2006/main">
          <a:off x="4551175" y="2077422"/>
          <a:ext cx="923731" cy="9237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0.39257</cdr:x>
      <cdr:y>0.37474</cdr:y>
    </cdr:from>
    <cdr:to>
      <cdr:x>0.62863</cdr:x>
      <cdr:y>0.66419</cdr:y>
    </cdr:to>
    <cdr:pic>
      <cdr:nvPicPr>
        <cdr:cNvPr id="6" name="chart">
          <a:extLst xmlns:a="http://schemas.openxmlformats.org/drawingml/2006/main">
            <a:ext uri="{FF2B5EF4-FFF2-40B4-BE49-F238E27FC236}">
              <a16:creationId xmlns:a16="http://schemas.microsoft.com/office/drawing/2014/main" id="{55B6BF92-4A9D-36EE-277E-0554B187193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077477" y="1823984"/>
          <a:ext cx="2451788" cy="1408826"/>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0.17864</cdr:x>
      <cdr:y>0.24039</cdr:y>
    </cdr:from>
    <cdr:to>
      <cdr:x>0.31118</cdr:x>
      <cdr:y>0.37737</cdr:y>
    </cdr:to>
    <cdr:sp macro="" textlink="">
      <cdr:nvSpPr>
        <cdr:cNvPr id="2" name="TextBox 1">
          <a:extLst xmlns:a="http://schemas.openxmlformats.org/drawingml/2006/main">
            <a:ext uri="{FF2B5EF4-FFF2-40B4-BE49-F238E27FC236}">
              <a16:creationId xmlns:a16="http://schemas.microsoft.com/office/drawing/2014/main" id="{4B96BADE-043A-0B8D-D07D-D3FEBDF56AC4}"/>
            </a:ext>
          </a:extLst>
        </cdr:cNvPr>
        <cdr:cNvSpPr txBox="1"/>
      </cdr:nvSpPr>
      <cdr:spPr>
        <a:xfrm xmlns:a="http://schemas.openxmlformats.org/drawingml/2006/main">
          <a:off x="1451986" y="1082914"/>
          <a:ext cx="1077256" cy="6170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chemeClr val="bg1"/>
              </a:solidFill>
            </a:rPr>
            <a:t>7.31%</a:t>
          </a:r>
        </a:p>
      </cdr:txBody>
    </cdr:sp>
  </cdr:relSizeAnchor>
  <cdr:relSizeAnchor xmlns:cdr="http://schemas.openxmlformats.org/drawingml/2006/chartDrawing">
    <cdr:from>
      <cdr:x>0.28471</cdr:x>
      <cdr:y>0.47174</cdr:y>
    </cdr:from>
    <cdr:to>
      <cdr:x>0.45348</cdr:x>
      <cdr:y>0.56494</cdr:y>
    </cdr:to>
    <cdr:sp macro="" textlink="">
      <cdr:nvSpPr>
        <cdr:cNvPr id="3" name="TextBox 1">
          <a:extLst xmlns:a="http://schemas.openxmlformats.org/drawingml/2006/main">
            <a:ext uri="{FF2B5EF4-FFF2-40B4-BE49-F238E27FC236}">
              <a16:creationId xmlns:a16="http://schemas.microsoft.com/office/drawing/2014/main" id="{753A06A8-41F3-F6B4-2B52-2055D265E6C3}"/>
            </a:ext>
          </a:extLst>
        </cdr:cNvPr>
        <cdr:cNvSpPr txBox="1"/>
      </cdr:nvSpPr>
      <cdr:spPr>
        <a:xfrm xmlns:a="http://schemas.openxmlformats.org/drawingml/2006/main">
          <a:off x="2314089" y="2125104"/>
          <a:ext cx="1371796" cy="4198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bg1"/>
              </a:solidFill>
            </a:rPr>
            <a:t>21.68%</a:t>
          </a:r>
        </a:p>
      </cdr:txBody>
    </cdr:sp>
  </cdr:relSizeAnchor>
  <cdr:relSizeAnchor xmlns:cdr="http://schemas.openxmlformats.org/drawingml/2006/chartDrawing">
    <cdr:from>
      <cdr:x>0.73074</cdr:x>
      <cdr:y>0.72454</cdr:y>
    </cdr:from>
    <cdr:to>
      <cdr:x>0.88125</cdr:x>
      <cdr:y>0.81774</cdr:y>
    </cdr:to>
    <cdr:sp macro="" textlink="">
      <cdr:nvSpPr>
        <cdr:cNvPr id="4" name="TextBox 1">
          <a:extLst xmlns:a="http://schemas.openxmlformats.org/drawingml/2006/main">
            <a:ext uri="{FF2B5EF4-FFF2-40B4-BE49-F238E27FC236}">
              <a16:creationId xmlns:a16="http://schemas.microsoft.com/office/drawing/2014/main" id="{46D740E5-740A-0F4B-F395-DA107E8CEBD1}"/>
            </a:ext>
          </a:extLst>
        </cdr:cNvPr>
        <cdr:cNvSpPr txBox="1"/>
      </cdr:nvSpPr>
      <cdr:spPr>
        <a:xfrm xmlns:a="http://schemas.openxmlformats.org/drawingml/2006/main">
          <a:off x="5939416" y="3263923"/>
          <a:ext cx="1223384" cy="4198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bg1"/>
              </a:solidFill>
            </a:rPr>
            <a:t>66.55%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27B1E1-4298-A498-4166-7B93D383B633}"/>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E22AA96-AEB1-80ED-B58F-EE7DB1AAA1EE}"/>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69708B8D-8FC0-4EEC-89CE-88B0163DD1CD}" type="datetimeFigureOut">
              <a:rPr lang="en-US" smtClean="0"/>
              <a:t>8/1/2025</a:t>
            </a:fld>
            <a:endParaRPr lang="en-US"/>
          </a:p>
        </p:txBody>
      </p:sp>
      <p:sp>
        <p:nvSpPr>
          <p:cNvPr id="4" name="Footer Placeholder 3">
            <a:extLst>
              <a:ext uri="{FF2B5EF4-FFF2-40B4-BE49-F238E27FC236}">
                <a16:creationId xmlns:a16="http://schemas.microsoft.com/office/drawing/2014/main" id="{C229C0B8-9DFF-A873-8E6F-7053CB7398B6}"/>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53217E1-2D69-8FD3-4AD0-5D363EBC5EB9}"/>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16F6B038-7DF3-4AA3-82F7-522D7C847F7E}" type="slidenum">
              <a:rPr lang="en-US" smtClean="0"/>
              <a:t>‹#›</a:t>
            </a:fld>
            <a:endParaRPr lang="en-US"/>
          </a:p>
        </p:txBody>
      </p:sp>
    </p:spTree>
    <p:extLst>
      <p:ext uri="{BB962C8B-B14F-4D97-AF65-F5344CB8AC3E}">
        <p14:creationId xmlns:p14="http://schemas.microsoft.com/office/powerpoint/2010/main" val="12883340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66C5FB2-2A2A-419E-8AB7-E7150A0787DB}" type="datetimeFigureOut">
              <a:rPr lang="en-US" smtClean="0"/>
              <a:t>8/1/2025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E31398B-7D4E-4563-9E9C-76EE53D5CEB0}" type="slidenum">
              <a:rPr lang="en-US" smtClean="0"/>
              <a:t>‹#›</a:t>
            </a:fld>
            <a:endParaRPr lang="en-US"/>
          </a:p>
        </p:txBody>
      </p:sp>
    </p:spTree>
    <p:extLst>
      <p:ext uri="{BB962C8B-B14F-4D97-AF65-F5344CB8AC3E}">
        <p14:creationId xmlns:p14="http://schemas.microsoft.com/office/powerpoint/2010/main" val="395162956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i.org/10.1176/appi.ajp.2013.1209125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ncbi.nlm.nih.gov/pmc/articles/PMC7643031/#:~:text=Firearm%2Drelated%2"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med.stanford.edu/news/all-news/2020/06/handgun-ownership-associated-with-"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vimeo.com/668732659"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orriedaboutaveteran.org/warning-sign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vimeo.com/668731612"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orriedaboutaveteran.org/starting-the-conversation/#anchor_page_Watch%20More"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vimeo.com/668733014"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orriedaboutaveteran.org/check-in-with-others/"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vimeo.com/668732342"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orriedaboutaveteran.org/storage-options/#anchor_page_fred_video"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isqars.cdc.gov"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doi.org/10.1521/suli.2010.40.6.609" TargetMode="External"/><Relationship Id="rId4" Type="http://schemas.openxmlformats.org/officeDocument/2006/relationships/hyperlink" Target="https://web.sph.harvard.edu/mch-data-"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780288" y="4851606"/>
            <a:ext cx="6242304" cy="3969497"/>
          </a:xfrm>
          <a:prstGeom prst="rect">
            <a:avLst/>
          </a:prstGeom>
          <a:noFill/>
          <a:ln>
            <a:noFill/>
          </a:ln>
        </p:spPr>
        <p:txBody>
          <a:bodyPr spcFirstLastPara="1" wrap="square" lIns="102169" tIns="51084" rIns="102169" bIns="51084" anchor="t" anchorCtr="0">
            <a:noAutofit/>
          </a:bodyPr>
          <a:lstStyle/>
          <a:p>
            <a:pPr>
              <a:lnSpc>
                <a:spcPct val="107000"/>
              </a:lnSpc>
            </a:pPr>
            <a:endParaRPr lang="en-US" sz="1100" dirty="0"/>
          </a:p>
          <a:p>
            <a:pPr>
              <a:lnSpc>
                <a:spcPct val="107000"/>
              </a:lnSpc>
            </a:pPr>
            <a:r>
              <a:rPr lang="en-US" sz="1100" b="1" dirty="0">
                <a:solidFill>
                  <a:srgbClr val="000000"/>
                </a:solidFill>
              </a:rPr>
              <a:t>This course can only be presented by those who have completed the Instructor Training Workshop facilitated by the Safer Homes Collaborative.  If you have any questions or concerns about the slide deck, contact Project Director Katie Ellison @ katie.Ellison@mimh.edu.  </a:t>
            </a:r>
            <a:r>
              <a:rPr lang="en-US" sz="1100" dirty="0"/>
              <a:t>Any significant alterations must be approved the Safer Homes Collaborative prior to being presented. Additional slides that show local data or suicide prevention resources may be added with the approval of a Master Trainer to ensure that they are accurate and in keeping with the CALM approach to suicide prevention.</a:t>
            </a:r>
            <a:endParaRPr lang="en-US" sz="1100" dirty="0">
              <a:cs typeface="Calibri"/>
            </a:endParaRPr>
          </a:p>
          <a:p>
            <a:pPr>
              <a:lnSpc>
                <a:spcPct val="107000"/>
              </a:lnSpc>
            </a:pPr>
            <a:r>
              <a:rPr lang="en-US" sz="1100" dirty="0">
                <a:solidFill>
                  <a:srgbClr val="000000"/>
                </a:solidFill>
              </a:rPr>
              <a:t> </a:t>
            </a:r>
            <a:endParaRPr lang="en-US" sz="1100" dirty="0"/>
          </a:p>
          <a:p>
            <a:pPr>
              <a:lnSpc>
                <a:spcPct val="107000"/>
              </a:lnSpc>
            </a:pPr>
            <a:r>
              <a:rPr lang="en-US" sz="1100" b="1" dirty="0">
                <a:solidFill>
                  <a:srgbClr val="000000"/>
                </a:solidFill>
              </a:rPr>
              <a:t>Course description</a:t>
            </a:r>
            <a:r>
              <a:rPr lang="en-US" sz="1100" dirty="0">
                <a:solidFill>
                  <a:srgbClr val="000000"/>
                </a:solidFill>
              </a:rPr>
              <a:t> - This course reviews public health data regarding suicide and access to lethal means. It highlights the importance of reducing access to highly lethal means, discusses the most lethal means, and describes how to have a culturally competent conversation regarding securing lethal means and firearms.</a:t>
            </a:r>
            <a:endParaRPr lang="en-US" sz="1100" dirty="0"/>
          </a:p>
          <a:p>
            <a:pPr>
              <a:lnSpc>
                <a:spcPct val="107000"/>
              </a:lnSpc>
            </a:pPr>
            <a:r>
              <a:rPr lang="en-US" sz="1100" dirty="0">
                <a:solidFill>
                  <a:srgbClr val="000000"/>
                </a:solidFill>
              </a:rPr>
              <a:t> </a:t>
            </a:r>
            <a:endParaRPr lang="en-US" sz="1100" dirty="0"/>
          </a:p>
          <a:p>
            <a:pPr>
              <a:lnSpc>
                <a:spcPct val="107000"/>
              </a:lnSpc>
            </a:pPr>
            <a:r>
              <a:rPr lang="en-US" sz="1100" b="1" dirty="0">
                <a:solidFill>
                  <a:srgbClr val="000000"/>
                </a:solidFill>
              </a:rPr>
              <a:t>Note to Instructors:</a:t>
            </a:r>
            <a:endParaRPr lang="en-US" sz="1100" b="1" dirty="0">
              <a:cs typeface="Calibri"/>
            </a:endParaRPr>
          </a:p>
          <a:p>
            <a:pPr>
              <a:lnSpc>
                <a:spcPct val="107000"/>
              </a:lnSpc>
            </a:pPr>
            <a:r>
              <a:rPr lang="en-US" sz="1100" dirty="0">
                <a:solidFill>
                  <a:srgbClr val="000000"/>
                </a:solidFill>
              </a:rPr>
              <a:t>Introductions may include the sponsoring organization, the instructors(s), and/or the participants.  </a:t>
            </a:r>
            <a:endParaRPr lang="en-US" sz="1100" dirty="0">
              <a:cs typeface="Calibri" panose="020F0502020204030204"/>
            </a:endParaRPr>
          </a:p>
          <a:p>
            <a:pPr>
              <a:lnSpc>
                <a:spcPct val="107000"/>
              </a:lnSpc>
            </a:pPr>
            <a:r>
              <a:rPr lang="en-US" sz="1100" dirty="0">
                <a:solidFill>
                  <a:srgbClr val="000000"/>
                </a:solidFill>
              </a:rPr>
              <a:t>Welcome gun owners’ and non-gun owners’ participation in this training.</a:t>
            </a:r>
            <a:endParaRPr lang="en-US" sz="1100" dirty="0"/>
          </a:p>
          <a:p>
            <a:pPr>
              <a:lnSpc>
                <a:spcPct val="107000"/>
              </a:lnSpc>
            </a:pPr>
            <a:r>
              <a:rPr lang="en-US" sz="1100" dirty="0">
                <a:solidFill>
                  <a:srgbClr val="000000"/>
                </a:solidFill>
              </a:rPr>
              <a:t>Safe messaging practices recommend avoiding focusing on the method used in suicide deaths. We must focus on the most lethal method(s) for training purposes.</a:t>
            </a:r>
            <a:endParaRPr lang="en-US" sz="1100" dirty="0"/>
          </a:p>
          <a:p>
            <a:pPr>
              <a:lnSpc>
                <a:spcPct val="107000"/>
              </a:lnSpc>
            </a:pPr>
            <a:r>
              <a:rPr lang="en-US" sz="1100" dirty="0">
                <a:solidFill>
                  <a:srgbClr val="000000"/>
                </a:solidFill>
              </a:rPr>
              <a:t>There is a high probability that a survivor of suicide loss and/or attempt survivor is a participant. Acknowledge the likelihood that loss survivors are in attendance and that the material may be emotionally difficult for some people. </a:t>
            </a:r>
            <a:endParaRPr lang="en-US" sz="1100" dirty="0"/>
          </a:p>
          <a:p>
            <a:pPr>
              <a:lnSpc>
                <a:spcPct val="107000"/>
              </a:lnSpc>
            </a:pPr>
            <a:br>
              <a:rPr lang="en-US" sz="1100" dirty="0"/>
            </a:br>
            <a:r>
              <a:rPr lang="en-US" sz="1100" dirty="0">
                <a:solidFill>
                  <a:srgbClr val="000000"/>
                </a:solidFill>
                <a:ea typeface="Calibri" panose="020F0502020204030204" pitchFamily="34" charset="0"/>
                <a:cs typeface="Calibri"/>
              </a:rPr>
              <a:t> </a:t>
            </a:r>
            <a:endParaRPr lang="en-US" sz="1100" dirty="0">
              <a:ea typeface="Calibri" panose="020F0502020204030204" pitchFamily="34" charset="0"/>
              <a:cs typeface="Calibri"/>
            </a:endParaRP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b="1" i="0" dirty="0">
                <a:solidFill>
                  <a:srgbClr val="424242"/>
                </a:solidFill>
                <a:effectLst/>
                <a:latin typeface="Segoe Sans"/>
              </a:rPr>
              <a:t>Instructor Note: Recognizing Suicide Warning Signs (General Audience) </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Begin by defining </a:t>
            </a:r>
            <a:r>
              <a:rPr lang="en-US" sz="1600" b="1" i="0" dirty="0">
                <a:solidFill>
                  <a:srgbClr val="424242"/>
                </a:solidFill>
                <a:effectLst/>
                <a:latin typeface="Segoe Sans"/>
              </a:rPr>
              <a:t>warning signs</a:t>
            </a:r>
            <a:r>
              <a:rPr lang="en-US" sz="1600" b="0" i="0" dirty="0">
                <a:solidFill>
                  <a:srgbClr val="424242"/>
                </a:solidFill>
                <a:effectLst/>
                <a:latin typeface="Segoe Sans"/>
              </a:rPr>
              <a:t> as observable changes in a person’s thoughts, feelings, or behaviors that may indicate they are considering or planning suicide.</a:t>
            </a:r>
          </a:p>
          <a:p>
            <a:pPr algn="l"/>
            <a:endParaRPr lang="en-US" sz="1600" b="0" i="0" dirty="0">
              <a:solidFill>
                <a:srgbClr val="424242"/>
              </a:solidFill>
              <a:effectLst/>
              <a:latin typeface="Segoe Sans"/>
            </a:endParaRPr>
          </a:p>
          <a:p>
            <a:pPr marL="285750" indent="-285750" algn="l">
              <a:buFont typeface="Arial" panose="020B0604020202020204" pitchFamily="34" charset="0"/>
              <a:buChar char="•"/>
            </a:pPr>
            <a:r>
              <a:rPr lang="en-US" sz="1600" b="0" i="0" dirty="0">
                <a:solidFill>
                  <a:srgbClr val="424242"/>
                </a:solidFill>
                <a:effectLst/>
                <a:latin typeface="Segoe Sans"/>
              </a:rPr>
              <a:t>Invite participants to </a:t>
            </a:r>
            <a:r>
              <a:rPr lang="en-US" sz="1600" b="1" i="0" dirty="0">
                <a:solidFill>
                  <a:srgbClr val="424242"/>
                </a:solidFill>
                <a:effectLst/>
                <a:latin typeface="Segoe Sans"/>
              </a:rPr>
              <a:t>brainstorm warning signs</a:t>
            </a:r>
            <a:r>
              <a:rPr lang="en-US" sz="1600" b="0" i="0" dirty="0">
                <a:solidFill>
                  <a:srgbClr val="424242"/>
                </a:solidFill>
                <a:effectLst/>
                <a:latin typeface="Segoe Sans"/>
              </a:rPr>
              <a:t> they’re familiar with. Then, reveal the </a:t>
            </a:r>
            <a:r>
              <a:rPr lang="en-US" sz="1600" b="1" i="0" dirty="0">
                <a:solidFill>
                  <a:srgbClr val="424242"/>
                </a:solidFill>
                <a:effectLst/>
                <a:latin typeface="Segoe Sans"/>
              </a:rPr>
              <a:t>CDC-defined warning signs</a:t>
            </a:r>
            <a:r>
              <a:rPr lang="en-US" sz="1600" b="0" i="0" dirty="0">
                <a:solidFill>
                  <a:srgbClr val="424242"/>
                </a:solidFill>
                <a:effectLst/>
                <a:latin typeface="Segoe Sans"/>
              </a:rPr>
              <a:t> and highlight any that weren’t mentioned to broaden awareness.</a:t>
            </a:r>
          </a:p>
          <a:p>
            <a:pPr marL="285750" indent="-285750" algn="l">
              <a:buFont typeface="Arial" panose="020B0604020202020204" pitchFamily="34" charset="0"/>
              <a:buChar char="•"/>
            </a:pPr>
            <a:r>
              <a:rPr lang="en-US" sz="1600" b="0" i="0" dirty="0">
                <a:solidFill>
                  <a:srgbClr val="424242"/>
                </a:solidFill>
                <a:effectLst/>
                <a:latin typeface="Segoe Sans"/>
              </a:rPr>
              <a:t>Emphasize that the </a:t>
            </a:r>
            <a:r>
              <a:rPr lang="en-US" sz="1600" b="1" i="0" dirty="0">
                <a:solidFill>
                  <a:srgbClr val="424242"/>
                </a:solidFill>
                <a:effectLst/>
                <a:latin typeface="Segoe Sans"/>
              </a:rPr>
              <a:t>most important indicator is a change from what’s typical</a:t>
            </a:r>
            <a:r>
              <a:rPr lang="en-US" sz="1600" b="0" i="0" dirty="0">
                <a:solidFill>
                  <a:srgbClr val="424242"/>
                </a:solidFill>
                <a:effectLst/>
                <a:latin typeface="Segoe Sans"/>
              </a:rPr>
              <a:t> for that individual. Warning signs vary from person to person and may not be recognized by everyone around them.</a:t>
            </a:r>
          </a:p>
          <a:p>
            <a:pPr marL="285750" indent="-285750" algn="l">
              <a:buFont typeface="Arial" panose="020B0604020202020204" pitchFamily="34" charset="0"/>
              <a:buChar char="•"/>
            </a:pPr>
            <a:r>
              <a:rPr lang="en-US" sz="1600" b="0" i="0" dirty="0">
                <a:solidFill>
                  <a:srgbClr val="424242"/>
                </a:solidFill>
                <a:effectLst/>
                <a:latin typeface="Segoe Sans"/>
              </a:rPr>
              <a:t>Reinforce that </a:t>
            </a:r>
            <a:r>
              <a:rPr lang="en-US" sz="1600" b="1" i="0" dirty="0">
                <a:solidFill>
                  <a:srgbClr val="424242"/>
                </a:solidFill>
                <a:effectLst/>
                <a:latin typeface="Segoe Sans"/>
              </a:rPr>
              <a:t>most people show warning signs to someone</a:t>
            </a:r>
            <a:r>
              <a:rPr lang="en-US" sz="1600" b="0" i="0" dirty="0">
                <a:solidFill>
                  <a:srgbClr val="424242"/>
                </a:solidFill>
                <a:effectLst/>
                <a:latin typeface="Segoe Sans"/>
              </a:rPr>
              <a:t> before a suicide attempt, but not always to those closest to them. This helps explain why survivors often say they didn’t see any signs.</a:t>
            </a:r>
          </a:p>
          <a:p>
            <a:pPr marL="285750" indent="-285750" algn="l">
              <a:buFont typeface="Arial" panose="020B0604020202020204" pitchFamily="34" charset="0"/>
              <a:buChar char="•"/>
            </a:pPr>
            <a:r>
              <a:rPr lang="en-US" sz="1600" b="0" i="0" dirty="0">
                <a:solidFill>
                  <a:srgbClr val="424242"/>
                </a:solidFill>
                <a:effectLst/>
                <a:latin typeface="Segoe Sans"/>
              </a:rPr>
              <a:t>Stress the importance of </a:t>
            </a:r>
            <a:r>
              <a:rPr lang="en-US" sz="1600" b="1" i="0" dirty="0">
                <a:solidFill>
                  <a:srgbClr val="424242"/>
                </a:solidFill>
                <a:effectLst/>
                <a:latin typeface="Segoe Sans"/>
              </a:rPr>
              <a:t>taking action</a:t>
            </a:r>
            <a:r>
              <a:rPr lang="en-US" sz="1600" b="0" i="0" dirty="0">
                <a:solidFill>
                  <a:srgbClr val="424242"/>
                </a:solidFill>
                <a:effectLst/>
                <a:latin typeface="Segoe Sans"/>
              </a:rPr>
              <a:t>: If you notice warning signs, </a:t>
            </a:r>
            <a:r>
              <a:rPr lang="en-US" sz="1600" b="1" i="0" dirty="0">
                <a:solidFill>
                  <a:srgbClr val="424242"/>
                </a:solidFill>
                <a:effectLst/>
                <a:latin typeface="Segoe Sans"/>
              </a:rPr>
              <a:t>ask directly</a:t>
            </a:r>
            <a:r>
              <a:rPr lang="en-US" sz="1600" b="0" i="0" dirty="0">
                <a:solidFill>
                  <a:srgbClr val="424242"/>
                </a:solidFill>
                <a:effectLst/>
                <a:latin typeface="Segoe Sans"/>
              </a:rPr>
              <a:t> if the person is thinking about suicide or ending their life. This simple step can be life-saving.</a:t>
            </a:r>
          </a:p>
          <a:p>
            <a:pPr algn="l"/>
            <a:endParaRPr lang="en-US" sz="1600" b="0" i="0" dirty="0">
              <a:solidFill>
                <a:srgbClr val="424242"/>
              </a:solidFill>
              <a:effectLst/>
              <a:latin typeface="Segoe Sans"/>
            </a:endParaRPr>
          </a:p>
          <a:p>
            <a:pPr algn="l"/>
            <a:r>
              <a:rPr lang="en-US" sz="1600" b="1" i="0" dirty="0">
                <a:solidFill>
                  <a:srgbClr val="424242"/>
                </a:solidFill>
                <a:effectLst/>
                <a:latin typeface="Segoe Sans"/>
              </a:rPr>
              <a:t>-------------------------------------------------------------------------------------------------------------------------------------------------------------------------------------------------------------</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Instructor Note: Recognizing Suicide Warning Signs (Clinicians and Healthcare Context)</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Definition:</a:t>
            </a:r>
            <a:br>
              <a:rPr lang="en-US" sz="1600" b="0" i="0" dirty="0">
                <a:solidFill>
                  <a:srgbClr val="424242"/>
                </a:solidFill>
                <a:effectLst/>
                <a:latin typeface="Segoe Sans"/>
              </a:rPr>
            </a:br>
            <a:r>
              <a:rPr lang="en-US" sz="1600" b="0" i="1" dirty="0">
                <a:solidFill>
                  <a:srgbClr val="424242"/>
                </a:solidFill>
                <a:effectLst/>
                <a:latin typeface="Segoe Sans"/>
              </a:rPr>
              <a:t>Warning signs</a:t>
            </a:r>
            <a:r>
              <a:rPr lang="en-US" sz="1600" b="0" i="0" dirty="0">
                <a:solidFill>
                  <a:srgbClr val="424242"/>
                </a:solidFill>
                <a:effectLst/>
                <a:latin typeface="Segoe Sans"/>
              </a:rPr>
              <a:t> are observable changes in a person’s thoughts, feelings, or behaviors that may indicate they are considering or planning suicide.</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Training Guidance:</a:t>
            </a:r>
            <a:endParaRPr lang="en-US" sz="1600" b="0" i="0" dirty="0">
              <a:solidFill>
                <a:srgbClr val="424242"/>
              </a:solidFill>
              <a:effectLst/>
              <a:latin typeface="Segoe Sans"/>
            </a:endParaRPr>
          </a:p>
          <a:p>
            <a:pPr marL="285750" indent="-285750" algn="l">
              <a:buFont typeface="Arial" panose="020B0604020202020204" pitchFamily="34" charset="0"/>
              <a:buChar char="•"/>
            </a:pPr>
            <a:r>
              <a:rPr lang="en-US" sz="1600" b="1" i="0" dirty="0">
                <a:solidFill>
                  <a:srgbClr val="424242"/>
                </a:solidFill>
                <a:effectLst/>
                <a:latin typeface="Segoe Sans"/>
              </a:rPr>
              <a:t>Engage participants</a:t>
            </a:r>
            <a:r>
              <a:rPr lang="en-US" sz="1600" b="0" i="0" dirty="0">
                <a:solidFill>
                  <a:srgbClr val="424242"/>
                </a:solidFill>
                <a:effectLst/>
                <a:latin typeface="Segoe Sans"/>
              </a:rPr>
              <a:t> by asking them to list warning signs they’ve encountered in clinical practice. After discussion, present the </a:t>
            </a:r>
            <a:r>
              <a:rPr lang="en-US" sz="1600" b="1" i="0" dirty="0">
                <a:solidFill>
                  <a:srgbClr val="424242"/>
                </a:solidFill>
                <a:effectLst/>
                <a:latin typeface="Segoe Sans"/>
              </a:rPr>
              <a:t>CDC-defined warning signs</a:t>
            </a:r>
            <a:r>
              <a:rPr lang="en-US" sz="1600" b="0" i="0" dirty="0">
                <a:solidFill>
                  <a:srgbClr val="424242"/>
                </a:solidFill>
                <a:effectLst/>
                <a:latin typeface="Segoe Sans"/>
              </a:rPr>
              <a:t> and highlight any that were not mentioned to expand clinical awareness.</a:t>
            </a:r>
          </a:p>
          <a:p>
            <a:pPr marL="285750" indent="-285750" algn="l">
              <a:buFont typeface="Arial" panose="020B0604020202020204" pitchFamily="34" charset="0"/>
              <a:buChar char="•"/>
            </a:pPr>
            <a:r>
              <a:rPr lang="en-US" sz="1600" b="0" i="0" dirty="0">
                <a:solidFill>
                  <a:srgbClr val="424242"/>
                </a:solidFill>
                <a:effectLst/>
                <a:latin typeface="Segoe Sans"/>
              </a:rPr>
              <a:t>Emphasize that the </a:t>
            </a:r>
            <a:r>
              <a:rPr lang="en-US" sz="1600" b="1" i="0" dirty="0">
                <a:solidFill>
                  <a:srgbClr val="424242"/>
                </a:solidFill>
                <a:effectLst/>
                <a:latin typeface="Segoe Sans"/>
              </a:rPr>
              <a:t>key indicator is a change from baseline behavior</a:t>
            </a:r>
            <a:r>
              <a:rPr lang="en-US" sz="1600" b="0" i="0" dirty="0">
                <a:solidFill>
                  <a:srgbClr val="424242"/>
                </a:solidFill>
                <a:effectLst/>
                <a:latin typeface="Segoe Sans"/>
              </a:rPr>
              <a:t>. Warning signs are highly individualized and may not be recognized by everyone, especially those closest to the individual.</a:t>
            </a:r>
          </a:p>
          <a:p>
            <a:pPr marL="285750" indent="-285750" algn="l">
              <a:buFont typeface="Arial" panose="020B0604020202020204" pitchFamily="34" charset="0"/>
              <a:buChar char="•"/>
            </a:pPr>
            <a:r>
              <a:rPr lang="en-US" sz="1600" b="0" i="0" dirty="0">
                <a:solidFill>
                  <a:srgbClr val="424242"/>
                </a:solidFill>
                <a:effectLst/>
                <a:latin typeface="Segoe Sans"/>
              </a:rPr>
              <a:t>Reinforce that </a:t>
            </a:r>
            <a:r>
              <a:rPr lang="en-US" sz="1600" b="1" i="0" dirty="0">
                <a:solidFill>
                  <a:srgbClr val="424242"/>
                </a:solidFill>
                <a:effectLst/>
                <a:latin typeface="Segoe Sans"/>
              </a:rPr>
              <a:t>most people exhibit warning signs to someone</a:t>
            </a:r>
            <a:r>
              <a:rPr lang="en-US" sz="1600" b="0" i="0" dirty="0">
                <a:solidFill>
                  <a:srgbClr val="424242"/>
                </a:solidFill>
                <a:effectLst/>
                <a:latin typeface="Segoe Sans"/>
              </a:rPr>
              <a:t> before a suicide attempt. However, these signs may be subtle or misinterpreted, which is why healthcare workers must remain observant and proactive.</a:t>
            </a:r>
          </a:p>
          <a:p>
            <a:pPr marL="285750" indent="-285750" algn="l">
              <a:buFont typeface="Arial" panose="020B0604020202020204" pitchFamily="34" charset="0"/>
              <a:buChar char="•"/>
            </a:pPr>
            <a:r>
              <a:rPr lang="en-US" sz="1600" b="0" i="0" dirty="0">
                <a:solidFill>
                  <a:srgbClr val="424242"/>
                </a:solidFill>
                <a:effectLst/>
                <a:latin typeface="Segoe Sans"/>
              </a:rPr>
              <a:t>Encourage providers to </a:t>
            </a:r>
            <a:r>
              <a:rPr lang="en-US" sz="1600" b="1" i="0" dirty="0">
                <a:solidFill>
                  <a:srgbClr val="424242"/>
                </a:solidFill>
                <a:effectLst/>
                <a:latin typeface="Segoe Sans"/>
              </a:rPr>
              <a:t>ask directly</a:t>
            </a:r>
            <a:r>
              <a:rPr lang="en-US" sz="1600" b="0" i="0" dirty="0">
                <a:solidFill>
                  <a:srgbClr val="424242"/>
                </a:solidFill>
                <a:effectLst/>
                <a:latin typeface="Segoe Sans"/>
              </a:rPr>
              <a:t> if they suspect someone may be thinking about suicide. Phrasing such as </a:t>
            </a:r>
            <a:r>
              <a:rPr lang="en-US" sz="1600" b="0" i="1" dirty="0">
                <a:solidFill>
                  <a:srgbClr val="424242"/>
                </a:solidFill>
                <a:effectLst/>
                <a:latin typeface="Segoe Sans"/>
              </a:rPr>
              <a:t>“Are you thinking about ending your life?”</a:t>
            </a:r>
            <a:r>
              <a:rPr lang="en-US" sz="1600" b="0" i="0" dirty="0">
                <a:solidFill>
                  <a:srgbClr val="424242"/>
                </a:solidFill>
                <a:effectLst/>
                <a:latin typeface="Segoe Sans"/>
              </a:rPr>
              <a:t> is appropriate and supported by research as a best practice.</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Clinical Takeaway:</a:t>
            </a:r>
            <a:br>
              <a:rPr lang="en-US" sz="1600" b="0" i="0" dirty="0">
                <a:solidFill>
                  <a:srgbClr val="424242"/>
                </a:solidFill>
                <a:effectLst/>
                <a:latin typeface="Segoe Sans"/>
              </a:rPr>
            </a:br>
            <a:r>
              <a:rPr lang="en-US" sz="1600" b="0" i="0" dirty="0">
                <a:solidFill>
                  <a:srgbClr val="424242"/>
                </a:solidFill>
                <a:effectLst/>
                <a:latin typeface="Segoe Sans"/>
              </a:rPr>
              <a:t>Early recognition and direct inquiry can lead to timely intervention and save lives. Integrating this awareness into routine assessments—especially during mental health screenings or crisis evaluations—is essential for comprehensive patient care.</a:t>
            </a:r>
          </a:p>
          <a:p>
            <a:endParaRPr lang="en-US" b="1" dirty="0">
              <a:cs typeface="Calibri"/>
            </a:endParaRPr>
          </a:p>
        </p:txBody>
      </p:sp>
    </p:spTree>
    <p:extLst>
      <p:ext uri="{BB962C8B-B14F-4D97-AF65-F5344CB8AC3E}">
        <p14:creationId xmlns:p14="http://schemas.microsoft.com/office/powerpoint/2010/main" val="895380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1:notes"/>
          <p:cNvSpPr txBox="1">
            <a:spLocks noGrp="1"/>
          </p:cNvSpPr>
          <p:nvPr>
            <p:ph type="body" idx="1"/>
          </p:nvPr>
        </p:nvSpPr>
        <p:spPr>
          <a:xfrm>
            <a:off x="780288" y="4851606"/>
            <a:ext cx="6242304" cy="3969497"/>
          </a:xfrm>
          <a:prstGeom prst="rect">
            <a:avLst/>
          </a:prstGeom>
          <a:noFill/>
          <a:ln>
            <a:noFill/>
          </a:ln>
        </p:spPr>
        <p:txBody>
          <a:bodyPr spcFirstLastPara="1" wrap="square" lIns="102169" tIns="51084" rIns="102169" bIns="51084" anchor="t" anchorCtr="0">
            <a:noAutofit/>
          </a:bodyPr>
          <a:lstStyle/>
          <a:p>
            <a:pPr algn="l"/>
            <a:r>
              <a:rPr lang="en-US" b="1" i="0" dirty="0">
                <a:solidFill>
                  <a:srgbClr val="424242"/>
                </a:solidFill>
                <a:effectLst/>
                <a:latin typeface="Segoe Sans"/>
              </a:rPr>
              <a:t>Instructor Note: Means Restriction and Suicide Prevention – Historical Examples</a:t>
            </a:r>
          </a:p>
          <a:p>
            <a:pPr algn="l"/>
            <a:r>
              <a:rPr lang="en-US" b="0" i="0" dirty="0">
                <a:solidFill>
                  <a:srgbClr val="424242"/>
                </a:solidFill>
                <a:effectLst/>
                <a:latin typeface="Segoe Sans"/>
              </a:rPr>
              <a:t>This section highlights how changes in </a:t>
            </a:r>
            <a:r>
              <a:rPr lang="en-US" b="1" i="0" dirty="0">
                <a:solidFill>
                  <a:srgbClr val="424242"/>
                </a:solidFill>
                <a:effectLst/>
                <a:latin typeface="Segoe Sans"/>
              </a:rPr>
              <a:t>access to lethal means</a:t>
            </a:r>
            <a:r>
              <a:rPr lang="en-US" b="0" i="0" dirty="0">
                <a:solidFill>
                  <a:srgbClr val="424242"/>
                </a:solidFill>
                <a:effectLst/>
                <a:latin typeface="Segoe Sans"/>
              </a:rPr>
              <a:t> have influenced suicide rates over time. Use these examples to illustrate the effectiveness of </a:t>
            </a:r>
            <a:r>
              <a:rPr lang="en-US" b="1" i="0" dirty="0">
                <a:solidFill>
                  <a:srgbClr val="424242"/>
                </a:solidFill>
                <a:effectLst/>
                <a:latin typeface="Segoe Sans"/>
              </a:rPr>
              <a:t>means restriction</a:t>
            </a:r>
            <a:r>
              <a:rPr lang="en-US" b="0" i="0" dirty="0">
                <a:solidFill>
                  <a:srgbClr val="424242"/>
                </a:solidFill>
                <a:effectLst/>
                <a:latin typeface="Segoe Sans"/>
              </a:rPr>
              <a:t> as a public health strategy.</a:t>
            </a:r>
          </a:p>
          <a:p>
            <a:pPr algn="l"/>
            <a:endParaRPr lang="en-US" b="0" i="0" dirty="0">
              <a:solidFill>
                <a:srgbClr val="424242"/>
              </a:solidFill>
              <a:effectLst/>
              <a:latin typeface="Segoe Sans"/>
            </a:endParaRPr>
          </a:p>
          <a:p>
            <a:pPr algn="l"/>
            <a:r>
              <a:rPr lang="en-US" b="1" i="0" dirty="0">
                <a:solidFill>
                  <a:srgbClr val="424242"/>
                </a:solidFill>
                <a:effectLst/>
                <a:latin typeface="Segoe Sans"/>
              </a:rPr>
              <a:t>1. Automobile Exhaust:</a:t>
            </a:r>
            <a:endParaRPr lang="en-US" b="0" i="0" dirty="0">
              <a:solidFill>
                <a:srgbClr val="424242"/>
              </a:solidFill>
              <a:effectLst/>
              <a:latin typeface="Segoe Sans"/>
            </a:endParaRPr>
          </a:p>
          <a:p>
            <a:pPr marL="171450" indent="-171450" algn="l">
              <a:buFont typeface="Arial" panose="020B0604020202020204" pitchFamily="34" charset="0"/>
              <a:buChar char="•"/>
            </a:pPr>
            <a:r>
              <a:rPr lang="en-US" b="0" i="0" dirty="0">
                <a:solidFill>
                  <a:srgbClr val="424242"/>
                </a:solidFill>
                <a:effectLst/>
                <a:latin typeface="Segoe Sans"/>
              </a:rPr>
              <a:t>From the 1940s to 1970s, suicide by carbon monoxide poisoning from car exhaust became more common as enclosed garages became widespread.</a:t>
            </a:r>
          </a:p>
          <a:p>
            <a:pPr marL="171450" indent="-171450" algn="l">
              <a:buFont typeface="Arial" panose="020B0604020202020204" pitchFamily="34" charset="0"/>
              <a:buChar char="•"/>
            </a:pPr>
            <a:r>
              <a:rPr lang="en-US" b="0" i="0" dirty="0">
                <a:solidFill>
                  <a:srgbClr val="424242"/>
                </a:solidFill>
                <a:effectLst/>
                <a:latin typeface="Segoe Sans"/>
              </a:rPr>
              <a:t>In 1975, the introduction of </a:t>
            </a:r>
            <a:r>
              <a:rPr lang="en-US" b="1" i="0" dirty="0">
                <a:solidFill>
                  <a:srgbClr val="424242"/>
                </a:solidFill>
                <a:effectLst/>
                <a:latin typeface="Segoe Sans"/>
              </a:rPr>
              <a:t>catalytic converters</a:t>
            </a:r>
            <a:r>
              <a:rPr lang="en-US" b="0" i="0" dirty="0">
                <a:solidFill>
                  <a:srgbClr val="424242"/>
                </a:solidFill>
                <a:effectLst/>
                <a:latin typeface="Segoe Sans"/>
              </a:rPr>
              <a:t>—mandated by the U.S. Environmental Protection Agency—significantly reduced the toxicity of vehicle emissions.</a:t>
            </a:r>
          </a:p>
          <a:p>
            <a:pPr marL="171450" indent="-171450" algn="l">
              <a:buFont typeface="Arial" panose="020B0604020202020204" pitchFamily="34" charset="0"/>
              <a:buChar char="•"/>
            </a:pPr>
            <a:r>
              <a:rPr lang="en-US" b="0" i="0" dirty="0">
                <a:solidFill>
                  <a:srgbClr val="424242"/>
                </a:solidFill>
                <a:effectLst/>
                <a:latin typeface="Segoe Sans"/>
              </a:rPr>
              <a:t>This technological change led to a </a:t>
            </a:r>
            <a:r>
              <a:rPr lang="en-US" b="1" i="0" dirty="0">
                <a:solidFill>
                  <a:srgbClr val="424242"/>
                </a:solidFill>
                <a:effectLst/>
                <a:latin typeface="Segoe Sans"/>
              </a:rPr>
              <a:t>notable decline in suicide deaths by automobile exhaust</a:t>
            </a:r>
            <a:r>
              <a:rPr lang="en-US" b="0" i="0" dirty="0">
                <a:solidFill>
                  <a:srgbClr val="424242"/>
                </a:solidFill>
                <a:effectLst/>
                <a:latin typeface="Segoe Sans"/>
              </a:rPr>
              <a:t>.</a:t>
            </a:r>
          </a:p>
          <a:p>
            <a:pPr algn="l"/>
            <a:endParaRPr lang="en-US" b="1" i="0" dirty="0">
              <a:solidFill>
                <a:srgbClr val="424242"/>
              </a:solidFill>
              <a:effectLst/>
              <a:latin typeface="Segoe Sans"/>
            </a:endParaRPr>
          </a:p>
          <a:p>
            <a:pPr algn="l"/>
            <a:r>
              <a:rPr lang="en-US" b="1" i="0" dirty="0">
                <a:solidFill>
                  <a:srgbClr val="424242"/>
                </a:solidFill>
                <a:effectLst/>
                <a:latin typeface="Segoe Sans"/>
              </a:rPr>
              <a:t>2. Heights – Bloor Viaduct, Toronto:</a:t>
            </a:r>
            <a:endParaRPr lang="en-US" b="0" i="0" dirty="0">
              <a:solidFill>
                <a:srgbClr val="424242"/>
              </a:solidFill>
              <a:effectLst/>
              <a:latin typeface="Segoe Sans"/>
            </a:endParaRPr>
          </a:p>
          <a:p>
            <a:pPr marL="171450" indent="-171450" algn="l">
              <a:buFont typeface="Arial" panose="020B0604020202020204" pitchFamily="34" charset="0"/>
              <a:buChar char="•"/>
            </a:pPr>
            <a:r>
              <a:rPr lang="en-US" b="0" i="0" dirty="0">
                <a:solidFill>
                  <a:srgbClr val="424242"/>
                </a:solidFill>
                <a:effectLst/>
                <a:latin typeface="Segoe Sans"/>
              </a:rPr>
              <a:t>The Bloor Viaduct was once the </a:t>
            </a:r>
            <a:r>
              <a:rPr lang="en-US" b="1" i="0" dirty="0">
                <a:solidFill>
                  <a:srgbClr val="424242"/>
                </a:solidFill>
                <a:effectLst/>
                <a:latin typeface="Segoe Sans"/>
              </a:rPr>
              <a:t>second most common suicide bridge</a:t>
            </a:r>
            <a:r>
              <a:rPr lang="en-US" b="0" i="0" dirty="0">
                <a:solidFill>
                  <a:srgbClr val="424242"/>
                </a:solidFill>
                <a:effectLst/>
                <a:latin typeface="Segoe Sans"/>
              </a:rPr>
              <a:t> in North America, after the Golden Gate Bridge.</a:t>
            </a:r>
          </a:p>
          <a:p>
            <a:pPr marL="171450" indent="-171450" algn="l">
              <a:buFont typeface="Arial" panose="020B0604020202020204" pitchFamily="34" charset="0"/>
              <a:buChar char="•"/>
            </a:pPr>
            <a:r>
              <a:rPr lang="en-US" b="0" i="0" dirty="0">
                <a:solidFill>
                  <a:srgbClr val="424242"/>
                </a:solidFill>
                <a:effectLst/>
                <a:latin typeface="Segoe Sans"/>
              </a:rPr>
              <a:t>Before barriers were installed in 2003, an average of </a:t>
            </a:r>
            <a:r>
              <a:rPr lang="en-US" b="1" i="0" dirty="0">
                <a:solidFill>
                  <a:srgbClr val="424242"/>
                </a:solidFill>
                <a:effectLst/>
                <a:latin typeface="Segoe Sans"/>
              </a:rPr>
              <a:t>9 suicides per year</a:t>
            </a:r>
            <a:r>
              <a:rPr lang="en-US" b="0" i="0" dirty="0">
                <a:solidFill>
                  <a:srgbClr val="424242"/>
                </a:solidFill>
                <a:effectLst/>
                <a:latin typeface="Segoe Sans"/>
              </a:rPr>
              <a:t> occurred at the site.</a:t>
            </a:r>
          </a:p>
          <a:p>
            <a:pPr marL="171450" indent="-171450" algn="l">
              <a:buFont typeface="Arial" panose="020B0604020202020204" pitchFamily="34" charset="0"/>
              <a:buChar char="•"/>
            </a:pPr>
            <a:r>
              <a:rPr lang="en-US" b="0" i="0" dirty="0">
                <a:solidFill>
                  <a:srgbClr val="424242"/>
                </a:solidFill>
                <a:effectLst/>
                <a:latin typeface="Segoe Sans"/>
              </a:rPr>
              <a:t>A 2017 report showed that in the </a:t>
            </a:r>
            <a:r>
              <a:rPr lang="en-US" b="1" i="0" dirty="0">
                <a:solidFill>
                  <a:srgbClr val="424242"/>
                </a:solidFill>
                <a:effectLst/>
                <a:latin typeface="Segoe Sans"/>
              </a:rPr>
              <a:t>14 years following the barrier installation</a:t>
            </a:r>
            <a:r>
              <a:rPr lang="en-US" b="0" i="0" dirty="0">
                <a:solidFill>
                  <a:srgbClr val="424242"/>
                </a:solidFill>
                <a:effectLst/>
                <a:latin typeface="Segoe Sans"/>
              </a:rPr>
              <a:t>, only </a:t>
            </a:r>
            <a:r>
              <a:rPr lang="en-US" b="1" i="0" dirty="0">
                <a:solidFill>
                  <a:srgbClr val="424242"/>
                </a:solidFill>
                <a:effectLst/>
                <a:latin typeface="Segoe Sans"/>
              </a:rPr>
              <a:t>one person</a:t>
            </a:r>
            <a:r>
              <a:rPr lang="en-US" b="0" i="0" dirty="0">
                <a:solidFill>
                  <a:srgbClr val="424242"/>
                </a:solidFill>
                <a:effectLst/>
                <a:latin typeface="Segoe Sans"/>
              </a:rPr>
              <a:t> died by suicide at the bridge, demonstrating the effectiveness of physical barriers in preventing suicide.</a:t>
            </a:r>
          </a:p>
          <a:p>
            <a:pPr algn="l"/>
            <a:endParaRPr lang="en-US" b="1" i="0" dirty="0">
              <a:solidFill>
                <a:srgbClr val="424242"/>
              </a:solidFill>
              <a:effectLst/>
              <a:latin typeface="Segoe Sans"/>
            </a:endParaRPr>
          </a:p>
          <a:p>
            <a:pPr algn="l"/>
            <a:r>
              <a:rPr lang="en-US" b="1" i="0" dirty="0">
                <a:solidFill>
                  <a:srgbClr val="424242"/>
                </a:solidFill>
                <a:effectLst/>
                <a:latin typeface="Segoe Sans"/>
              </a:rPr>
              <a:t>3. Firearms – Switzerland:</a:t>
            </a:r>
            <a:endParaRPr lang="en-US" b="0" i="0" dirty="0">
              <a:solidFill>
                <a:srgbClr val="424242"/>
              </a:solidFill>
              <a:effectLst/>
              <a:latin typeface="Segoe Sans"/>
            </a:endParaRPr>
          </a:p>
          <a:p>
            <a:pPr marL="171450" indent="-171450" algn="l">
              <a:buFont typeface="Arial" panose="020B0604020202020204" pitchFamily="34" charset="0"/>
              <a:buChar char="•"/>
            </a:pPr>
            <a:r>
              <a:rPr lang="en-US" b="0" i="0" dirty="0">
                <a:solidFill>
                  <a:srgbClr val="424242"/>
                </a:solidFill>
                <a:effectLst/>
                <a:latin typeface="Segoe Sans"/>
              </a:rPr>
              <a:t>Switzerland’s </a:t>
            </a:r>
            <a:r>
              <a:rPr lang="en-US" b="1" i="0" dirty="0">
                <a:solidFill>
                  <a:srgbClr val="424242"/>
                </a:solidFill>
                <a:effectLst/>
                <a:latin typeface="Segoe Sans"/>
              </a:rPr>
              <a:t>militia system</a:t>
            </a:r>
            <a:r>
              <a:rPr lang="en-US" b="0" i="0" dirty="0">
                <a:solidFill>
                  <a:srgbClr val="424242"/>
                </a:solidFill>
                <a:effectLst/>
                <a:latin typeface="Segoe Sans"/>
              </a:rPr>
              <a:t> required male citizens to keep military-issued firearms and ammunition at home.</a:t>
            </a:r>
          </a:p>
          <a:p>
            <a:pPr marL="171450" indent="-171450" algn="l">
              <a:buFont typeface="Arial" panose="020B0604020202020204" pitchFamily="34" charset="0"/>
              <a:buChar char="•"/>
            </a:pPr>
            <a:r>
              <a:rPr lang="en-US" b="0" i="0" dirty="0">
                <a:solidFill>
                  <a:srgbClr val="424242"/>
                </a:solidFill>
                <a:effectLst/>
                <a:latin typeface="Segoe Sans"/>
              </a:rPr>
              <a:t>In 2003, the </a:t>
            </a:r>
            <a:r>
              <a:rPr lang="en-US" b="1" i="0" dirty="0">
                <a:solidFill>
                  <a:srgbClr val="424242"/>
                </a:solidFill>
                <a:effectLst/>
                <a:latin typeface="Segoe Sans"/>
              </a:rPr>
              <a:t>Army XXI reform</a:t>
            </a:r>
            <a:r>
              <a:rPr lang="en-US" b="0" i="0" dirty="0">
                <a:solidFill>
                  <a:srgbClr val="424242"/>
                </a:solidFill>
                <a:effectLst/>
                <a:latin typeface="Segoe Sans"/>
              </a:rPr>
              <a:t> halved the number of active soldiers and changed firearm policies:</a:t>
            </a:r>
          </a:p>
          <a:p>
            <a:pPr marL="742950" lvl="1" indent="-285750" algn="l">
              <a:buFont typeface="Arial" panose="020B0604020202020204" pitchFamily="34" charset="0"/>
              <a:buChar char="•"/>
            </a:pPr>
            <a:r>
              <a:rPr lang="en-US" b="0" i="0" dirty="0">
                <a:solidFill>
                  <a:srgbClr val="424242"/>
                </a:solidFill>
                <a:effectLst/>
                <a:latin typeface="Segoe Sans"/>
              </a:rPr>
              <a:t>Soldiers had to </a:t>
            </a:r>
            <a:r>
              <a:rPr lang="en-US" b="1" i="0" dirty="0">
                <a:solidFill>
                  <a:srgbClr val="424242"/>
                </a:solidFill>
                <a:effectLst/>
                <a:latin typeface="Segoe Sans"/>
              </a:rPr>
              <a:t>purchase</a:t>
            </a:r>
            <a:r>
              <a:rPr lang="en-US" b="0" i="0" dirty="0">
                <a:solidFill>
                  <a:srgbClr val="424242"/>
                </a:solidFill>
                <a:effectLst/>
                <a:latin typeface="Segoe Sans"/>
              </a:rPr>
              <a:t> their firearms upon discharge instead of keeping them automatically.</a:t>
            </a:r>
          </a:p>
          <a:p>
            <a:pPr marL="742950" lvl="1" indent="-285750" algn="l">
              <a:buFont typeface="Arial" panose="020B0604020202020204" pitchFamily="34" charset="0"/>
              <a:buChar char="•"/>
            </a:pPr>
            <a:r>
              <a:rPr lang="en-US" b="1" i="0" dirty="0">
                <a:solidFill>
                  <a:srgbClr val="424242"/>
                </a:solidFill>
                <a:effectLst/>
                <a:latin typeface="Segoe Sans"/>
              </a:rPr>
              <a:t>Ammunition storage</a:t>
            </a:r>
            <a:r>
              <a:rPr lang="en-US" b="0" i="0" dirty="0">
                <a:solidFill>
                  <a:srgbClr val="424242"/>
                </a:solidFill>
                <a:effectLst/>
                <a:latin typeface="Segoe Sans"/>
              </a:rPr>
              <a:t> was moved from homes to military bases.</a:t>
            </a:r>
          </a:p>
          <a:p>
            <a:pPr marL="742950" lvl="1" indent="-285750" algn="l">
              <a:buFont typeface="Arial" panose="020B0604020202020204" pitchFamily="34" charset="0"/>
              <a:buChar char="•"/>
            </a:pPr>
            <a:r>
              <a:rPr lang="en-US" b="1" i="0" dirty="0">
                <a:solidFill>
                  <a:srgbClr val="424242"/>
                </a:solidFill>
                <a:effectLst/>
                <a:latin typeface="Segoe Sans"/>
              </a:rPr>
              <a:t>Gun licensure</a:t>
            </a:r>
            <a:r>
              <a:rPr lang="en-US" b="0" i="0" dirty="0">
                <a:solidFill>
                  <a:srgbClr val="424242"/>
                </a:solidFill>
                <a:effectLst/>
                <a:latin typeface="Segoe Sans"/>
              </a:rPr>
              <a:t> became mandatory for all owners.</a:t>
            </a:r>
          </a:p>
          <a:p>
            <a:pPr marL="171450" indent="-171450" algn="l">
              <a:buFont typeface="Arial" panose="020B0604020202020204" pitchFamily="34" charset="0"/>
              <a:buChar char="•"/>
            </a:pPr>
            <a:r>
              <a:rPr lang="en-US" b="0" i="0" dirty="0">
                <a:solidFill>
                  <a:srgbClr val="424242"/>
                </a:solidFill>
                <a:effectLst/>
                <a:latin typeface="Segoe Sans"/>
              </a:rPr>
              <a:t>A 2013 analysis of suicide data (1995–2009) found:</a:t>
            </a:r>
          </a:p>
          <a:p>
            <a:pPr marL="742950" lvl="1" indent="-285750" algn="l">
              <a:buFont typeface="Arial" panose="020B0604020202020204" pitchFamily="34" charset="0"/>
              <a:buChar char="•"/>
            </a:pPr>
            <a:r>
              <a:rPr lang="en-US" b="0" i="0" dirty="0">
                <a:solidFill>
                  <a:srgbClr val="424242"/>
                </a:solidFill>
                <a:effectLst/>
                <a:latin typeface="Segoe Sans"/>
              </a:rPr>
              <a:t>A </a:t>
            </a:r>
            <a:r>
              <a:rPr lang="en-US" b="1" i="0" dirty="0">
                <a:solidFill>
                  <a:srgbClr val="424242"/>
                </a:solidFill>
                <a:effectLst/>
                <a:latin typeface="Segoe Sans"/>
              </a:rPr>
              <a:t>4.09% overall reduction</a:t>
            </a:r>
            <a:r>
              <a:rPr lang="en-US" b="0" i="0" dirty="0">
                <a:solidFill>
                  <a:srgbClr val="424242"/>
                </a:solidFill>
                <a:effectLst/>
                <a:latin typeface="Segoe Sans"/>
              </a:rPr>
              <a:t> in firearm suicides.</a:t>
            </a:r>
          </a:p>
          <a:p>
            <a:pPr marL="742950" lvl="1" indent="-285750" algn="l">
              <a:buFont typeface="Arial" panose="020B0604020202020204" pitchFamily="34" charset="0"/>
              <a:buChar char="•"/>
            </a:pPr>
            <a:r>
              <a:rPr lang="en-US" b="0" i="0" dirty="0">
                <a:solidFill>
                  <a:srgbClr val="424242"/>
                </a:solidFill>
                <a:effectLst/>
                <a:latin typeface="Segoe Sans"/>
              </a:rPr>
              <a:t>A </a:t>
            </a:r>
            <a:r>
              <a:rPr lang="en-US" b="1" i="0" dirty="0">
                <a:solidFill>
                  <a:srgbClr val="424242"/>
                </a:solidFill>
                <a:effectLst/>
                <a:latin typeface="Segoe Sans"/>
              </a:rPr>
              <a:t>9% reduction among men</a:t>
            </a:r>
            <a:r>
              <a:rPr lang="en-US" b="0" i="0" dirty="0">
                <a:solidFill>
                  <a:srgbClr val="424242"/>
                </a:solidFill>
                <a:effectLst/>
                <a:latin typeface="Segoe Sans"/>
              </a:rPr>
              <a:t>.</a:t>
            </a:r>
          </a:p>
          <a:p>
            <a:pPr marL="742950" lvl="1" indent="-285750" algn="l">
              <a:buFont typeface="Arial" panose="020B0604020202020204" pitchFamily="34" charset="0"/>
              <a:buChar char="•"/>
            </a:pPr>
            <a:r>
              <a:rPr lang="en-US" b="0" i="0" dirty="0">
                <a:solidFill>
                  <a:srgbClr val="424242"/>
                </a:solidFill>
                <a:effectLst/>
                <a:latin typeface="Segoe Sans"/>
              </a:rPr>
              <a:t>No significant change in non-firearm suicide rates, indicating the impact was specific to firearm access.</a:t>
            </a:r>
          </a:p>
          <a:p>
            <a:pPr algn="l"/>
            <a:endParaRPr lang="en-US" b="1" i="0" dirty="0">
              <a:solidFill>
                <a:srgbClr val="424242"/>
              </a:solidFill>
              <a:effectLst/>
              <a:latin typeface="Segoe Sans"/>
            </a:endParaRPr>
          </a:p>
          <a:p>
            <a:pPr algn="l"/>
            <a:r>
              <a:rPr lang="en-US" b="1" i="0" dirty="0">
                <a:solidFill>
                  <a:srgbClr val="424242"/>
                </a:solidFill>
                <a:effectLst/>
                <a:latin typeface="Segoe Sans"/>
              </a:rPr>
              <a:t>Key Takeaway for Participants:</a:t>
            </a:r>
            <a:r>
              <a:rPr lang="en-US" b="0" i="0" dirty="0">
                <a:solidFill>
                  <a:srgbClr val="424242"/>
                </a:solidFill>
                <a:effectLst/>
                <a:latin typeface="Segoe Sans"/>
              </a:rPr>
              <a:t> These examples show that </a:t>
            </a:r>
            <a:r>
              <a:rPr lang="en-US" b="1" i="0" dirty="0">
                <a:solidFill>
                  <a:srgbClr val="424242"/>
                </a:solidFill>
                <a:effectLst/>
                <a:latin typeface="Segoe Sans"/>
              </a:rPr>
              <a:t>limiting access to lethal means—whether through policy, technology, or environmental design—can reduce suicide rates</a:t>
            </a:r>
            <a:r>
              <a:rPr lang="en-US" b="0" i="0" dirty="0">
                <a:solidFill>
                  <a:srgbClr val="424242"/>
                </a:solidFill>
                <a:effectLst/>
                <a:latin typeface="Segoe Sans"/>
              </a:rPr>
              <a:t> without necessarily increasing other methods. This reinforces the importance of </a:t>
            </a:r>
            <a:r>
              <a:rPr lang="en-US" b="1" i="0" dirty="0">
                <a:solidFill>
                  <a:srgbClr val="424242"/>
                </a:solidFill>
                <a:effectLst/>
                <a:latin typeface="Segoe Sans"/>
              </a:rPr>
              <a:t>safe storage, temporary removal, and proactive planning</a:t>
            </a:r>
            <a:r>
              <a:rPr lang="en-US" b="0" i="0" dirty="0">
                <a:solidFill>
                  <a:srgbClr val="424242"/>
                </a:solidFill>
                <a:effectLst/>
                <a:latin typeface="Segoe Sans"/>
              </a:rPr>
              <a:t> in suicide prevention efforts.</a:t>
            </a:r>
          </a:p>
          <a:p>
            <a:endParaRPr lang="en-US" sz="1100" dirty="0">
              <a:cs typeface="Calibri"/>
            </a:endParaRPr>
          </a:p>
          <a:p>
            <a:r>
              <a:rPr lang="en-US" sz="1100" b="1" dirty="0"/>
              <a:t>Citations:</a:t>
            </a:r>
            <a:endParaRPr lang="en-US" sz="1100" dirty="0"/>
          </a:p>
          <a:p>
            <a:r>
              <a:rPr lang="en-US" sz="1100" dirty="0"/>
              <a:t>Hampson, Neil &amp; Holm, James. (2015). Suicidal carbon monoxide poisoning has decreased with controls on automobile emissions. Undersea </a:t>
            </a:r>
            <a:r>
              <a:rPr lang="en-US" sz="1100" dirty="0" err="1"/>
              <a:t>Hyperb</a:t>
            </a:r>
            <a:r>
              <a:rPr lang="en-US" sz="1100" dirty="0"/>
              <a:t> Med. 42. 159-64.</a:t>
            </a:r>
            <a:endParaRPr lang="en-US" sz="1100" dirty="0">
              <a:cs typeface="Calibri"/>
            </a:endParaRPr>
          </a:p>
          <a:p>
            <a:r>
              <a:rPr lang="en-US" sz="1100" dirty="0"/>
              <a:t> </a:t>
            </a:r>
            <a:endParaRPr lang="en-US" sz="1100" dirty="0">
              <a:cs typeface="Calibri"/>
            </a:endParaRPr>
          </a:p>
          <a:p>
            <a:r>
              <a:rPr lang="en-US" sz="1100" dirty="0" err="1"/>
              <a:t>Sinyor</a:t>
            </a:r>
            <a:r>
              <a:rPr lang="en-US" sz="1100" dirty="0"/>
              <a:t> M, Schaffer A, </a:t>
            </a:r>
            <a:r>
              <a:rPr lang="en-US" sz="1100" dirty="0" err="1"/>
              <a:t>Redelmeier</a:t>
            </a:r>
            <a:r>
              <a:rPr lang="en-US" sz="1100" dirty="0"/>
              <a:t> DA</a:t>
            </a:r>
            <a:r>
              <a:rPr lang="en-US" sz="1100" i="1" dirty="0"/>
              <a:t>, et al, </a:t>
            </a:r>
            <a:r>
              <a:rPr lang="en-US" sz="1100" dirty="0"/>
              <a:t>Did the suicide barrier work after all? Revisiting the Bloor Viaduct natural experiment and its impact on suicide rates in Toronto, </a:t>
            </a:r>
            <a:r>
              <a:rPr lang="en-US" sz="1100" i="1" dirty="0"/>
              <a:t>BMJ Open, </a:t>
            </a:r>
            <a:r>
              <a:rPr lang="en-US" sz="1100" dirty="0"/>
              <a:t>2017;</a:t>
            </a:r>
            <a:r>
              <a:rPr lang="en-US" sz="1100" b="1" dirty="0"/>
              <a:t>7:</a:t>
            </a:r>
            <a:r>
              <a:rPr lang="en-US" sz="1100" dirty="0"/>
              <a:t>e015299. </a:t>
            </a:r>
            <a:r>
              <a:rPr lang="en-US" sz="1100" dirty="0" err="1"/>
              <a:t>doi</a:t>
            </a:r>
            <a:r>
              <a:rPr lang="en-US" sz="1100" dirty="0"/>
              <a:t>: 10.1136/bmjopen-2016-015299</a:t>
            </a:r>
            <a:endParaRPr lang="en-US" sz="1100" dirty="0">
              <a:cs typeface="Calibri"/>
            </a:endParaRPr>
          </a:p>
          <a:p>
            <a:r>
              <a:rPr lang="en-US" sz="1100" dirty="0"/>
              <a:t> </a:t>
            </a:r>
            <a:endParaRPr lang="en-US" sz="1100" dirty="0">
              <a:cs typeface="Calibri"/>
            </a:endParaRPr>
          </a:p>
          <a:p>
            <a:r>
              <a:rPr lang="en-US" sz="1100" dirty="0"/>
              <a:t>Reisch, T., Steffen, T., </a:t>
            </a:r>
            <a:r>
              <a:rPr lang="en-US" sz="1100" dirty="0" err="1"/>
              <a:t>Habenstein</a:t>
            </a:r>
            <a:r>
              <a:rPr lang="en-US" sz="1100" dirty="0"/>
              <a:t>, A., &amp; Tschacher, W. (2013). Change in suicide rates in Switzerland before and after firearm restriction resulting from the 2003 “Army XXI” reform. </a:t>
            </a:r>
            <a:r>
              <a:rPr lang="en-US" sz="1100" i="1" dirty="0"/>
              <a:t>The American Journal of Psychiatry, 170</a:t>
            </a:r>
            <a:r>
              <a:rPr lang="en-US" sz="1100" dirty="0"/>
              <a:t>(9), 977–</a:t>
            </a:r>
            <a:endParaRPr lang="en-US" sz="1100" dirty="0">
              <a:cs typeface="Calibri"/>
            </a:endParaRPr>
          </a:p>
          <a:p>
            <a:r>
              <a:rPr lang="en-US" sz="1100" dirty="0"/>
              <a:t>984. </a:t>
            </a:r>
            <a:r>
              <a:rPr lang="en-US" sz="1100" u="sng" dirty="0">
                <a:hlinkClick r:id="rId3"/>
              </a:rPr>
              <a:t>https://doi.org/10.1176/appi.ajp.2013.12091256</a:t>
            </a:r>
            <a:endParaRPr sz="1100" u="sng" dirty="0">
              <a:hlinkClick r:id="rId3"/>
            </a:endParaRPr>
          </a:p>
          <a:p>
            <a:pPr>
              <a:lnSpc>
                <a:spcPct val="107000"/>
              </a:lnSpc>
            </a:pPr>
            <a:endParaRPr lang="en-US" b="0" dirty="0">
              <a:cs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424242"/>
                </a:solidFill>
                <a:effectLst/>
                <a:latin typeface="Segoe Sans"/>
              </a:rPr>
              <a:t>Instructor Note: (General Audience) </a:t>
            </a:r>
            <a:endParaRPr lang="en-US" b="0" i="0" dirty="0">
              <a:solidFill>
                <a:srgbClr val="424242"/>
              </a:solidFill>
              <a:effectLst/>
              <a:latin typeface="Segoe Sans"/>
            </a:endParaRPr>
          </a:p>
          <a:p>
            <a:pPr algn="l"/>
            <a:endParaRPr lang="en-US" b="0" i="0" dirty="0">
              <a:solidFill>
                <a:srgbClr val="424242"/>
              </a:solidFill>
              <a:effectLst/>
              <a:latin typeface="Segoe Sans"/>
            </a:endParaRPr>
          </a:p>
          <a:p>
            <a:pPr algn="l"/>
            <a:r>
              <a:rPr lang="en-US" b="0" i="0" dirty="0">
                <a:solidFill>
                  <a:srgbClr val="424242"/>
                </a:solidFill>
                <a:effectLst/>
                <a:latin typeface="Segoe Sans"/>
              </a:rPr>
              <a:t>This slide introduces four key concepts that explain </a:t>
            </a:r>
            <a:r>
              <a:rPr lang="en-US" b="1" i="0" dirty="0">
                <a:solidFill>
                  <a:srgbClr val="424242"/>
                </a:solidFill>
                <a:effectLst/>
                <a:latin typeface="Segoe Sans"/>
              </a:rPr>
              <a:t>why reducing access to lethal means is a powerful and evidence-based suicide prevention strategy</a:t>
            </a:r>
            <a:r>
              <a:rPr lang="en-US" b="0" i="0" dirty="0">
                <a:solidFill>
                  <a:srgbClr val="424242"/>
                </a:solidFill>
                <a:effectLst/>
                <a:latin typeface="Segoe Sans"/>
              </a:rPr>
              <a:t>. Use this slide to help participants understand the psychological and behavioral dynamics of suicidal crises:</a:t>
            </a:r>
          </a:p>
          <a:p>
            <a:pPr algn="l"/>
            <a:endParaRPr lang="en-US" b="0" i="0" dirty="0">
              <a:solidFill>
                <a:srgbClr val="424242"/>
              </a:solidFill>
              <a:effectLst/>
              <a:latin typeface="Segoe Sans"/>
            </a:endParaRPr>
          </a:p>
          <a:p>
            <a:pPr marL="171450" indent="-171450" algn="l">
              <a:buFont typeface="Arial" panose="020B0604020202020204" pitchFamily="34" charset="0"/>
              <a:buChar char="•"/>
            </a:pPr>
            <a:r>
              <a:rPr lang="en-US" b="1" i="0" dirty="0">
                <a:solidFill>
                  <a:srgbClr val="424242"/>
                </a:solidFill>
                <a:effectLst/>
                <a:latin typeface="Segoe Sans"/>
              </a:rPr>
              <a:t>Ambivalence</a:t>
            </a:r>
            <a:r>
              <a:rPr lang="en-US" b="0" i="0" dirty="0">
                <a:solidFill>
                  <a:srgbClr val="424242"/>
                </a:solidFill>
                <a:effectLst/>
                <a:latin typeface="Segoe Sans"/>
              </a:rPr>
              <a:t> – Many individuals experiencing suicidal thoughts feel conflicted. They may not want to die, but they want their pain to end. This ambivalence creates a critical window for intervention.</a:t>
            </a:r>
          </a:p>
          <a:p>
            <a:pPr marL="171450" indent="-171450" algn="l">
              <a:buFont typeface="Arial" panose="020B0604020202020204" pitchFamily="34" charset="0"/>
              <a:buChar char="•"/>
            </a:pPr>
            <a:r>
              <a:rPr lang="en-US" b="1" i="0" dirty="0">
                <a:solidFill>
                  <a:srgbClr val="424242"/>
                </a:solidFill>
                <a:effectLst/>
                <a:latin typeface="Segoe Sans"/>
              </a:rPr>
              <a:t>Transient/Temporary</a:t>
            </a:r>
            <a:r>
              <a:rPr lang="en-US" b="0" i="0" dirty="0">
                <a:solidFill>
                  <a:srgbClr val="424242"/>
                </a:solidFill>
                <a:effectLst/>
                <a:latin typeface="Segoe Sans"/>
              </a:rPr>
              <a:t> – Suicidal crises are often short-lived. If access to lethal means is delayed or restricted during this period, the risk of a fatal outcome can be significantly reduced.</a:t>
            </a:r>
          </a:p>
          <a:p>
            <a:pPr marL="171450" indent="-171450" algn="l">
              <a:buFont typeface="Arial" panose="020B0604020202020204" pitchFamily="34" charset="0"/>
              <a:buChar char="•"/>
            </a:pPr>
            <a:r>
              <a:rPr lang="en-US" b="1" i="0" dirty="0">
                <a:solidFill>
                  <a:srgbClr val="424242"/>
                </a:solidFill>
                <a:effectLst/>
                <a:latin typeface="Segoe Sans"/>
              </a:rPr>
              <a:t>Urgency</a:t>
            </a:r>
            <a:r>
              <a:rPr lang="en-US" b="0" i="0" dirty="0">
                <a:solidFill>
                  <a:srgbClr val="424242"/>
                </a:solidFill>
                <a:effectLst/>
                <a:latin typeface="Segoe Sans"/>
              </a:rPr>
              <a:t> – Suicidal thoughts can escalate quickly. The decision to act is often made impulsively, within minutes or hours. Slowing down access to lethal means can interrupt this urgency.</a:t>
            </a:r>
          </a:p>
          <a:p>
            <a:pPr marL="171450" indent="-171450" algn="l">
              <a:buFont typeface="Arial" panose="020B0604020202020204" pitchFamily="34" charset="0"/>
              <a:buChar char="•"/>
            </a:pPr>
            <a:r>
              <a:rPr lang="en-US" b="1" i="0" dirty="0">
                <a:solidFill>
                  <a:srgbClr val="424242"/>
                </a:solidFill>
                <a:effectLst/>
                <a:latin typeface="Segoe Sans"/>
              </a:rPr>
              <a:t>Lethality</a:t>
            </a:r>
            <a:r>
              <a:rPr lang="en-US" b="0" i="0" dirty="0">
                <a:solidFill>
                  <a:srgbClr val="424242"/>
                </a:solidFill>
                <a:effectLst/>
                <a:latin typeface="Segoe Sans"/>
              </a:rPr>
              <a:t> – Some methods, like firearms, are far more lethal than others. Reducing access to highly lethal means increases the chance of survival and the opportunity for recovery.</a:t>
            </a:r>
          </a:p>
          <a:p>
            <a:pPr algn="l"/>
            <a:endParaRPr lang="en-US" b="1" i="0" dirty="0">
              <a:solidFill>
                <a:srgbClr val="424242"/>
              </a:solidFill>
              <a:effectLst/>
              <a:latin typeface="Segoe Sans"/>
            </a:endParaRPr>
          </a:p>
          <a:p>
            <a:pPr algn="l"/>
            <a:r>
              <a:rPr lang="en-US" b="1" i="0" dirty="0">
                <a:solidFill>
                  <a:srgbClr val="424242"/>
                </a:solidFill>
                <a:effectLst/>
                <a:latin typeface="Segoe Sans"/>
              </a:rPr>
              <a:t>Key Message:</a:t>
            </a:r>
            <a:br>
              <a:rPr lang="en-US" b="0" i="0" dirty="0">
                <a:solidFill>
                  <a:srgbClr val="424242"/>
                </a:solidFill>
                <a:effectLst/>
                <a:latin typeface="Segoe Sans"/>
              </a:rPr>
            </a:br>
            <a:r>
              <a:rPr lang="en-US" b="0" i="0" dirty="0">
                <a:solidFill>
                  <a:srgbClr val="424242"/>
                </a:solidFill>
                <a:effectLst/>
                <a:latin typeface="Segoe Sans"/>
              </a:rPr>
              <a:t>Reducing access to lethal means doesn’t eliminate risk, but it </a:t>
            </a:r>
            <a:r>
              <a:rPr lang="en-US" b="1" i="0" dirty="0">
                <a:solidFill>
                  <a:srgbClr val="424242"/>
                </a:solidFill>
                <a:effectLst/>
                <a:latin typeface="Segoe Sans"/>
              </a:rPr>
              <a:t>buys time</a:t>
            </a:r>
            <a:r>
              <a:rPr lang="en-US" b="0" i="0" dirty="0">
                <a:solidFill>
                  <a:srgbClr val="424242"/>
                </a:solidFill>
                <a:effectLst/>
                <a:latin typeface="Segoe Sans"/>
              </a:rPr>
              <a:t>, increases safety, and saves lives. This is a practical, nonjudgmental approach that anyone can support, regardless of their background or beliefs.</a:t>
            </a:r>
          </a:p>
          <a:p>
            <a:endParaRPr lang="en-US" b="0" dirty="0"/>
          </a:p>
          <a:p>
            <a:r>
              <a:rPr lang="en-US" b="0" dirty="0"/>
              <a:t>------------------------------------------------------------------------------------------------------------------------------------------------------------------------------------------------------------------</a:t>
            </a:r>
          </a:p>
          <a:p>
            <a:endParaRPr lang="en-US" b="0" dirty="0"/>
          </a:p>
          <a:p>
            <a:pPr algn="l"/>
            <a:r>
              <a:rPr lang="en-US" b="1" i="0" dirty="0">
                <a:solidFill>
                  <a:srgbClr val="424242"/>
                </a:solidFill>
                <a:effectLst/>
                <a:latin typeface="Segoe Sans"/>
              </a:rPr>
              <a:t>Instructor Note (Clinicians and Healthcare workers):</a:t>
            </a:r>
          </a:p>
          <a:p>
            <a:pPr algn="l"/>
            <a:r>
              <a:rPr lang="en-US" b="0" i="0" dirty="0">
                <a:solidFill>
                  <a:srgbClr val="424242"/>
                </a:solidFill>
                <a:effectLst/>
                <a:latin typeface="Segoe Sans"/>
              </a:rPr>
              <a:t>This slide outlines four key psychological and behavioral factors that explain why </a:t>
            </a:r>
            <a:r>
              <a:rPr lang="en-US" b="1" i="0" dirty="0">
                <a:solidFill>
                  <a:srgbClr val="424242"/>
                </a:solidFill>
                <a:effectLst/>
                <a:latin typeface="Segoe Sans"/>
              </a:rPr>
              <a:t>reducing access to lethal means is a clinically effective suicide prevention strategy</a:t>
            </a:r>
            <a:r>
              <a:rPr lang="en-US" b="0" i="0" dirty="0">
                <a:solidFill>
                  <a:srgbClr val="424242"/>
                </a:solidFill>
                <a:effectLst/>
                <a:latin typeface="Segoe Sans"/>
              </a:rPr>
              <a:t>. Use this to reinforce the importance of incorporating means safety into your patient assessments and safety planning.</a:t>
            </a:r>
          </a:p>
          <a:p>
            <a:pPr algn="l"/>
            <a:endParaRPr lang="en-US" b="0" i="0" dirty="0">
              <a:solidFill>
                <a:srgbClr val="424242"/>
              </a:solidFill>
              <a:effectLst/>
              <a:latin typeface="Segoe Sans"/>
            </a:endParaRPr>
          </a:p>
          <a:p>
            <a:pPr marL="228600" indent="-228600" algn="l">
              <a:buFont typeface="+mj-lt"/>
              <a:buAutoNum type="arabicPeriod"/>
            </a:pPr>
            <a:r>
              <a:rPr lang="en-US" b="1" i="0" dirty="0">
                <a:solidFill>
                  <a:srgbClr val="424242"/>
                </a:solidFill>
                <a:effectLst/>
                <a:latin typeface="Segoe Sans"/>
              </a:rPr>
              <a:t>Ambivalence</a:t>
            </a:r>
            <a:r>
              <a:rPr lang="en-US" b="0" i="0" dirty="0">
                <a:solidFill>
                  <a:srgbClr val="424242"/>
                </a:solidFill>
                <a:effectLst/>
                <a:latin typeface="Segoe Sans"/>
              </a:rPr>
              <a:t> – Many patients experiencing suicidal ideation are conflicted. They may not want to die but feel overwhelmed by emotional pain. This ambivalence creates a critical opportunity for intervention.</a:t>
            </a:r>
          </a:p>
          <a:p>
            <a:pPr marL="228600" indent="-228600" algn="l">
              <a:buFont typeface="+mj-lt"/>
              <a:buAutoNum type="arabicPeriod"/>
            </a:pPr>
            <a:r>
              <a:rPr lang="en-US" b="1" i="0" dirty="0">
                <a:solidFill>
                  <a:srgbClr val="424242"/>
                </a:solidFill>
                <a:effectLst/>
                <a:latin typeface="Segoe Sans"/>
              </a:rPr>
              <a:t>Transient/Temporary</a:t>
            </a:r>
            <a:r>
              <a:rPr lang="en-US" b="0" i="0" dirty="0">
                <a:solidFill>
                  <a:srgbClr val="424242"/>
                </a:solidFill>
                <a:effectLst/>
                <a:latin typeface="Segoe Sans"/>
              </a:rPr>
              <a:t> – Suicidal crises are often short-lived. If access to lethal means is restricted during this window, the likelihood of survival increases significantly.</a:t>
            </a:r>
          </a:p>
          <a:p>
            <a:pPr marL="228600" indent="-228600" algn="l">
              <a:buFont typeface="+mj-lt"/>
              <a:buAutoNum type="arabicPeriod"/>
            </a:pPr>
            <a:r>
              <a:rPr lang="en-US" b="1" i="0" dirty="0">
                <a:solidFill>
                  <a:srgbClr val="424242"/>
                </a:solidFill>
                <a:effectLst/>
                <a:latin typeface="Segoe Sans"/>
              </a:rPr>
              <a:t>Urgency</a:t>
            </a:r>
            <a:r>
              <a:rPr lang="en-US" b="0" i="0" dirty="0">
                <a:solidFill>
                  <a:srgbClr val="424242"/>
                </a:solidFill>
                <a:effectLst/>
                <a:latin typeface="Segoe Sans"/>
              </a:rPr>
              <a:t> – Suicidal thoughts can escalate rapidly. The decision to act is often impulsive, occurring within minutes or hours. Delaying access to lethal means can interrupt this urgency and allow time for de-escalation and support.</a:t>
            </a:r>
          </a:p>
          <a:p>
            <a:pPr marL="228600" indent="-228600" algn="l">
              <a:buFont typeface="+mj-lt"/>
              <a:buAutoNum type="arabicPeriod"/>
            </a:pPr>
            <a:r>
              <a:rPr lang="en-US" b="1" i="0" dirty="0">
                <a:solidFill>
                  <a:srgbClr val="424242"/>
                </a:solidFill>
                <a:effectLst/>
                <a:latin typeface="Segoe Sans"/>
              </a:rPr>
              <a:t>Lethality</a:t>
            </a:r>
            <a:r>
              <a:rPr lang="en-US" b="0" i="0" dirty="0">
                <a:solidFill>
                  <a:srgbClr val="424242"/>
                </a:solidFill>
                <a:effectLst/>
                <a:latin typeface="Segoe Sans"/>
              </a:rPr>
              <a:t> – Some methods, particularly firearms, have a much higher fatality rate. Reducing access to highly lethal means increases the chance of survival and the opportunity for therapeutic intervention.</a:t>
            </a:r>
          </a:p>
          <a:p>
            <a:pPr algn="l"/>
            <a:endParaRPr lang="en-US" b="1" i="0" dirty="0">
              <a:solidFill>
                <a:srgbClr val="424242"/>
              </a:solidFill>
              <a:effectLst/>
              <a:latin typeface="Segoe Sans"/>
            </a:endParaRPr>
          </a:p>
          <a:p>
            <a:pPr algn="l"/>
            <a:r>
              <a:rPr lang="en-US" b="1" i="0" dirty="0">
                <a:solidFill>
                  <a:srgbClr val="424242"/>
                </a:solidFill>
                <a:effectLst/>
                <a:latin typeface="Segoe Sans"/>
              </a:rPr>
              <a:t>Clinical Application:</a:t>
            </a:r>
            <a:br>
              <a:rPr lang="en-US" b="0" i="0" dirty="0">
                <a:solidFill>
                  <a:srgbClr val="424242"/>
                </a:solidFill>
                <a:effectLst/>
                <a:latin typeface="Segoe Sans"/>
              </a:rPr>
            </a:br>
            <a:r>
              <a:rPr lang="en-US" b="0" i="0" dirty="0">
                <a:solidFill>
                  <a:srgbClr val="424242"/>
                </a:solidFill>
                <a:effectLst/>
                <a:latin typeface="Segoe Sans"/>
              </a:rPr>
              <a:t>Incorporate discussions about </a:t>
            </a:r>
            <a:r>
              <a:rPr lang="en-US" b="1" i="0" dirty="0">
                <a:solidFill>
                  <a:srgbClr val="424242"/>
                </a:solidFill>
                <a:effectLst/>
                <a:latin typeface="Segoe Sans"/>
              </a:rPr>
              <a:t>lethal means safety</a:t>
            </a:r>
            <a:r>
              <a:rPr lang="en-US" b="0" i="0" dirty="0">
                <a:solidFill>
                  <a:srgbClr val="424242"/>
                </a:solidFill>
                <a:effectLst/>
                <a:latin typeface="Segoe Sans"/>
              </a:rPr>
              <a:t> into routine suicide risk assessments. Normalize these conversations as part of comprehensive care, and collaborate with patients and families to develop </a:t>
            </a:r>
            <a:r>
              <a:rPr lang="en-US" b="1" i="0" dirty="0">
                <a:solidFill>
                  <a:srgbClr val="424242"/>
                </a:solidFill>
                <a:effectLst/>
                <a:latin typeface="Segoe Sans"/>
              </a:rPr>
              <a:t>realistic, respectful, and effective safety plans</a:t>
            </a:r>
            <a:r>
              <a:rPr lang="en-US" b="0" i="0" dirty="0">
                <a:solidFill>
                  <a:srgbClr val="424242"/>
                </a:solidFill>
                <a:effectLst/>
                <a:latin typeface="Segoe Sans"/>
              </a:rPr>
              <a:t>.</a:t>
            </a:r>
          </a:p>
          <a:p>
            <a:endParaRPr lang="en-US" b="0" dirty="0"/>
          </a:p>
          <a:p>
            <a:pPr algn="l"/>
            <a:endParaRPr lang="en-US" b="1" i="0" dirty="0">
              <a:solidFill>
                <a:srgbClr val="424242"/>
              </a:solidFill>
              <a:effectLst/>
              <a:latin typeface="Segoe Sans"/>
            </a:endParaRPr>
          </a:p>
          <a:p>
            <a:pPr algn="l"/>
            <a:endParaRPr lang="en-US" b="1" i="0" dirty="0">
              <a:solidFill>
                <a:srgbClr val="424242"/>
              </a:solidFill>
              <a:effectLst/>
              <a:latin typeface="Segoe Sans"/>
            </a:endParaRPr>
          </a:p>
          <a:p>
            <a:pPr marL="0" indent="0" algn="l">
              <a:buFont typeface="Arial" panose="020B0604020202020204" pitchFamily="34" charset="0"/>
              <a:buNone/>
            </a:pPr>
            <a:endParaRPr lang="en-US" b="0" i="0" dirty="0">
              <a:solidFill>
                <a:srgbClr val="424242"/>
              </a:solidFill>
              <a:effectLst/>
              <a:latin typeface="Segoe Sans"/>
            </a:endParaRPr>
          </a:p>
          <a:p>
            <a:endParaRPr lang="en-US" b="0" dirty="0"/>
          </a:p>
        </p:txBody>
      </p:sp>
    </p:spTree>
    <p:extLst>
      <p:ext uri="{BB962C8B-B14F-4D97-AF65-F5344CB8AC3E}">
        <p14:creationId xmlns:p14="http://schemas.microsoft.com/office/powerpoint/2010/main" val="2987142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b="1" i="0" dirty="0">
                <a:solidFill>
                  <a:srgbClr val="424242"/>
                </a:solidFill>
                <a:effectLst/>
                <a:latin typeface="Segoe Sans"/>
              </a:rPr>
              <a:t>Instructor Note: 1. Ambivalence</a:t>
            </a:r>
          </a:p>
          <a:p>
            <a:pPr algn="l"/>
            <a:br>
              <a:rPr lang="en-US" sz="1600" b="0" i="0" dirty="0">
                <a:solidFill>
                  <a:srgbClr val="424242"/>
                </a:solidFill>
                <a:effectLst/>
                <a:latin typeface="Segoe Sans"/>
              </a:rPr>
            </a:br>
            <a:r>
              <a:rPr lang="en-US" sz="1600" b="0" i="0" dirty="0">
                <a:solidFill>
                  <a:srgbClr val="424242"/>
                </a:solidFill>
                <a:effectLst/>
                <a:latin typeface="Segoe Sans"/>
              </a:rPr>
              <a:t>Ambivalence means feeling torn—most people who think about suicide don’t fully want to die. They’re often struggling between wanting to escape their pain and still wanting to live.</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Why It Matters:</a:t>
            </a:r>
            <a:br>
              <a:rPr lang="en-US" sz="1600" b="0" i="0" dirty="0">
                <a:solidFill>
                  <a:srgbClr val="424242"/>
                </a:solidFill>
                <a:effectLst/>
                <a:latin typeface="Segoe Sans"/>
              </a:rPr>
            </a:br>
            <a:r>
              <a:rPr lang="en-US" sz="1600" b="0" i="0" dirty="0">
                <a:solidFill>
                  <a:srgbClr val="424242"/>
                </a:solidFill>
                <a:effectLst/>
                <a:latin typeface="Segoe Sans"/>
              </a:rPr>
              <a:t>Recognizing this inner conflict is important. It shows that there’s still a part of the person who </a:t>
            </a:r>
            <a:r>
              <a:rPr lang="en-US" sz="1600" b="1" i="0" dirty="0">
                <a:solidFill>
                  <a:srgbClr val="424242"/>
                </a:solidFill>
                <a:effectLst/>
                <a:latin typeface="Segoe Sans"/>
              </a:rPr>
              <a:t>wants help and hopes things can get better</a:t>
            </a:r>
            <a:r>
              <a:rPr lang="en-US" sz="1600" b="0" i="0" dirty="0">
                <a:solidFill>
                  <a:srgbClr val="424242"/>
                </a:solidFill>
                <a:effectLst/>
                <a:latin typeface="Segoe Sans"/>
              </a:rPr>
              <a:t>. That’s the part we can connect with—whether we’re a friend, family member, coworker, or community member.</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Key Message:</a:t>
            </a:r>
            <a:br>
              <a:rPr lang="en-US" sz="1600" b="0" i="0" dirty="0">
                <a:solidFill>
                  <a:srgbClr val="424242"/>
                </a:solidFill>
                <a:effectLst/>
                <a:latin typeface="Segoe Sans"/>
              </a:rPr>
            </a:br>
            <a:r>
              <a:rPr lang="en-US" sz="1600" b="0" i="0" dirty="0">
                <a:solidFill>
                  <a:srgbClr val="424242"/>
                </a:solidFill>
                <a:effectLst/>
                <a:latin typeface="Segoe Sans"/>
              </a:rPr>
              <a:t>If someone opens up about suicidal thoughts, it doesn’t mean they’ve made up their mind. It means they’re in pain and may be looking for a reason to hold on. </a:t>
            </a:r>
            <a:r>
              <a:rPr lang="en-US" sz="1600" b="1" i="0" dirty="0">
                <a:solidFill>
                  <a:srgbClr val="424242"/>
                </a:solidFill>
                <a:effectLst/>
                <a:latin typeface="Segoe Sans"/>
              </a:rPr>
              <a:t>Listening, showing you care, and helping them feel supported</a:t>
            </a:r>
            <a:r>
              <a:rPr lang="en-US" sz="1600" b="0" i="0" dirty="0">
                <a:solidFill>
                  <a:srgbClr val="424242"/>
                </a:solidFill>
                <a:effectLst/>
                <a:latin typeface="Segoe Sans"/>
              </a:rPr>
              <a:t> can make a life-saving difference.</a:t>
            </a:r>
          </a:p>
          <a:p>
            <a:endParaRPr lang="en-US" altLang="en-US" b="0" dirty="0">
              <a:cs typeface="Calibri"/>
            </a:endParaRPr>
          </a:p>
          <a:p>
            <a:r>
              <a:rPr lang="en-US" altLang="en-US" b="0" dirty="0">
                <a:cs typeface="Calibri"/>
              </a:rPr>
              <a:t>---------------------------------------------------------------------------------------------------------------------------------------------------------------------------------------------------------------------</a:t>
            </a:r>
          </a:p>
          <a:p>
            <a:endParaRPr lang="en-US" altLang="en-US" b="0" dirty="0">
              <a:cs typeface="Calibri"/>
            </a:endParaRPr>
          </a:p>
          <a:p>
            <a:pPr algn="l"/>
            <a:r>
              <a:rPr lang="en-US" b="1" i="0" dirty="0">
                <a:solidFill>
                  <a:srgbClr val="424242"/>
                </a:solidFill>
                <a:effectLst/>
                <a:latin typeface="Segoe Sans"/>
              </a:rPr>
              <a:t>Instructor Note: 1. Ambivalence (Clinicians and Healthcare workers)</a:t>
            </a:r>
          </a:p>
          <a:p>
            <a:pPr algn="l"/>
            <a:br>
              <a:rPr lang="en-US" b="0" i="0" dirty="0">
                <a:solidFill>
                  <a:srgbClr val="424242"/>
                </a:solidFill>
                <a:effectLst/>
                <a:latin typeface="Segoe Sans"/>
              </a:rPr>
            </a:br>
            <a:r>
              <a:rPr lang="en-US" b="0" i="0" dirty="0">
                <a:solidFill>
                  <a:srgbClr val="424242"/>
                </a:solidFill>
                <a:effectLst/>
                <a:latin typeface="Segoe Sans"/>
              </a:rPr>
              <a:t>Ambivalence refers to the internal conflict many individuals experience when having suicidal thoughts—feeling torn between wanting to die and wanting to live.</a:t>
            </a:r>
          </a:p>
          <a:p>
            <a:pPr algn="l"/>
            <a:endParaRPr lang="en-US" b="1" i="0" dirty="0">
              <a:solidFill>
                <a:srgbClr val="424242"/>
              </a:solidFill>
              <a:effectLst/>
              <a:latin typeface="Segoe Sans"/>
            </a:endParaRPr>
          </a:p>
          <a:p>
            <a:pPr algn="l"/>
            <a:r>
              <a:rPr lang="en-US" b="1" i="0" dirty="0">
                <a:solidFill>
                  <a:srgbClr val="424242"/>
                </a:solidFill>
                <a:effectLst/>
                <a:latin typeface="Segoe Sans"/>
              </a:rPr>
              <a:t>Why It Matters:</a:t>
            </a:r>
            <a:br>
              <a:rPr lang="en-US" b="0" i="0" dirty="0">
                <a:solidFill>
                  <a:srgbClr val="424242"/>
                </a:solidFill>
                <a:effectLst/>
                <a:latin typeface="Segoe Sans"/>
              </a:rPr>
            </a:br>
            <a:r>
              <a:rPr lang="en-US" b="0" i="0" dirty="0">
                <a:solidFill>
                  <a:srgbClr val="424242"/>
                </a:solidFill>
                <a:effectLst/>
                <a:latin typeface="Segoe Sans"/>
              </a:rPr>
              <a:t>Recognizing ambivalence is critical because it signals that </a:t>
            </a:r>
            <a:r>
              <a:rPr lang="en-US" b="1" i="0" dirty="0">
                <a:solidFill>
                  <a:srgbClr val="424242"/>
                </a:solidFill>
                <a:effectLst/>
                <a:latin typeface="Segoe Sans"/>
              </a:rPr>
              <a:t>part of the person still wants help and hopes for change</a:t>
            </a:r>
            <a:r>
              <a:rPr lang="en-US" b="0" i="0" dirty="0">
                <a:solidFill>
                  <a:srgbClr val="424242"/>
                </a:solidFill>
                <a:effectLst/>
                <a:latin typeface="Segoe Sans"/>
              </a:rPr>
              <a:t>. This is the part that clinicians, caregivers, and loved ones can connect with to offer support and intervention.</a:t>
            </a:r>
          </a:p>
          <a:p>
            <a:pPr algn="l"/>
            <a:endParaRPr lang="en-US" b="1" i="0" dirty="0">
              <a:solidFill>
                <a:srgbClr val="424242"/>
              </a:solidFill>
              <a:effectLst/>
              <a:latin typeface="Segoe Sans"/>
            </a:endParaRPr>
          </a:p>
          <a:p>
            <a:pPr algn="l"/>
            <a:r>
              <a:rPr lang="en-US" b="1" i="0" dirty="0">
                <a:solidFill>
                  <a:srgbClr val="424242"/>
                </a:solidFill>
                <a:effectLst/>
                <a:latin typeface="Segoe Sans"/>
              </a:rPr>
              <a:t>Clinical Application:</a:t>
            </a:r>
            <a:endParaRPr lang="en-US" b="0" i="0" dirty="0">
              <a:solidFill>
                <a:srgbClr val="424242"/>
              </a:solidFill>
              <a:effectLst/>
              <a:latin typeface="Segoe Sans"/>
            </a:endParaRPr>
          </a:p>
          <a:p>
            <a:pPr marL="171450" indent="-171450" algn="l">
              <a:buFont typeface="Arial" panose="020B0604020202020204" pitchFamily="34" charset="0"/>
              <a:buChar char="•"/>
            </a:pPr>
            <a:r>
              <a:rPr lang="en-US" b="0" i="0" dirty="0">
                <a:solidFill>
                  <a:srgbClr val="424242"/>
                </a:solidFill>
                <a:effectLst/>
                <a:latin typeface="Segoe Sans"/>
              </a:rPr>
              <a:t>When engaging with someone at risk, listen for signs of ambivalence (e.g., expressions of doubt, hesitation, or conflicting feelings).</a:t>
            </a:r>
          </a:p>
          <a:p>
            <a:pPr marL="171450" indent="-171450" algn="l">
              <a:buFont typeface="Arial" panose="020B0604020202020204" pitchFamily="34" charset="0"/>
              <a:buChar char="•"/>
            </a:pPr>
            <a:r>
              <a:rPr lang="en-US" b="0" i="0" dirty="0">
                <a:solidFill>
                  <a:srgbClr val="424242"/>
                </a:solidFill>
                <a:effectLst/>
                <a:latin typeface="Segoe Sans"/>
              </a:rPr>
              <a:t>Use this as an opening to explore their reasons for living and to collaboratively build a </a:t>
            </a:r>
            <a:r>
              <a:rPr lang="en-US" b="1" i="0" dirty="0">
                <a:solidFill>
                  <a:srgbClr val="424242"/>
                </a:solidFill>
                <a:effectLst/>
                <a:latin typeface="Segoe Sans"/>
              </a:rPr>
              <a:t>safety plan</a:t>
            </a:r>
            <a:r>
              <a:rPr lang="en-US" b="0" i="0" dirty="0">
                <a:solidFill>
                  <a:srgbClr val="424242"/>
                </a:solidFill>
                <a:effectLst/>
                <a:latin typeface="Segoe Sans"/>
              </a:rPr>
              <a:t>.</a:t>
            </a:r>
          </a:p>
          <a:p>
            <a:pPr marL="171450" indent="-171450" algn="l">
              <a:buFont typeface="Arial" panose="020B0604020202020204" pitchFamily="34" charset="0"/>
              <a:buChar char="•"/>
            </a:pPr>
            <a:r>
              <a:rPr lang="en-US" b="0" i="0" dirty="0">
                <a:solidFill>
                  <a:srgbClr val="424242"/>
                </a:solidFill>
                <a:effectLst/>
                <a:latin typeface="Segoe Sans"/>
              </a:rPr>
              <a:t>Reinforce that ambivalence is </a:t>
            </a:r>
            <a:r>
              <a:rPr lang="en-US" b="1" i="0" dirty="0">
                <a:solidFill>
                  <a:srgbClr val="424242"/>
                </a:solidFill>
                <a:effectLst/>
                <a:latin typeface="Segoe Sans"/>
              </a:rPr>
              <a:t>normal and treatable</a:t>
            </a:r>
            <a:r>
              <a:rPr lang="en-US" b="0" i="0" dirty="0">
                <a:solidFill>
                  <a:srgbClr val="424242"/>
                </a:solidFill>
                <a:effectLst/>
                <a:latin typeface="Segoe Sans"/>
              </a:rPr>
              <a:t>, and that support is available to help them move through the crisis.</a:t>
            </a:r>
          </a:p>
          <a:p>
            <a:pPr algn="l"/>
            <a:endParaRPr lang="en-US" b="0" i="0" dirty="0">
              <a:solidFill>
                <a:srgbClr val="424242"/>
              </a:solidFill>
              <a:effectLst/>
              <a:latin typeface="Segoe Sans"/>
            </a:endParaRPr>
          </a:p>
          <a:p>
            <a:pPr algn="l"/>
            <a:r>
              <a:rPr lang="en-US" b="0" i="0" dirty="0">
                <a:solidFill>
                  <a:srgbClr val="424242"/>
                </a:solidFill>
                <a:effectLst/>
                <a:latin typeface="Segoe Sans"/>
              </a:rPr>
              <a:t>This concept is foundational to </a:t>
            </a:r>
            <a:r>
              <a:rPr lang="en-US" b="1" i="0" dirty="0">
                <a:solidFill>
                  <a:srgbClr val="424242"/>
                </a:solidFill>
                <a:effectLst/>
                <a:latin typeface="Segoe Sans"/>
              </a:rPr>
              <a:t>motivational interviewing</a:t>
            </a:r>
            <a:r>
              <a:rPr lang="en-US" b="0" i="0" dirty="0">
                <a:solidFill>
                  <a:srgbClr val="424242"/>
                </a:solidFill>
                <a:effectLst/>
                <a:latin typeface="Segoe Sans"/>
              </a:rPr>
              <a:t> and other therapeutic approaches that aim to strengthen a person’s desire to live.</a:t>
            </a:r>
          </a:p>
          <a:p>
            <a:endParaRPr lang="en-US" altLang="en-US" b="0" dirty="0">
              <a:cs typeface="Calibri"/>
            </a:endParaRPr>
          </a:p>
        </p:txBody>
      </p:sp>
    </p:spTree>
    <p:extLst>
      <p:ext uri="{BB962C8B-B14F-4D97-AF65-F5344CB8AC3E}">
        <p14:creationId xmlns:p14="http://schemas.microsoft.com/office/powerpoint/2010/main" val="3870060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b="1" i="0" dirty="0">
                <a:solidFill>
                  <a:srgbClr val="424242"/>
                </a:solidFill>
                <a:effectLst/>
                <a:latin typeface="Segoe Sans"/>
              </a:rPr>
              <a:t>Instructor Note: 2. Transient/Temporary</a:t>
            </a:r>
          </a:p>
          <a:p>
            <a:pPr algn="l"/>
            <a:br>
              <a:rPr lang="en-US" sz="1600" b="0" i="0" dirty="0">
                <a:solidFill>
                  <a:srgbClr val="424242"/>
                </a:solidFill>
                <a:effectLst/>
                <a:latin typeface="Segoe Sans"/>
              </a:rPr>
            </a:br>
            <a:r>
              <a:rPr lang="en-US" sz="1600" b="0" i="0" dirty="0">
                <a:solidFill>
                  <a:srgbClr val="424242"/>
                </a:solidFill>
                <a:effectLst/>
                <a:latin typeface="Segoe Sans"/>
              </a:rPr>
              <a:t>Suicidal crises are often </a:t>
            </a:r>
            <a:r>
              <a:rPr lang="en-US" sz="1600" b="1" i="0" dirty="0">
                <a:solidFill>
                  <a:srgbClr val="424242"/>
                </a:solidFill>
                <a:effectLst/>
                <a:latin typeface="Segoe Sans"/>
              </a:rPr>
              <a:t>short-term</a:t>
            </a:r>
            <a:r>
              <a:rPr lang="en-US" sz="1600" b="0" i="0" dirty="0">
                <a:solidFill>
                  <a:srgbClr val="424242"/>
                </a:solidFill>
                <a:effectLst/>
                <a:latin typeface="Segoe Sans"/>
              </a:rPr>
              <a:t>, even when the underlying issues are long-standing. The intense emotional pain that drives suicidal thoughts can </a:t>
            </a:r>
            <a:r>
              <a:rPr lang="en-US" sz="1600" b="1" i="0" dirty="0">
                <a:solidFill>
                  <a:srgbClr val="424242"/>
                </a:solidFill>
                <a:effectLst/>
                <a:latin typeface="Segoe Sans"/>
              </a:rPr>
              <a:t>lessen with time, support, and intervention</a:t>
            </a:r>
            <a:r>
              <a:rPr lang="en-US" sz="1600" b="0" i="0" dirty="0">
                <a:solidFill>
                  <a:srgbClr val="424242"/>
                </a:solidFill>
                <a:effectLst/>
                <a:latin typeface="Segoe Sans"/>
              </a:rPr>
              <a:t>.</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Why It Matters:</a:t>
            </a:r>
            <a:br>
              <a:rPr lang="en-US" sz="1600" b="0" i="0" dirty="0">
                <a:solidFill>
                  <a:srgbClr val="424242"/>
                </a:solidFill>
                <a:effectLst/>
                <a:latin typeface="Segoe Sans"/>
              </a:rPr>
            </a:br>
            <a:r>
              <a:rPr lang="en-US" sz="1600" b="0" i="0" dirty="0">
                <a:solidFill>
                  <a:srgbClr val="424242"/>
                </a:solidFill>
                <a:effectLst/>
                <a:latin typeface="Segoe Sans"/>
              </a:rPr>
              <a:t>Helping someone understand that their crisis is </a:t>
            </a:r>
            <a:r>
              <a:rPr lang="en-US" sz="1600" b="1" i="0" dirty="0">
                <a:solidFill>
                  <a:srgbClr val="424242"/>
                </a:solidFill>
                <a:effectLst/>
                <a:latin typeface="Segoe Sans"/>
              </a:rPr>
              <a:t>temporary</a:t>
            </a:r>
            <a:r>
              <a:rPr lang="en-US" sz="1600" b="0" i="0" dirty="0">
                <a:solidFill>
                  <a:srgbClr val="424242"/>
                </a:solidFill>
                <a:effectLst/>
                <a:latin typeface="Segoe Sans"/>
              </a:rPr>
              <a:t> can encourage them to hold on through the most difficult moments and seek help.</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Key Data to Share:</a:t>
            </a:r>
          </a:p>
          <a:p>
            <a:pPr algn="l"/>
            <a:endParaRPr lang="en-US" sz="1600" b="0" i="0" dirty="0">
              <a:solidFill>
                <a:srgbClr val="424242"/>
              </a:solidFill>
              <a:effectLst/>
              <a:latin typeface="Segoe Sans"/>
            </a:endParaRPr>
          </a:p>
          <a:p>
            <a:pPr marL="285750" indent="-285750" algn="l">
              <a:buFont typeface="Arial" panose="020B0604020202020204" pitchFamily="34" charset="0"/>
              <a:buChar char="•"/>
            </a:pPr>
            <a:r>
              <a:rPr lang="en-US" sz="1600" b="0" i="0" dirty="0">
                <a:solidFill>
                  <a:srgbClr val="424242"/>
                </a:solidFill>
                <a:effectLst/>
                <a:latin typeface="Segoe Sans"/>
              </a:rPr>
              <a:t>Fewer than </a:t>
            </a:r>
            <a:r>
              <a:rPr lang="en-US" sz="1600" b="1" i="0" dirty="0">
                <a:solidFill>
                  <a:srgbClr val="424242"/>
                </a:solidFill>
                <a:effectLst/>
                <a:latin typeface="Segoe Sans"/>
              </a:rPr>
              <a:t>10% of people who attempt suicide</a:t>
            </a:r>
            <a:r>
              <a:rPr lang="en-US" sz="1600" b="0" i="0" dirty="0">
                <a:solidFill>
                  <a:srgbClr val="424242"/>
                </a:solidFill>
                <a:effectLst/>
                <a:latin typeface="Segoe Sans"/>
              </a:rPr>
              <a:t> will go on to die by suicide.</a:t>
            </a:r>
          </a:p>
          <a:p>
            <a:pPr marL="285750" indent="-285750" algn="l">
              <a:buFont typeface="Arial" panose="020B0604020202020204" pitchFamily="34" charset="0"/>
              <a:buChar char="•"/>
            </a:pPr>
            <a:r>
              <a:rPr lang="en-US" sz="1600" b="0" i="0" dirty="0">
                <a:solidFill>
                  <a:srgbClr val="424242"/>
                </a:solidFill>
                <a:effectLst/>
                <a:latin typeface="Segoe Sans"/>
              </a:rPr>
              <a:t>That means if we can </a:t>
            </a:r>
            <a:r>
              <a:rPr lang="en-US" sz="1600" b="1" i="0" dirty="0">
                <a:solidFill>
                  <a:srgbClr val="424242"/>
                </a:solidFill>
                <a:effectLst/>
                <a:latin typeface="Segoe Sans"/>
              </a:rPr>
              <a:t>prevent a suicide today</a:t>
            </a:r>
            <a:r>
              <a:rPr lang="en-US" sz="1600" b="0" i="0" dirty="0">
                <a:solidFill>
                  <a:srgbClr val="424242"/>
                </a:solidFill>
                <a:effectLst/>
                <a:latin typeface="Segoe Sans"/>
              </a:rPr>
              <a:t>, we have a strong chance of saving that life </a:t>
            </a:r>
            <a:r>
              <a:rPr lang="en-US" sz="1600" b="1" i="0" dirty="0">
                <a:solidFill>
                  <a:srgbClr val="424242"/>
                </a:solidFill>
                <a:effectLst/>
                <a:latin typeface="Segoe Sans"/>
              </a:rPr>
              <a:t>long-term</a:t>
            </a:r>
            <a:r>
              <a:rPr lang="en-US" sz="1600" b="0" i="0" dirty="0">
                <a:solidFill>
                  <a:srgbClr val="424242"/>
                </a:solidFill>
                <a:effectLst/>
                <a:latin typeface="Segoe Sans"/>
              </a:rPr>
              <a:t>.</a:t>
            </a:r>
          </a:p>
          <a:p>
            <a:pPr marL="285750" indent="-285750" algn="l">
              <a:buFont typeface="Arial" panose="020B0604020202020204" pitchFamily="34" charset="0"/>
              <a:buChar char="•"/>
            </a:pPr>
            <a:r>
              <a:rPr lang="en-US" sz="1600" b="0" i="0" dirty="0">
                <a:solidFill>
                  <a:srgbClr val="424242"/>
                </a:solidFill>
                <a:effectLst/>
                <a:latin typeface="Segoe Sans"/>
              </a:rPr>
              <a:t>However, those who survive a suicide attempt are at </a:t>
            </a:r>
            <a:r>
              <a:rPr lang="en-US" sz="1600" b="1" i="0" dirty="0">
                <a:solidFill>
                  <a:srgbClr val="424242"/>
                </a:solidFill>
                <a:effectLst/>
                <a:latin typeface="Segoe Sans"/>
              </a:rPr>
              <a:t>significantly higher risk</a:t>
            </a:r>
            <a:r>
              <a:rPr lang="en-US" sz="1600" b="0" i="0" dirty="0">
                <a:solidFill>
                  <a:srgbClr val="424242"/>
                </a:solidFill>
                <a:effectLst/>
                <a:latin typeface="Segoe Sans"/>
              </a:rPr>
              <a:t>—about </a:t>
            </a:r>
            <a:r>
              <a:rPr lang="en-US" sz="1600" b="1" i="0" dirty="0">
                <a:solidFill>
                  <a:srgbClr val="424242"/>
                </a:solidFill>
                <a:effectLst/>
                <a:latin typeface="Segoe Sans"/>
              </a:rPr>
              <a:t>750 times</a:t>
            </a:r>
            <a:r>
              <a:rPr lang="en-US" sz="1600" b="0" i="0" dirty="0">
                <a:solidFill>
                  <a:srgbClr val="424242"/>
                </a:solidFill>
                <a:effectLst/>
                <a:latin typeface="Segoe Sans"/>
              </a:rPr>
              <a:t> the suicide rate of the general population (13 per 100,000 vs. 10 per 100 attempt survivors).</a:t>
            </a:r>
          </a:p>
          <a:p>
            <a:pPr marL="285750" indent="-285750" algn="l">
              <a:buFont typeface="Arial" panose="020B0604020202020204" pitchFamily="34" charset="0"/>
              <a:buChar char="•"/>
            </a:pPr>
            <a:r>
              <a:rPr lang="en-US" sz="1600" b="0" i="0" dirty="0">
                <a:solidFill>
                  <a:srgbClr val="424242"/>
                </a:solidFill>
                <a:effectLst/>
                <a:latin typeface="Segoe Sans"/>
              </a:rPr>
              <a:t>This is why a </a:t>
            </a:r>
            <a:r>
              <a:rPr lang="en-US" sz="1600" b="1" i="0" dirty="0">
                <a:solidFill>
                  <a:srgbClr val="424242"/>
                </a:solidFill>
                <a:effectLst/>
                <a:latin typeface="Segoe Sans"/>
              </a:rPr>
              <a:t>previous suicide attempt is one of the strongest predictors</a:t>
            </a:r>
            <a:r>
              <a:rPr lang="en-US" sz="1600" b="0" i="0" dirty="0">
                <a:solidFill>
                  <a:srgbClr val="424242"/>
                </a:solidFill>
                <a:effectLst/>
                <a:latin typeface="Segoe Sans"/>
              </a:rPr>
              <a:t> of future risk.</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Takeaway:</a:t>
            </a:r>
            <a:br>
              <a:rPr lang="en-US" sz="1600" b="0" i="0" dirty="0">
                <a:solidFill>
                  <a:srgbClr val="424242"/>
                </a:solidFill>
                <a:effectLst/>
                <a:latin typeface="Segoe Sans"/>
              </a:rPr>
            </a:br>
            <a:r>
              <a:rPr lang="en-US" sz="1600" b="0" i="0" dirty="0">
                <a:solidFill>
                  <a:srgbClr val="424242"/>
                </a:solidFill>
                <a:effectLst/>
                <a:latin typeface="Segoe Sans"/>
              </a:rPr>
              <a:t>Creating </a:t>
            </a:r>
            <a:r>
              <a:rPr lang="en-US" sz="1600" b="1" i="0" dirty="0">
                <a:solidFill>
                  <a:srgbClr val="424242"/>
                </a:solidFill>
                <a:effectLst/>
                <a:latin typeface="Segoe Sans"/>
              </a:rPr>
              <a:t>suicide-safer environments</a:t>
            </a:r>
            <a:r>
              <a:rPr lang="en-US" sz="1600" b="0" i="0" dirty="0">
                <a:solidFill>
                  <a:srgbClr val="424242"/>
                </a:solidFill>
                <a:effectLst/>
                <a:latin typeface="Segoe Sans"/>
              </a:rPr>
              <a:t> and intervening early, especially after a prior attempt, can be life-saving. Emphasize that </a:t>
            </a:r>
            <a:r>
              <a:rPr lang="en-US" sz="1600" b="1" i="0" dirty="0">
                <a:solidFill>
                  <a:srgbClr val="424242"/>
                </a:solidFill>
                <a:effectLst/>
                <a:latin typeface="Segoe Sans"/>
              </a:rPr>
              <a:t>delaying access to lethal means</a:t>
            </a:r>
            <a:r>
              <a:rPr lang="en-US" sz="1600" b="0" i="0" dirty="0">
                <a:solidFill>
                  <a:srgbClr val="424242"/>
                </a:solidFill>
                <a:effectLst/>
                <a:latin typeface="Segoe Sans"/>
              </a:rPr>
              <a:t> during a temporary crisis can make all the difference.</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a:t>
            </a:r>
          </a:p>
          <a:p>
            <a:pPr algn="l"/>
            <a:endParaRPr lang="en-US" sz="1600" b="0" i="0" dirty="0">
              <a:solidFill>
                <a:srgbClr val="424242"/>
              </a:solidFill>
              <a:effectLst/>
              <a:latin typeface="Segoe Sans"/>
            </a:endParaRPr>
          </a:p>
          <a:p>
            <a:pPr algn="l"/>
            <a:r>
              <a:rPr lang="en-US" sz="2400" b="1" i="0" dirty="0">
                <a:solidFill>
                  <a:srgbClr val="424242"/>
                </a:solidFill>
                <a:effectLst/>
                <a:latin typeface="Segoe Sans"/>
              </a:rPr>
              <a:t>Instructor Note (Clinicians &amp; Healthcare Workers): 2. Transient/Temporary</a:t>
            </a:r>
          </a:p>
          <a:p>
            <a:pPr algn="l"/>
            <a:br>
              <a:rPr lang="en-US" sz="2400" b="0" i="0" dirty="0">
                <a:solidFill>
                  <a:srgbClr val="424242"/>
                </a:solidFill>
                <a:effectLst/>
                <a:latin typeface="Segoe Sans"/>
              </a:rPr>
            </a:br>
            <a:r>
              <a:rPr lang="en-US" sz="2400" b="0" i="0" dirty="0">
                <a:solidFill>
                  <a:srgbClr val="424242"/>
                </a:solidFill>
                <a:effectLst/>
                <a:latin typeface="Segoe Sans"/>
              </a:rPr>
              <a:t>Suicidal crises are often </a:t>
            </a:r>
            <a:r>
              <a:rPr lang="en-US" sz="2400" b="1" i="0" dirty="0">
                <a:solidFill>
                  <a:srgbClr val="424242"/>
                </a:solidFill>
                <a:effectLst/>
                <a:latin typeface="Segoe Sans"/>
              </a:rPr>
              <a:t>acute and short-term</a:t>
            </a:r>
            <a:r>
              <a:rPr lang="en-US" sz="2400" b="0" i="0" dirty="0">
                <a:solidFill>
                  <a:srgbClr val="424242"/>
                </a:solidFill>
                <a:effectLst/>
                <a:latin typeface="Segoe Sans"/>
              </a:rPr>
              <a:t>, even when the underlying mental health or life challenges are chronic. The intense emotional pain that drives suicidal ideation can </a:t>
            </a:r>
            <a:r>
              <a:rPr lang="en-US" sz="2400" b="1" i="0" dirty="0">
                <a:solidFill>
                  <a:srgbClr val="424242"/>
                </a:solidFill>
                <a:effectLst/>
                <a:latin typeface="Segoe Sans"/>
              </a:rPr>
              <a:t>diminish with time, support, and appropriate intervention</a:t>
            </a:r>
            <a:r>
              <a:rPr lang="en-US" sz="2400" b="0" i="0" dirty="0">
                <a:solidFill>
                  <a:srgbClr val="424242"/>
                </a:solidFill>
                <a:effectLst/>
                <a:latin typeface="Segoe Sans"/>
              </a:rPr>
              <a:t>.</a:t>
            </a:r>
          </a:p>
          <a:p>
            <a:pPr algn="l"/>
            <a:endParaRPr lang="en-US" sz="2400" b="1" i="0" dirty="0">
              <a:solidFill>
                <a:srgbClr val="424242"/>
              </a:solidFill>
              <a:effectLst/>
              <a:latin typeface="Segoe Sans"/>
            </a:endParaRPr>
          </a:p>
          <a:p>
            <a:pPr algn="l"/>
            <a:r>
              <a:rPr lang="en-US" sz="2400" b="1" i="0" dirty="0">
                <a:solidFill>
                  <a:srgbClr val="424242"/>
                </a:solidFill>
                <a:effectLst/>
                <a:latin typeface="Segoe Sans"/>
              </a:rPr>
              <a:t>Why It Matters:</a:t>
            </a:r>
            <a:br>
              <a:rPr lang="en-US" sz="2400" b="0" i="0" dirty="0">
                <a:solidFill>
                  <a:srgbClr val="424242"/>
                </a:solidFill>
                <a:effectLst/>
                <a:latin typeface="Segoe Sans"/>
              </a:rPr>
            </a:br>
            <a:r>
              <a:rPr lang="en-US" sz="2400" b="0" i="0" dirty="0">
                <a:solidFill>
                  <a:srgbClr val="424242"/>
                </a:solidFill>
                <a:effectLst/>
                <a:latin typeface="Segoe Sans"/>
              </a:rPr>
              <a:t>Helping patients understand that their crisis is </a:t>
            </a:r>
            <a:r>
              <a:rPr lang="en-US" sz="2400" b="1" i="0" dirty="0">
                <a:solidFill>
                  <a:srgbClr val="424242"/>
                </a:solidFill>
                <a:effectLst/>
                <a:latin typeface="Segoe Sans"/>
              </a:rPr>
              <a:t>temporary</a:t>
            </a:r>
            <a:r>
              <a:rPr lang="en-US" sz="2400" b="0" i="0" dirty="0">
                <a:solidFill>
                  <a:srgbClr val="424242"/>
                </a:solidFill>
                <a:effectLst/>
                <a:latin typeface="Segoe Sans"/>
              </a:rPr>
              <a:t> can be a powerful motivator for them to seek help and stay safe through the most difficult moments.</a:t>
            </a:r>
          </a:p>
          <a:p>
            <a:pPr algn="l"/>
            <a:endParaRPr lang="en-US" sz="2400" b="1" i="0" dirty="0">
              <a:solidFill>
                <a:srgbClr val="424242"/>
              </a:solidFill>
              <a:effectLst/>
              <a:latin typeface="Segoe Sans"/>
            </a:endParaRPr>
          </a:p>
          <a:p>
            <a:pPr algn="l"/>
            <a:r>
              <a:rPr lang="en-US" sz="2400" b="1" i="0" dirty="0">
                <a:solidFill>
                  <a:srgbClr val="424242"/>
                </a:solidFill>
                <a:effectLst/>
                <a:latin typeface="Segoe Sans"/>
              </a:rPr>
              <a:t>Key Data to Share:</a:t>
            </a:r>
            <a:endParaRPr lang="en-US" sz="2400" b="0" i="0" dirty="0">
              <a:solidFill>
                <a:srgbClr val="424242"/>
              </a:solidFill>
              <a:effectLst/>
              <a:latin typeface="Segoe Sans"/>
            </a:endParaRPr>
          </a:p>
          <a:p>
            <a:pPr marL="342900" indent="-342900" algn="l">
              <a:buFont typeface="Arial" panose="020B0604020202020204" pitchFamily="34" charset="0"/>
              <a:buChar char="•"/>
            </a:pPr>
            <a:r>
              <a:rPr lang="en-US" sz="2400" b="0" i="0" dirty="0">
                <a:solidFill>
                  <a:srgbClr val="424242"/>
                </a:solidFill>
                <a:effectLst/>
                <a:latin typeface="Segoe Sans"/>
              </a:rPr>
              <a:t>Fewer than </a:t>
            </a:r>
            <a:r>
              <a:rPr lang="en-US" sz="2400" b="1" i="0" dirty="0">
                <a:solidFill>
                  <a:srgbClr val="424242"/>
                </a:solidFill>
                <a:effectLst/>
                <a:latin typeface="Segoe Sans"/>
              </a:rPr>
              <a:t>10% of individuals who attempt suicide</a:t>
            </a:r>
            <a:r>
              <a:rPr lang="en-US" sz="2400" b="0" i="0" dirty="0">
                <a:solidFill>
                  <a:srgbClr val="424242"/>
                </a:solidFill>
                <a:effectLst/>
                <a:latin typeface="Segoe Sans"/>
              </a:rPr>
              <a:t> will eventually die by suicide.</a:t>
            </a:r>
          </a:p>
          <a:p>
            <a:pPr marL="342900" indent="-342900" algn="l">
              <a:buFont typeface="Arial" panose="020B0604020202020204" pitchFamily="34" charset="0"/>
              <a:buChar char="•"/>
            </a:pPr>
            <a:r>
              <a:rPr lang="en-US" sz="2400" b="0" i="0" dirty="0">
                <a:solidFill>
                  <a:srgbClr val="424242"/>
                </a:solidFill>
                <a:effectLst/>
                <a:latin typeface="Segoe Sans"/>
              </a:rPr>
              <a:t>This means that </a:t>
            </a:r>
            <a:r>
              <a:rPr lang="en-US" sz="2400" b="1" i="0" dirty="0">
                <a:solidFill>
                  <a:srgbClr val="424242"/>
                </a:solidFill>
                <a:effectLst/>
                <a:latin typeface="Segoe Sans"/>
              </a:rPr>
              <a:t>timely intervention can be life-saving</a:t>
            </a:r>
            <a:r>
              <a:rPr lang="en-US" sz="2400" b="0" i="0" dirty="0">
                <a:solidFill>
                  <a:srgbClr val="424242"/>
                </a:solidFill>
                <a:effectLst/>
                <a:latin typeface="Segoe Sans"/>
              </a:rPr>
              <a:t>—preventing a suicide today often means saving a life long-term.</a:t>
            </a:r>
          </a:p>
          <a:p>
            <a:pPr marL="342900" indent="-342900" algn="l">
              <a:buFont typeface="Arial" panose="020B0604020202020204" pitchFamily="34" charset="0"/>
              <a:buChar char="•"/>
            </a:pPr>
            <a:r>
              <a:rPr lang="en-US" sz="2400" b="0" i="0" dirty="0">
                <a:solidFill>
                  <a:srgbClr val="424242"/>
                </a:solidFill>
                <a:effectLst/>
                <a:latin typeface="Segoe Sans"/>
              </a:rPr>
              <a:t>However, individuals who survive a suicide attempt are at </a:t>
            </a:r>
            <a:r>
              <a:rPr lang="en-US" sz="2400" b="1" i="0" dirty="0">
                <a:solidFill>
                  <a:srgbClr val="424242"/>
                </a:solidFill>
                <a:effectLst/>
                <a:latin typeface="Segoe Sans"/>
              </a:rPr>
              <a:t>significantly elevated risk</a:t>
            </a:r>
            <a:r>
              <a:rPr lang="en-US" sz="2400" b="0" i="0" dirty="0">
                <a:solidFill>
                  <a:srgbClr val="424242"/>
                </a:solidFill>
                <a:effectLst/>
                <a:latin typeface="Segoe Sans"/>
              </a:rPr>
              <a:t>—approximately </a:t>
            </a:r>
            <a:r>
              <a:rPr lang="en-US" sz="2400" b="1" i="0" dirty="0">
                <a:solidFill>
                  <a:srgbClr val="424242"/>
                </a:solidFill>
                <a:effectLst/>
                <a:latin typeface="Segoe Sans"/>
              </a:rPr>
              <a:t>750 times higher</a:t>
            </a:r>
            <a:r>
              <a:rPr lang="en-US" sz="2400" b="0" i="0" dirty="0">
                <a:solidFill>
                  <a:srgbClr val="424242"/>
                </a:solidFill>
                <a:effectLst/>
                <a:latin typeface="Segoe Sans"/>
              </a:rPr>
              <a:t> than the general population (13 per 100,000 vs. 10 per 100 attempt survivors).</a:t>
            </a:r>
          </a:p>
          <a:p>
            <a:pPr marL="342900" indent="-342900" algn="l">
              <a:buFont typeface="Arial" panose="020B0604020202020204" pitchFamily="34" charset="0"/>
              <a:buChar char="•"/>
            </a:pPr>
            <a:r>
              <a:rPr lang="en-US" sz="2400" b="0" i="0" dirty="0">
                <a:solidFill>
                  <a:srgbClr val="424242"/>
                </a:solidFill>
                <a:effectLst/>
                <a:latin typeface="Segoe Sans"/>
              </a:rPr>
              <a:t>A </a:t>
            </a:r>
            <a:r>
              <a:rPr lang="en-US" sz="2400" b="1" i="0" dirty="0">
                <a:solidFill>
                  <a:srgbClr val="424242"/>
                </a:solidFill>
                <a:effectLst/>
                <a:latin typeface="Segoe Sans"/>
              </a:rPr>
              <a:t>previous suicide attempt</a:t>
            </a:r>
            <a:r>
              <a:rPr lang="en-US" sz="2400" b="0" i="0" dirty="0">
                <a:solidFill>
                  <a:srgbClr val="424242"/>
                </a:solidFill>
                <a:effectLst/>
                <a:latin typeface="Segoe Sans"/>
              </a:rPr>
              <a:t> is one of the </a:t>
            </a:r>
            <a:r>
              <a:rPr lang="en-US" sz="2400" b="1" i="0" dirty="0">
                <a:solidFill>
                  <a:srgbClr val="424242"/>
                </a:solidFill>
                <a:effectLst/>
                <a:latin typeface="Segoe Sans"/>
              </a:rPr>
              <a:t>strongest predictors</a:t>
            </a:r>
            <a:r>
              <a:rPr lang="en-US" sz="2400" b="0" i="0" dirty="0">
                <a:solidFill>
                  <a:srgbClr val="424242"/>
                </a:solidFill>
                <a:effectLst/>
                <a:latin typeface="Segoe Sans"/>
              </a:rPr>
              <a:t> of future suicide risk.</a:t>
            </a:r>
          </a:p>
          <a:p>
            <a:pPr algn="l"/>
            <a:endParaRPr lang="en-US" sz="2400" b="1" i="0" dirty="0">
              <a:solidFill>
                <a:srgbClr val="424242"/>
              </a:solidFill>
              <a:effectLst/>
              <a:latin typeface="Segoe Sans"/>
            </a:endParaRPr>
          </a:p>
          <a:p>
            <a:pPr algn="l"/>
            <a:r>
              <a:rPr lang="en-US" sz="2400" b="1" i="0" dirty="0">
                <a:solidFill>
                  <a:srgbClr val="424242"/>
                </a:solidFill>
                <a:effectLst/>
                <a:latin typeface="Segoe Sans"/>
              </a:rPr>
              <a:t>Clinical Takeaway:</a:t>
            </a:r>
            <a:endParaRPr lang="en-US" sz="2400" b="0" i="0" dirty="0">
              <a:solidFill>
                <a:srgbClr val="424242"/>
              </a:solidFill>
              <a:effectLst/>
              <a:latin typeface="Segoe Sans"/>
            </a:endParaRPr>
          </a:p>
          <a:p>
            <a:pPr marL="342900" indent="-342900" algn="l">
              <a:buFont typeface="Arial" panose="020B0604020202020204" pitchFamily="34" charset="0"/>
              <a:buChar char="•"/>
            </a:pPr>
            <a:r>
              <a:rPr lang="en-US" sz="2400" b="0" i="0" dirty="0">
                <a:solidFill>
                  <a:srgbClr val="424242"/>
                </a:solidFill>
                <a:effectLst/>
                <a:latin typeface="Segoe Sans"/>
              </a:rPr>
              <a:t>Emphasize the </a:t>
            </a:r>
            <a:r>
              <a:rPr lang="en-US" sz="2400" b="1" i="0" dirty="0">
                <a:solidFill>
                  <a:srgbClr val="424242"/>
                </a:solidFill>
                <a:effectLst/>
                <a:latin typeface="Segoe Sans"/>
              </a:rPr>
              <a:t>temporary nature of suicidal crises</a:t>
            </a:r>
            <a:r>
              <a:rPr lang="en-US" sz="2400" b="0" i="0" dirty="0">
                <a:solidFill>
                  <a:srgbClr val="424242"/>
                </a:solidFill>
                <a:effectLst/>
                <a:latin typeface="Segoe Sans"/>
              </a:rPr>
              <a:t> during safety planning and patient education.</a:t>
            </a:r>
          </a:p>
          <a:p>
            <a:pPr marL="342900" indent="-342900" algn="l">
              <a:buFont typeface="Arial" panose="020B0604020202020204" pitchFamily="34" charset="0"/>
              <a:buChar char="•"/>
            </a:pPr>
            <a:r>
              <a:rPr lang="en-US" sz="2400" b="0" i="0" dirty="0">
                <a:solidFill>
                  <a:srgbClr val="424242"/>
                </a:solidFill>
                <a:effectLst/>
                <a:latin typeface="Segoe Sans"/>
              </a:rPr>
              <a:t>Promote </a:t>
            </a:r>
            <a:r>
              <a:rPr lang="en-US" sz="2400" b="1" i="0" dirty="0">
                <a:solidFill>
                  <a:srgbClr val="424242"/>
                </a:solidFill>
                <a:effectLst/>
                <a:latin typeface="Segoe Sans"/>
              </a:rPr>
              <a:t>lethal means safety</a:t>
            </a:r>
            <a:r>
              <a:rPr lang="en-US" sz="2400" b="0" i="0" dirty="0">
                <a:solidFill>
                  <a:srgbClr val="424242"/>
                </a:solidFill>
                <a:effectLst/>
                <a:latin typeface="Segoe Sans"/>
              </a:rPr>
              <a:t> as a critical, evidence-based strategy to reduce immediate risk.</a:t>
            </a:r>
          </a:p>
          <a:p>
            <a:pPr marL="342900" indent="-342900" algn="l">
              <a:buFont typeface="Arial" panose="020B0604020202020204" pitchFamily="34" charset="0"/>
              <a:buChar char="•"/>
            </a:pPr>
            <a:r>
              <a:rPr lang="en-US" sz="2400" b="0" i="0" dirty="0">
                <a:solidFill>
                  <a:srgbClr val="424242"/>
                </a:solidFill>
                <a:effectLst/>
                <a:latin typeface="Segoe Sans"/>
              </a:rPr>
              <a:t>Encourage collaborative planning that includes </a:t>
            </a:r>
            <a:r>
              <a:rPr lang="en-US" sz="2400" b="1" i="0" dirty="0">
                <a:solidFill>
                  <a:srgbClr val="424242"/>
                </a:solidFill>
                <a:effectLst/>
                <a:latin typeface="Segoe Sans"/>
              </a:rPr>
              <a:t>removing or securing access to lethal means</a:t>
            </a:r>
            <a:r>
              <a:rPr lang="en-US" sz="2400" b="0" i="0" dirty="0">
                <a:solidFill>
                  <a:srgbClr val="424242"/>
                </a:solidFill>
                <a:effectLst/>
                <a:latin typeface="Segoe Sans"/>
              </a:rPr>
              <a:t>, especially following a recent attempt or during periods of acute distress.</a:t>
            </a:r>
          </a:p>
          <a:p>
            <a:pPr marL="285750" indent="-285750" algn="l">
              <a:buFont typeface="Arial" panose="020B0604020202020204" pitchFamily="34" charset="0"/>
              <a:buChar char="•"/>
            </a:pPr>
            <a:endParaRPr lang="en-US" sz="1600" b="0" i="0" dirty="0">
              <a:solidFill>
                <a:srgbClr val="424242"/>
              </a:solidFill>
              <a:effectLst/>
              <a:latin typeface="Segoe Sans"/>
            </a:endParaRPr>
          </a:p>
          <a:p>
            <a:endParaRPr lang="en-US" b="0" dirty="0"/>
          </a:p>
        </p:txBody>
      </p:sp>
    </p:spTree>
    <p:extLst>
      <p:ext uri="{BB962C8B-B14F-4D97-AF65-F5344CB8AC3E}">
        <p14:creationId xmlns:p14="http://schemas.microsoft.com/office/powerpoint/2010/main" val="1766155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b="1" i="0" dirty="0">
                <a:solidFill>
                  <a:srgbClr val="424242"/>
                </a:solidFill>
                <a:effectLst/>
                <a:latin typeface="Segoe Sans"/>
              </a:rPr>
              <a:t>3. Urgency</a:t>
            </a:r>
          </a:p>
          <a:p>
            <a:pPr marL="285750" indent="-285750" algn="l">
              <a:buFont typeface="Arial" panose="020B0604020202020204" pitchFamily="34" charset="0"/>
              <a:buChar char="•"/>
            </a:pPr>
            <a:r>
              <a:rPr lang="en-US" sz="1600" b="1" i="0" dirty="0">
                <a:solidFill>
                  <a:srgbClr val="424242"/>
                </a:solidFill>
                <a:effectLst/>
                <a:latin typeface="Segoe Sans"/>
              </a:rPr>
              <a:t>Definition</a:t>
            </a:r>
            <a:r>
              <a:rPr lang="en-US" sz="1600" b="0" i="0" dirty="0">
                <a:solidFill>
                  <a:srgbClr val="424242"/>
                </a:solidFill>
                <a:effectLst/>
                <a:latin typeface="Segoe Sans"/>
              </a:rPr>
              <a:t>: This refers to how immediate the risk is. A person may feel an overwhelming need to act quickly, often driven by intense emotional distress or a triggering event.</a:t>
            </a:r>
          </a:p>
          <a:p>
            <a:pPr marL="285750" indent="-285750" algn="l">
              <a:buFont typeface="Arial" panose="020B0604020202020204" pitchFamily="34" charset="0"/>
              <a:buChar char="•"/>
            </a:pPr>
            <a:r>
              <a:rPr lang="en-US" sz="1600" b="1" i="0" dirty="0">
                <a:solidFill>
                  <a:srgbClr val="424242"/>
                </a:solidFill>
                <a:effectLst/>
                <a:latin typeface="Segoe Sans"/>
              </a:rPr>
              <a:t>Why it matters</a:t>
            </a:r>
            <a:r>
              <a:rPr lang="en-US" sz="1600" b="0" i="0" dirty="0">
                <a:solidFill>
                  <a:srgbClr val="424242"/>
                </a:solidFill>
                <a:effectLst/>
                <a:latin typeface="Segoe Sans"/>
              </a:rPr>
              <a:t>: High urgency increases the risk of impulsive actions. It’s a key factor in determining the need for immediate intervention.</a:t>
            </a:r>
          </a:p>
          <a:p>
            <a:pPr>
              <a:defRPr/>
            </a:pPr>
            <a:endParaRPr lang="en-US" sz="1100" dirty="0"/>
          </a:p>
          <a:p>
            <a:pPr>
              <a:defRPr/>
            </a:pPr>
            <a:r>
              <a:rPr lang="en-US" sz="1100" dirty="0"/>
              <a:t>In a study with near-lethal suicide attempt survivors in 2005, survivors were asked how much time transpired between the decision to end their life and the suicide attempt.</a:t>
            </a:r>
          </a:p>
          <a:p>
            <a:pPr>
              <a:defRPr/>
            </a:pPr>
            <a:r>
              <a:rPr lang="en-US" sz="1100" dirty="0"/>
              <a:t> </a:t>
            </a:r>
            <a:endParaRPr lang="en-US" sz="1100" dirty="0">
              <a:cs typeface="Calibri"/>
            </a:endParaRPr>
          </a:p>
          <a:p>
            <a:pPr>
              <a:buNone/>
              <a:defRPr/>
            </a:pPr>
            <a:r>
              <a:rPr lang="en-US" sz="1100" dirty="0"/>
              <a:t>48% percent said less than twenty minutes, while 24% said it was less than five minutes. According to another survey, most attempt survivors said it was less than 10 minutes.  The transition from thoughts about suicide to engaging in suicide behaviors can be urgent, or seemingly impulsive. Most gun owners underestimate their unique risk of dying in a firearm suicide attempt when firearms in the home are not stored unloaded and locked up or temporarily removed from the home when there is a person at risk. Because the time between making the decision to engage in the act of suicide is quite brief, it’s important that gun owners be proactive about safely, responsibly, and legally storing their firearms.</a:t>
            </a:r>
            <a:endParaRPr lang="en-US" sz="1100" dirty="0">
              <a:cs typeface="Calibri"/>
            </a:endParaRPr>
          </a:p>
          <a:p>
            <a:pPr>
              <a:defRPr/>
            </a:pPr>
            <a:r>
              <a:rPr lang="en-US" sz="1100" dirty="0"/>
              <a:t> </a:t>
            </a:r>
            <a:endParaRPr lang="en-US" sz="1100" dirty="0">
              <a:cs typeface="Calibri"/>
            </a:endParaRPr>
          </a:p>
          <a:p>
            <a:pPr>
              <a:buNone/>
              <a:defRPr/>
            </a:pPr>
            <a:r>
              <a:rPr lang="en-US" sz="1100" b="1" dirty="0"/>
              <a:t>Citations:</a:t>
            </a:r>
            <a:endParaRPr lang="en-US" sz="1100" dirty="0"/>
          </a:p>
          <a:p>
            <a:pPr>
              <a:defRPr/>
            </a:pPr>
            <a:r>
              <a:rPr lang="en-US" sz="1100" dirty="0"/>
              <a:t>Simon, T.R., Swann, A.C., Powell, K.E., Potter, L.B., </a:t>
            </a:r>
            <a:r>
              <a:rPr lang="en-US" sz="1100" dirty="0" err="1"/>
              <a:t>Kresnow</a:t>
            </a:r>
            <a:r>
              <a:rPr lang="en-US" sz="1100" dirty="0"/>
              <a:t>, M., and O’Carroll,</a:t>
            </a:r>
            <a:endParaRPr lang="en-US" sz="1100" dirty="0">
              <a:cs typeface="Calibri"/>
            </a:endParaRPr>
          </a:p>
          <a:p>
            <a:pPr>
              <a:defRPr/>
            </a:pPr>
            <a:r>
              <a:rPr lang="en-US" sz="1100" dirty="0"/>
              <a:t>P.W. Characteristics of Impulsive Suicide Attempts and Attempters. SLTB. 2001; 32(supp):49-59.</a:t>
            </a:r>
            <a:endParaRPr lang="en-US" sz="1100" dirty="0">
              <a:cs typeface="Calibri"/>
            </a:endParaRPr>
          </a:p>
          <a:p>
            <a:pPr>
              <a:lnSpc>
                <a:spcPct val="150000"/>
              </a:lnSpc>
              <a:spcBef>
                <a:spcPct val="0"/>
              </a:spcBef>
              <a:buFont typeface="Arial" panose="020B0604020202020204" pitchFamily="34" charset="0"/>
              <a:buNone/>
              <a:defRPr/>
            </a:pPr>
            <a:endParaRPr lang="en-US" altLang="en-US" dirty="0">
              <a:cs typeface="Calibri"/>
            </a:endParaRPr>
          </a:p>
        </p:txBody>
      </p:sp>
    </p:spTree>
    <p:extLst>
      <p:ext uri="{BB962C8B-B14F-4D97-AF65-F5344CB8AC3E}">
        <p14:creationId xmlns:p14="http://schemas.microsoft.com/office/powerpoint/2010/main" val="502486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b="1" i="0" dirty="0">
                <a:solidFill>
                  <a:srgbClr val="424242"/>
                </a:solidFill>
                <a:effectLst/>
                <a:latin typeface="Segoe Sans"/>
              </a:rPr>
              <a:t>Instructor Note: 4. Lethality (General Audience)</a:t>
            </a:r>
          </a:p>
          <a:p>
            <a:pPr algn="l"/>
            <a:br>
              <a:rPr lang="en-US" sz="1600" b="0" i="0" dirty="0">
                <a:solidFill>
                  <a:srgbClr val="424242"/>
                </a:solidFill>
                <a:effectLst/>
                <a:latin typeface="Segoe Sans"/>
              </a:rPr>
            </a:br>
            <a:r>
              <a:rPr lang="en-US" sz="1600" b="0" i="0" dirty="0">
                <a:solidFill>
                  <a:srgbClr val="424242"/>
                </a:solidFill>
                <a:effectLst/>
                <a:latin typeface="Segoe Sans"/>
              </a:rPr>
              <a:t>Lethality refers to how likely a method of suicide is to result in death. Some methods, like firearms, are far more lethal than others.</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Why It Matters:</a:t>
            </a:r>
            <a:br>
              <a:rPr lang="en-US" sz="1600" b="0" i="0" dirty="0">
                <a:solidFill>
                  <a:srgbClr val="424242"/>
                </a:solidFill>
                <a:effectLst/>
                <a:latin typeface="Segoe Sans"/>
              </a:rPr>
            </a:br>
            <a:r>
              <a:rPr lang="en-US" sz="1600" b="0" i="0" dirty="0">
                <a:solidFill>
                  <a:srgbClr val="424242"/>
                </a:solidFill>
                <a:effectLst/>
                <a:latin typeface="Segoe Sans"/>
              </a:rPr>
              <a:t>The more lethal the method, the higher the risk that a suicide attempt will be fatal. That’s why reducing access to highly lethal means—especially during a crisis—can save lives.</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Key Talking Points:</a:t>
            </a:r>
            <a:endParaRPr lang="en-US" sz="1600" b="0" i="0" dirty="0">
              <a:solidFill>
                <a:srgbClr val="424242"/>
              </a:solidFill>
              <a:effectLst/>
              <a:latin typeface="Segoe Sans"/>
            </a:endParaRPr>
          </a:p>
          <a:p>
            <a:pPr marL="285750" indent="-285750" algn="l">
              <a:buFont typeface="Arial" panose="020B0604020202020204" pitchFamily="34" charset="0"/>
              <a:buChar char="•"/>
            </a:pPr>
            <a:r>
              <a:rPr lang="en-US" sz="1600" b="0" i="0" dirty="0">
                <a:solidFill>
                  <a:srgbClr val="424242"/>
                </a:solidFill>
                <a:effectLst/>
                <a:latin typeface="Segoe Sans"/>
              </a:rPr>
              <a:t>Mental health professionals assess lethality to help determine how urgent a situation is and what kind of safety planning is needed.</a:t>
            </a:r>
          </a:p>
          <a:p>
            <a:pPr marL="285750" indent="-285750" algn="l">
              <a:buFont typeface="Arial" panose="020B0604020202020204" pitchFamily="34" charset="0"/>
              <a:buChar char="•"/>
            </a:pPr>
            <a:r>
              <a:rPr lang="en-US" sz="1600" b="0" i="0" dirty="0">
                <a:solidFill>
                  <a:srgbClr val="424242"/>
                </a:solidFill>
                <a:effectLst/>
                <a:latin typeface="Segoe Sans"/>
              </a:rPr>
              <a:t>In states with </a:t>
            </a:r>
            <a:r>
              <a:rPr lang="en-US" sz="1600" b="1" i="0" dirty="0">
                <a:solidFill>
                  <a:srgbClr val="424242"/>
                </a:solidFill>
                <a:effectLst/>
                <a:latin typeface="Segoe Sans"/>
              </a:rPr>
              <a:t>stronger firearm safety laws</a:t>
            </a:r>
            <a:r>
              <a:rPr lang="en-US" sz="1600" b="0" i="0" dirty="0">
                <a:solidFill>
                  <a:srgbClr val="424242"/>
                </a:solidFill>
                <a:effectLst/>
                <a:latin typeface="Segoe Sans"/>
              </a:rPr>
              <a:t>—such as safe storage requirements, licensing, and training—</a:t>
            </a:r>
            <a:r>
              <a:rPr lang="en-US" sz="1600" b="1" i="0" dirty="0">
                <a:solidFill>
                  <a:srgbClr val="424242"/>
                </a:solidFill>
                <a:effectLst/>
                <a:latin typeface="Segoe Sans"/>
              </a:rPr>
              <a:t>suicide rates tend to be lower</a:t>
            </a:r>
            <a:r>
              <a:rPr lang="en-US" sz="1600" b="0" i="0" dirty="0">
                <a:solidFill>
                  <a:srgbClr val="424242"/>
                </a:solidFill>
                <a:effectLst/>
                <a:latin typeface="Segoe Sans"/>
              </a:rPr>
              <a:t>.</a:t>
            </a:r>
          </a:p>
          <a:p>
            <a:pPr marL="285750" indent="-285750" algn="l">
              <a:buFont typeface="Arial" panose="020B0604020202020204" pitchFamily="34" charset="0"/>
              <a:buChar char="•"/>
            </a:pPr>
            <a:r>
              <a:rPr lang="en-US" sz="1600" b="0" i="0" dirty="0">
                <a:solidFill>
                  <a:srgbClr val="424242"/>
                </a:solidFill>
                <a:effectLst/>
                <a:latin typeface="Segoe Sans"/>
              </a:rPr>
              <a:t>For example, a 2020 study found that after Missouri repealed its “Permit to Carry” law, </a:t>
            </a:r>
            <a:r>
              <a:rPr lang="en-US" sz="1600" b="1" i="0" dirty="0">
                <a:solidFill>
                  <a:srgbClr val="424242"/>
                </a:solidFill>
                <a:effectLst/>
                <a:latin typeface="Segoe Sans"/>
              </a:rPr>
              <a:t>firearm suicide rates among young adults rose by 21.8%</a:t>
            </a:r>
            <a:r>
              <a:rPr lang="en-US" sz="1600" b="0" i="0" dirty="0">
                <a:solidFill>
                  <a:srgbClr val="424242"/>
                </a:solidFill>
                <a:effectLst/>
                <a:latin typeface="Segoe Sans"/>
              </a:rPr>
              <a:t>, while non-firearm suicide rates declined by 8.1%.</a:t>
            </a:r>
          </a:p>
          <a:p>
            <a:pPr marL="285750" indent="-285750" algn="l">
              <a:buFont typeface="Arial" panose="020B0604020202020204" pitchFamily="34" charset="0"/>
              <a:buChar char="•"/>
            </a:pPr>
            <a:r>
              <a:rPr lang="en-US" sz="1600" b="0" i="0" dirty="0">
                <a:solidFill>
                  <a:srgbClr val="424242"/>
                </a:solidFill>
                <a:effectLst/>
                <a:latin typeface="Segoe Sans"/>
              </a:rPr>
              <a:t>This shows that </a:t>
            </a:r>
            <a:r>
              <a:rPr lang="en-US" sz="1600" b="1" i="0" dirty="0">
                <a:solidFill>
                  <a:srgbClr val="424242"/>
                </a:solidFill>
                <a:effectLst/>
                <a:latin typeface="Segoe Sans"/>
              </a:rPr>
              <a:t>access to firearms matters</a:t>
            </a:r>
            <a:r>
              <a:rPr lang="en-US" sz="1600" b="0" i="0" dirty="0">
                <a:solidFill>
                  <a:srgbClr val="424242"/>
                </a:solidFill>
                <a:effectLst/>
                <a:latin typeface="Segoe Sans"/>
              </a:rPr>
              <a:t>, especially when someone is in crisis.</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Takeaway:</a:t>
            </a:r>
            <a:br>
              <a:rPr lang="en-US" sz="1600" b="0" i="0" dirty="0">
                <a:solidFill>
                  <a:srgbClr val="424242"/>
                </a:solidFill>
                <a:effectLst/>
                <a:latin typeface="Segoe Sans"/>
              </a:rPr>
            </a:br>
            <a:r>
              <a:rPr lang="en-US" sz="1600" b="0" i="0" dirty="0">
                <a:solidFill>
                  <a:srgbClr val="424242"/>
                </a:solidFill>
                <a:effectLst/>
                <a:latin typeface="Segoe Sans"/>
              </a:rPr>
              <a:t>Encourage participants to think of </a:t>
            </a:r>
            <a:r>
              <a:rPr lang="en-US" sz="1600" b="1" i="0" dirty="0">
                <a:solidFill>
                  <a:srgbClr val="424242"/>
                </a:solidFill>
                <a:effectLst/>
                <a:latin typeface="Segoe Sans"/>
              </a:rPr>
              <a:t>safe firearm storage</a:t>
            </a:r>
            <a:r>
              <a:rPr lang="en-US" sz="1600" b="0" i="0" dirty="0">
                <a:solidFill>
                  <a:srgbClr val="424242"/>
                </a:solidFill>
                <a:effectLst/>
                <a:latin typeface="Segoe Sans"/>
              </a:rPr>
              <a:t> as part of everyday home safety, just like locking up medications or cleaning supplies. </a:t>
            </a:r>
            <a:r>
              <a:rPr lang="en-US" sz="1600" b="1" i="0" dirty="0">
                <a:solidFill>
                  <a:srgbClr val="424242"/>
                </a:solidFill>
                <a:effectLst/>
                <a:latin typeface="Segoe Sans"/>
              </a:rPr>
              <a:t>Reducing access to lethal means doesn’t take away rights—it protects lives.</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a:t>
            </a:r>
          </a:p>
          <a:p>
            <a:pPr algn="l"/>
            <a:endParaRPr lang="en-US" sz="1600" b="1" i="0" dirty="0">
              <a:solidFill>
                <a:srgbClr val="424242"/>
              </a:solidFill>
              <a:effectLst/>
              <a:latin typeface="Segoe Sans"/>
            </a:endParaRPr>
          </a:p>
          <a:p>
            <a:pPr algn="l"/>
            <a:r>
              <a:rPr lang="en-US" sz="2400" b="1" i="0" dirty="0">
                <a:solidFill>
                  <a:srgbClr val="424242"/>
                </a:solidFill>
                <a:effectLst/>
                <a:latin typeface="Segoe Sans"/>
              </a:rPr>
              <a:t>Instructor Note: 4. Lethality (Clinical Context)</a:t>
            </a:r>
          </a:p>
          <a:p>
            <a:pPr algn="l"/>
            <a:br>
              <a:rPr lang="en-US" sz="2400" b="0" i="0" dirty="0">
                <a:solidFill>
                  <a:srgbClr val="424242"/>
                </a:solidFill>
                <a:effectLst/>
                <a:latin typeface="Segoe Sans"/>
              </a:rPr>
            </a:br>
            <a:r>
              <a:rPr lang="en-US" sz="2400" b="0" i="0" dirty="0">
                <a:solidFill>
                  <a:srgbClr val="424242"/>
                </a:solidFill>
                <a:effectLst/>
                <a:latin typeface="Segoe Sans"/>
              </a:rPr>
              <a:t>Lethality refers to the likelihood that a specific method of suicide will result in death. Methods such as firearms are significantly more lethal compared to others like overdose or superficial cutting.</a:t>
            </a:r>
          </a:p>
          <a:p>
            <a:pPr algn="l"/>
            <a:endParaRPr lang="en-US" sz="2400" b="1" i="0" dirty="0">
              <a:solidFill>
                <a:srgbClr val="424242"/>
              </a:solidFill>
              <a:effectLst/>
              <a:latin typeface="Segoe Sans"/>
            </a:endParaRPr>
          </a:p>
          <a:p>
            <a:pPr algn="l"/>
            <a:r>
              <a:rPr lang="en-US" sz="2400" b="1" i="0" dirty="0">
                <a:solidFill>
                  <a:srgbClr val="424242"/>
                </a:solidFill>
                <a:effectLst/>
                <a:latin typeface="Segoe Sans"/>
              </a:rPr>
              <a:t>Clinical Relevance:</a:t>
            </a:r>
            <a:br>
              <a:rPr lang="en-US" sz="2400" b="0" i="0" dirty="0">
                <a:solidFill>
                  <a:srgbClr val="424242"/>
                </a:solidFill>
                <a:effectLst/>
                <a:latin typeface="Segoe Sans"/>
              </a:rPr>
            </a:br>
            <a:r>
              <a:rPr lang="en-US" sz="2400" b="0" i="0" dirty="0">
                <a:solidFill>
                  <a:srgbClr val="424242"/>
                </a:solidFill>
                <a:effectLst/>
                <a:latin typeface="Segoe Sans"/>
              </a:rPr>
              <a:t>Understanding the lethality of different methods is essential for risk assessment and safety planning. When a patient is in crisis, access to highly lethal means can dramatically increase the risk of a fatal outcome. Clinicians play a critical role in identifying and mitigating these risks.</a:t>
            </a:r>
          </a:p>
          <a:p>
            <a:pPr algn="l"/>
            <a:endParaRPr lang="en-US" sz="2400" b="1" i="0" dirty="0">
              <a:solidFill>
                <a:srgbClr val="424242"/>
              </a:solidFill>
              <a:effectLst/>
              <a:latin typeface="Segoe Sans"/>
            </a:endParaRPr>
          </a:p>
          <a:p>
            <a:pPr algn="l"/>
            <a:r>
              <a:rPr lang="en-US" sz="2400" b="1" i="0" dirty="0">
                <a:solidFill>
                  <a:srgbClr val="424242"/>
                </a:solidFill>
                <a:effectLst/>
                <a:latin typeface="Segoe Sans"/>
              </a:rPr>
              <a:t>Key Clinical Points:</a:t>
            </a:r>
            <a:endParaRPr lang="en-US" sz="2400" b="0" i="0" dirty="0">
              <a:solidFill>
                <a:srgbClr val="424242"/>
              </a:solidFill>
              <a:effectLst/>
              <a:latin typeface="Segoe Sans"/>
            </a:endParaRPr>
          </a:p>
          <a:p>
            <a:pPr marL="342900" indent="-342900" algn="l">
              <a:buFont typeface="Arial" panose="020B0604020202020204" pitchFamily="34" charset="0"/>
              <a:buChar char="•"/>
            </a:pPr>
            <a:r>
              <a:rPr lang="en-US" sz="2400" b="1" i="0" dirty="0">
                <a:solidFill>
                  <a:srgbClr val="424242"/>
                </a:solidFill>
                <a:effectLst/>
                <a:latin typeface="Segoe Sans"/>
              </a:rPr>
              <a:t>Risk Assessment:</a:t>
            </a:r>
            <a:r>
              <a:rPr lang="en-US" sz="2400" b="0" i="0" dirty="0">
                <a:solidFill>
                  <a:srgbClr val="424242"/>
                </a:solidFill>
                <a:effectLst/>
                <a:latin typeface="Segoe Sans"/>
              </a:rPr>
              <a:t> Evaluating the lethality of a patient’s chosen or considered method is a core component of suicide risk assessment. It informs the level of intervention required and the immediacy of safety planning.</a:t>
            </a:r>
          </a:p>
          <a:p>
            <a:pPr marL="342900" indent="-342900" algn="l">
              <a:buFont typeface="Arial" panose="020B0604020202020204" pitchFamily="34" charset="0"/>
              <a:buChar char="•"/>
            </a:pPr>
            <a:r>
              <a:rPr lang="en-US" sz="2400" b="1" i="0" dirty="0">
                <a:solidFill>
                  <a:srgbClr val="424242"/>
                </a:solidFill>
                <a:effectLst/>
                <a:latin typeface="Segoe Sans"/>
              </a:rPr>
              <a:t>Means Restriction:</a:t>
            </a:r>
            <a:r>
              <a:rPr lang="en-US" sz="2400" b="0" i="0" dirty="0">
                <a:solidFill>
                  <a:srgbClr val="424242"/>
                </a:solidFill>
                <a:effectLst/>
                <a:latin typeface="Segoe Sans"/>
              </a:rPr>
              <a:t> Evidence supports that reducing access to highly lethal means—especially firearms—can prevent suicide. This is particularly important during periods of acute risk.</a:t>
            </a:r>
          </a:p>
          <a:p>
            <a:pPr marL="342900" indent="-342900" algn="l">
              <a:buFont typeface="Arial" panose="020B0604020202020204" pitchFamily="34" charset="0"/>
              <a:buChar char="•"/>
            </a:pPr>
            <a:r>
              <a:rPr lang="en-US" sz="2400" b="1" i="0" dirty="0">
                <a:solidFill>
                  <a:srgbClr val="424242"/>
                </a:solidFill>
                <a:effectLst/>
                <a:latin typeface="Segoe Sans"/>
              </a:rPr>
              <a:t>Policy and Outcomes:</a:t>
            </a:r>
            <a:r>
              <a:rPr lang="en-US" sz="2400" b="0" i="0" dirty="0">
                <a:solidFill>
                  <a:srgbClr val="424242"/>
                </a:solidFill>
                <a:effectLst/>
                <a:latin typeface="Segoe Sans"/>
              </a:rPr>
              <a:t> Research shows that firearm legislation impacts suicide rates. For instance, after Missouri repealed its “Permit to Carry” law, firearm suicide rates among young adults increased by 21.8%, while non-firearm suicide rates declined by 8.1% (Kaufman et al., 2020). This underscores the importance of access control in suicide prevention.</a:t>
            </a:r>
          </a:p>
          <a:p>
            <a:pPr marL="342900" indent="-342900" algn="l">
              <a:buFont typeface="Arial" panose="020B0604020202020204" pitchFamily="34" charset="0"/>
              <a:buChar char="•"/>
            </a:pPr>
            <a:r>
              <a:rPr lang="en-US" sz="2400" b="1" i="0" dirty="0">
                <a:solidFill>
                  <a:srgbClr val="424242"/>
                </a:solidFill>
                <a:effectLst/>
                <a:latin typeface="Segoe Sans"/>
              </a:rPr>
              <a:t>Counseling on Access to Lethal Means (CALM):</a:t>
            </a:r>
            <a:r>
              <a:rPr lang="en-US" sz="2400" b="0" i="0" dirty="0">
                <a:solidFill>
                  <a:srgbClr val="424242"/>
                </a:solidFill>
                <a:effectLst/>
                <a:latin typeface="Segoe Sans"/>
              </a:rPr>
              <a:t> Clinicians should incorporate discussions about safe firearm storage and other means restriction into routine care, especially when working with at-risk individuals.</a:t>
            </a:r>
          </a:p>
          <a:p>
            <a:pPr algn="l"/>
            <a:endParaRPr lang="en-US" sz="2400" b="1" i="0" dirty="0">
              <a:solidFill>
                <a:srgbClr val="424242"/>
              </a:solidFill>
              <a:effectLst/>
              <a:latin typeface="Segoe Sans"/>
            </a:endParaRPr>
          </a:p>
          <a:p>
            <a:pPr algn="l"/>
            <a:r>
              <a:rPr lang="en-US" sz="2400" b="1" i="0" dirty="0">
                <a:solidFill>
                  <a:srgbClr val="424242"/>
                </a:solidFill>
                <a:effectLst/>
                <a:latin typeface="Segoe Sans"/>
              </a:rPr>
              <a:t>Takeaway for Practice:</a:t>
            </a:r>
            <a:br>
              <a:rPr lang="en-US" sz="2400" b="0" i="0" dirty="0">
                <a:solidFill>
                  <a:srgbClr val="424242"/>
                </a:solidFill>
                <a:effectLst/>
                <a:latin typeface="Segoe Sans"/>
              </a:rPr>
            </a:br>
            <a:r>
              <a:rPr lang="en-US" sz="2400" b="0" i="0" dirty="0">
                <a:solidFill>
                  <a:srgbClr val="424242"/>
                </a:solidFill>
                <a:effectLst/>
                <a:latin typeface="Segoe Sans"/>
              </a:rPr>
              <a:t>Encourage patients and families to treat safe firearm storage as a standard safety measure—akin to locking up medications or household chemicals. Framing means restriction as a temporary, protective step rather than a permanent loss of rights can improve receptivity and compliance.</a:t>
            </a:r>
          </a:p>
          <a:p>
            <a:pPr algn="l"/>
            <a:endParaRPr lang="en-US" sz="1600" b="0" i="0" dirty="0">
              <a:solidFill>
                <a:srgbClr val="424242"/>
              </a:solidFill>
              <a:effectLst/>
              <a:latin typeface="Segoe Sans"/>
            </a:endParaRPr>
          </a:p>
          <a:p>
            <a:r>
              <a:rPr lang="en-US" sz="1100" b="1" dirty="0"/>
              <a:t> </a:t>
            </a:r>
            <a:endParaRPr lang="en-US" sz="1100" dirty="0"/>
          </a:p>
          <a:p>
            <a:r>
              <a:rPr lang="en-US" sz="1100" b="1" dirty="0"/>
              <a:t>Citation:</a:t>
            </a:r>
            <a:endParaRPr lang="en-US" sz="1100" dirty="0"/>
          </a:p>
          <a:p>
            <a:r>
              <a:rPr lang="en-US" sz="1100" dirty="0"/>
              <a:t>Bhatt, Apurva, et al. “Association of Changes in Missouri Firearm Laws with Adolescent and Young Adult Suicides by Firearms.” </a:t>
            </a:r>
            <a:r>
              <a:rPr lang="en-US" sz="1100" i="1" dirty="0"/>
              <a:t>JAMA Network Open</a:t>
            </a:r>
            <a:r>
              <a:rPr lang="en-US" sz="1100" dirty="0"/>
              <a:t>, U.S. National Library of Medicine, 2 Nov. 2020, </a:t>
            </a:r>
            <a:r>
              <a:rPr lang="en-US" sz="1100" dirty="0">
                <a:hlinkClick r:id="rId3"/>
              </a:rPr>
              <a:t>www.ncbi.nlm.nih.gov/pmc/articles/PMC7643031/#:~:text=Firearm%2Drelated%2</a:t>
            </a:r>
            <a:r>
              <a:rPr lang="en-US" sz="1100" dirty="0"/>
              <a:t> 0suicide%20rates%20after,were%208.1%25%20lower%20in%20Missouri. </a:t>
            </a:r>
            <a:endParaRPr lang="en-US" sz="1100" dirty="0">
              <a:cs typeface="Calibri"/>
            </a:endParaRPr>
          </a:p>
        </p:txBody>
      </p:sp>
    </p:spTree>
    <p:extLst>
      <p:ext uri="{BB962C8B-B14F-4D97-AF65-F5344CB8AC3E}">
        <p14:creationId xmlns:p14="http://schemas.microsoft.com/office/powerpoint/2010/main" val="1952543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b="1" i="0" dirty="0">
                <a:solidFill>
                  <a:srgbClr val="424242"/>
                </a:solidFill>
                <a:effectLst/>
                <a:latin typeface="Segoe Sans"/>
              </a:rPr>
              <a:t>Instructor Note: Talking About Lethality – Use with Care</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Important Reminder:</a:t>
            </a:r>
            <a:br>
              <a:rPr lang="en-US" sz="1600" b="0" i="0" dirty="0">
                <a:solidFill>
                  <a:srgbClr val="424242"/>
                </a:solidFill>
                <a:effectLst/>
                <a:latin typeface="Segoe Sans"/>
              </a:rPr>
            </a:br>
            <a:r>
              <a:rPr lang="en-US" sz="1600" b="0" i="0" dirty="0">
                <a:solidFill>
                  <a:srgbClr val="424242"/>
                </a:solidFill>
                <a:effectLst/>
                <a:latin typeface="Segoe Sans"/>
              </a:rPr>
              <a:t>If you're presenting this information to a group that may include people who are struggling or at risk, please be especially careful. We never want to unintentionally suggest that some methods of suicide are “more effective” than others. The goal is always to </a:t>
            </a:r>
            <a:r>
              <a:rPr lang="en-US" sz="1600" b="1" i="0" dirty="0">
                <a:solidFill>
                  <a:srgbClr val="424242"/>
                </a:solidFill>
                <a:effectLst/>
                <a:latin typeface="Segoe Sans"/>
              </a:rPr>
              <a:t>prevent harm and save lives</a:t>
            </a:r>
            <a:r>
              <a:rPr lang="en-US" sz="1600" b="0" i="0" dirty="0">
                <a:solidFill>
                  <a:srgbClr val="424242"/>
                </a:solidFill>
                <a:effectLst/>
                <a:latin typeface="Segoe Sans"/>
              </a:rPr>
              <a:t>.</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About This Slide:</a:t>
            </a:r>
            <a:br>
              <a:rPr lang="en-US" sz="1600" b="0" i="0" dirty="0">
                <a:solidFill>
                  <a:srgbClr val="424242"/>
                </a:solidFill>
                <a:effectLst/>
                <a:latin typeface="Segoe Sans"/>
              </a:rPr>
            </a:br>
            <a:r>
              <a:rPr lang="en-US" sz="1600" b="0" i="0" dirty="0">
                <a:solidFill>
                  <a:srgbClr val="424242"/>
                </a:solidFill>
                <a:effectLst/>
                <a:latin typeface="Segoe Sans"/>
              </a:rPr>
              <a:t>This slide shares findings from a 2000 study by Spicer and Miller, which looked at how likely different suicide methods are to result in death. They found that:</a:t>
            </a:r>
          </a:p>
          <a:p>
            <a:pPr algn="l"/>
            <a:endParaRPr lang="en-US" sz="1600" b="0" i="0" dirty="0">
              <a:solidFill>
                <a:srgbClr val="424242"/>
              </a:solidFill>
              <a:effectLst/>
              <a:latin typeface="Segoe Sans"/>
            </a:endParaRPr>
          </a:p>
          <a:p>
            <a:pPr marL="285750" indent="-285750" algn="l">
              <a:buFont typeface="Arial" panose="020B0604020202020204" pitchFamily="34" charset="0"/>
              <a:buChar char="•"/>
            </a:pPr>
            <a:r>
              <a:rPr lang="en-US" sz="1600" b="0" i="0" dirty="0">
                <a:solidFill>
                  <a:srgbClr val="424242"/>
                </a:solidFill>
                <a:effectLst/>
                <a:latin typeface="Segoe Sans"/>
              </a:rPr>
              <a:t>About </a:t>
            </a:r>
            <a:r>
              <a:rPr lang="en-US" sz="1600" b="1" i="0" dirty="0">
                <a:solidFill>
                  <a:srgbClr val="424242"/>
                </a:solidFill>
                <a:effectLst/>
                <a:latin typeface="Segoe Sans"/>
              </a:rPr>
              <a:t>90% of suicide attempts with a firearm</a:t>
            </a:r>
            <a:r>
              <a:rPr lang="en-US" sz="1600" b="0" i="0" dirty="0">
                <a:solidFill>
                  <a:srgbClr val="424242"/>
                </a:solidFill>
                <a:effectLst/>
                <a:latin typeface="Segoe Sans"/>
              </a:rPr>
              <a:t> are fatal.</a:t>
            </a:r>
          </a:p>
          <a:p>
            <a:pPr marL="285750" indent="-285750" algn="l">
              <a:buFont typeface="Arial" panose="020B0604020202020204" pitchFamily="34" charset="0"/>
              <a:buChar char="•"/>
            </a:pPr>
            <a:r>
              <a:rPr lang="en-US" sz="1600" b="0" i="0" dirty="0">
                <a:solidFill>
                  <a:srgbClr val="424242"/>
                </a:solidFill>
                <a:effectLst/>
                <a:latin typeface="Segoe Sans"/>
              </a:rPr>
              <a:t>In contrast, </a:t>
            </a:r>
            <a:r>
              <a:rPr lang="en-US" sz="1600" b="1" i="0" dirty="0">
                <a:solidFill>
                  <a:srgbClr val="424242"/>
                </a:solidFill>
                <a:effectLst/>
                <a:latin typeface="Segoe Sans"/>
              </a:rPr>
              <a:t>only 1–2% of attempts</a:t>
            </a:r>
            <a:r>
              <a:rPr lang="en-US" sz="1600" b="0" i="0" dirty="0">
                <a:solidFill>
                  <a:srgbClr val="424242"/>
                </a:solidFill>
                <a:effectLst/>
                <a:latin typeface="Segoe Sans"/>
              </a:rPr>
              <a:t> involving overdose or self-injury result in death.</a:t>
            </a:r>
          </a:p>
          <a:p>
            <a:pPr marL="285750" indent="-285750" algn="l">
              <a:buFont typeface="Arial" panose="020B0604020202020204" pitchFamily="34" charset="0"/>
              <a:buChar char="•"/>
            </a:pPr>
            <a:r>
              <a:rPr lang="en-US" sz="1600" b="0" i="0" dirty="0">
                <a:solidFill>
                  <a:srgbClr val="424242"/>
                </a:solidFill>
                <a:effectLst/>
                <a:latin typeface="Segoe Sans"/>
              </a:rPr>
              <a:t>This surprises many people. Most assume that methods like overdose are much more deadly than they actually are, often guessing around 30%. That overestimation may actually help save lives, which is why we </a:t>
            </a:r>
            <a:r>
              <a:rPr lang="en-US" sz="1600" b="1" i="0" dirty="0">
                <a:solidFill>
                  <a:srgbClr val="424242"/>
                </a:solidFill>
                <a:effectLst/>
                <a:latin typeface="Segoe Sans"/>
              </a:rPr>
              <a:t>don’t recommend sharing exact numbers</a:t>
            </a:r>
            <a:r>
              <a:rPr lang="en-US" sz="1600" b="0" i="0" dirty="0">
                <a:solidFill>
                  <a:srgbClr val="424242"/>
                </a:solidFill>
                <a:effectLst/>
                <a:latin typeface="Segoe Sans"/>
              </a:rPr>
              <a:t> in public or media settings.</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Why This Matters:</a:t>
            </a:r>
            <a:br>
              <a:rPr lang="en-US" sz="1600" b="0" i="0" dirty="0">
                <a:solidFill>
                  <a:srgbClr val="424242"/>
                </a:solidFill>
                <a:effectLst/>
                <a:latin typeface="Segoe Sans"/>
              </a:rPr>
            </a:br>
            <a:r>
              <a:rPr lang="en-US" sz="1600" b="0" i="0" dirty="0">
                <a:solidFill>
                  <a:srgbClr val="424242"/>
                </a:solidFill>
                <a:effectLst/>
                <a:latin typeface="Segoe Sans"/>
              </a:rPr>
              <a:t>The key takeaway is that </a:t>
            </a:r>
            <a:r>
              <a:rPr lang="en-US" sz="1600" b="1" i="0" dirty="0">
                <a:solidFill>
                  <a:srgbClr val="424242"/>
                </a:solidFill>
                <a:effectLst/>
                <a:latin typeface="Segoe Sans"/>
              </a:rPr>
              <a:t>access to lethal means matters</a:t>
            </a:r>
            <a:r>
              <a:rPr lang="en-US" sz="1600" b="0" i="0" dirty="0">
                <a:solidFill>
                  <a:srgbClr val="424242"/>
                </a:solidFill>
                <a:effectLst/>
                <a:latin typeface="Segoe Sans"/>
              </a:rPr>
              <a:t>. If someone in crisis doesn’t have access to a firearm—because it’s stored safely, legally, or temporarily removed—they are more likely to survive. And survival gives people a chance to get help and recover.</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Final Thought:</a:t>
            </a:r>
            <a:br>
              <a:rPr lang="en-US" sz="1600" b="0" i="0" dirty="0">
                <a:solidFill>
                  <a:srgbClr val="424242"/>
                </a:solidFill>
                <a:effectLst/>
                <a:latin typeface="Segoe Sans"/>
              </a:rPr>
            </a:br>
            <a:r>
              <a:rPr lang="en-US" sz="1600" b="0" i="0" dirty="0">
                <a:solidFill>
                  <a:srgbClr val="424242"/>
                </a:solidFill>
                <a:effectLst/>
                <a:latin typeface="Segoe Sans"/>
              </a:rPr>
              <a:t>When talking about suicide prevention, focus on </a:t>
            </a:r>
            <a:r>
              <a:rPr lang="en-US" sz="1600" b="1" i="0" dirty="0">
                <a:solidFill>
                  <a:srgbClr val="424242"/>
                </a:solidFill>
                <a:effectLst/>
                <a:latin typeface="Segoe Sans"/>
              </a:rPr>
              <a:t>hope, help, and safety</a:t>
            </a:r>
            <a:r>
              <a:rPr lang="en-US" sz="1600" b="0" i="0" dirty="0">
                <a:solidFill>
                  <a:srgbClr val="424242"/>
                </a:solidFill>
                <a:effectLst/>
                <a:latin typeface="Segoe Sans"/>
              </a:rPr>
              <a:t>. Encourage safe storage of firearms and medications as part of everyday home safety. And always remind people that help is available and recovery is possible.</a:t>
            </a:r>
          </a:p>
          <a:p>
            <a:pPr marL="230242" indent="-230242"/>
            <a:endParaRPr lang="en-US" spc="-1" dirty="0">
              <a:latin typeface="Arial"/>
              <a:cs typeface="Arial"/>
            </a:endParaRPr>
          </a:p>
          <a:p>
            <a:pPr marL="230242" indent="-230242"/>
            <a:r>
              <a:rPr lang="en-US" spc="-1" dirty="0">
                <a:latin typeface="Arial"/>
                <a:cs typeface="Arial"/>
              </a:rPr>
              <a:t>--------------------------------------------------------------------------------------------------------------------------------------------------------------------------------------------------------------------</a:t>
            </a:r>
          </a:p>
          <a:p>
            <a:pPr marL="230242" indent="-230242"/>
            <a:endParaRPr lang="en-US" spc="-1" dirty="0">
              <a:latin typeface="Arial"/>
              <a:cs typeface="Arial"/>
            </a:endParaRPr>
          </a:p>
          <a:p>
            <a:pPr algn="l"/>
            <a:r>
              <a:rPr lang="en-US" b="1" i="0" dirty="0">
                <a:solidFill>
                  <a:srgbClr val="424242"/>
                </a:solidFill>
                <a:effectLst/>
                <a:latin typeface="Segoe Sans"/>
              </a:rPr>
              <a:t>Instructor Note: (Clinical Settings) Lethality by Method – Use with Caution in At-Risk Settings</a:t>
            </a:r>
          </a:p>
          <a:p>
            <a:pPr algn="l"/>
            <a:endParaRPr lang="en-US" b="1" i="0" dirty="0">
              <a:solidFill>
                <a:srgbClr val="424242"/>
              </a:solidFill>
              <a:effectLst/>
              <a:latin typeface="Segoe Sans"/>
            </a:endParaRPr>
          </a:p>
          <a:p>
            <a:pPr algn="l"/>
            <a:r>
              <a:rPr lang="en-US" b="1" i="0" dirty="0">
                <a:solidFill>
                  <a:srgbClr val="424242"/>
                </a:solidFill>
                <a:effectLst/>
                <a:latin typeface="Segoe Sans"/>
              </a:rPr>
              <a:t>Purpose of This Slide:</a:t>
            </a:r>
            <a:br>
              <a:rPr lang="en-US" b="0" i="0" dirty="0">
                <a:solidFill>
                  <a:srgbClr val="424242"/>
                </a:solidFill>
                <a:effectLst/>
                <a:latin typeface="Segoe Sans"/>
              </a:rPr>
            </a:br>
            <a:r>
              <a:rPr lang="en-US" b="0" i="0" dirty="0">
                <a:solidFill>
                  <a:srgbClr val="424242"/>
                </a:solidFill>
                <a:effectLst/>
                <a:latin typeface="Segoe Sans"/>
              </a:rPr>
              <a:t>This slide presents findings from a 2000 study by Spicer and Miller, which examined the lethality of various suicide attempt methods among individuals presenting to emergency departments. It highlights the stark contrast in fatality rates—approximately 90% for firearm attempts versus 1–2% for overdose or self-injury.</a:t>
            </a:r>
          </a:p>
          <a:p>
            <a:pPr algn="l"/>
            <a:endParaRPr lang="en-US" b="1" i="0" dirty="0">
              <a:solidFill>
                <a:srgbClr val="424242"/>
              </a:solidFill>
              <a:effectLst/>
              <a:latin typeface="Segoe Sans"/>
            </a:endParaRPr>
          </a:p>
          <a:p>
            <a:pPr algn="l"/>
            <a:r>
              <a:rPr lang="en-US" b="1" i="0" dirty="0">
                <a:solidFill>
                  <a:srgbClr val="424242"/>
                </a:solidFill>
                <a:effectLst/>
                <a:latin typeface="Segoe Sans"/>
              </a:rPr>
              <a:t>Instructor Guidance:</a:t>
            </a:r>
            <a:endParaRPr lang="en-US" b="0" i="0" dirty="0">
              <a:solidFill>
                <a:srgbClr val="424242"/>
              </a:solidFill>
              <a:effectLst/>
              <a:latin typeface="Segoe Sans"/>
            </a:endParaRPr>
          </a:p>
          <a:p>
            <a:pPr algn="l">
              <a:buFont typeface="Arial" panose="020B0604020202020204" pitchFamily="34" charset="0"/>
              <a:buNone/>
            </a:pPr>
            <a:endParaRPr lang="en-US" b="1" i="0" dirty="0">
              <a:solidFill>
                <a:srgbClr val="424242"/>
              </a:solidFill>
              <a:effectLst/>
              <a:latin typeface="Segoe Sans"/>
            </a:endParaRPr>
          </a:p>
          <a:p>
            <a:pPr marL="171450" indent="-171450" algn="l">
              <a:buFont typeface="Arial" panose="020B0604020202020204" pitchFamily="34" charset="0"/>
              <a:buChar char="•"/>
            </a:pPr>
            <a:r>
              <a:rPr lang="en-US" b="1" i="0" dirty="0">
                <a:solidFill>
                  <a:srgbClr val="424242"/>
                </a:solidFill>
                <a:effectLst/>
                <a:latin typeface="Segoe Sans"/>
              </a:rPr>
              <a:t>Use Clinical Discretion:</a:t>
            </a:r>
            <a:br>
              <a:rPr lang="en-US" b="0" i="0" dirty="0">
                <a:solidFill>
                  <a:srgbClr val="424242"/>
                </a:solidFill>
                <a:effectLst/>
                <a:latin typeface="Segoe Sans"/>
              </a:rPr>
            </a:br>
            <a:r>
              <a:rPr lang="en-US" b="0" i="0" dirty="0">
                <a:solidFill>
                  <a:srgbClr val="424242"/>
                </a:solidFill>
                <a:effectLst/>
                <a:latin typeface="Segoe Sans"/>
              </a:rPr>
              <a:t>This content is intended for professional education and should be used with caution when presenting to audiences that may include individuals at risk for suicide. Avoid sharing specific lethality statistics with patients or the general public, as this information could unintentionally influence method selection.</a:t>
            </a:r>
          </a:p>
          <a:p>
            <a:pPr marL="171450" indent="-171450" algn="l">
              <a:buFont typeface="Arial" panose="020B0604020202020204" pitchFamily="34" charset="0"/>
              <a:buChar char="•"/>
            </a:pPr>
            <a:endParaRPr lang="en-US" b="1" i="0" dirty="0">
              <a:solidFill>
                <a:srgbClr val="424242"/>
              </a:solidFill>
              <a:effectLst/>
              <a:latin typeface="Segoe Sans"/>
            </a:endParaRPr>
          </a:p>
          <a:p>
            <a:pPr marL="171450" indent="-171450" algn="l">
              <a:buFont typeface="Arial" panose="020B0604020202020204" pitchFamily="34" charset="0"/>
              <a:buChar char="•"/>
            </a:pPr>
            <a:r>
              <a:rPr lang="en-US" b="1" i="0" dirty="0">
                <a:solidFill>
                  <a:srgbClr val="424242"/>
                </a:solidFill>
                <a:effectLst/>
                <a:latin typeface="Segoe Sans"/>
              </a:rPr>
              <a:t>Key Clinical Insight:</a:t>
            </a:r>
            <a:br>
              <a:rPr lang="en-US" b="0" i="0" dirty="0">
                <a:solidFill>
                  <a:srgbClr val="424242"/>
                </a:solidFill>
                <a:effectLst/>
                <a:latin typeface="Segoe Sans"/>
              </a:rPr>
            </a:br>
            <a:r>
              <a:rPr lang="en-US" b="0" i="0" dirty="0">
                <a:solidFill>
                  <a:srgbClr val="424242"/>
                </a:solidFill>
                <a:effectLst/>
                <a:latin typeface="Segoe Sans"/>
              </a:rPr>
              <a:t>Many people—including clinicians—overestimate the lethality of less fatal methods, often assuming a 30% fatality rate for overdose or cutting. This misperception may actually serve a protective function. Clarifying this data is important for clinical understanding but should be handled sensitively.</a:t>
            </a:r>
          </a:p>
          <a:p>
            <a:pPr marL="171450" indent="-171450" algn="l">
              <a:buFont typeface="Arial" panose="020B0604020202020204" pitchFamily="34" charset="0"/>
              <a:buChar char="•"/>
            </a:pPr>
            <a:endParaRPr lang="en-US" b="1" i="0" dirty="0">
              <a:solidFill>
                <a:srgbClr val="424242"/>
              </a:solidFill>
              <a:effectLst/>
              <a:latin typeface="Segoe Sans"/>
            </a:endParaRPr>
          </a:p>
          <a:p>
            <a:pPr marL="171450" indent="-171450" algn="l">
              <a:buFont typeface="Arial" panose="020B0604020202020204" pitchFamily="34" charset="0"/>
              <a:buChar char="•"/>
            </a:pPr>
            <a:r>
              <a:rPr lang="en-US" b="1" i="0" dirty="0">
                <a:solidFill>
                  <a:srgbClr val="424242"/>
                </a:solidFill>
                <a:effectLst/>
                <a:latin typeface="Segoe Sans"/>
              </a:rPr>
              <a:t>Framing the Message:</a:t>
            </a:r>
            <a:br>
              <a:rPr lang="en-US" b="0" i="0" dirty="0">
                <a:solidFill>
                  <a:srgbClr val="424242"/>
                </a:solidFill>
                <a:effectLst/>
                <a:latin typeface="Segoe Sans"/>
              </a:rPr>
            </a:br>
            <a:r>
              <a:rPr lang="en-US" b="0" i="0" dirty="0">
                <a:solidFill>
                  <a:srgbClr val="424242"/>
                </a:solidFill>
                <a:effectLst/>
                <a:latin typeface="Segoe Sans"/>
              </a:rPr>
              <a:t>The goal is not to highlight which methods are more or less lethal, but to underscore the life-saving potential of </a:t>
            </a:r>
            <a:r>
              <a:rPr lang="en-US" b="1" i="0" dirty="0">
                <a:solidFill>
                  <a:srgbClr val="424242"/>
                </a:solidFill>
                <a:effectLst/>
                <a:latin typeface="Segoe Sans"/>
              </a:rPr>
              <a:t>means safety</a:t>
            </a:r>
            <a:r>
              <a:rPr lang="en-US" b="0" i="0" dirty="0">
                <a:solidFill>
                  <a:srgbClr val="424242"/>
                </a:solidFill>
                <a:effectLst/>
                <a:latin typeface="Segoe Sans"/>
              </a:rPr>
              <a:t>. For example, if a person in crisis cannot access a firearm due to safe storage or temporary removal, they are more likely to survive an attempt using a less lethal method.</a:t>
            </a:r>
          </a:p>
          <a:p>
            <a:pPr marL="171450" indent="-171450" algn="l">
              <a:buFont typeface="Arial" panose="020B0604020202020204" pitchFamily="34" charset="0"/>
              <a:buChar char="•"/>
            </a:pPr>
            <a:endParaRPr lang="en-US" b="1" i="0" dirty="0">
              <a:solidFill>
                <a:srgbClr val="424242"/>
              </a:solidFill>
              <a:effectLst/>
              <a:latin typeface="Segoe Sans"/>
            </a:endParaRPr>
          </a:p>
          <a:p>
            <a:pPr marL="171450" indent="-171450" algn="l">
              <a:buFont typeface="Arial" panose="020B0604020202020204" pitchFamily="34" charset="0"/>
              <a:buChar char="•"/>
            </a:pPr>
            <a:r>
              <a:rPr lang="en-US" b="1" i="0" dirty="0">
                <a:solidFill>
                  <a:srgbClr val="424242"/>
                </a:solidFill>
                <a:effectLst/>
                <a:latin typeface="Segoe Sans"/>
              </a:rPr>
              <a:t>Contextualizing ED Data:</a:t>
            </a:r>
            <a:br>
              <a:rPr lang="en-US" b="0" i="0" dirty="0">
                <a:solidFill>
                  <a:srgbClr val="424242"/>
                </a:solidFill>
                <a:effectLst/>
                <a:latin typeface="Segoe Sans"/>
              </a:rPr>
            </a:br>
            <a:r>
              <a:rPr lang="en-US" b="0" i="0" dirty="0">
                <a:solidFill>
                  <a:srgbClr val="424242"/>
                </a:solidFill>
                <a:effectLst/>
                <a:latin typeface="Segoe Sans"/>
              </a:rPr>
              <a:t>Not all emergency department visits for overdose or self-injury represent suicide attempts—some may be non-suicidal self-injury or gestures. Even accounting for this, the case fatality rate remains significantly lower than for firearms.</a:t>
            </a:r>
          </a:p>
          <a:p>
            <a:pPr algn="l"/>
            <a:endParaRPr lang="en-US" b="1" i="0" dirty="0">
              <a:solidFill>
                <a:srgbClr val="424242"/>
              </a:solidFill>
              <a:effectLst/>
              <a:latin typeface="Segoe Sans"/>
            </a:endParaRPr>
          </a:p>
          <a:p>
            <a:pPr algn="l"/>
            <a:r>
              <a:rPr lang="en-US" b="1" i="0" dirty="0">
                <a:solidFill>
                  <a:srgbClr val="424242"/>
                </a:solidFill>
                <a:effectLst/>
                <a:latin typeface="Segoe Sans"/>
              </a:rPr>
              <a:t>Takeaway for Practice:</a:t>
            </a:r>
            <a:br>
              <a:rPr lang="en-US" b="0" i="0" dirty="0">
                <a:solidFill>
                  <a:srgbClr val="424242"/>
                </a:solidFill>
                <a:effectLst/>
                <a:latin typeface="Segoe Sans"/>
              </a:rPr>
            </a:br>
            <a:r>
              <a:rPr lang="en-US" b="0" i="0" dirty="0">
                <a:solidFill>
                  <a:srgbClr val="424242"/>
                </a:solidFill>
                <a:effectLst/>
                <a:latin typeface="Segoe Sans"/>
              </a:rPr>
              <a:t>When discussing means safety with patients or families, focus on </a:t>
            </a:r>
            <a:r>
              <a:rPr lang="en-US" b="1" i="0" dirty="0">
                <a:solidFill>
                  <a:srgbClr val="424242"/>
                </a:solidFill>
                <a:effectLst/>
                <a:latin typeface="Segoe Sans"/>
              </a:rPr>
              <a:t>reducing access to lethal methods</a:t>
            </a:r>
            <a:r>
              <a:rPr lang="en-US" b="0" i="0" dirty="0">
                <a:solidFill>
                  <a:srgbClr val="424242"/>
                </a:solidFill>
                <a:effectLst/>
                <a:latin typeface="Segoe Sans"/>
              </a:rPr>
              <a:t> rather than comparing lethality. Emphasize that safe storage is a protective measure, not a restriction of rights. Avoid discussing low lethality statistics directly with patients, as this could have unintended consequences.</a:t>
            </a:r>
          </a:p>
          <a:p>
            <a:pPr marL="230242" indent="-230242"/>
            <a:endParaRPr lang="en-US" spc="-1" dirty="0">
              <a:latin typeface="Arial"/>
              <a:cs typeface="Arial"/>
            </a:endParaRPr>
          </a:p>
        </p:txBody>
      </p:sp>
    </p:spTree>
    <p:extLst>
      <p:ext uri="{BB962C8B-B14F-4D97-AF65-F5344CB8AC3E}">
        <p14:creationId xmlns:p14="http://schemas.microsoft.com/office/powerpoint/2010/main" val="2791234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b="1" i="0" dirty="0">
                <a:solidFill>
                  <a:srgbClr val="424242"/>
                </a:solidFill>
                <a:effectLst/>
                <a:latin typeface="Segoe Sans"/>
              </a:rPr>
              <a:t>Instructor Note: Understanding Gun Ownership Rates in Missouri and the Relation to Suicide Risk</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Purpose of This Slide:</a:t>
            </a:r>
            <a:br>
              <a:rPr lang="en-US" sz="1600" b="0" i="0" dirty="0">
                <a:solidFill>
                  <a:srgbClr val="424242"/>
                </a:solidFill>
                <a:effectLst/>
                <a:latin typeface="Segoe Sans"/>
              </a:rPr>
            </a:br>
            <a:r>
              <a:rPr lang="en-US" sz="1600" b="0" i="0" dirty="0">
                <a:solidFill>
                  <a:srgbClr val="424242"/>
                </a:solidFill>
                <a:effectLst/>
                <a:latin typeface="Segoe Sans"/>
              </a:rPr>
              <a:t>This slide helps set the stage for understanding how common firearm access is in Missouri and why that matters for public health and safety discussions, especially around suicide prevention.</a:t>
            </a:r>
          </a:p>
          <a:p>
            <a:endParaRPr lang="en-US" dirty="0">
              <a:cs typeface="Calibri"/>
            </a:endParaRPr>
          </a:p>
          <a:p>
            <a:r>
              <a:rPr lang="en-US" b="0" dirty="0">
                <a:effectLst/>
              </a:rPr>
              <a:t>We focus on firearms in this training because it is the leading method for suicide, and an attempt with a firearm is almost always fatal. Consider access in Missouri. The number of people who own or have access to a gun is surprisingly hard to pin down. There’s no national registry that captures every firearm, and many guns are passed down or sold privately without being officially recorded.</a:t>
            </a:r>
          </a:p>
          <a:p>
            <a:endParaRPr lang="en-US" b="0" dirty="0">
              <a:effectLst/>
            </a:endParaRPr>
          </a:p>
          <a:p>
            <a:pPr marL="171450" indent="-171450">
              <a:buFont typeface="Arial" panose="020B0604020202020204" pitchFamily="34" charset="0"/>
              <a:buChar char="•"/>
            </a:pPr>
            <a:r>
              <a:rPr lang="en-US" b="0" dirty="0">
                <a:effectLst/>
              </a:rPr>
              <a:t>In 2020, the Missouri Foundation for Health partnered with IPSOS to conduct a statewide poll. They found that </a:t>
            </a:r>
            <a:r>
              <a:rPr lang="en-US" b="1" dirty="0">
                <a:effectLst/>
              </a:rPr>
              <a:t>52% of Missourians surveyed said they had access to a firearm in the home</a:t>
            </a:r>
            <a:r>
              <a:rPr lang="en-US" b="0" dirty="0">
                <a:effectLst/>
              </a:rPr>
              <a:t>. That’s half of all households.</a:t>
            </a:r>
          </a:p>
          <a:p>
            <a:pPr marL="171450" indent="-171450">
              <a:buFont typeface="Arial" panose="020B0604020202020204" pitchFamily="34" charset="0"/>
              <a:buChar char="•"/>
            </a:pPr>
            <a:endParaRPr lang="en-US" b="0" dirty="0">
              <a:effectLst/>
            </a:endParaRPr>
          </a:p>
          <a:p>
            <a:pPr marL="171450" indent="-171450">
              <a:buFont typeface="Arial" panose="020B0604020202020204" pitchFamily="34" charset="0"/>
              <a:buChar char="•"/>
            </a:pPr>
            <a:r>
              <a:rPr lang="en-US" b="0" dirty="0">
                <a:effectLst/>
              </a:rPr>
              <a:t>A 2015 national study estimated the national average for gun ownership at about </a:t>
            </a:r>
            <a:r>
              <a:rPr lang="en-US" b="1" dirty="0">
                <a:effectLst/>
              </a:rPr>
              <a:t>29.1%</a:t>
            </a:r>
            <a:r>
              <a:rPr lang="en-US" b="0" dirty="0">
                <a:effectLst/>
              </a:rPr>
              <a:t>. Some states, like Delaware, were much lower, just over </a:t>
            </a:r>
            <a:r>
              <a:rPr lang="en-US" b="1" dirty="0">
                <a:effectLst/>
              </a:rPr>
              <a:t>5%</a:t>
            </a:r>
            <a:r>
              <a:rPr lang="en-US" b="0" dirty="0">
                <a:effectLst/>
              </a:rPr>
              <a:t>.</a:t>
            </a:r>
          </a:p>
          <a:p>
            <a:pPr marL="171450" indent="-171450">
              <a:buFont typeface="Arial" panose="020B0604020202020204" pitchFamily="34" charset="0"/>
              <a:buChar char="•"/>
            </a:pPr>
            <a:endParaRPr lang="en-US" b="0" dirty="0">
              <a:effectLst/>
            </a:endParaRPr>
          </a:p>
          <a:p>
            <a:pPr marL="171450" indent="-171450">
              <a:buFont typeface="Arial" panose="020B0604020202020204" pitchFamily="34" charset="0"/>
              <a:buChar char="•"/>
            </a:pPr>
            <a:r>
              <a:rPr lang="en-US" b="0" dirty="0">
                <a:effectLst/>
              </a:rPr>
              <a:t>Missouri, on the other hand, is well above the national average. And that makes sense when you consider the state’s laws. Missouri is a </a:t>
            </a:r>
            <a:r>
              <a:rPr lang="en-US" b="1" dirty="0">
                <a:effectLst/>
              </a:rPr>
              <a:t>‘shall issue’</a:t>
            </a:r>
            <a:r>
              <a:rPr lang="en-US" b="0" dirty="0">
                <a:effectLst/>
              </a:rPr>
              <a:t> state for concealed carry, meaning permits must be issued if the applicant meets the legal requirements. Since </a:t>
            </a:r>
            <a:r>
              <a:rPr lang="en-US" b="1" dirty="0">
                <a:effectLst/>
              </a:rPr>
              <a:t>2017</a:t>
            </a:r>
            <a:r>
              <a:rPr lang="en-US" b="0" dirty="0">
                <a:effectLst/>
              </a:rPr>
              <a:t>, Missouri has also allowed </a:t>
            </a:r>
            <a:r>
              <a:rPr lang="en-US" b="1" dirty="0">
                <a:effectLst/>
              </a:rPr>
              <a:t>permit-less carry</a:t>
            </a:r>
            <a:r>
              <a:rPr lang="en-US" b="0" dirty="0">
                <a:effectLst/>
              </a:rPr>
              <a:t>, and </a:t>
            </a:r>
            <a:r>
              <a:rPr lang="en-US" b="1" dirty="0">
                <a:effectLst/>
              </a:rPr>
              <a:t>open carry</a:t>
            </a:r>
            <a:r>
              <a:rPr lang="en-US" b="0" dirty="0">
                <a:effectLst/>
              </a:rPr>
              <a:t> is legal in most places.</a:t>
            </a:r>
          </a:p>
          <a:p>
            <a:endParaRPr lang="en-US" b="0" dirty="0">
              <a:effectLst/>
            </a:endParaRPr>
          </a:p>
          <a:p>
            <a:r>
              <a:rPr lang="en-US" b="1" dirty="0">
                <a:effectLst/>
              </a:rPr>
              <a:t>Why it Matters:</a:t>
            </a:r>
            <a:r>
              <a:rPr lang="en-US" b="0" dirty="0">
                <a:effectLst/>
              </a:rPr>
              <a:t> </a:t>
            </a:r>
          </a:p>
          <a:p>
            <a:r>
              <a:rPr lang="en-US" b="0" dirty="0">
                <a:effectLst/>
              </a:rPr>
              <a:t>Understanding how common firearm access is helps us think about </a:t>
            </a:r>
            <a:r>
              <a:rPr lang="en-US" b="1" dirty="0">
                <a:effectLst/>
              </a:rPr>
              <a:t>safety strategies</a:t>
            </a:r>
            <a:r>
              <a:rPr lang="en-US" b="0" dirty="0">
                <a:effectLst/>
              </a:rPr>
              <a:t>, especially when it comes to preventing suicide or unintentional injuries. It’s not about politics—it’s about public health and protecting lives.</a:t>
            </a:r>
          </a:p>
          <a:p>
            <a:endParaRPr lang="en-US" b="0" dirty="0">
              <a:effectLst/>
            </a:endParaRPr>
          </a:p>
          <a:p>
            <a:endParaRPr lang="en-US" dirty="0">
              <a:cs typeface="Calibri"/>
            </a:endParaRPr>
          </a:p>
        </p:txBody>
      </p:sp>
    </p:spTree>
    <p:extLst>
      <p:ext uri="{BB962C8B-B14F-4D97-AF65-F5344CB8AC3E}">
        <p14:creationId xmlns:p14="http://schemas.microsoft.com/office/powerpoint/2010/main" val="3570546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b="1" i="0" dirty="0">
                <a:solidFill>
                  <a:srgbClr val="424242"/>
                </a:solidFill>
                <a:effectLst/>
                <a:latin typeface="Segoe Sans"/>
              </a:rPr>
              <a:t>Instructor Note: Access to Firearms and Suicide Risk</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Purpose of This Slide:</a:t>
            </a:r>
            <a:br>
              <a:rPr lang="en-US" sz="1600" b="0" i="0" dirty="0">
                <a:solidFill>
                  <a:srgbClr val="424242"/>
                </a:solidFill>
                <a:effectLst/>
                <a:latin typeface="Segoe Sans"/>
              </a:rPr>
            </a:br>
            <a:r>
              <a:rPr lang="en-US" sz="1600" b="0" i="0" dirty="0">
                <a:solidFill>
                  <a:srgbClr val="424242"/>
                </a:solidFill>
                <a:effectLst/>
                <a:latin typeface="Segoe Sans"/>
              </a:rPr>
              <a:t>This slide highlights the strong connection between firearm access and suicide risk, especially among youth. It’s designed to raise awareness and encourage safe storage practices as a key part of suicide prevention.</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Key Talking Points:</a:t>
            </a:r>
          </a:p>
          <a:p>
            <a:pPr algn="l"/>
            <a:endParaRPr lang="en-US" sz="1600" b="0" i="0" dirty="0">
              <a:solidFill>
                <a:srgbClr val="424242"/>
              </a:solidFill>
              <a:effectLst/>
              <a:latin typeface="Segoe Sans"/>
            </a:endParaRPr>
          </a:p>
          <a:p>
            <a:pPr marL="285750" indent="-285750" algn="l">
              <a:buFont typeface="Arial" panose="020B0604020202020204" pitchFamily="34" charset="0"/>
              <a:buChar char="•"/>
            </a:pPr>
            <a:r>
              <a:rPr lang="en-US" sz="1600" b="1" i="0" dirty="0">
                <a:solidFill>
                  <a:srgbClr val="424242"/>
                </a:solidFill>
                <a:effectLst/>
                <a:latin typeface="Segoe Sans"/>
              </a:rPr>
              <a:t>Firearm Access and Suicide Rates:</a:t>
            </a:r>
            <a:br>
              <a:rPr lang="en-US" sz="1600" b="0" i="0" dirty="0">
                <a:solidFill>
                  <a:srgbClr val="424242"/>
                </a:solidFill>
                <a:effectLst/>
                <a:latin typeface="Segoe Sans"/>
              </a:rPr>
            </a:br>
            <a:r>
              <a:rPr lang="en-US" sz="1600" b="0" i="0" dirty="0">
                <a:solidFill>
                  <a:srgbClr val="424242"/>
                </a:solidFill>
                <a:effectLst/>
                <a:latin typeface="Segoe Sans"/>
              </a:rPr>
              <a:t>Research consistently shows that suicide rates are higher in areas with higher rates of firearm ownership. Access to a firearm during a crisis can turn a temporary situation into a fatal one.</a:t>
            </a:r>
          </a:p>
          <a:p>
            <a:pPr marL="285750" indent="-285750" algn="l">
              <a:buFont typeface="Arial" panose="020B0604020202020204" pitchFamily="34" charset="0"/>
              <a:buChar char="•"/>
            </a:pPr>
            <a:r>
              <a:rPr lang="en-US" sz="1600" b="1" i="0" dirty="0">
                <a:solidFill>
                  <a:srgbClr val="424242"/>
                </a:solidFill>
                <a:effectLst/>
                <a:latin typeface="Segoe Sans"/>
              </a:rPr>
              <a:t>Youth and Family-Owned Firearms:</a:t>
            </a:r>
            <a:br>
              <a:rPr lang="en-US" sz="1600" b="0" i="0" dirty="0">
                <a:solidFill>
                  <a:srgbClr val="424242"/>
                </a:solidFill>
                <a:effectLst/>
                <a:latin typeface="Segoe Sans"/>
              </a:rPr>
            </a:br>
            <a:r>
              <a:rPr lang="en-US" sz="1600" b="0" i="0" dirty="0">
                <a:solidFill>
                  <a:srgbClr val="424242"/>
                </a:solidFill>
                <a:effectLst/>
                <a:latin typeface="Segoe Sans"/>
              </a:rPr>
              <a:t>A striking statistic: </a:t>
            </a:r>
            <a:r>
              <a:rPr lang="en-US" sz="1600" b="1" i="0" dirty="0">
                <a:solidFill>
                  <a:srgbClr val="424242"/>
                </a:solidFill>
                <a:effectLst/>
                <a:latin typeface="Segoe Sans"/>
              </a:rPr>
              <a:t>82% of youth who die by suicide with a firearm used one that belonged to a family member</a:t>
            </a:r>
            <a:r>
              <a:rPr lang="en-US" sz="1600" b="0" i="0" dirty="0">
                <a:solidFill>
                  <a:srgbClr val="424242"/>
                </a:solidFill>
                <a:effectLst/>
                <a:latin typeface="Segoe Sans"/>
              </a:rPr>
              <a:t>, most often a parent. This underscores the importance of secure storage in homes with children or teens.</a:t>
            </a:r>
          </a:p>
          <a:p>
            <a:pPr marL="285750" indent="-285750" algn="l">
              <a:buFont typeface="Arial" panose="020B0604020202020204" pitchFamily="34" charset="0"/>
              <a:buChar char="•"/>
            </a:pPr>
            <a:r>
              <a:rPr lang="en-US" sz="1600" b="1" i="0" dirty="0">
                <a:solidFill>
                  <a:srgbClr val="424242"/>
                </a:solidFill>
                <a:effectLst/>
                <a:latin typeface="Segoe Sans"/>
              </a:rPr>
              <a:t>Parental Awareness Gap:</a:t>
            </a:r>
            <a:br>
              <a:rPr lang="en-US" sz="1600" b="0" i="0" dirty="0">
                <a:solidFill>
                  <a:srgbClr val="424242"/>
                </a:solidFill>
                <a:effectLst/>
                <a:latin typeface="Segoe Sans"/>
              </a:rPr>
            </a:br>
            <a:r>
              <a:rPr lang="en-US" sz="1600" b="0" i="0" dirty="0">
                <a:solidFill>
                  <a:srgbClr val="424242"/>
                </a:solidFill>
                <a:effectLst/>
                <a:latin typeface="Segoe Sans"/>
              </a:rPr>
              <a:t>Many parents </a:t>
            </a:r>
            <a:r>
              <a:rPr lang="en-US" sz="1600" b="1" i="0" dirty="0">
                <a:solidFill>
                  <a:srgbClr val="424242"/>
                </a:solidFill>
                <a:effectLst/>
                <a:latin typeface="Segoe Sans"/>
              </a:rPr>
              <a:t>underestimate their children’s ability to access firearms</a:t>
            </a:r>
            <a:r>
              <a:rPr lang="en-US" sz="1600" b="0" i="0" dirty="0">
                <a:solidFill>
                  <a:srgbClr val="424242"/>
                </a:solidFill>
                <a:effectLst/>
                <a:latin typeface="Segoe Sans"/>
              </a:rPr>
              <a:t> in the home. Even if a gun is hidden, it may not be secure. Safe storage means locked and unloaded, with ammunition stored separately.</a:t>
            </a:r>
          </a:p>
          <a:p>
            <a:pPr marL="285750" indent="-285750" algn="l">
              <a:buFont typeface="Arial" panose="020B0604020202020204" pitchFamily="34" charset="0"/>
              <a:buChar char="•"/>
            </a:pPr>
            <a:r>
              <a:rPr lang="en-US" sz="1600" b="1" i="0" dirty="0">
                <a:solidFill>
                  <a:srgbClr val="424242"/>
                </a:solidFill>
                <a:effectLst/>
                <a:latin typeface="Segoe Sans"/>
              </a:rPr>
              <a:t>Suicide and Firearm Deaths:</a:t>
            </a:r>
            <a:br>
              <a:rPr lang="en-US" sz="1600" b="0" i="0" dirty="0">
                <a:solidFill>
                  <a:srgbClr val="424242"/>
                </a:solidFill>
                <a:effectLst/>
                <a:latin typeface="Segoe Sans"/>
              </a:rPr>
            </a:br>
            <a:r>
              <a:rPr lang="en-US" sz="1600" b="0" i="0" dirty="0">
                <a:solidFill>
                  <a:srgbClr val="424242"/>
                </a:solidFill>
                <a:effectLst/>
                <a:latin typeface="Segoe Sans"/>
              </a:rPr>
              <a:t>It’s important to note that</a:t>
            </a:r>
            <a:r>
              <a:rPr lang="en-US" sz="1600" b="1" i="0" dirty="0">
                <a:solidFill>
                  <a:srgbClr val="424242"/>
                </a:solidFill>
                <a:effectLst/>
                <a:latin typeface="Segoe Sans"/>
              </a:rPr>
              <a:t> 3 out of 5 firearm-related deaths in the U.S. are suicides</a:t>
            </a:r>
            <a:r>
              <a:rPr lang="en-US" sz="1600" b="0" i="0" dirty="0">
                <a:solidFill>
                  <a:srgbClr val="424242"/>
                </a:solidFill>
                <a:effectLst/>
                <a:latin typeface="Segoe Sans"/>
              </a:rPr>
              <a:t>, not homicides. This fact often surprises people and shifts the conversation toward prevention through means safety.</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Framing for the Audience:</a:t>
            </a:r>
            <a:br>
              <a:rPr lang="en-US" sz="1600" b="0" i="0" dirty="0">
                <a:solidFill>
                  <a:srgbClr val="424242"/>
                </a:solidFill>
                <a:effectLst/>
                <a:latin typeface="Segoe Sans"/>
              </a:rPr>
            </a:br>
            <a:r>
              <a:rPr lang="en-US" sz="1600" b="0" i="0" dirty="0">
                <a:solidFill>
                  <a:srgbClr val="424242"/>
                </a:solidFill>
                <a:effectLst/>
                <a:latin typeface="Segoe Sans"/>
              </a:rPr>
              <a:t>This slide is not about taking away rights—it’s about </a:t>
            </a:r>
            <a:r>
              <a:rPr lang="en-US" sz="1600" b="1" i="0" dirty="0">
                <a:solidFill>
                  <a:srgbClr val="424242"/>
                </a:solidFill>
                <a:effectLst/>
                <a:latin typeface="Segoe Sans"/>
              </a:rPr>
              <a:t>protecting lives</a:t>
            </a:r>
            <a:r>
              <a:rPr lang="en-US" sz="1600" b="0" i="0" dirty="0">
                <a:solidFill>
                  <a:srgbClr val="424242"/>
                </a:solidFill>
                <a:effectLst/>
                <a:latin typeface="Segoe Sans"/>
              </a:rPr>
              <a:t>. Encourage the audience to think of safe firearm storage as part of everyday home safety, just like locking up medications or cleaning supplies.</a:t>
            </a:r>
          </a:p>
          <a:p>
            <a:pPr>
              <a:tabLst>
                <a:tab pos="0" algn="l"/>
                <a:tab pos="486662" algn="l"/>
                <a:tab pos="973325" algn="l"/>
                <a:tab pos="1461666" algn="l"/>
                <a:tab pos="1948328" algn="l"/>
                <a:tab pos="2436668" algn="l"/>
                <a:tab pos="2923331" algn="l"/>
                <a:tab pos="3411672" algn="l"/>
                <a:tab pos="3898334" algn="l"/>
                <a:tab pos="4386674" algn="l"/>
                <a:tab pos="4873337" algn="l"/>
                <a:tab pos="5359999" algn="l"/>
                <a:tab pos="5848340" algn="l"/>
                <a:tab pos="6335003" algn="l"/>
                <a:tab pos="6823343" algn="l"/>
                <a:tab pos="7310005" algn="l"/>
                <a:tab pos="7798346" algn="l"/>
                <a:tab pos="8285009" algn="l"/>
                <a:tab pos="8773349" algn="l"/>
                <a:tab pos="9260011" algn="l"/>
                <a:tab pos="9746673" algn="l"/>
              </a:tabLst>
            </a:pPr>
            <a:r>
              <a:rPr lang="en-US" sz="1100" dirty="0"/>
              <a:t> </a:t>
            </a:r>
            <a:endParaRPr lang="en-US" sz="1100" dirty="0">
              <a:cs typeface="Calibri"/>
            </a:endParaRPr>
          </a:p>
          <a:p>
            <a:pPr>
              <a:tabLst>
                <a:tab pos="0" algn="l"/>
                <a:tab pos="486662" algn="l"/>
                <a:tab pos="973325" algn="l"/>
                <a:tab pos="1461666" algn="l"/>
                <a:tab pos="1948328" algn="l"/>
                <a:tab pos="2436668" algn="l"/>
                <a:tab pos="2923331" algn="l"/>
                <a:tab pos="3411672" algn="l"/>
                <a:tab pos="3898334" algn="l"/>
                <a:tab pos="4386674" algn="l"/>
                <a:tab pos="4873337" algn="l"/>
                <a:tab pos="5359999" algn="l"/>
                <a:tab pos="5848340" algn="l"/>
                <a:tab pos="6335003" algn="l"/>
                <a:tab pos="6823343" algn="l"/>
                <a:tab pos="7310005" algn="l"/>
                <a:tab pos="7798346" algn="l"/>
                <a:tab pos="8285009" algn="l"/>
                <a:tab pos="8773349" algn="l"/>
                <a:tab pos="9260011" algn="l"/>
                <a:tab pos="9746673" algn="l"/>
              </a:tabLst>
            </a:pPr>
            <a:r>
              <a:rPr lang="en-US" sz="1100" dirty="0"/>
              <a:t>---------------------------------------------------------------------------------------------------------------------------------------------------------------------------- </a:t>
            </a:r>
            <a:endParaRPr lang="en-US" sz="1100" dirty="0">
              <a:cs typeface="Calibri"/>
            </a:endParaRPr>
          </a:p>
          <a:p>
            <a:pPr>
              <a:tabLst>
                <a:tab pos="0" algn="l"/>
                <a:tab pos="486662" algn="l"/>
                <a:tab pos="973325" algn="l"/>
                <a:tab pos="1461666" algn="l"/>
                <a:tab pos="1948328" algn="l"/>
                <a:tab pos="2436668" algn="l"/>
                <a:tab pos="2923331" algn="l"/>
                <a:tab pos="3411672" algn="l"/>
                <a:tab pos="3898334" algn="l"/>
                <a:tab pos="4386674" algn="l"/>
                <a:tab pos="4873337" algn="l"/>
                <a:tab pos="5359999" algn="l"/>
                <a:tab pos="5848340" algn="l"/>
                <a:tab pos="6335003" algn="l"/>
                <a:tab pos="6823343" algn="l"/>
                <a:tab pos="7310005" algn="l"/>
                <a:tab pos="7798346" algn="l"/>
                <a:tab pos="8285009" algn="l"/>
                <a:tab pos="8773349" algn="l"/>
                <a:tab pos="9260011" algn="l"/>
                <a:tab pos="9746673" algn="l"/>
              </a:tabLst>
            </a:pPr>
            <a:r>
              <a:rPr lang="en-US" sz="1100" b="1" dirty="0"/>
              <a:t>Citations: </a:t>
            </a:r>
            <a:endParaRPr lang="en-US" sz="1100" dirty="0"/>
          </a:p>
          <a:p>
            <a:pPr>
              <a:tabLst>
                <a:tab pos="0" algn="l"/>
                <a:tab pos="486662" algn="l"/>
                <a:tab pos="973325" algn="l"/>
                <a:tab pos="1461666" algn="l"/>
                <a:tab pos="1948328" algn="l"/>
                <a:tab pos="2436668" algn="l"/>
                <a:tab pos="2923331" algn="l"/>
                <a:tab pos="3411672" algn="l"/>
                <a:tab pos="3898334" algn="l"/>
                <a:tab pos="4386674" algn="l"/>
                <a:tab pos="4873337" algn="l"/>
                <a:tab pos="5359999" algn="l"/>
                <a:tab pos="5848340" algn="l"/>
                <a:tab pos="6335003" algn="l"/>
                <a:tab pos="6823343" algn="l"/>
                <a:tab pos="7310005" algn="l"/>
                <a:tab pos="7798346" algn="l"/>
                <a:tab pos="8285009" algn="l"/>
                <a:tab pos="8773349" algn="l"/>
                <a:tab pos="9260011" algn="l"/>
                <a:tab pos="9746673" algn="l"/>
              </a:tabLst>
            </a:pPr>
            <a:r>
              <a:rPr lang="en-US" sz="1100" dirty="0"/>
              <a:t> </a:t>
            </a:r>
            <a:endParaRPr lang="en-US" sz="1100" dirty="0">
              <a:cs typeface="Calibri"/>
            </a:endParaRPr>
          </a:p>
          <a:p>
            <a:pPr>
              <a:tabLst>
                <a:tab pos="0" algn="l"/>
                <a:tab pos="486662" algn="l"/>
                <a:tab pos="973325" algn="l"/>
                <a:tab pos="1461666" algn="l"/>
                <a:tab pos="1948328" algn="l"/>
                <a:tab pos="2436668" algn="l"/>
                <a:tab pos="2923331" algn="l"/>
                <a:tab pos="3411672" algn="l"/>
                <a:tab pos="3898334" algn="l"/>
                <a:tab pos="4386674" algn="l"/>
                <a:tab pos="4873337" algn="l"/>
                <a:tab pos="5359999" algn="l"/>
                <a:tab pos="5848340" algn="l"/>
                <a:tab pos="6335003" algn="l"/>
                <a:tab pos="6823343" algn="l"/>
                <a:tab pos="7310005" algn="l"/>
                <a:tab pos="7798346" algn="l"/>
                <a:tab pos="8285009" algn="l"/>
                <a:tab pos="8773349" algn="l"/>
                <a:tab pos="9260011" algn="l"/>
                <a:tab pos="9746673" algn="l"/>
              </a:tabLst>
            </a:pPr>
            <a:r>
              <a:rPr lang="en-US" sz="1100" dirty="0"/>
              <a:t>Curtin SC. </a:t>
            </a:r>
            <a:r>
              <a:rPr lang="en-US" sz="1100" i="1" dirty="0"/>
              <a:t>State suicide rates among adolescents and young adults aged 10–24: United States, 2000–2018</a:t>
            </a:r>
            <a:r>
              <a:rPr lang="en-US" sz="1100" dirty="0"/>
              <a:t>. National Vital Statistics Reports; vol 69 no 11. Hyattsville, MD: National Center for Health Statistics. 2020.</a:t>
            </a:r>
            <a:endParaRPr lang="en-US" sz="1100" dirty="0">
              <a:cs typeface="Calibri"/>
            </a:endParaRPr>
          </a:p>
          <a:p>
            <a:pPr>
              <a:tabLst>
                <a:tab pos="0" algn="l"/>
                <a:tab pos="486662" algn="l"/>
                <a:tab pos="973325" algn="l"/>
                <a:tab pos="1461666" algn="l"/>
                <a:tab pos="1948328" algn="l"/>
                <a:tab pos="2436668" algn="l"/>
                <a:tab pos="2923331" algn="l"/>
                <a:tab pos="3411672" algn="l"/>
                <a:tab pos="3898334" algn="l"/>
                <a:tab pos="4386674" algn="l"/>
                <a:tab pos="4873337" algn="l"/>
                <a:tab pos="5359999" algn="l"/>
                <a:tab pos="5848340" algn="l"/>
                <a:tab pos="6335003" algn="l"/>
                <a:tab pos="6823343" algn="l"/>
                <a:tab pos="7310005" algn="l"/>
                <a:tab pos="7798346" algn="l"/>
                <a:tab pos="8285009" algn="l"/>
                <a:tab pos="8773349" algn="l"/>
                <a:tab pos="9260011" algn="l"/>
                <a:tab pos="9746673" algn="l"/>
              </a:tabLst>
            </a:pPr>
            <a:r>
              <a:rPr lang="en-US" sz="1100" dirty="0"/>
              <a:t> </a:t>
            </a:r>
            <a:endParaRPr lang="en-US" sz="1100" dirty="0">
              <a:cs typeface="Calibri"/>
            </a:endParaRPr>
          </a:p>
          <a:p>
            <a:r>
              <a:rPr lang="en-US" sz="1100" dirty="0"/>
              <a:t>Duff-Brown, B. (2020, June 3). </a:t>
            </a:r>
            <a:r>
              <a:rPr lang="en-US" sz="1100" i="1" dirty="0"/>
              <a:t>Handgun ownership is associated with a much higher suicide risk</a:t>
            </a:r>
            <a:r>
              <a:rPr lang="en-US" sz="1100" dirty="0"/>
              <a:t>. Stanford Medicine News Center. Retrieved from </a:t>
            </a:r>
            <a:r>
              <a:rPr lang="en-US" sz="1100" dirty="0">
                <a:hlinkClick r:id="rId3"/>
              </a:rPr>
              <a:t>https://med.stanford.edu/news/all-news/2020/06/handgun-ownership-associated-with-</a:t>
            </a:r>
            <a:r>
              <a:rPr lang="en-US" sz="1100" dirty="0"/>
              <a:t> much-higher-suicide-risk.html</a:t>
            </a:r>
            <a:endParaRPr lang="en-US" sz="1100" dirty="0">
              <a:cs typeface="Calibri"/>
            </a:endParaRPr>
          </a:p>
          <a:p>
            <a:r>
              <a:rPr lang="en-US" sz="1100" dirty="0"/>
              <a:t> </a:t>
            </a:r>
            <a:endParaRPr lang="en-US" sz="1100" dirty="0">
              <a:cs typeface="Calibri"/>
            </a:endParaRPr>
          </a:p>
          <a:p>
            <a:r>
              <a:rPr lang="en-US" sz="1100" dirty="0"/>
              <a:t>Miller M, Azrael D, Barber C. Suicide mortality in the United States: The importance of attending to method in understanding population-level disparities in the burden of suicide. </a:t>
            </a:r>
            <a:r>
              <a:rPr lang="en-US" sz="1100" i="1" dirty="0"/>
              <a:t>Annual Review of Public Health</a:t>
            </a:r>
            <a:r>
              <a:rPr lang="en-US" sz="1100" dirty="0"/>
              <a:t>. 2012; 33:393-408.</a:t>
            </a:r>
            <a:endParaRPr lang="en-US" sz="1100" dirty="0">
              <a:cs typeface="Calibri"/>
            </a:endParaRPr>
          </a:p>
          <a:p>
            <a:pPr>
              <a:spcBef>
                <a:spcPts val="476"/>
              </a:spcBef>
            </a:pPr>
            <a:endParaRPr lang="en-US" altLang="en-US" b="0" dirty="0">
              <a:latin typeface="Arial"/>
              <a:ea typeface="Microsoft YaHei"/>
              <a:cs typeface="Arial"/>
            </a:endParaRPr>
          </a:p>
        </p:txBody>
      </p:sp>
    </p:spTree>
    <p:extLst>
      <p:ext uri="{BB962C8B-B14F-4D97-AF65-F5344CB8AC3E}">
        <p14:creationId xmlns:p14="http://schemas.microsoft.com/office/powerpoint/2010/main" val="3146882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424242"/>
                </a:solidFill>
                <a:effectLst/>
                <a:latin typeface="Segoe Sans"/>
              </a:rPr>
              <a:t>Instructor Note: Historical Background of CSSH and CALM</a:t>
            </a:r>
            <a:endParaRPr lang="en-US" b="0" i="0" dirty="0">
              <a:solidFill>
                <a:srgbClr val="424242"/>
              </a:solidFill>
              <a:effectLst/>
              <a:latin typeface="Segoe Sans"/>
            </a:endParaRPr>
          </a:p>
          <a:p>
            <a:pPr algn="l"/>
            <a:endParaRPr lang="en-US" b="0" i="0" dirty="0">
              <a:solidFill>
                <a:srgbClr val="424242"/>
              </a:solidFill>
              <a:effectLst/>
              <a:latin typeface="Segoe Sans"/>
            </a:endParaRPr>
          </a:p>
          <a:p>
            <a:pPr algn="l"/>
            <a:r>
              <a:rPr lang="en-US" b="0" i="0" dirty="0">
                <a:solidFill>
                  <a:srgbClr val="424242"/>
                </a:solidFill>
                <a:effectLst/>
                <a:latin typeface="Segoe Sans"/>
              </a:rPr>
              <a:t>This slide provides important context for the development of </a:t>
            </a:r>
            <a:r>
              <a:rPr lang="en-US" b="1" i="0" dirty="0">
                <a:solidFill>
                  <a:srgbClr val="424242"/>
                </a:solidFill>
                <a:effectLst/>
                <a:latin typeface="Segoe Sans"/>
              </a:rPr>
              <a:t>Conversations for Suicide Safer Homes (CSSH)</a:t>
            </a:r>
            <a:r>
              <a:rPr lang="en-US" b="0" i="0" dirty="0">
                <a:solidFill>
                  <a:srgbClr val="424242"/>
                </a:solidFill>
                <a:effectLst/>
                <a:latin typeface="Segoe Sans"/>
              </a:rPr>
              <a:t> and its roots in the </a:t>
            </a:r>
            <a:r>
              <a:rPr lang="en-US" b="1" i="0" dirty="0">
                <a:solidFill>
                  <a:srgbClr val="424242"/>
                </a:solidFill>
                <a:effectLst/>
                <a:latin typeface="Segoe Sans"/>
              </a:rPr>
              <a:t>Counseling on Access to Lethal Means (CALM)</a:t>
            </a:r>
            <a:r>
              <a:rPr lang="en-US" b="0" i="0" dirty="0">
                <a:solidFill>
                  <a:srgbClr val="424242"/>
                </a:solidFill>
                <a:effectLst/>
                <a:latin typeface="Segoe Sans"/>
              </a:rPr>
              <a:t> framework.</a:t>
            </a:r>
          </a:p>
          <a:p>
            <a:pPr algn="l">
              <a:buFont typeface="Arial" panose="020B0604020202020204" pitchFamily="34" charset="0"/>
              <a:buNone/>
            </a:pPr>
            <a:endParaRPr lang="en-US" b="0" i="0" dirty="0">
              <a:solidFill>
                <a:srgbClr val="424242"/>
              </a:solidFill>
              <a:effectLst/>
              <a:latin typeface="Segoe Sans"/>
            </a:endParaRPr>
          </a:p>
          <a:p>
            <a:pPr marL="171450" indent="-171450" algn="l">
              <a:buFont typeface="Arial" panose="020B0604020202020204" pitchFamily="34" charset="0"/>
              <a:buChar char="•"/>
            </a:pPr>
            <a:r>
              <a:rPr lang="en-US" b="0" i="0" dirty="0">
                <a:solidFill>
                  <a:srgbClr val="424242"/>
                </a:solidFill>
                <a:effectLst/>
                <a:latin typeface="Segoe Sans"/>
              </a:rPr>
              <a:t>In </a:t>
            </a:r>
            <a:r>
              <a:rPr lang="en-US" b="1" i="0" dirty="0">
                <a:solidFill>
                  <a:srgbClr val="424242"/>
                </a:solidFill>
                <a:effectLst/>
                <a:latin typeface="Segoe Sans"/>
              </a:rPr>
              <a:t>2017</a:t>
            </a:r>
            <a:r>
              <a:rPr lang="en-US" b="0" i="0" dirty="0">
                <a:solidFill>
                  <a:srgbClr val="424242"/>
                </a:solidFill>
                <a:effectLst/>
                <a:latin typeface="Segoe Sans"/>
              </a:rPr>
              <a:t>, the </a:t>
            </a:r>
            <a:r>
              <a:rPr lang="en-US" b="1" i="0" dirty="0">
                <a:solidFill>
                  <a:srgbClr val="424242"/>
                </a:solidFill>
                <a:effectLst/>
                <a:latin typeface="Segoe Sans"/>
              </a:rPr>
              <a:t>Missouri Institute for Mental Health (MIMH)</a:t>
            </a:r>
            <a:r>
              <a:rPr lang="en-US" b="0" i="0" dirty="0">
                <a:solidFill>
                  <a:srgbClr val="424242"/>
                </a:solidFill>
                <a:effectLst/>
                <a:latin typeface="Segoe Sans"/>
              </a:rPr>
              <a:t> was invited by the </a:t>
            </a:r>
            <a:r>
              <a:rPr lang="en-US" b="1" i="0" dirty="0">
                <a:solidFill>
                  <a:srgbClr val="424242"/>
                </a:solidFill>
                <a:effectLst/>
                <a:latin typeface="Segoe Sans"/>
              </a:rPr>
              <a:t>Missouri Foundation for Health (MFH)</a:t>
            </a:r>
            <a:r>
              <a:rPr lang="en-US" b="0" i="0" dirty="0">
                <a:solidFill>
                  <a:srgbClr val="424242"/>
                </a:solidFill>
                <a:effectLst/>
                <a:latin typeface="Segoe Sans"/>
              </a:rPr>
              <a:t> to propose a project aimed at reducing firearm suicides. A key component was adapting CALM—originally developed by Elaine Frank, Dr. Frank Ciocca, and Cathy Barber—for use with gun retailers.</a:t>
            </a:r>
          </a:p>
          <a:p>
            <a:pPr algn="l">
              <a:buFont typeface="Arial" panose="020B0604020202020204" pitchFamily="34" charset="0"/>
              <a:buNone/>
            </a:pPr>
            <a:endParaRPr lang="en-US" b="0" i="0" dirty="0">
              <a:solidFill>
                <a:srgbClr val="424242"/>
              </a:solidFill>
              <a:effectLst/>
              <a:latin typeface="Segoe Sans"/>
            </a:endParaRPr>
          </a:p>
          <a:p>
            <a:pPr marL="171450" indent="-171450" algn="l">
              <a:buFont typeface="Arial" panose="020B0604020202020204" pitchFamily="34" charset="0"/>
              <a:buChar char="•"/>
            </a:pPr>
            <a:r>
              <a:rPr lang="en-US" b="0" i="0" dirty="0">
                <a:solidFill>
                  <a:srgbClr val="424242"/>
                </a:solidFill>
                <a:effectLst/>
                <a:latin typeface="Segoe Sans"/>
              </a:rPr>
              <a:t>In </a:t>
            </a:r>
            <a:r>
              <a:rPr lang="en-US" b="1" i="0" dirty="0">
                <a:solidFill>
                  <a:srgbClr val="424242"/>
                </a:solidFill>
                <a:effectLst/>
                <a:latin typeface="Segoe Sans"/>
              </a:rPr>
              <a:t>2018</a:t>
            </a:r>
            <a:r>
              <a:rPr lang="en-US" b="0" i="0" dirty="0">
                <a:solidFill>
                  <a:srgbClr val="424242"/>
                </a:solidFill>
                <a:effectLst/>
                <a:latin typeface="Segoe Sans"/>
              </a:rPr>
              <a:t>, MFH awarded MIMH a three-year grant, leading to the creation of the </a:t>
            </a:r>
            <a:r>
              <a:rPr lang="en-US" b="1" i="0" dirty="0">
                <a:solidFill>
                  <a:srgbClr val="424242"/>
                </a:solidFill>
                <a:effectLst/>
                <a:latin typeface="Segoe Sans"/>
              </a:rPr>
              <a:t>Safer Homes Collaborative (SHC)</a:t>
            </a:r>
            <a:r>
              <a:rPr lang="en-US" b="0" i="0" dirty="0">
                <a:solidFill>
                  <a:srgbClr val="424242"/>
                </a:solidFill>
                <a:effectLst/>
                <a:latin typeface="Segoe Sans"/>
              </a:rPr>
              <a:t>. MIMH partnered with Elaine Frank, Rick Strait, and Elizabeth Makulec to adapt CALM into two versions:</a:t>
            </a:r>
          </a:p>
          <a:p>
            <a:pPr marL="742950" lvl="1" indent="-285750" algn="l">
              <a:buFont typeface="Arial" panose="020B0604020202020204" pitchFamily="34" charset="0"/>
              <a:buChar char="•"/>
            </a:pPr>
            <a:r>
              <a:rPr lang="en-US" b="1" i="0" dirty="0">
                <a:solidFill>
                  <a:srgbClr val="424242"/>
                </a:solidFill>
                <a:effectLst/>
                <a:latin typeface="Segoe Sans"/>
              </a:rPr>
              <a:t>Clinical CALM (CALM.3)</a:t>
            </a:r>
            <a:r>
              <a:rPr lang="en-US" b="0" i="0" dirty="0">
                <a:solidFill>
                  <a:srgbClr val="424242"/>
                </a:solidFill>
                <a:effectLst/>
                <a:latin typeface="Segoe Sans"/>
              </a:rPr>
              <a:t> for healthcare providers</a:t>
            </a:r>
          </a:p>
          <a:p>
            <a:pPr marL="742950" lvl="1" indent="-285750" algn="l">
              <a:buFont typeface="Arial" panose="020B0604020202020204" pitchFamily="34" charset="0"/>
              <a:buChar char="•"/>
            </a:pPr>
            <a:r>
              <a:rPr lang="en-US" b="1" i="0" dirty="0">
                <a:solidFill>
                  <a:srgbClr val="424242"/>
                </a:solidFill>
                <a:effectLst/>
                <a:latin typeface="Segoe Sans"/>
              </a:rPr>
              <a:t>Conversations on Access to Lethal Means (CALM.1)</a:t>
            </a:r>
            <a:r>
              <a:rPr lang="en-US" b="0" i="0" dirty="0">
                <a:solidFill>
                  <a:srgbClr val="424242"/>
                </a:solidFill>
                <a:effectLst/>
                <a:latin typeface="Segoe Sans"/>
              </a:rPr>
              <a:t> for gun retailers</a:t>
            </a:r>
          </a:p>
          <a:p>
            <a:pPr algn="l">
              <a:buFont typeface="Arial" panose="020B0604020202020204" pitchFamily="34" charset="0"/>
              <a:buNone/>
            </a:pPr>
            <a:endParaRPr lang="en-US" b="0" i="0" dirty="0">
              <a:solidFill>
                <a:srgbClr val="424242"/>
              </a:solidFill>
              <a:effectLst/>
              <a:latin typeface="Segoe Sans"/>
            </a:endParaRPr>
          </a:p>
          <a:p>
            <a:pPr marL="171450" indent="-171450" algn="l">
              <a:buFont typeface="Arial" panose="020B0604020202020204" pitchFamily="34" charset="0"/>
              <a:buChar char="•"/>
            </a:pPr>
            <a:r>
              <a:rPr lang="en-US" b="0" i="0" dirty="0">
                <a:solidFill>
                  <a:srgbClr val="424242"/>
                </a:solidFill>
                <a:effectLst/>
                <a:latin typeface="Segoe Sans"/>
              </a:rPr>
              <a:t>Initially, CALM.1 was delivered in-person to gun shops, but participation was limited. SHC expanded outreach to include </a:t>
            </a:r>
            <a:r>
              <a:rPr lang="en-US" b="1" i="0" dirty="0">
                <a:solidFill>
                  <a:srgbClr val="424242"/>
                </a:solidFill>
                <a:effectLst/>
                <a:latin typeface="Segoe Sans"/>
              </a:rPr>
              <a:t>gun owners and community members</a:t>
            </a:r>
            <a:r>
              <a:rPr lang="en-US" b="0" i="0" dirty="0">
                <a:solidFill>
                  <a:srgbClr val="424242"/>
                </a:solidFill>
                <a:effectLst/>
                <a:latin typeface="Segoe Sans"/>
              </a:rPr>
              <a:t> who could engage in conversations about suicide risk and firearm access.</a:t>
            </a:r>
          </a:p>
          <a:p>
            <a:pPr marL="171450" indent="-171450" algn="l">
              <a:buFont typeface="Arial" panose="020B0604020202020204" pitchFamily="34" charset="0"/>
              <a:buChar char="•"/>
            </a:pPr>
            <a:endParaRPr lang="en-US" b="0" i="0" dirty="0">
              <a:solidFill>
                <a:srgbClr val="424242"/>
              </a:solidFill>
              <a:effectLst/>
              <a:latin typeface="Segoe Sans"/>
            </a:endParaRPr>
          </a:p>
          <a:p>
            <a:pPr marL="171450" indent="-171450" algn="l">
              <a:buFont typeface="Arial" panose="020B0604020202020204" pitchFamily="34" charset="0"/>
              <a:buChar char="•"/>
            </a:pPr>
            <a:r>
              <a:rPr lang="en-US" b="0" i="0" dirty="0">
                <a:solidFill>
                  <a:srgbClr val="424242"/>
                </a:solidFill>
                <a:effectLst/>
                <a:latin typeface="Segoe Sans"/>
              </a:rPr>
              <a:t>Evaluation of CALM workshops—delivered at conferences and community events—showed increased </a:t>
            </a:r>
            <a:r>
              <a:rPr lang="en-US" b="1" i="0" dirty="0">
                <a:solidFill>
                  <a:srgbClr val="424242"/>
                </a:solidFill>
                <a:effectLst/>
                <a:latin typeface="Segoe Sans"/>
              </a:rPr>
              <a:t>comfort, confidence, and willingness</a:t>
            </a:r>
            <a:r>
              <a:rPr lang="en-US" b="0" i="0" dirty="0">
                <a:solidFill>
                  <a:srgbClr val="424242"/>
                </a:solidFill>
                <a:effectLst/>
                <a:latin typeface="Segoe Sans"/>
              </a:rPr>
              <a:t> among participants to talk about suicide and lethal means safety. Over </a:t>
            </a:r>
            <a:r>
              <a:rPr lang="en-US" b="1" i="0" dirty="0">
                <a:solidFill>
                  <a:srgbClr val="424242"/>
                </a:solidFill>
                <a:effectLst/>
                <a:latin typeface="Segoe Sans"/>
              </a:rPr>
              <a:t>800 Missourians</a:t>
            </a:r>
            <a:r>
              <a:rPr lang="en-US" b="0" i="0" dirty="0">
                <a:solidFill>
                  <a:srgbClr val="424242"/>
                </a:solidFill>
                <a:effectLst/>
                <a:latin typeface="Segoe Sans"/>
              </a:rPr>
              <a:t> were trained.</a:t>
            </a:r>
          </a:p>
          <a:p>
            <a:pPr marL="171450" indent="-171450" algn="l">
              <a:buFont typeface="Arial" panose="020B0604020202020204" pitchFamily="34" charset="0"/>
              <a:buChar char="•"/>
            </a:pPr>
            <a:endParaRPr lang="en-US" b="0" i="0" dirty="0">
              <a:solidFill>
                <a:srgbClr val="424242"/>
              </a:solidFill>
              <a:effectLst/>
              <a:latin typeface="Segoe Sans"/>
            </a:endParaRPr>
          </a:p>
          <a:p>
            <a:pPr marL="171450" indent="-171450" algn="l">
              <a:buFont typeface="Arial" panose="020B0604020202020204" pitchFamily="34" charset="0"/>
              <a:buChar char="•"/>
            </a:pPr>
            <a:r>
              <a:rPr lang="en-US" b="0" i="0" dirty="0">
                <a:solidFill>
                  <a:srgbClr val="424242"/>
                </a:solidFill>
                <a:effectLst/>
                <a:latin typeface="Segoe Sans"/>
              </a:rPr>
              <a:t>In </a:t>
            </a:r>
            <a:r>
              <a:rPr lang="en-US" b="1" i="0" dirty="0">
                <a:solidFill>
                  <a:srgbClr val="424242"/>
                </a:solidFill>
                <a:effectLst/>
                <a:latin typeface="Segoe Sans"/>
              </a:rPr>
              <a:t>2022</a:t>
            </a:r>
            <a:r>
              <a:rPr lang="en-US" b="0" i="0" dirty="0">
                <a:solidFill>
                  <a:srgbClr val="424242"/>
                </a:solidFill>
                <a:effectLst/>
                <a:latin typeface="Segoe Sans"/>
              </a:rPr>
              <a:t>, SHC received continued funding to broaden its impact. CALM.1 was adapted into </a:t>
            </a:r>
            <a:r>
              <a:rPr lang="en-US" b="1" i="0" dirty="0">
                <a:solidFill>
                  <a:srgbClr val="424242"/>
                </a:solidFill>
                <a:effectLst/>
                <a:latin typeface="Segoe Sans"/>
              </a:rPr>
              <a:t>Conversations for Suicide Safer Homes (CSSH)</a:t>
            </a:r>
            <a:r>
              <a:rPr lang="en-US" b="0" i="0" dirty="0">
                <a:solidFill>
                  <a:srgbClr val="424242"/>
                </a:solidFill>
                <a:effectLst/>
                <a:latin typeface="Segoe Sans"/>
              </a:rPr>
              <a:t>—a more flexible, audience-specific training. CSSH is now tailored for groups such as:</a:t>
            </a:r>
          </a:p>
          <a:p>
            <a:pPr marL="742950" lvl="1" indent="-285750" algn="l">
              <a:buFont typeface="Arial" panose="020B0604020202020204" pitchFamily="34" charset="0"/>
              <a:buChar char="•"/>
            </a:pPr>
            <a:r>
              <a:rPr lang="en-US" b="0" i="0" dirty="0">
                <a:solidFill>
                  <a:srgbClr val="424242"/>
                </a:solidFill>
                <a:effectLst/>
                <a:latin typeface="Segoe Sans"/>
              </a:rPr>
              <a:t>First responders</a:t>
            </a:r>
          </a:p>
          <a:p>
            <a:pPr marL="742950" lvl="1" indent="-285750" algn="l">
              <a:buFont typeface="Arial" panose="020B0604020202020204" pitchFamily="34" charset="0"/>
              <a:buChar char="•"/>
            </a:pPr>
            <a:r>
              <a:rPr lang="en-US" b="0" i="0" dirty="0">
                <a:solidFill>
                  <a:srgbClr val="424242"/>
                </a:solidFill>
                <a:effectLst/>
                <a:latin typeface="Segoe Sans"/>
              </a:rPr>
              <a:t>Service members and Veterans</a:t>
            </a:r>
          </a:p>
          <a:p>
            <a:pPr marL="742950" lvl="1" indent="-285750" algn="l">
              <a:buFont typeface="Arial" panose="020B0604020202020204" pitchFamily="34" charset="0"/>
              <a:buChar char="•"/>
            </a:pPr>
            <a:r>
              <a:rPr lang="en-US" b="0" i="0" dirty="0">
                <a:solidFill>
                  <a:srgbClr val="424242"/>
                </a:solidFill>
                <a:effectLst/>
                <a:latin typeface="Segoe Sans"/>
              </a:rPr>
              <a:t>Faith-based communities</a:t>
            </a:r>
          </a:p>
          <a:p>
            <a:pPr marL="742950" lvl="1" indent="-285750" algn="l">
              <a:buFont typeface="Arial" panose="020B0604020202020204" pitchFamily="34" charset="0"/>
              <a:buChar char="•"/>
            </a:pPr>
            <a:r>
              <a:rPr lang="en-US" b="0" i="0" dirty="0">
                <a:solidFill>
                  <a:srgbClr val="424242"/>
                </a:solidFill>
                <a:effectLst/>
                <a:latin typeface="Segoe Sans"/>
              </a:rPr>
              <a:t>High-risk occupations</a:t>
            </a:r>
          </a:p>
          <a:p>
            <a:pPr algn="l"/>
            <a:endParaRPr lang="en-US" b="0" i="0" dirty="0">
              <a:solidFill>
                <a:srgbClr val="424242"/>
              </a:solidFill>
              <a:effectLst/>
              <a:latin typeface="Segoe Sans"/>
            </a:endParaRPr>
          </a:p>
          <a:p>
            <a:pPr algn="l"/>
            <a:r>
              <a:rPr lang="en-US" b="0" i="0" dirty="0">
                <a:solidFill>
                  <a:srgbClr val="424242"/>
                </a:solidFill>
                <a:effectLst/>
                <a:latin typeface="Segoe Sans"/>
              </a:rPr>
              <a:t>This evolution reflects a growing commitment to </a:t>
            </a:r>
            <a:r>
              <a:rPr lang="en-US" b="1" i="0" dirty="0">
                <a:solidFill>
                  <a:srgbClr val="424242"/>
                </a:solidFill>
                <a:effectLst/>
                <a:latin typeface="Segoe Sans"/>
              </a:rPr>
              <a:t>lethal means safety</a:t>
            </a:r>
            <a:r>
              <a:rPr lang="en-US" b="0" i="0" dirty="0">
                <a:solidFill>
                  <a:srgbClr val="424242"/>
                </a:solidFill>
                <a:effectLst/>
                <a:latin typeface="Segoe Sans"/>
              </a:rPr>
              <a:t> and </a:t>
            </a:r>
            <a:r>
              <a:rPr lang="en-US" b="1" i="0" dirty="0">
                <a:solidFill>
                  <a:srgbClr val="424242"/>
                </a:solidFill>
                <a:effectLst/>
                <a:latin typeface="Segoe Sans"/>
              </a:rPr>
              <a:t>community-based suicide prevention</a:t>
            </a:r>
            <a:r>
              <a:rPr lang="en-US" b="0" i="0" dirty="0">
                <a:solidFill>
                  <a:srgbClr val="424242"/>
                </a:solidFill>
                <a:effectLst/>
                <a:latin typeface="Segoe Sans"/>
              </a:rPr>
              <a:t>.</a:t>
            </a:r>
          </a:p>
          <a:p>
            <a:br>
              <a:rPr lang="en-US" dirty="0"/>
            </a:br>
            <a:endParaRPr lang="en-US" dirty="0">
              <a:cs typeface="Calibri"/>
            </a:endParaRPr>
          </a:p>
        </p:txBody>
      </p:sp>
    </p:spTree>
    <p:extLst>
      <p:ext uri="{BB962C8B-B14F-4D97-AF65-F5344CB8AC3E}">
        <p14:creationId xmlns:p14="http://schemas.microsoft.com/office/powerpoint/2010/main" val="2423244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b="1" i="0" dirty="0">
                <a:solidFill>
                  <a:srgbClr val="424242"/>
                </a:solidFill>
                <a:effectLst/>
                <a:latin typeface="Segoe Sans"/>
              </a:rPr>
              <a:t>Instructor Note: Understanding Risk – It’s About Access, Not Intent</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Purpose of This Slide:</a:t>
            </a:r>
            <a:br>
              <a:rPr lang="en-US" sz="1600" b="0" i="0" dirty="0">
                <a:solidFill>
                  <a:srgbClr val="424242"/>
                </a:solidFill>
                <a:effectLst/>
                <a:latin typeface="Segoe Sans"/>
              </a:rPr>
            </a:br>
            <a:r>
              <a:rPr lang="en-US" sz="1600" b="0" i="0" dirty="0">
                <a:solidFill>
                  <a:srgbClr val="424242"/>
                </a:solidFill>
                <a:effectLst/>
                <a:latin typeface="Segoe Sans"/>
              </a:rPr>
              <a:t>This slide is designed to challenge assumptions about the link between gun ownership and mental health or suicidal behavior. It emphasizes that </a:t>
            </a:r>
            <a:r>
              <a:rPr lang="en-US" sz="1600" b="1" i="0" dirty="0">
                <a:solidFill>
                  <a:srgbClr val="424242"/>
                </a:solidFill>
                <a:effectLst/>
                <a:latin typeface="Segoe Sans"/>
              </a:rPr>
              <a:t>the presence of a firearm doesn’t make someone more suicidal, but it does make a suicide attempt more likely to be fatal</a:t>
            </a:r>
            <a:r>
              <a:rPr lang="en-US" sz="1600" b="0" i="0" dirty="0">
                <a:solidFill>
                  <a:srgbClr val="424242"/>
                </a:solidFill>
                <a:effectLst/>
                <a:latin typeface="Segoe Sans"/>
              </a:rPr>
              <a:t>.</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Key Talking Points:</a:t>
            </a:r>
            <a:endParaRPr lang="en-US" sz="1600" b="0" i="0" dirty="0">
              <a:solidFill>
                <a:srgbClr val="424242"/>
              </a:solidFill>
              <a:effectLst/>
              <a:latin typeface="Segoe Sans"/>
            </a:endParaRPr>
          </a:p>
          <a:p>
            <a:pPr marL="285750" indent="-285750" algn="l">
              <a:buFont typeface="Arial" panose="020B0604020202020204" pitchFamily="34" charset="0"/>
              <a:buChar char="•"/>
            </a:pPr>
            <a:r>
              <a:rPr lang="en-US" sz="1600" b="1" i="0" dirty="0">
                <a:solidFill>
                  <a:srgbClr val="424242"/>
                </a:solidFill>
                <a:effectLst/>
                <a:latin typeface="Segoe Sans"/>
              </a:rPr>
              <a:t>Mental Health is Common:</a:t>
            </a:r>
            <a:br>
              <a:rPr lang="en-US" sz="1600" b="0" i="0" dirty="0">
                <a:solidFill>
                  <a:srgbClr val="424242"/>
                </a:solidFill>
                <a:effectLst/>
                <a:latin typeface="Segoe Sans"/>
              </a:rPr>
            </a:br>
            <a:r>
              <a:rPr lang="en-US" sz="1600" b="0" i="0" dirty="0">
                <a:solidFill>
                  <a:srgbClr val="424242"/>
                </a:solidFill>
                <a:effectLst/>
                <a:latin typeface="Segoe Sans"/>
              </a:rPr>
              <a:t>About </a:t>
            </a:r>
            <a:r>
              <a:rPr lang="en-US" sz="1600" b="1" i="0" dirty="0">
                <a:solidFill>
                  <a:srgbClr val="424242"/>
                </a:solidFill>
                <a:effectLst/>
                <a:latin typeface="Segoe Sans"/>
              </a:rPr>
              <a:t>1 in 4 adults</a:t>
            </a:r>
            <a:r>
              <a:rPr lang="en-US" sz="1600" b="0" i="0" dirty="0">
                <a:solidFill>
                  <a:srgbClr val="424242"/>
                </a:solidFill>
                <a:effectLst/>
                <a:latin typeface="Segoe Sans"/>
              </a:rPr>
              <a:t> will experience a mental health condition at some point in their lives. This is true </a:t>
            </a:r>
            <a:r>
              <a:rPr lang="en-US" sz="1600" b="1" i="0" dirty="0">
                <a:solidFill>
                  <a:srgbClr val="424242"/>
                </a:solidFill>
                <a:effectLst/>
                <a:latin typeface="Segoe Sans"/>
              </a:rPr>
              <a:t>regardless of whether they own a firearm</a:t>
            </a:r>
            <a:r>
              <a:rPr lang="en-US" sz="1600" b="0" i="0" dirty="0">
                <a:solidFill>
                  <a:srgbClr val="424242"/>
                </a:solidFill>
                <a:effectLst/>
                <a:latin typeface="Segoe Sans"/>
              </a:rPr>
              <a:t>.</a:t>
            </a:r>
          </a:p>
          <a:p>
            <a:pPr marL="285750" indent="-285750" algn="l">
              <a:buFont typeface="Arial" panose="020B0604020202020204" pitchFamily="34" charset="0"/>
              <a:buChar char="•"/>
            </a:pPr>
            <a:r>
              <a:rPr lang="en-US" sz="1600" b="1" i="0" dirty="0">
                <a:solidFill>
                  <a:srgbClr val="424242"/>
                </a:solidFill>
                <a:effectLst/>
                <a:latin typeface="Segoe Sans"/>
              </a:rPr>
              <a:t>Gun Ownership ≠ Suicidality:</a:t>
            </a:r>
            <a:br>
              <a:rPr lang="en-US" sz="1600" b="0" i="0" dirty="0">
                <a:solidFill>
                  <a:srgbClr val="424242"/>
                </a:solidFill>
                <a:effectLst/>
                <a:latin typeface="Segoe Sans"/>
              </a:rPr>
            </a:br>
            <a:r>
              <a:rPr lang="en-US" sz="1600" b="0" i="0" dirty="0">
                <a:solidFill>
                  <a:srgbClr val="424242"/>
                </a:solidFill>
                <a:effectLst/>
                <a:latin typeface="Segoe Sans"/>
              </a:rPr>
              <a:t>Research shows that </a:t>
            </a:r>
            <a:r>
              <a:rPr lang="en-US" sz="1600" b="1" i="0" dirty="0">
                <a:solidFill>
                  <a:srgbClr val="424242"/>
                </a:solidFill>
                <a:effectLst/>
                <a:latin typeface="Segoe Sans"/>
              </a:rPr>
              <a:t>gun owners are no more likely than non-gun owners to experience suicidal thoughts or attempt suicide</a:t>
            </a:r>
            <a:r>
              <a:rPr lang="en-US" sz="1600" b="0" i="0" dirty="0">
                <a:solidFill>
                  <a:srgbClr val="424242"/>
                </a:solidFill>
                <a:effectLst/>
                <a:latin typeface="Segoe Sans"/>
              </a:rPr>
              <a:t>. The difference lies in the </a:t>
            </a:r>
            <a:r>
              <a:rPr lang="en-US" sz="1600" b="1" i="0" dirty="0">
                <a:solidFill>
                  <a:srgbClr val="424242"/>
                </a:solidFill>
                <a:effectLst/>
                <a:latin typeface="Segoe Sans"/>
              </a:rPr>
              <a:t>outcome</a:t>
            </a:r>
            <a:r>
              <a:rPr lang="en-US" sz="1600" b="0" i="0" dirty="0">
                <a:solidFill>
                  <a:srgbClr val="424242"/>
                </a:solidFill>
                <a:effectLst/>
                <a:latin typeface="Segoe Sans"/>
              </a:rPr>
              <a:t> of an attempt.</a:t>
            </a:r>
          </a:p>
          <a:p>
            <a:pPr marL="285750" indent="-285750" algn="l">
              <a:buFont typeface="Arial" panose="020B0604020202020204" pitchFamily="34" charset="0"/>
              <a:buChar char="•"/>
            </a:pPr>
            <a:r>
              <a:rPr lang="en-US" sz="1600" b="1" i="0" dirty="0">
                <a:solidFill>
                  <a:srgbClr val="424242"/>
                </a:solidFill>
                <a:effectLst/>
                <a:latin typeface="Segoe Sans"/>
              </a:rPr>
              <a:t>Lethality is the Risk Factor:</a:t>
            </a:r>
            <a:br>
              <a:rPr lang="en-US" sz="1600" b="0" i="0" dirty="0">
                <a:solidFill>
                  <a:srgbClr val="424242"/>
                </a:solidFill>
                <a:effectLst/>
                <a:latin typeface="Segoe Sans"/>
              </a:rPr>
            </a:br>
            <a:r>
              <a:rPr lang="en-US" sz="1600" b="0" i="0" dirty="0">
                <a:solidFill>
                  <a:srgbClr val="424242"/>
                </a:solidFill>
                <a:effectLst/>
                <a:latin typeface="Segoe Sans"/>
              </a:rPr>
              <a:t>Firearms are </a:t>
            </a:r>
            <a:r>
              <a:rPr lang="en-US" sz="1600" b="1" i="0" dirty="0">
                <a:solidFill>
                  <a:srgbClr val="424242"/>
                </a:solidFill>
                <a:effectLst/>
                <a:latin typeface="Segoe Sans"/>
              </a:rPr>
              <a:t>highly lethal</a:t>
            </a:r>
            <a:r>
              <a:rPr lang="en-US" sz="1600" b="0" i="0" dirty="0">
                <a:solidFill>
                  <a:srgbClr val="424242"/>
                </a:solidFill>
                <a:effectLst/>
                <a:latin typeface="Segoe Sans"/>
              </a:rPr>
              <a:t>—about </a:t>
            </a:r>
            <a:r>
              <a:rPr lang="en-US" sz="1600" b="1" i="0" dirty="0">
                <a:solidFill>
                  <a:srgbClr val="424242"/>
                </a:solidFill>
                <a:effectLst/>
                <a:latin typeface="Segoe Sans"/>
              </a:rPr>
              <a:t>9 out of 10 suicide attempts with a gun result in death</a:t>
            </a:r>
            <a:r>
              <a:rPr lang="en-US" sz="1600" b="0" i="0" dirty="0">
                <a:solidFill>
                  <a:srgbClr val="424242"/>
                </a:solidFill>
                <a:effectLst/>
                <a:latin typeface="Segoe Sans"/>
              </a:rPr>
              <a:t>. In contrast, methods like overdose or cutting are far less likely to be fatal, giving time for medical intervention and a second chance at life.</a:t>
            </a:r>
          </a:p>
          <a:p>
            <a:pPr marL="285750" indent="-285750" algn="l">
              <a:buFont typeface="Arial" panose="020B0604020202020204" pitchFamily="34" charset="0"/>
              <a:buChar char="•"/>
            </a:pPr>
            <a:r>
              <a:rPr lang="en-US" sz="1600" b="1" i="0" dirty="0">
                <a:solidFill>
                  <a:srgbClr val="424242"/>
                </a:solidFill>
                <a:effectLst/>
                <a:latin typeface="Segoe Sans"/>
              </a:rPr>
              <a:t>Why This Matters:</a:t>
            </a:r>
            <a:br>
              <a:rPr lang="en-US" sz="1600" b="0" i="0" dirty="0">
                <a:solidFill>
                  <a:srgbClr val="424242"/>
                </a:solidFill>
                <a:effectLst/>
                <a:latin typeface="Segoe Sans"/>
              </a:rPr>
            </a:br>
            <a:r>
              <a:rPr lang="en-US" sz="1600" b="0" i="0" dirty="0">
                <a:solidFill>
                  <a:srgbClr val="424242"/>
                </a:solidFill>
                <a:effectLst/>
                <a:latin typeface="Segoe Sans"/>
              </a:rPr>
              <a:t>The goal isn’t to stigmatize gun ownership—it’s to highlight that </a:t>
            </a:r>
            <a:r>
              <a:rPr lang="en-US" sz="1600" b="1" i="0" dirty="0">
                <a:solidFill>
                  <a:srgbClr val="424242"/>
                </a:solidFill>
                <a:effectLst/>
                <a:latin typeface="Segoe Sans"/>
              </a:rPr>
              <a:t>access to a lethal method during a crisis can turn a temporary situation into a permanent tragedy</a:t>
            </a:r>
            <a:r>
              <a:rPr lang="en-US" sz="1600" b="0" i="0" dirty="0">
                <a:solidFill>
                  <a:srgbClr val="424242"/>
                </a:solidFill>
                <a:effectLst/>
                <a:latin typeface="Segoe Sans"/>
              </a:rPr>
              <a:t>. Safe storage and temporary removal during high-risk periods can save lives.</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Framing for the Audience:</a:t>
            </a:r>
            <a:br>
              <a:rPr lang="en-US" sz="1600" b="0" i="0" dirty="0">
                <a:solidFill>
                  <a:srgbClr val="424242"/>
                </a:solidFill>
                <a:effectLst/>
                <a:latin typeface="Segoe Sans"/>
              </a:rPr>
            </a:br>
            <a:r>
              <a:rPr lang="en-US" sz="1600" b="0" i="0" dirty="0">
                <a:solidFill>
                  <a:srgbClr val="424242"/>
                </a:solidFill>
                <a:effectLst/>
                <a:latin typeface="Segoe Sans"/>
              </a:rPr>
              <a:t>This slide helps shift the conversation from “who is at risk” to “what increases the risk of death.” It’s not about blaming individuals—it’s about </a:t>
            </a:r>
            <a:r>
              <a:rPr lang="en-US" sz="1600" b="1" i="0" dirty="0">
                <a:solidFill>
                  <a:srgbClr val="424242"/>
                </a:solidFill>
                <a:effectLst/>
                <a:latin typeface="Segoe Sans"/>
              </a:rPr>
              <a:t>empowering families and communities to take simple, life-saving steps</a:t>
            </a:r>
            <a:r>
              <a:rPr lang="en-US" sz="1600" b="0" i="0" dirty="0">
                <a:solidFill>
                  <a:srgbClr val="424242"/>
                </a:solidFill>
                <a:effectLst/>
                <a:latin typeface="Segoe Sans"/>
              </a:rPr>
              <a:t>.</a:t>
            </a:r>
          </a:p>
          <a:p>
            <a:endParaRPr lang="en-US" b="0" dirty="0">
              <a:cs typeface="Calibri"/>
            </a:endParaRPr>
          </a:p>
        </p:txBody>
      </p:sp>
    </p:spTree>
    <p:extLst>
      <p:ext uri="{BB962C8B-B14F-4D97-AF65-F5344CB8AC3E}">
        <p14:creationId xmlns:p14="http://schemas.microsoft.com/office/powerpoint/2010/main" val="3830457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b="1" i="0" dirty="0">
                <a:solidFill>
                  <a:srgbClr val="424242"/>
                </a:solidFill>
                <a:effectLst/>
                <a:latin typeface="Segoe Sans"/>
              </a:rPr>
              <a:t>Instructor Note: Who Can Benefit from Learning to Have a Conversation About Suicide Safer Homes?</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Everyone</a:t>
            </a:r>
            <a:r>
              <a:rPr lang="en-US" sz="1600" b="0" i="0" dirty="0">
                <a:solidFill>
                  <a:srgbClr val="424242"/>
                </a:solidFill>
                <a:effectLst/>
                <a:latin typeface="Segoe Sans"/>
              </a:rPr>
              <a:t> can benefit from learning how to talk about putting time and distance between a person in emotional crisis and access to lethal means. These conversations are vital because:</a:t>
            </a:r>
          </a:p>
          <a:p>
            <a:pPr marL="285750" indent="-285750" algn="l">
              <a:buFont typeface="Arial" panose="020B0604020202020204" pitchFamily="34" charset="0"/>
              <a:buChar char="•"/>
            </a:pPr>
            <a:r>
              <a:rPr lang="en-US" sz="1600" b="1" i="0" dirty="0">
                <a:solidFill>
                  <a:srgbClr val="424242"/>
                </a:solidFill>
                <a:effectLst/>
                <a:latin typeface="Segoe Sans"/>
              </a:rPr>
              <a:t>Suicidal thoughts often stem from emotional pain</a:t>
            </a:r>
            <a:r>
              <a:rPr lang="en-US" sz="1600" b="0" i="0" dirty="0">
                <a:solidFill>
                  <a:srgbClr val="424242"/>
                </a:solidFill>
                <a:effectLst/>
                <a:latin typeface="Segoe Sans"/>
              </a:rPr>
              <a:t>—feelings of hopelessness, despair, or being a burden. The desire is typically to end the pain, not necessarily life itself.</a:t>
            </a:r>
          </a:p>
          <a:p>
            <a:pPr marL="285750" indent="-285750" algn="l">
              <a:buFont typeface="Arial" panose="020B0604020202020204" pitchFamily="34" charset="0"/>
              <a:buChar char="•"/>
            </a:pPr>
            <a:r>
              <a:rPr lang="en-US" sz="1600" b="1" i="0" dirty="0">
                <a:solidFill>
                  <a:srgbClr val="424242"/>
                </a:solidFill>
                <a:effectLst/>
                <a:latin typeface="Segoe Sans"/>
              </a:rPr>
              <a:t>Talking about emotional pain can de-escalate a crisis</a:t>
            </a:r>
            <a:r>
              <a:rPr lang="en-US" sz="1600" b="0" i="0" dirty="0">
                <a:solidFill>
                  <a:srgbClr val="424242"/>
                </a:solidFill>
                <a:effectLst/>
                <a:latin typeface="Segoe Sans"/>
              </a:rPr>
              <a:t>, helping the person feel heard and begin to think more clearly.</a:t>
            </a:r>
          </a:p>
          <a:p>
            <a:pPr marL="285750" indent="-285750" algn="l">
              <a:buFont typeface="Arial" panose="020B0604020202020204" pitchFamily="34" charset="0"/>
              <a:buChar char="•"/>
            </a:pPr>
            <a:r>
              <a:rPr lang="en-US" sz="1600" b="1" i="0" dirty="0">
                <a:solidFill>
                  <a:srgbClr val="424242"/>
                </a:solidFill>
                <a:effectLst/>
                <a:latin typeface="Segoe Sans"/>
              </a:rPr>
              <a:t>Discussing access to lethal means</a:t>
            </a:r>
            <a:r>
              <a:rPr lang="en-US" sz="1600" b="0" i="0" dirty="0">
                <a:solidFill>
                  <a:srgbClr val="424242"/>
                </a:solidFill>
                <a:effectLst/>
                <a:latin typeface="Segoe Sans"/>
              </a:rPr>
              <a:t> can interrupt the progression from suicidal thoughts to forming a specific plan and may help connect the person to support sooner.</a:t>
            </a:r>
          </a:p>
          <a:p>
            <a:pPr marL="285750" indent="-285750" algn="l">
              <a:buFont typeface="Arial" panose="020B0604020202020204" pitchFamily="34" charset="0"/>
              <a:buChar char="•"/>
            </a:pPr>
            <a:r>
              <a:rPr lang="en-US" sz="1600" b="1" i="0" dirty="0">
                <a:solidFill>
                  <a:srgbClr val="424242"/>
                </a:solidFill>
                <a:effectLst/>
                <a:latin typeface="Segoe Sans"/>
              </a:rPr>
              <a:t>Research and lived experience</a:t>
            </a:r>
            <a:r>
              <a:rPr lang="en-US" sz="1600" b="0" i="0" dirty="0">
                <a:solidFill>
                  <a:srgbClr val="424242"/>
                </a:solidFill>
                <a:effectLst/>
                <a:latin typeface="Segoe Sans"/>
              </a:rPr>
              <a:t> show that when stressors pile up, it becomes harder to think clearly. A calm, compassionate conversation can make a meaningful difference.</a:t>
            </a:r>
          </a:p>
          <a:p>
            <a:pPr>
              <a:buFont typeface="Times New Roman" panose="02020603050405020304" pitchFamily="18" charset="0"/>
            </a:pPr>
            <a:endParaRPr lang="en-US" dirty="0">
              <a:cs typeface="Calibri"/>
            </a:endParaRPr>
          </a:p>
        </p:txBody>
      </p:sp>
    </p:spTree>
    <p:extLst>
      <p:ext uri="{BB962C8B-B14F-4D97-AF65-F5344CB8AC3E}">
        <p14:creationId xmlns:p14="http://schemas.microsoft.com/office/powerpoint/2010/main" val="994454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400" b="1" i="0" dirty="0">
                <a:solidFill>
                  <a:srgbClr val="424242"/>
                </a:solidFill>
                <a:effectLst/>
                <a:latin typeface="Segoe Sans"/>
              </a:rPr>
              <a:t>Instructor Note: Recognizing Warning Signs of Suicide Risk</a:t>
            </a:r>
          </a:p>
          <a:p>
            <a:pPr algn="l"/>
            <a:r>
              <a:rPr lang="en-US" sz="2400" b="1" i="0" dirty="0">
                <a:solidFill>
                  <a:srgbClr val="424242"/>
                </a:solidFill>
                <a:effectLst/>
                <a:latin typeface="Segoe Sans"/>
              </a:rPr>
              <a:t>Purpose of This Slide:</a:t>
            </a:r>
            <a:br>
              <a:rPr lang="en-US" sz="2400" b="0" i="0" dirty="0">
                <a:solidFill>
                  <a:srgbClr val="424242"/>
                </a:solidFill>
                <a:effectLst/>
                <a:latin typeface="Segoe Sans"/>
              </a:rPr>
            </a:br>
            <a:endParaRPr lang="en-US" sz="2400" b="0" i="0" dirty="0">
              <a:solidFill>
                <a:srgbClr val="424242"/>
              </a:solidFill>
              <a:effectLst/>
              <a:latin typeface="Segoe Sans"/>
            </a:endParaRPr>
          </a:p>
          <a:p>
            <a:pPr algn="l"/>
            <a:r>
              <a:rPr lang="en-US" sz="2400" b="0" i="0" dirty="0">
                <a:solidFill>
                  <a:srgbClr val="424242"/>
                </a:solidFill>
                <a:effectLst/>
                <a:latin typeface="Segoe Sans"/>
              </a:rPr>
              <a:t>This section helps participants identify common warning signs that may indicate someone is at risk for suicide. The focus is on recognizing </a:t>
            </a:r>
            <a:r>
              <a:rPr lang="en-US" sz="2400" b="1" i="0" dirty="0">
                <a:solidFill>
                  <a:srgbClr val="424242"/>
                </a:solidFill>
                <a:effectLst/>
                <a:latin typeface="Segoe Sans"/>
              </a:rPr>
              <a:t>noticeable changes</a:t>
            </a:r>
            <a:r>
              <a:rPr lang="en-US" sz="2400" b="0" i="0" dirty="0">
                <a:solidFill>
                  <a:srgbClr val="424242"/>
                </a:solidFill>
                <a:effectLst/>
                <a:latin typeface="Segoe Sans"/>
              </a:rPr>
              <a:t> in a person’s usual behavior, mood, or emotional state.</a:t>
            </a:r>
          </a:p>
          <a:p>
            <a:pPr algn="l"/>
            <a:endParaRPr lang="en-US" sz="2400" b="1" i="0" dirty="0">
              <a:solidFill>
                <a:srgbClr val="424242"/>
              </a:solidFill>
              <a:effectLst/>
              <a:latin typeface="Segoe Sans"/>
            </a:endParaRPr>
          </a:p>
          <a:p>
            <a:pPr algn="l"/>
            <a:r>
              <a:rPr lang="en-US" sz="2400" b="1" i="0" dirty="0">
                <a:solidFill>
                  <a:srgbClr val="424242"/>
                </a:solidFill>
                <a:effectLst/>
                <a:latin typeface="Segoe Sans"/>
              </a:rPr>
              <a:t>Key Points to </a:t>
            </a:r>
            <a:r>
              <a:rPr lang="en-US" sz="2400" b="1" i="0">
                <a:solidFill>
                  <a:srgbClr val="424242"/>
                </a:solidFill>
                <a:effectLst/>
                <a:latin typeface="Segoe Sans"/>
              </a:rPr>
              <a:t>Emphasize:</a:t>
            </a:r>
          </a:p>
          <a:p>
            <a:pPr algn="l"/>
            <a:endParaRPr lang="en-US" sz="2400" b="0" i="0" dirty="0">
              <a:solidFill>
                <a:srgbClr val="424242"/>
              </a:solidFill>
              <a:effectLst/>
              <a:latin typeface="Segoe Sans"/>
            </a:endParaRPr>
          </a:p>
          <a:p>
            <a:pPr marL="342900" indent="-342900" algn="l">
              <a:buFont typeface="Arial" panose="020B0604020202020204" pitchFamily="34" charset="0"/>
              <a:buChar char="•"/>
            </a:pPr>
            <a:r>
              <a:rPr lang="en-US" sz="2400" b="1" i="0" dirty="0">
                <a:solidFill>
                  <a:srgbClr val="424242"/>
                </a:solidFill>
                <a:effectLst/>
                <a:latin typeface="Segoe Sans"/>
              </a:rPr>
              <a:t>Look for Changes, Not Just Symptoms:</a:t>
            </a:r>
            <a:br>
              <a:rPr lang="en-US" sz="2400" b="0" i="0" dirty="0">
                <a:solidFill>
                  <a:srgbClr val="424242"/>
                </a:solidFill>
                <a:effectLst/>
                <a:latin typeface="Segoe Sans"/>
              </a:rPr>
            </a:br>
            <a:r>
              <a:rPr lang="en-US" sz="2400" b="0" i="0" dirty="0">
                <a:solidFill>
                  <a:srgbClr val="424242"/>
                </a:solidFill>
                <a:effectLst/>
                <a:latin typeface="Segoe Sans"/>
              </a:rPr>
              <a:t>Warning signs often involve shifts in how someone typically acts or feels. It’s not just about the presence of certain behaviors—it’s about how those behaviors </a:t>
            </a:r>
            <a:r>
              <a:rPr lang="en-US" sz="2400" b="1" i="0" dirty="0">
                <a:solidFill>
                  <a:srgbClr val="424242"/>
                </a:solidFill>
                <a:effectLst/>
                <a:latin typeface="Segoe Sans"/>
              </a:rPr>
              <a:t>differ from what’s normal for that individual</a:t>
            </a:r>
            <a:r>
              <a:rPr lang="en-US" sz="2400" b="0" i="0" dirty="0">
                <a:solidFill>
                  <a:srgbClr val="424242"/>
                </a:solidFill>
                <a:effectLst/>
                <a:latin typeface="Segoe Sans"/>
              </a:rPr>
              <a:t>.</a:t>
            </a:r>
          </a:p>
          <a:p>
            <a:pPr marL="342900" indent="-342900" algn="l">
              <a:buFont typeface="Arial" panose="020B0604020202020204" pitchFamily="34" charset="0"/>
              <a:buChar char="•"/>
            </a:pPr>
            <a:endParaRPr lang="en-US" sz="2400" b="0" i="0" dirty="0">
              <a:solidFill>
                <a:srgbClr val="424242"/>
              </a:solidFill>
              <a:effectLst/>
              <a:latin typeface="Segoe Sans"/>
            </a:endParaRPr>
          </a:p>
          <a:p>
            <a:pPr marL="342900" indent="-342900" algn="l">
              <a:buFont typeface="Arial" panose="020B0604020202020204" pitchFamily="34" charset="0"/>
              <a:buChar char="•"/>
            </a:pPr>
            <a:r>
              <a:rPr lang="en-US" sz="2400" b="1" i="0" dirty="0">
                <a:solidFill>
                  <a:srgbClr val="424242"/>
                </a:solidFill>
                <a:effectLst/>
                <a:latin typeface="Segoe Sans"/>
              </a:rPr>
              <a:t>Context Matters:</a:t>
            </a:r>
            <a:br>
              <a:rPr lang="en-US" sz="2400" b="0" i="0" dirty="0">
                <a:solidFill>
                  <a:srgbClr val="424242"/>
                </a:solidFill>
                <a:effectLst/>
                <a:latin typeface="Segoe Sans"/>
              </a:rPr>
            </a:br>
            <a:r>
              <a:rPr lang="en-US" sz="2400" b="0" i="0" dirty="0">
                <a:solidFill>
                  <a:srgbClr val="424242"/>
                </a:solidFill>
                <a:effectLst/>
                <a:latin typeface="Segoe Sans"/>
              </a:rPr>
              <a:t>A behavior that might not seem concerning in one person could be a red flag in another if it represents a significant change. Encourage participants to trust their instincts when something feels “off.”</a:t>
            </a:r>
          </a:p>
          <a:p>
            <a:pPr marL="342900" indent="-342900" algn="l">
              <a:buFont typeface="Arial" panose="020B0604020202020204" pitchFamily="34" charset="0"/>
              <a:buChar char="•"/>
            </a:pPr>
            <a:endParaRPr lang="en-US" sz="2400" b="0" i="0" dirty="0">
              <a:solidFill>
                <a:srgbClr val="424242"/>
              </a:solidFill>
              <a:effectLst/>
              <a:latin typeface="Segoe Sans"/>
            </a:endParaRPr>
          </a:p>
          <a:p>
            <a:pPr marL="342900" indent="-342900" algn="l">
              <a:buFont typeface="Arial" panose="020B0604020202020204" pitchFamily="34" charset="0"/>
              <a:buChar char="•"/>
            </a:pPr>
            <a:r>
              <a:rPr lang="en-US" sz="2400" b="1" i="0" dirty="0">
                <a:solidFill>
                  <a:srgbClr val="424242"/>
                </a:solidFill>
                <a:effectLst/>
                <a:latin typeface="Segoe Sans"/>
              </a:rPr>
              <a:t>Early Recognition Saves Lives:</a:t>
            </a:r>
            <a:br>
              <a:rPr lang="en-US" sz="2400" b="0" i="0" dirty="0">
                <a:solidFill>
                  <a:srgbClr val="424242"/>
                </a:solidFill>
                <a:effectLst/>
                <a:latin typeface="Segoe Sans"/>
              </a:rPr>
            </a:br>
            <a:r>
              <a:rPr lang="en-US" sz="2400" b="0" i="0" dirty="0">
                <a:solidFill>
                  <a:srgbClr val="424242"/>
                </a:solidFill>
                <a:effectLst/>
                <a:latin typeface="Segoe Sans"/>
              </a:rPr>
              <a:t>Identifying these changes early can create an opportunity for connection, support, and intervention before a crisis escalates.</a:t>
            </a:r>
          </a:p>
          <a:p>
            <a:endParaRPr lang="en-US" dirty="0">
              <a:cs typeface="Calibri"/>
            </a:endParaRPr>
          </a:p>
        </p:txBody>
      </p:sp>
    </p:spTree>
    <p:extLst>
      <p:ext uri="{BB962C8B-B14F-4D97-AF65-F5344CB8AC3E}">
        <p14:creationId xmlns:p14="http://schemas.microsoft.com/office/powerpoint/2010/main" val="3209419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b="1" i="0" dirty="0">
                <a:solidFill>
                  <a:srgbClr val="424242"/>
                </a:solidFill>
                <a:effectLst/>
                <a:latin typeface="Segoe Sans"/>
              </a:rPr>
              <a:t>Instructor Note:</a:t>
            </a:r>
          </a:p>
          <a:p>
            <a:pPr algn="l"/>
            <a:endParaRPr lang="en-US" sz="1600" b="1" i="0" dirty="0">
              <a:solidFill>
                <a:srgbClr val="424242"/>
              </a:solidFill>
              <a:effectLst/>
              <a:latin typeface="Segoe Sans"/>
            </a:endParaRPr>
          </a:p>
          <a:p>
            <a:pPr algn="l"/>
            <a:r>
              <a:rPr lang="en-US" sz="1600" b="0" i="0" dirty="0">
                <a:solidFill>
                  <a:srgbClr val="424242"/>
                </a:solidFill>
                <a:effectLst/>
                <a:latin typeface="Segoe Sans"/>
              </a:rPr>
              <a:t>Let’s listen as </a:t>
            </a:r>
            <a:r>
              <a:rPr lang="en-US" sz="1600" b="1" i="0" dirty="0">
                <a:solidFill>
                  <a:srgbClr val="424242"/>
                </a:solidFill>
                <a:effectLst/>
                <a:latin typeface="Segoe Sans"/>
              </a:rPr>
              <a:t>Elena describes the warning signs</a:t>
            </a:r>
            <a:r>
              <a:rPr lang="en-US" sz="1600" b="0" i="0" dirty="0">
                <a:solidFill>
                  <a:srgbClr val="424242"/>
                </a:solidFill>
                <a:effectLst/>
                <a:latin typeface="Segoe Sans"/>
              </a:rPr>
              <a:t> she observed in her husband’s behavior, and the steps she took to check whether others were noticing similar concerns.</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a:t>
            </a:r>
          </a:p>
          <a:p>
            <a:pPr algn="l"/>
            <a:r>
              <a:rPr lang="en-US" sz="1600" b="1" i="0" dirty="0">
                <a:solidFill>
                  <a:srgbClr val="424242"/>
                </a:solidFill>
                <a:effectLst/>
                <a:latin typeface="Segoe Sans"/>
              </a:rPr>
              <a:t>Debrief Discussion Points:</a:t>
            </a:r>
          </a:p>
          <a:p>
            <a:pPr algn="l"/>
            <a:endParaRPr lang="en-US" sz="1600" b="1" i="0" dirty="0">
              <a:solidFill>
                <a:srgbClr val="424242"/>
              </a:solidFill>
              <a:effectLst/>
              <a:latin typeface="Segoe Sans"/>
            </a:endParaRPr>
          </a:p>
          <a:p>
            <a:pPr marL="285750" indent="-285750" algn="l">
              <a:buFont typeface="Arial" panose="020B0604020202020204" pitchFamily="34" charset="0"/>
              <a:buChar char="•"/>
            </a:pPr>
            <a:r>
              <a:rPr lang="en-US" sz="1600" b="1" i="0" dirty="0">
                <a:solidFill>
                  <a:srgbClr val="424242"/>
                </a:solidFill>
                <a:effectLst/>
                <a:latin typeface="Segoe Sans"/>
              </a:rPr>
              <a:t>What warning signs did Elena and Luis notice that raised concern for Manny?</a:t>
            </a:r>
            <a:br>
              <a:rPr lang="en-US" sz="1600" b="0" i="0" dirty="0">
                <a:solidFill>
                  <a:srgbClr val="424242"/>
                </a:solidFill>
                <a:effectLst/>
                <a:latin typeface="Segoe Sans"/>
              </a:rPr>
            </a:br>
            <a:r>
              <a:rPr lang="en-US" sz="1600" b="0" i="0" dirty="0">
                <a:solidFill>
                  <a:srgbClr val="424242"/>
                </a:solidFill>
                <a:effectLst/>
                <a:latin typeface="Segoe Sans"/>
              </a:rPr>
              <a:t>(Examples: a gut feeling of “What if Manny had done something to himself?”, finding empty liquor bottles hidden in the trash, changes in sleep, inconsistent work attendance, noticeable weight loss, and ongoing stress at work and home.)</a:t>
            </a:r>
          </a:p>
          <a:p>
            <a:pPr marL="285750" indent="-285750" algn="l">
              <a:buFont typeface="Arial" panose="020B0604020202020204" pitchFamily="34" charset="0"/>
              <a:buChar char="•"/>
            </a:pPr>
            <a:endParaRPr lang="en-US" sz="1600" b="0" i="0" dirty="0">
              <a:solidFill>
                <a:srgbClr val="424242"/>
              </a:solidFill>
              <a:effectLst/>
              <a:latin typeface="Segoe Sans"/>
            </a:endParaRPr>
          </a:p>
          <a:p>
            <a:pPr marL="285750" indent="-285750" algn="l">
              <a:buFont typeface="Arial" panose="020B0604020202020204" pitchFamily="34" charset="0"/>
              <a:buChar char="•"/>
            </a:pPr>
            <a:r>
              <a:rPr lang="en-US" sz="1600" b="1" i="0" dirty="0">
                <a:solidFill>
                  <a:srgbClr val="424242"/>
                </a:solidFill>
                <a:effectLst/>
                <a:latin typeface="Segoe Sans"/>
              </a:rPr>
              <a:t>Discussion Insight:</a:t>
            </a:r>
            <a:br>
              <a:rPr lang="en-US" sz="1600" b="0" i="0" dirty="0">
                <a:solidFill>
                  <a:srgbClr val="424242"/>
                </a:solidFill>
                <a:effectLst/>
                <a:latin typeface="Segoe Sans"/>
              </a:rPr>
            </a:br>
            <a:r>
              <a:rPr lang="en-US" sz="1600" b="0" i="0" dirty="0">
                <a:solidFill>
                  <a:srgbClr val="424242"/>
                </a:solidFill>
                <a:effectLst/>
                <a:latin typeface="Segoe Sans"/>
              </a:rPr>
              <a:t>Sometimes, those closest to a person—like a spouse or family member—may struggle to recognize the severity of changes in behavior, mood, or substance use. They might worry they’re overreacting or be in denial. In these cases, </a:t>
            </a:r>
            <a:r>
              <a:rPr lang="en-US" sz="1600" b="1" i="0" dirty="0">
                <a:solidFill>
                  <a:srgbClr val="424242"/>
                </a:solidFill>
                <a:effectLst/>
                <a:latin typeface="Segoe Sans"/>
              </a:rPr>
              <a:t>seeking input from trusted others</a:t>
            </a:r>
            <a:r>
              <a:rPr lang="en-US" sz="1600" b="0" i="0" dirty="0">
                <a:solidFill>
                  <a:srgbClr val="424242"/>
                </a:solidFill>
                <a:effectLst/>
                <a:latin typeface="Segoe Sans"/>
              </a:rPr>
              <a:t> can provide a more objective and complete picture.</a:t>
            </a:r>
          </a:p>
          <a:p>
            <a:pPr marL="285750" indent="-285750" algn="l">
              <a:buFont typeface="Arial" panose="020B0604020202020204" pitchFamily="34" charset="0"/>
              <a:buChar char="•"/>
            </a:pPr>
            <a:endParaRPr lang="en-US" sz="1600" b="0" i="0" dirty="0">
              <a:solidFill>
                <a:srgbClr val="424242"/>
              </a:solidFill>
              <a:effectLst/>
              <a:latin typeface="Segoe Sans"/>
            </a:endParaRPr>
          </a:p>
          <a:p>
            <a:pPr marL="285750" indent="-285750" algn="l">
              <a:buFont typeface="Arial" panose="020B0604020202020204" pitchFamily="34" charset="0"/>
              <a:buChar char="•"/>
            </a:pPr>
            <a:r>
              <a:rPr lang="en-US" sz="1600" b="1" i="0" dirty="0">
                <a:solidFill>
                  <a:srgbClr val="424242"/>
                </a:solidFill>
                <a:effectLst/>
                <a:latin typeface="Segoe Sans"/>
              </a:rPr>
              <a:t>Additional Insight:</a:t>
            </a:r>
            <a:br>
              <a:rPr lang="en-US" sz="1600" b="0" i="0" dirty="0">
                <a:solidFill>
                  <a:srgbClr val="424242"/>
                </a:solidFill>
                <a:effectLst/>
                <a:latin typeface="Segoe Sans"/>
              </a:rPr>
            </a:br>
            <a:r>
              <a:rPr lang="en-US" sz="1600" b="0" i="0" dirty="0">
                <a:solidFill>
                  <a:srgbClr val="424242"/>
                </a:solidFill>
                <a:effectLst/>
                <a:latin typeface="Segoe Sans"/>
              </a:rPr>
              <a:t>Conversely, a person at risk may not be receptive to concerns raised by close family members. However, they might be more open to hearing those concerns from a </a:t>
            </a:r>
            <a:r>
              <a:rPr lang="en-US" sz="1600" b="1" i="0" dirty="0">
                <a:solidFill>
                  <a:srgbClr val="424242"/>
                </a:solidFill>
                <a:effectLst/>
                <a:latin typeface="Segoe Sans"/>
              </a:rPr>
              <a:t>trusted friend, colleague, or community member</a:t>
            </a:r>
            <a:r>
              <a:rPr lang="en-US" sz="1600" b="0" i="0" dirty="0">
                <a:solidFill>
                  <a:srgbClr val="424242"/>
                </a:solidFill>
                <a:effectLst/>
                <a:latin typeface="Segoe Sans"/>
              </a:rPr>
              <a:t>. This is where involving </a:t>
            </a:r>
            <a:r>
              <a:rPr lang="en-US" sz="1600" b="1" i="0" dirty="0">
                <a:solidFill>
                  <a:srgbClr val="424242"/>
                </a:solidFill>
                <a:effectLst/>
                <a:latin typeface="Segoe Sans"/>
              </a:rPr>
              <a:t>outside support</a:t>
            </a:r>
            <a:r>
              <a:rPr lang="en-US" sz="1600" b="0" i="0" dirty="0">
                <a:solidFill>
                  <a:srgbClr val="424242"/>
                </a:solidFill>
                <a:effectLst/>
                <a:latin typeface="Segoe Sans"/>
              </a:rPr>
              <a:t> can be especially helpful.</a:t>
            </a:r>
          </a:p>
          <a:p>
            <a:r>
              <a:rPr lang="en-US" sz="1100" dirty="0"/>
              <a:t> </a:t>
            </a:r>
            <a:endParaRPr lang="en-US" sz="1100" dirty="0">
              <a:cs typeface="Calibri"/>
            </a:endParaRPr>
          </a:p>
          <a:p>
            <a:r>
              <a:rPr lang="en-US" sz="1100" dirty="0"/>
              <a:t>If the video does not download to your slides, the video can be downloaded</a:t>
            </a:r>
            <a:endParaRPr lang="en-US" sz="1100" dirty="0">
              <a:cs typeface="Calibri"/>
            </a:endParaRPr>
          </a:p>
          <a:p>
            <a:r>
              <a:rPr lang="en-US" sz="1100" dirty="0"/>
              <a:t>from </a:t>
            </a:r>
            <a:r>
              <a:rPr lang="en-US" sz="1100" u="sng" dirty="0">
                <a:hlinkClick r:id="rId3"/>
              </a:rPr>
              <a:t>https://vimeo.com/668732659</a:t>
            </a:r>
            <a:r>
              <a:rPr lang="en-US" sz="1100" dirty="0"/>
              <a:t> or </a:t>
            </a:r>
            <a:r>
              <a:rPr lang="en-US" sz="1100" u="sng" dirty="0">
                <a:hlinkClick r:id="rId4"/>
              </a:rPr>
              <a:t>https://worriedaboutaveteran.org/warning-signs/</a:t>
            </a:r>
            <a:endParaRPr lang="en-US" sz="1100" u="sng" dirty="0"/>
          </a:p>
          <a:p>
            <a:pPr>
              <a:lnSpc>
                <a:spcPct val="107000"/>
              </a:lnSpc>
            </a:pPr>
            <a:endParaRPr lang="en-US" sz="1100" dirty="0">
              <a:cs typeface="Calibri"/>
            </a:endParaRPr>
          </a:p>
          <a:p>
            <a:pPr>
              <a:lnSpc>
                <a:spcPct val="107000"/>
              </a:lnSpc>
            </a:pPr>
            <a:endParaRPr lang="en-US" sz="1100" dirty="0"/>
          </a:p>
          <a:p>
            <a:endParaRPr lang="en-US" dirty="0">
              <a:cs typeface="Calibri"/>
            </a:endParaRPr>
          </a:p>
        </p:txBody>
      </p:sp>
    </p:spTree>
    <p:extLst>
      <p:ext uri="{BB962C8B-B14F-4D97-AF65-F5344CB8AC3E}">
        <p14:creationId xmlns:p14="http://schemas.microsoft.com/office/powerpoint/2010/main" val="2364992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b="1" i="0" dirty="0">
                <a:solidFill>
                  <a:srgbClr val="424242"/>
                </a:solidFill>
                <a:effectLst/>
                <a:latin typeface="Segoe Sans"/>
              </a:rPr>
              <a:t>Instructor Note:</a:t>
            </a:r>
          </a:p>
          <a:p>
            <a:pPr algn="l"/>
            <a:endParaRPr lang="en-US" sz="1600" b="1" i="0" dirty="0">
              <a:solidFill>
                <a:srgbClr val="424242"/>
              </a:solidFill>
              <a:effectLst/>
              <a:latin typeface="Segoe Sans"/>
            </a:endParaRPr>
          </a:p>
          <a:p>
            <a:pPr algn="l"/>
            <a:r>
              <a:rPr lang="en-US" sz="1600" b="0" i="0" dirty="0">
                <a:solidFill>
                  <a:srgbClr val="424242"/>
                </a:solidFill>
                <a:effectLst/>
                <a:latin typeface="Segoe Sans"/>
              </a:rPr>
              <a:t>Emphasize the </a:t>
            </a:r>
            <a:r>
              <a:rPr lang="en-US" sz="1600" b="1" i="0" dirty="0">
                <a:solidFill>
                  <a:srgbClr val="424242"/>
                </a:solidFill>
                <a:effectLst/>
                <a:latin typeface="Segoe Sans"/>
              </a:rPr>
              <a:t>primary goal of safety</a:t>
            </a:r>
            <a:r>
              <a:rPr lang="en-US" sz="1600" b="0" i="0" dirty="0">
                <a:solidFill>
                  <a:srgbClr val="424242"/>
                </a:solidFill>
                <a:effectLst/>
                <a:latin typeface="Segoe Sans"/>
              </a:rPr>
              <a:t>—the focus is on keeping individuals who may be at risk </a:t>
            </a:r>
            <a:r>
              <a:rPr lang="en-US" sz="1600" b="1" i="0" dirty="0">
                <a:solidFill>
                  <a:srgbClr val="424242"/>
                </a:solidFill>
                <a:effectLst/>
                <a:latin typeface="Segoe Sans"/>
              </a:rPr>
              <a:t>safe and alive</a:t>
            </a:r>
            <a:r>
              <a:rPr lang="en-US" sz="1600" b="0" i="0" dirty="0">
                <a:solidFill>
                  <a:srgbClr val="424242"/>
                </a:solidFill>
                <a:effectLst/>
                <a:latin typeface="Segoe Sans"/>
              </a:rPr>
              <a:t>.</a:t>
            </a:r>
          </a:p>
          <a:p>
            <a:pPr algn="l"/>
            <a:r>
              <a:rPr lang="en-US" sz="1600" b="0" i="0" dirty="0">
                <a:solidFill>
                  <a:srgbClr val="424242"/>
                </a:solidFill>
                <a:effectLst/>
                <a:latin typeface="Segoe Sans"/>
              </a:rPr>
              <a:t>Encourage participants to have the conversation </a:t>
            </a:r>
            <a:r>
              <a:rPr lang="en-US" sz="1600" b="1" i="0" dirty="0">
                <a:solidFill>
                  <a:srgbClr val="424242"/>
                </a:solidFill>
                <a:effectLst/>
                <a:latin typeface="Segoe Sans"/>
              </a:rPr>
              <a:t>as soon as possible</a:t>
            </a:r>
            <a:r>
              <a:rPr lang="en-US" sz="1600" b="0" i="0" dirty="0">
                <a:solidFill>
                  <a:srgbClr val="424242"/>
                </a:solidFill>
                <a:effectLst/>
                <a:latin typeface="Segoe Sans"/>
              </a:rPr>
              <a:t>, choosing a </a:t>
            </a:r>
            <a:r>
              <a:rPr lang="en-US" sz="1600" b="1" i="0" dirty="0">
                <a:solidFill>
                  <a:srgbClr val="424242"/>
                </a:solidFill>
                <a:effectLst/>
                <a:latin typeface="Segoe Sans"/>
              </a:rPr>
              <a:t>mutually convenient, non-threatening, and private setting</a:t>
            </a:r>
            <a:r>
              <a:rPr lang="en-US" sz="1600" b="0" i="0" dirty="0">
                <a:solidFill>
                  <a:srgbClr val="424242"/>
                </a:solidFill>
                <a:effectLst/>
                <a:latin typeface="Segoe Sans"/>
              </a:rPr>
              <a:t> where the person feels safe and respected.</a:t>
            </a:r>
          </a:p>
        </p:txBody>
      </p:sp>
    </p:spTree>
    <p:extLst>
      <p:ext uri="{BB962C8B-B14F-4D97-AF65-F5344CB8AC3E}">
        <p14:creationId xmlns:p14="http://schemas.microsoft.com/office/powerpoint/2010/main" val="1755065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400" b="1" i="0" dirty="0">
                <a:solidFill>
                  <a:srgbClr val="424242"/>
                </a:solidFill>
                <a:effectLst/>
                <a:latin typeface="Segoe Sans"/>
              </a:rPr>
              <a:t>Instructor Note: Starting the Conversation About Suicide Risk</a:t>
            </a:r>
          </a:p>
          <a:p>
            <a:pPr algn="l"/>
            <a:endParaRPr lang="en-US" sz="2400" b="1" i="0" dirty="0">
              <a:solidFill>
                <a:srgbClr val="424242"/>
              </a:solidFill>
              <a:effectLst/>
              <a:latin typeface="Segoe Sans"/>
            </a:endParaRPr>
          </a:p>
          <a:p>
            <a:pPr algn="l"/>
            <a:r>
              <a:rPr lang="en-US" sz="2400" b="1" i="0" dirty="0">
                <a:solidFill>
                  <a:srgbClr val="424242"/>
                </a:solidFill>
                <a:effectLst/>
                <a:latin typeface="Segoe Sans"/>
              </a:rPr>
              <a:t>Purpose of This Slide:</a:t>
            </a:r>
            <a:br>
              <a:rPr lang="en-US" sz="2400" b="0" i="0" dirty="0">
                <a:solidFill>
                  <a:srgbClr val="424242"/>
                </a:solidFill>
                <a:effectLst/>
                <a:latin typeface="Segoe Sans"/>
              </a:rPr>
            </a:br>
            <a:r>
              <a:rPr lang="en-US" sz="2400" b="0" i="0" dirty="0">
                <a:solidFill>
                  <a:srgbClr val="424242"/>
                </a:solidFill>
                <a:effectLst/>
                <a:latin typeface="Segoe Sans"/>
              </a:rPr>
              <a:t>This section introduces participants to how they can begin a conversation when they’re concerned someone may be at risk for suicide. The focus is on approaching the person with empathy, clarity, and directness.</a:t>
            </a:r>
          </a:p>
          <a:p>
            <a:pPr algn="l"/>
            <a:endParaRPr lang="en-US" sz="2400" b="1" i="0" dirty="0">
              <a:solidFill>
                <a:srgbClr val="424242"/>
              </a:solidFill>
              <a:effectLst/>
              <a:latin typeface="Segoe Sans"/>
            </a:endParaRPr>
          </a:p>
          <a:p>
            <a:pPr algn="l"/>
            <a:r>
              <a:rPr lang="en-US" sz="2400" b="1" i="0" dirty="0">
                <a:solidFill>
                  <a:srgbClr val="424242"/>
                </a:solidFill>
                <a:effectLst/>
                <a:latin typeface="Segoe Sans"/>
              </a:rPr>
              <a:t>Key Points to Emphasize:</a:t>
            </a:r>
            <a:endParaRPr lang="en-US" sz="2400" b="0" i="0" dirty="0">
              <a:solidFill>
                <a:srgbClr val="424242"/>
              </a:solidFill>
              <a:effectLst/>
              <a:latin typeface="Segoe Sans"/>
            </a:endParaRPr>
          </a:p>
          <a:p>
            <a:pPr algn="l">
              <a:buFont typeface="Arial" panose="020B0604020202020204" pitchFamily="34" charset="0"/>
              <a:buChar char="•"/>
            </a:pPr>
            <a:endParaRPr lang="en-US" sz="2400" b="1" i="0" dirty="0">
              <a:solidFill>
                <a:srgbClr val="424242"/>
              </a:solidFill>
              <a:effectLst/>
              <a:latin typeface="Segoe Sans"/>
            </a:endParaRPr>
          </a:p>
          <a:p>
            <a:pPr marL="342900" indent="-342900" algn="l">
              <a:buFont typeface="Arial" panose="020B0604020202020204" pitchFamily="34" charset="0"/>
              <a:buChar char="•"/>
            </a:pPr>
            <a:r>
              <a:rPr lang="en-US" sz="2400" b="1" i="0" dirty="0">
                <a:solidFill>
                  <a:srgbClr val="424242"/>
                </a:solidFill>
                <a:effectLst/>
                <a:latin typeface="Segoe Sans"/>
              </a:rPr>
              <a:t>Lead with Genuine Concern:</a:t>
            </a:r>
            <a:br>
              <a:rPr lang="en-US" sz="2400" b="0" i="0" dirty="0">
                <a:solidFill>
                  <a:srgbClr val="424242"/>
                </a:solidFill>
                <a:effectLst/>
                <a:latin typeface="Segoe Sans"/>
              </a:rPr>
            </a:br>
            <a:r>
              <a:rPr lang="en-US" sz="2400" b="0" i="0" dirty="0">
                <a:solidFill>
                  <a:srgbClr val="424242"/>
                </a:solidFill>
                <a:effectLst/>
                <a:latin typeface="Segoe Sans"/>
              </a:rPr>
              <a:t>Encourage participants to start from a place of authentic care. It’s important to clearly name the specific behaviors, mood changes, or warning signs that raised concern. This helps the person feel seen and understood.</a:t>
            </a:r>
          </a:p>
          <a:p>
            <a:pPr marL="342900" indent="-342900" algn="l">
              <a:buFont typeface="Arial" panose="020B0604020202020204" pitchFamily="34" charset="0"/>
              <a:buChar char="•"/>
            </a:pPr>
            <a:endParaRPr lang="en-US" sz="2400" b="0" i="0" dirty="0">
              <a:solidFill>
                <a:srgbClr val="424242"/>
              </a:solidFill>
              <a:effectLst/>
              <a:latin typeface="Segoe Sans"/>
            </a:endParaRPr>
          </a:p>
          <a:p>
            <a:pPr marL="342900" indent="-342900" algn="l">
              <a:buFont typeface="Arial" panose="020B0604020202020204" pitchFamily="34" charset="0"/>
              <a:buChar char="•"/>
            </a:pPr>
            <a:r>
              <a:rPr lang="en-US" sz="2400" b="1" i="0" dirty="0">
                <a:solidFill>
                  <a:srgbClr val="424242"/>
                </a:solidFill>
                <a:effectLst/>
                <a:latin typeface="Segoe Sans"/>
              </a:rPr>
              <a:t>Awareness Gap:</a:t>
            </a:r>
            <a:br>
              <a:rPr lang="en-US" sz="2400" b="0" i="0" dirty="0">
                <a:solidFill>
                  <a:srgbClr val="424242"/>
                </a:solidFill>
                <a:effectLst/>
                <a:latin typeface="Segoe Sans"/>
              </a:rPr>
            </a:br>
            <a:r>
              <a:rPr lang="en-US" sz="2400" b="0" i="0" dirty="0">
                <a:solidFill>
                  <a:srgbClr val="424242"/>
                </a:solidFill>
                <a:effectLst/>
                <a:latin typeface="Segoe Sans"/>
              </a:rPr>
              <a:t>Many individuals at risk are unaware that others have noticed changes in their mood or behavior. When someone reaches out with compassion, it can bring a sense of relief and open the door to meaningful dialogue.</a:t>
            </a:r>
          </a:p>
          <a:p>
            <a:pPr marL="342900" indent="-342900" algn="l">
              <a:buFont typeface="Arial" panose="020B0604020202020204" pitchFamily="34" charset="0"/>
              <a:buChar char="•"/>
            </a:pPr>
            <a:endParaRPr lang="en-US" sz="2400" b="0" i="0" dirty="0">
              <a:solidFill>
                <a:srgbClr val="424242"/>
              </a:solidFill>
              <a:effectLst/>
              <a:latin typeface="Segoe Sans"/>
            </a:endParaRPr>
          </a:p>
          <a:p>
            <a:pPr marL="342900" indent="-342900" algn="l">
              <a:buFont typeface="Arial" panose="020B0604020202020204" pitchFamily="34" charset="0"/>
              <a:buChar char="•"/>
            </a:pPr>
            <a:r>
              <a:rPr lang="en-US" sz="2400" b="1" i="0" dirty="0">
                <a:solidFill>
                  <a:srgbClr val="424242"/>
                </a:solidFill>
                <a:effectLst/>
                <a:latin typeface="Segoe Sans"/>
              </a:rPr>
              <a:t>Consistency Matters:</a:t>
            </a:r>
            <a:br>
              <a:rPr lang="en-US" sz="2400" b="0" i="0" dirty="0">
                <a:solidFill>
                  <a:srgbClr val="424242"/>
                </a:solidFill>
                <a:effectLst/>
                <a:latin typeface="Segoe Sans"/>
              </a:rPr>
            </a:br>
            <a:r>
              <a:rPr lang="en-US" sz="2400" b="0" i="0" dirty="0">
                <a:solidFill>
                  <a:srgbClr val="424242"/>
                </a:solidFill>
                <a:effectLst/>
                <a:latin typeface="Segoe Sans"/>
              </a:rPr>
              <a:t>Even if the person doesn’t open up right away, consistent, nonjudgmental support increases the likelihood that they will eventually share what they’re going through and accept help.</a:t>
            </a:r>
          </a:p>
          <a:p>
            <a:pPr marL="342900" indent="-342900" algn="l">
              <a:buFont typeface="Arial" panose="020B0604020202020204" pitchFamily="34" charset="0"/>
              <a:buChar char="•"/>
            </a:pPr>
            <a:endParaRPr lang="en-US" sz="2400" b="0" i="0" dirty="0">
              <a:solidFill>
                <a:srgbClr val="424242"/>
              </a:solidFill>
              <a:effectLst/>
              <a:latin typeface="Segoe Sans"/>
            </a:endParaRPr>
          </a:p>
          <a:p>
            <a:pPr marL="342900" indent="-342900" algn="l">
              <a:buFont typeface="Arial" panose="020B0604020202020204" pitchFamily="34" charset="0"/>
              <a:buChar char="•"/>
            </a:pPr>
            <a:r>
              <a:rPr lang="en-US" sz="2400" b="1" i="0" dirty="0">
                <a:solidFill>
                  <a:srgbClr val="424242"/>
                </a:solidFill>
                <a:effectLst/>
                <a:latin typeface="Segoe Sans"/>
              </a:rPr>
              <a:t>Be Direct About Suicide:</a:t>
            </a:r>
            <a:br>
              <a:rPr lang="en-US" sz="2400" b="0" i="0" dirty="0">
                <a:solidFill>
                  <a:srgbClr val="424242"/>
                </a:solidFill>
                <a:effectLst/>
                <a:latin typeface="Segoe Sans"/>
              </a:rPr>
            </a:br>
            <a:r>
              <a:rPr lang="en-US" sz="2400" b="0" i="0" dirty="0">
                <a:solidFill>
                  <a:srgbClr val="424242"/>
                </a:solidFill>
                <a:effectLst/>
                <a:latin typeface="Segoe Sans"/>
              </a:rPr>
              <a:t>Stress the importance of asking directly about suicide. Avoid vague language like “hurting yourself” or “not wanting to wake up.” These phrases can be misunderstood and may not communicate the seriousness of the concern.</a:t>
            </a:r>
          </a:p>
          <a:p>
            <a:pPr marL="342900" indent="-342900" algn="l">
              <a:buFont typeface="Arial" panose="020B0604020202020204" pitchFamily="34" charset="0"/>
              <a:buChar char="•"/>
            </a:pPr>
            <a:endParaRPr lang="en-US" sz="2400" b="0" i="0" dirty="0">
              <a:solidFill>
                <a:srgbClr val="424242"/>
              </a:solidFill>
              <a:effectLst/>
              <a:latin typeface="Segoe Sans"/>
            </a:endParaRPr>
          </a:p>
          <a:p>
            <a:pPr marL="342900" indent="-342900" algn="l">
              <a:buFont typeface="Arial" panose="020B0604020202020204" pitchFamily="34" charset="0"/>
              <a:buChar char="•"/>
            </a:pPr>
            <a:r>
              <a:rPr lang="en-US" sz="2400" b="1" i="0" dirty="0">
                <a:solidFill>
                  <a:srgbClr val="424242"/>
                </a:solidFill>
                <a:effectLst/>
                <a:latin typeface="Segoe Sans"/>
              </a:rPr>
              <a:t>Debunk the Myth:</a:t>
            </a:r>
            <a:br>
              <a:rPr lang="en-US" sz="2400" b="0" i="0" dirty="0">
                <a:solidFill>
                  <a:srgbClr val="424242"/>
                </a:solidFill>
                <a:effectLst/>
                <a:latin typeface="Segoe Sans"/>
              </a:rPr>
            </a:br>
            <a:r>
              <a:rPr lang="en-US" sz="2400" b="0" i="0" dirty="0">
                <a:solidFill>
                  <a:srgbClr val="424242"/>
                </a:solidFill>
                <a:effectLst/>
                <a:latin typeface="Segoe Sans"/>
              </a:rPr>
              <a:t>Reassure participants that asking about suicide does </a:t>
            </a:r>
            <a:r>
              <a:rPr lang="en-US" sz="2400" b="1" i="0" dirty="0">
                <a:solidFill>
                  <a:srgbClr val="424242"/>
                </a:solidFill>
                <a:effectLst/>
                <a:latin typeface="Segoe Sans"/>
              </a:rPr>
              <a:t>not</a:t>
            </a:r>
            <a:r>
              <a:rPr lang="en-US" sz="2400" b="0" i="0" dirty="0">
                <a:solidFill>
                  <a:srgbClr val="424242"/>
                </a:solidFill>
                <a:effectLst/>
                <a:latin typeface="Segoe Sans"/>
              </a:rPr>
              <a:t> plant the idea or increase risk. In fact, research shows that direct, respectful questions can reduce distress and show the person that someone is willing to listen and help.</a:t>
            </a:r>
          </a:p>
          <a:p>
            <a:endParaRPr lang="en-US" dirty="0"/>
          </a:p>
        </p:txBody>
      </p:sp>
    </p:spTree>
    <p:extLst>
      <p:ext uri="{BB962C8B-B14F-4D97-AF65-F5344CB8AC3E}">
        <p14:creationId xmlns:p14="http://schemas.microsoft.com/office/powerpoint/2010/main" val="1686174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b="1" i="0" dirty="0">
                <a:solidFill>
                  <a:srgbClr val="424242"/>
                </a:solidFill>
                <a:effectLst/>
                <a:latin typeface="Segoe Sans"/>
              </a:rPr>
              <a:t>Instructor Note: Practicing the Question</a:t>
            </a:r>
          </a:p>
          <a:p>
            <a:pPr algn="l"/>
            <a:endParaRPr lang="en-US" sz="1600" b="1" i="0" dirty="0">
              <a:solidFill>
                <a:srgbClr val="424242"/>
              </a:solidFill>
              <a:effectLst/>
              <a:latin typeface="Segoe Sans"/>
            </a:endParaRPr>
          </a:p>
          <a:p>
            <a:pPr algn="l"/>
            <a:r>
              <a:rPr lang="en-US" sz="1600" b="0" i="0" dirty="0">
                <a:solidFill>
                  <a:srgbClr val="424242"/>
                </a:solidFill>
                <a:effectLst/>
                <a:latin typeface="Segoe Sans"/>
              </a:rPr>
              <a:t>Invite participants to </a:t>
            </a:r>
            <a:r>
              <a:rPr lang="en-US" sz="1600" b="1" i="0" dirty="0">
                <a:solidFill>
                  <a:srgbClr val="424242"/>
                </a:solidFill>
                <a:effectLst/>
                <a:latin typeface="Segoe Sans"/>
              </a:rPr>
              <a:t>practice asking the question</a:t>
            </a:r>
            <a:r>
              <a:rPr lang="en-US" sz="1600" b="0" i="0" dirty="0">
                <a:solidFill>
                  <a:srgbClr val="424242"/>
                </a:solidFill>
                <a:effectLst/>
                <a:latin typeface="Segoe Sans"/>
              </a:rPr>
              <a:t> about suicide in a safe and supportive environment. Emphasize that this is a </a:t>
            </a:r>
            <a:r>
              <a:rPr lang="en-US" sz="1600" b="1" i="0" dirty="0">
                <a:solidFill>
                  <a:srgbClr val="424242"/>
                </a:solidFill>
                <a:effectLst/>
                <a:latin typeface="Segoe Sans"/>
              </a:rPr>
              <a:t>learning space</a:t>
            </a:r>
            <a:r>
              <a:rPr lang="en-US" sz="1600" b="0" i="0" dirty="0">
                <a:solidFill>
                  <a:srgbClr val="424242"/>
                </a:solidFill>
                <a:effectLst/>
                <a:latin typeface="Segoe Sans"/>
              </a:rPr>
              <a:t>, and practicing now helps ensure that the </a:t>
            </a:r>
            <a:r>
              <a:rPr lang="en-US" sz="1600" b="1" i="0" dirty="0">
                <a:solidFill>
                  <a:srgbClr val="424242"/>
                </a:solidFill>
                <a:effectLst/>
                <a:latin typeface="Segoe Sans"/>
              </a:rPr>
              <a:t>first time they ask</a:t>
            </a:r>
            <a:r>
              <a:rPr lang="en-US" sz="1600" b="0" i="0" dirty="0">
                <a:solidFill>
                  <a:srgbClr val="424242"/>
                </a:solidFill>
                <a:effectLst/>
                <a:latin typeface="Segoe Sans"/>
              </a:rPr>
              <a:t> isn’t during a real-life crisis.</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Purpose of the Exercise:</a:t>
            </a:r>
          </a:p>
          <a:p>
            <a:pPr algn="l"/>
            <a:r>
              <a:rPr lang="en-US" sz="1600" b="0" i="0" dirty="0">
                <a:solidFill>
                  <a:srgbClr val="424242"/>
                </a:solidFill>
                <a:effectLst/>
                <a:latin typeface="Segoe Sans"/>
              </a:rPr>
              <a:t>This activity is designed to help participants </a:t>
            </a:r>
            <a:r>
              <a:rPr lang="en-US" sz="1600" b="1" i="0" dirty="0">
                <a:solidFill>
                  <a:srgbClr val="424242"/>
                </a:solidFill>
                <a:effectLst/>
                <a:latin typeface="Segoe Sans"/>
              </a:rPr>
              <a:t>hear themselves say the words</a:t>
            </a:r>
            <a:r>
              <a:rPr lang="en-US" sz="1600" b="0" i="0" dirty="0">
                <a:solidFill>
                  <a:srgbClr val="424242"/>
                </a:solidFill>
                <a:effectLst/>
                <a:latin typeface="Segoe Sans"/>
              </a:rPr>
              <a:t> and become more comfortable with direct language. Encourage them to </a:t>
            </a:r>
            <a:r>
              <a:rPr lang="en-US" sz="1600" b="1" i="0" dirty="0">
                <a:solidFill>
                  <a:srgbClr val="424242"/>
                </a:solidFill>
                <a:effectLst/>
                <a:latin typeface="Segoe Sans"/>
              </a:rPr>
              <a:t>stretch outside their comfort zone</a:t>
            </a:r>
            <a:r>
              <a:rPr lang="en-US" sz="1600" b="0" i="0" dirty="0">
                <a:solidFill>
                  <a:srgbClr val="424242"/>
                </a:solidFill>
                <a:effectLst/>
                <a:latin typeface="Segoe Sans"/>
              </a:rPr>
              <a:t>—this is a safe space to practice.</a:t>
            </a:r>
          </a:p>
          <a:p>
            <a:pPr algn="l"/>
            <a:r>
              <a:rPr lang="en-US" sz="1600" b="0" i="0" dirty="0">
                <a:solidFill>
                  <a:srgbClr val="424242"/>
                </a:solidFill>
                <a:effectLst/>
                <a:latin typeface="Segoe Sans"/>
              </a:rPr>
              <a:t>Let participants know:</a:t>
            </a:r>
          </a:p>
          <a:p>
            <a:pPr marL="285750" indent="-285750" algn="l">
              <a:buFont typeface="Arial" panose="020B0604020202020204" pitchFamily="34" charset="0"/>
              <a:buChar char="•"/>
            </a:pPr>
            <a:r>
              <a:rPr lang="en-US" sz="1600" b="1" i="0" dirty="0">
                <a:solidFill>
                  <a:srgbClr val="424242"/>
                </a:solidFill>
                <a:effectLst/>
                <a:latin typeface="Segoe Sans"/>
              </a:rPr>
              <a:t>Participation is encouraged but not required.</a:t>
            </a:r>
            <a:r>
              <a:rPr lang="en-US" sz="1600" b="0" i="0" dirty="0">
                <a:solidFill>
                  <a:srgbClr val="424242"/>
                </a:solidFill>
                <a:effectLst/>
                <a:latin typeface="Segoe Sans"/>
              </a:rPr>
              <a:t> If the exercise feels too emotionally difficult, it’s okay to opt out.</a:t>
            </a:r>
          </a:p>
          <a:p>
            <a:pPr marL="285750" indent="-285750" algn="l">
              <a:buFont typeface="Arial" panose="020B0604020202020204" pitchFamily="34" charset="0"/>
              <a:buChar char="•"/>
            </a:pPr>
            <a:r>
              <a:rPr lang="en-US" sz="1600" b="1" i="0" dirty="0">
                <a:solidFill>
                  <a:srgbClr val="424242"/>
                </a:solidFill>
                <a:effectLst/>
                <a:latin typeface="Segoe Sans"/>
              </a:rPr>
              <a:t>Pause for reflection.</a:t>
            </a:r>
            <a:r>
              <a:rPr lang="en-US" sz="1600" b="0" i="0" dirty="0">
                <a:solidFill>
                  <a:srgbClr val="424242"/>
                </a:solidFill>
                <a:effectLst/>
                <a:latin typeface="Segoe Sans"/>
              </a:rPr>
              <a:t> If time allows, invite participants to share how it felt to ask the question. Normalize feelings of discomfort or awkwardness—just like learning CPR, it gets easier with practice.</a:t>
            </a:r>
            <a:endParaRPr lang="en-US" sz="1600" b="1" i="0" dirty="0">
              <a:solidFill>
                <a:srgbClr val="424242"/>
              </a:solidFill>
              <a:effectLst/>
              <a:latin typeface="Segoe Sans"/>
            </a:endParaRPr>
          </a:p>
          <a:p>
            <a:pPr marL="285750" indent="-285750" algn="l">
              <a:buFont typeface="Arial" panose="020B0604020202020204" pitchFamily="34" charset="0"/>
              <a:buChar char="•"/>
            </a:pPr>
            <a:r>
              <a:rPr lang="en-US" sz="1600" b="1" i="0" dirty="0">
                <a:solidFill>
                  <a:srgbClr val="424242"/>
                </a:solidFill>
                <a:effectLst/>
                <a:latin typeface="Segoe Sans"/>
              </a:rPr>
              <a:t>Introducing the Exercise:</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Option A: Partner Practice</a:t>
            </a:r>
            <a:endParaRPr lang="en-US" sz="1600" b="0" i="0" dirty="0">
              <a:solidFill>
                <a:srgbClr val="424242"/>
              </a:solidFill>
              <a:effectLst/>
              <a:latin typeface="Segoe Sans"/>
            </a:endParaRPr>
          </a:p>
          <a:p>
            <a:pPr marL="285750" indent="-285750" algn="l">
              <a:buFont typeface="Arial" panose="020B0604020202020204" pitchFamily="34" charset="0"/>
              <a:buChar char="•"/>
            </a:pPr>
            <a:r>
              <a:rPr lang="en-US" sz="1600" b="0" i="0" dirty="0">
                <a:solidFill>
                  <a:srgbClr val="424242"/>
                </a:solidFill>
                <a:effectLst/>
                <a:latin typeface="Segoe Sans"/>
              </a:rPr>
              <a:t>Ask participants to pair up with someone nearby.</a:t>
            </a:r>
          </a:p>
          <a:p>
            <a:pPr marL="285750" indent="-285750" algn="l">
              <a:buFont typeface="Arial" panose="020B0604020202020204" pitchFamily="34" charset="0"/>
              <a:buChar char="•"/>
            </a:pPr>
            <a:r>
              <a:rPr lang="en-US" sz="1600" b="0" i="0" dirty="0">
                <a:solidFill>
                  <a:srgbClr val="424242"/>
                </a:solidFill>
                <a:effectLst/>
                <a:latin typeface="Segoe Sans"/>
              </a:rPr>
              <a:t>One person will take the role of the helper and ask:</a:t>
            </a:r>
            <a:br>
              <a:rPr lang="en-US" sz="1600" b="0" i="0" dirty="0">
                <a:solidFill>
                  <a:srgbClr val="424242"/>
                </a:solidFill>
                <a:effectLst/>
                <a:latin typeface="Segoe Sans"/>
              </a:rPr>
            </a:br>
            <a:r>
              <a:rPr lang="en-US" sz="1600" b="0" i="0" dirty="0">
                <a:solidFill>
                  <a:srgbClr val="424242"/>
                </a:solidFill>
                <a:effectLst/>
                <a:latin typeface="Segoe Sans"/>
              </a:rPr>
              <a:t>	</a:t>
            </a:r>
            <a:r>
              <a:rPr lang="en-US" sz="1600" b="0" i="1" dirty="0">
                <a:solidFill>
                  <a:srgbClr val="424242"/>
                </a:solidFill>
                <a:effectLst/>
                <a:latin typeface="Segoe Sans"/>
              </a:rPr>
              <a:t>“Are you thinking about suicide?”</a:t>
            </a:r>
            <a:br>
              <a:rPr lang="en-US" sz="1600" b="0" i="0" dirty="0">
                <a:solidFill>
                  <a:srgbClr val="424242"/>
                </a:solidFill>
                <a:effectLst/>
                <a:latin typeface="Segoe Sans"/>
              </a:rPr>
            </a:br>
            <a:r>
              <a:rPr lang="en-US" sz="1600" b="0" i="0" dirty="0">
                <a:solidFill>
                  <a:srgbClr val="424242"/>
                </a:solidFill>
                <a:effectLst/>
                <a:latin typeface="Segoe Sans"/>
              </a:rPr>
              <a:t>	</a:t>
            </a:r>
            <a:r>
              <a:rPr lang="en-US" sz="1600" b="0" i="1" dirty="0">
                <a:solidFill>
                  <a:srgbClr val="424242"/>
                </a:solidFill>
                <a:effectLst/>
                <a:latin typeface="Segoe Sans"/>
              </a:rPr>
              <a:t>“Are you thinking about killing yourself?”</a:t>
            </a:r>
            <a:endParaRPr lang="en-US" sz="1600" b="0" i="0" dirty="0">
              <a:solidFill>
                <a:srgbClr val="424242"/>
              </a:solidFill>
              <a:effectLst/>
              <a:latin typeface="Segoe Sans"/>
            </a:endParaRPr>
          </a:p>
          <a:p>
            <a:pPr marL="285750" indent="-285750" algn="l">
              <a:buFont typeface="Arial" panose="020B0604020202020204" pitchFamily="34" charset="0"/>
              <a:buChar char="•"/>
            </a:pPr>
            <a:r>
              <a:rPr lang="en-US" sz="1600" b="0" i="0" dirty="0">
                <a:solidFill>
                  <a:srgbClr val="424242"/>
                </a:solidFill>
                <a:effectLst/>
                <a:latin typeface="Segoe Sans"/>
              </a:rPr>
              <a:t>The partner will respond with a simple, “No.”</a:t>
            </a:r>
          </a:p>
          <a:p>
            <a:pPr marL="285750" indent="-285750" algn="l">
              <a:buFont typeface="Arial" panose="020B0604020202020204" pitchFamily="34" charset="0"/>
              <a:buChar char="•"/>
            </a:pPr>
            <a:r>
              <a:rPr lang="en-US" sz="1600" b="0" i="0" dirty="0">
                <a:solidFill>
                  <a:srgbClr val="424242"/>
                </a:solidFill>
                <a:effectLst/>
                <a:latin typeface="Segoe Sans"/>
              </a:rPr>
              <a:t>Then switch roles so both participants have the opportunity to practice asking the questions.</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Option B: Group Practice</a:t>
            </a:r>
            <a:endParaRPr lang="en-US" sz="1600" b="0" i="0" dirty="0">
              <a:solidFill>
                <a:srgbClr val="424242"/>
              </a:solidFill>
              <a:effectLst/>
              <a:latin typeface="Segoe Sans"/>
            </a:endParaRPr>
          </a:p>
          <a:p>
            <a:pPr marL="285750" indent="-285750" algn="l">
              <a:buFont typeface="Arial" panose="020B0604020202020204" pitchFamily="34" charset="0"/>
              <a:buChar char="•"/>
            </a:pPr>
            <a:r>
              <a:rPr lang="en-US" sz="1600" b="0" i="0" dirty="0">
                <a:solidFill>
                  <a:srgbClr val="424242"/>
                </a:solidFill>
                <a:effectLst/>
                <a:latin typeface="Segoe Sans"/>
              </a:rPr>
              <a:t>Invite participants to imagine they are speaking directly to </a:t>
            </a:r>
            <a:r>
              <a:rPr lang="en-US" sz="1600" b="1" i="0" dirty="0">
                <a:solidFill>
                  <a:srgbClr val="424242"/>
                </a:solidFill>
                <a:effectLst/>
                <a:latin typeface="Segoe Sans"/>
              </a:rPr>
              <a:t>Manny</a:t>
            </a:r>
            <a:r>
              <a:rPr lang="en-US" sz="1600" b="0" i="0" dirty="0">
                <a:solidFill>
                  <a:srgbClr val="424242"/>
                </a:solidFill>
                <a:effectLst/>
                <a:latin typeface="Segoe Sans"/>
              </a:rPr>
              <a:t> (from the earlier scenario).</a:t>
            </a:r>
          </a:p>
          <a:p>
            <a:pPr marL="285750" indent="-285750" algn="l">
              <a:buFont typeface="Arial" panose="020B0604020202020204" pitchFamily="34" charset="0"/>
              <a:buChar char="•"/>
            </a:pPr>
            <a:r>
              <a:rPr lang="en-US" sz="1600" b="0" i="0" dirty="0">
                <a:solidFill>
                  <a:srgbClr val="424242"/>
                </a:solidFill>
                <a:effectLst/>
                <a:latin typeface="Segoe Sans"/>
              </a:rPr>
              <a:t>As a group, say the questions out loud:</a:t>
            </a:r>
            <a:br>
              <a:rPr lang="en-US" sz="1600" b="0" i="0" dirty="0">
                <a:solidFill>
                  <a:srgbClr val="424242"/>
                </a:solidFill>
                <a:effectLst/>
                <a:latin typeface="Segoe Sans"/>
              </a:rPr>
            </a:br>
            <a:r>
              <a:rPr lang="en-US" sz="1600" b="0" i="1" dirty="0">
                <a:solidFill>
                  <a:srgbClr val="424242"/>
                </a:solidFill>
                <a:effectLst/>
                <a:latin typeface="Segoe Sans"/>
              </a:rPr>
              <a:t>	“Are you thinking about suicide?”</a:t>
            </a:r>
            <a:br>
              <a:rPr lang="en-US" sz="1600" b="0" i="1" dirty="0">
                <a:solidFill>
                  <a:srgbClr val="424242"/>
                </a:solidFill>
                <a:effectLst/>
                <a:latin typeface="Segoe Sans"/>
              </a:rPr>
            </a:br>
            <a:r>
              <a:rPr lang="en-US" sz="1600" b="0" i="1" dirty="0">
                <a:solidFill>
                  <a:srgbClr val="424242"/>
                </a:solidFill>
                <a:effectLst/>
                <a:latin typeface="Segoe Sans"/>
              </a:rPr>
              <a:t>	“Are you thinking about killing yourself?”</a:t>
            </a:r>
            <a:endParaRPr lang="en-US" sz="1600" b="0" i="0" dirty="0">
              <a:solidFill>
                <a:srgbClr val="424242"/>
              </a:solidFill>
              <a:effectLst/>
              <a:latin typeface="Segoe Sans"/>
            </a:endParaRPr>
          </a:p>
          <a:p>
            <a:pPr marL="285750" indent="-285750" algn="l">
              <a:buFont typeface="Arial" panose="020B0604020202020204" pitchFamily="34" charset="0"/>
              <a:buChar char="•"/>
            </a:pPr>
            <a:r>
              <a:rPr lang="en-US" sz="1600" b="0" i="0" dirty="0">
                <a:solidFill>
                  <a:srgbClr val="424242"/>
                </a:solidFill>
                <a:effectLst/>
                <a:latin typeface="Segoe Sans"/>
              </a:rPr>
              <a:t>The instructor will role-play Manny and respond with, “No.”</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Encouragement for Continued Practice:</a:t>
            </a:r>
          </a:p>
          <a:p>
            <a:pPr algn="l"/>
            <a:r>
              <a:rPr lang="en-US" sz="1600" b="0" i="0" dirty="0">
                <a:solidFill>
                  <a:srgbClr val="424242"/>
                </a:solidFill>
                <a:effectLst/>
                <a:latin typeface="Segoe Sans"/>
              </a:rPr>
              <a:t>Suggest that participants continue rehearsing the question on their own—while looking in the mirror, driving, or getting ready for the day. Repetition builds </a:t>
            </a:r>
            <a:r>
              <a:rPr lang="en-US" sz="1600" b="1" i="0" dirty="0">
                <a:solidFill>
                  <a:srgbClr val="424242"/>
                </a:solidFill>
                <a:effectLst/>
                <a:latin typeface="Segoe Sans"/>
              </a:rPr>
              <a:t>confidence and “muscle memory”</a:t>
            </a:r>
            <a:r>
              <a:rPr lang="en-US" sz="1600" b="0" i="0" dirty="0">
                <a:solidFill>
                  <a:srgbClr val="424242"/>
                </a:solidFill>
                <a:effectLst/>
                <a:latin typeface="Segoe Sans"/>
              </a:rPr>
              <a:t>, making it easier to respond calmly and clearly if the need ever arises.</a:t>
            </a:r>
          </a:p>
          <a:p>
            <a:endParaRPr lang="en-US" dirty="0">
              <a:cs typeface="Calibri" panose="020F0502020204030204"/>
            </a:endParaRPr>
          </a:p>
        </p:txBody>
      </p:sp>
    </p:spTree>
    <p:extLst>
      <p:ext uri="{BB962C8B-B14F-4D97-AF65-F5344CB8AC3E}">
        <p14:creationId xmlns:p14="http://schemas.microsoft.com/office/powerpoint/2010/main" val="661308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424242"/>
                </a:solidFill>
                <a:effectLst/>
                <a:latin typeface="Segoe Sans"/>
              </a:rPr>
              <a:t>Instructor Note:</a:t>
            </a:r>
          </a:p>
          <a:p>
            <a:pPr algn="l"/>
            <a:endParaRPr lang="en-US" b="1" i="0" dirty="0">
              <a:solidFill>
                <a:srgbClr val="424242"/>
              </a:solidFill>
              <a:effectLst/>
              <a:latin typeface="Segoe Sans"/>
            </a:endParaRPr>
          </a:p>
          <a:p>
            <a:pPr algn="l"/>
            <a:r>
              <a:rPr lang="en-US" b="0" i="0" dirty="0">
                <a:solidFill>
                  <a:srgbClr val="424242"/>
                </a:solidFill>
                <a:effectLst/>
                <a:latin typeface="Segoe Sans"/>
              </a:rPr>
              <a:t>Even if the person at risk </a:t>
            </a:r>
            <a:r>
              <a:rPr lang="en-US" b="1" i="0" dirty="0">
                <a:solidFill>
                  <a:srgbClr val="424242"/>
                </a:solidFill>
                <a:effectLst/>
                <a:latin typeface="Segoe Sans"/>
              </a:rPr>
              <a:t>denies having thoughts of suicide</a:t>
            </a:r>
            <a:r>
              <a:rPr lang="en-US" b="0" i="0" dirty="0">
                <a:solidFill>
                  <a:srgbClr val="424242"/>
                </a:solidFill>
                <a:effectLst/>
                <a:latin typeface="Segoe Sans"/>
              </a:rPr>
              <a:t>, it’s still important to </a:t>
            </a:r>
            <a:r>
              <a:rPr lang="en-US" b="1" i="0" dirty="0">
                <a:solidFill>
                  <a:srgbClr val="424242"/>
                </a:solidFill>
                <a:effectLst/>
                <a:latin typeface="Segoe Sans"/>
              </a:rPr>
              <a:t>share resources</a:t>
            </a:r>
            <a:r>
              <a:rPr lang="en-US" b="0" i="0" dirty="0">
                <a:solidFill>
                  <a:srgbClr val="424242"/>
                </a:solidFill>
                <a:effectLst/>
                <a:latin typeface="Segoe Sans"/>
              </a:rPr>
              <a:t> they can turn to if those thoughts arise in the future. Let them know that help is always available.</a:t>
            </a:r>
          </a:p>
          <a:p>
            <a:pPr algn="l"/>
            <a:endParaRPr lang="en-US" b="0" i="0" dirty="0">
              <a:solidFill>
                <a:srgbClr val="424242"/>
              </a:solidFill>
              <a:effectLst/>
              <a:latin typeface="Segoe Sans"/>
            </a:endParaRPr>
          </a:p>
          <a:p>
            <a:pPr algn="l"/>
            <a:r>
              <a:rPr lang="en-US" b="0" i="0" dirty="0">
                <a:solidFill>
                  <a:srgbClr val="424242"/>
                </a:solidFill>
                <a:effectLst/>
                <a:latin typeface="Segoe Sans"/>
              </a:rPr>
              <a:t>Encourage them to reach out to the </a:t>
            </a:r>
            <a:r>
              <a:rPr lang="en-US" b="1" i="0" dirty="0">
                <a:solidFill>
                  <a:srgbClr val="424242"/>
                </a:solidFill>
                <a:effectLst/>
                <a:latin typeface="Segoe Sans"/>
              </a:rPr>
              <a:t>Suicide &amp; Crisis Lifeline</a:t>
            </a:r>
            <a:r>
              <a:rPr lang="en-US" b="0" i="0" dirty="0">
                <a:solidFill>
                  <a:srgbClr val="424242"/>
                </a:solidFill>
                <a:effectLst/>
                <a:latin typeface="Segoe Sans"/>
              </a:rPr>
              <a:t> by calling, texting, or chatting </a:t>
            </a:r>
            <a:r>
              <a:rPr lang="en-US" b="1" i="0" dirty="0">
                <a:solidFill>
                  <a:srgbClr val="424242"/>
                </a:solidFill>
                <a:effectLst/>
                <a:latin typeface="Segoe Sans"/>
              </a:rPr>
              <a:t>988</a:t>
            </a:r>
            <a:r>
              <a:rPr lang="en-US" b="0" i="0" dirty="0">
                <a:solidFill>
                  <a:srgbClr val="424242"/>
                </a:solidFill>
                <a:effectLst/>
                <a:latin typeface="Segoe Sans"/>
              </a:rPr>
              <a:t>—a free, confidential service available 24/7.</a:t>
            </a:r>
          </a:p>
          <a:p>
            <a:pPr algn="l"/>
            <a:endParaRPr lang="en-US" b="0" i="0" dirty="0">
              <a:solidFill>
                <a:srgbClr val="424242"/>
              </a:solidFill>
              <a:effectLst/>
              <a:latin typeface="Segoe Sans"/>
            </a:endParaRPr>
          </a:p>
          <a:p>
            <a:pPr algn="l"/>
            <a:r>
              <a:rPr lang="en-US" b="0" i="0" dirty="0">
                <a:solidFill>
                  <a:srgbClr val="424242"/>
                </a:solidFill>
                <a:effectLst/>
                <a:latin typeface="Segoe Sans"/>
              </a:rPr>
              <a:t>Reinforce that knowing where to turn in a moment of crisis can make a critical difference, even if they don’t need it right now.</a:t>
            </a:r>
          </a:p>
          <a:p>
            <a:pPr>
              <a:lnSpc>
                <a:spcPct val="107000"/>
              </a:lnSpc>
            </a:pPr>
            <a:endParaRPr lang="en-US" dirty="0">
              <a:cs typeface="Calibri"/>
            </a:endParaRPr>
          </a:p>
        </p:txBody>
      </p:sp>
    </p:spTree>
    <p:extLst>
      <p:ext uri="{BB962C8B-B14F-4D97-AF65-F5344CB8AC3E}">
        <p14:creationId xmlns:p14="http://schemas.microsoft.com/office/powerpoint/2010/main" val="2342597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b="1" i="0" dirty="0">
                <a:solidFill>
                  <a:srgbClr val="424242"/>
                </a:solidFill>
                <a:effectLst/>
                <a:latin typeface="Segoe Sans"/>
              </a:rPr>
              <a:t>Instructor Note:</a:t>
            </a:r>
          </a:p>
          <a:p>
            <a:pPr algn="l"/>
            <a:endParaRPr lang="en-US" sz="1600" b="1" i="0" dirty="0">
              <a:solidFill>
                <a:srgbClr val="424242"/>
              </a:solidFill>
              <a:effectLst/>
              <a:latin typeface="Segoe Sans"/>
            </a:endParaRPr>
          </a:p>
          <a:p>
            <a:pPr algn="l"/>
            <a:r>
              <a:rPr lang="en-US" sz="1600" b="0" i="0" dirty="0">
                <a:solidFill>
                  <a:srgbClr val="424242"/>
                </a:solidFill>
                <a:effectLst/>
                <a:latin typeface="Segoe Sans"/>
              </a:rPr>
              <a:t>Even if the person at risk </a:t>
            </a:r>
            <a:r>
              <a:rPr lang="en-US" sz="1600" b="1" i="0" dirty="0">
                <a:solidFill>
                  <a:srgbClr val="424242"/>
                </a:solidFill>
                <a:effectLst/>
                <a:latin typeface="Segoe Sans"/>
              </a:rPr>
              <a:t>denies having thoughts of suicide</a:t>
            </a:r>
            <a:r>
              <a:rPr lang="en-US" sz="1600" b="0" i="0" dirty="0">
                <a:solidFill>
                  <a:srgbClr val="424242"/>
                </a:solidFill>
                <a:effectLst/>
                <a:latin typeface="Segoe Sans"/>
              </a:rPr>
              <a:t>, but you know they have </a:t>
            </a:r>
            <a:r>
              <a:rPr lang="en-US" sz="1600" b="1" i="0" dirty="0">
                <a:solidFill>
                  <a:srgbClr val="424242"/>
                </a:solidFill>
                <a:effectLst/>
                <a:latin typeface="Segoe Sans"/>
              </a:rPr>
              <a:t>access to lethal means</a:t>
            </a:r>
            <a:r>
              <a:rPr lang="en-US" sz="1600" b="0" i="0" dirty="0">
                <a:solidFill>
                  <a:srgbClr val="424242"/>
                </a:solidFill>
                <a:effectLst/>
                <a:latin typeface="Segoe Sans"/>
              </a:rPr>
              <a:t>—especially firearms—gently invite them to consider how those items are stored in the home.</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Encourage a collaborative approach by asking if they’d be willing to </a:t>
            </a:r>
            <a:r>
              <a:rPr lang="en-US" sz="1600" b="1" i="0" dirty="0">
                <a:solidFill>
                  <a:srgbClr val="424242"/>
                </a:solidFill>
                <a:effectLst/>
                <a:latin typeface="Segoe Sans"/>
              </a:rPr>
              <a:t>work together on a plan</a:t>
            </a:r>
            <a:r>
              <a:rPr lang="en-US" sz="1600" b="0" i="0" dirty="0">
                <a:solidFill>
                  <a:srgbClr val="424242"/>
                </a:solidFill>
                <a:effectLst/>
                <a:latin typeface="Segoe Sans"/>
              </a:rPr>
              <a:t> to create </a:t>
            </a:r>
            <a:r>
              <a:rPr lang="en-US" sz="1600" b="1" i="0" dirty="0">
                <a:solidFill>
                  <a:srgbClr val="424242"/>
                </a:solidFill>
                <a:effectLst/>
                <a:latin typeface="Segoe Sans"/>
              </a:rPr>
              <a:t>time and distance</a:t>
            </a:r>
            <a:r>
              <a:rPr lang="en-US" sz="1600" b="0" i="0" dirty="0">
                <a:solidFill>
                  <a:srgbClr val="424242"/>
                </a:solidFill>
                <a:effectLst/>
                <a:latin typeface="Segoe Sans"/>
              </a:rPr>
              <a:t> between themselves and the most lethal means. Emphasize that this is about </a:t>
            </a:r>
            <a:r>
              <a:rPr lang="en-US" sz="1600" b="1" i="0" dirty="0">
                <a:solidFill>
                  <a:srgbClr val="424242"/>
                </a:solidFill>
                <a:effectLst/>
                <a:latin typeface="Segoe Sans"/>
              </a:rPr>
              <a:t>safety, not judgment</a:t>
            </a:r>
            <a:r>
              <a:rPr lang="en-US" sz="1600" b="0" i="0" dirty="0">
                <a:solidFill>
                  <a:srgbClr val="424242"/>
                </a:solidFill>
                <a:effectLst/>
                <a:latin typeface="Segoe Sans"/>
              </a:rPr>
              <a:t>.</a:t>
            </a:r>
          </a:p>
          <a:p>
            <a:pPr algn="l"/>
            <a:endParaRPr lang="en-US" sz="1600" b="0" i="0" dirty="0">
              <a:solidFill>
                <a:srgbClr val="424242"/>
              </a:solidFill>
              <a:effectLst/>
              <a:latin typeface="Segoe Sans"/>
            </a:endParaRPr>
          </a:p>
          <a:p>
            <a:pPr marL="285750" indent="-285750" algn="l">
              <a:buFont typeface="Arial" panose="020B0604020202020204" pitchFamily="34" charset="0"/>
              <a:buChar char="•"/>
            </a:pPr>
            <a:r>
              <a:rPr lang="en-US" sz="1600" b="1" i="0" dirty="0">
                <a:solidFill>
                  <a:srgbClr val="424242"/>
                </a:solidFill>
                <a:effectLst/>
                <a:latin typeface="Segoe Sans"/>
              </a:rPr>
              <a:t>Voluntary, temporary out-of-home storage</a:t>
            </a:r>
            <a:r>
              <a:rPr lang="en-US" sz="1600" b="0" i="0" dirty="0">
                <a:solidFill>
                  <a:srgbClr val="424242"/>
                </a:solidFill>
                <a:effectLst/>
                <a:latin typeface="Segoe Sans"/>
              </a:rPr>
              <a:t> is the safest option, but it may not always be feasible or agreeable.</a:t>
            </a:r>
          </a:p>
          <a:p>
            <a:pPr marL="285750" indent="-285750" algn="l">
              <a:buFont typeface="Arial" panose="020B0604020202020204" pitchFamily="34" charset="0"/>
              <a:buChar char="•"/>
            </a:pPr>
            <a:r>
              <a:rPr lang="en-US" sz="1600" b="0" i="0" dirty="0">
                <a:solidFill>
                  <a:srgbClr val="424242"/>
                </a:solidFill>
                <a:effectLst/>
                <a:latin typeface="Segoe Sans"/>
              </a:rPr>
              <a:t>Explore other </a:t>
            </a:r>
            <a:r>
              <a:rPr lang="en-US" sz="1600" b="1" i="0" dirty="0">
                <a:solidFill>
                  <a:srgbClr val="424242"/>
                </a:solidFill>
                <a:effectLst/>
                <a:latin typeface="Segoe Sans"/>
              </a:rPr>
              <a:t>realistic and respectful alternatives</a:t>
            </a:r>
            <a:r>
              <a:rPr lang="en-US" sz="1600" b="0" i="0" dirty="0">
                <a:solidFill>
                  <a:srgbClr val="424242"/>
                </a:solidFill>
                <a:effectLst/>
                <a:latin typeface="Segoe Sans"/>
              </a:rPr>
              <a:t> based on their comfort level.</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Reinforce your </a:t>
            </a:r>
            <a:r>
              <a:rPr lang="en-US" sz="1600" b="1" i="0" dirty="0">
                <a:solidFill>
                  <a:srgbClr val="424242"/>
                </a:solidFill>
                <a:effectLst/>
                <a:latin typeface="Segoe Sans"/>
              </a:rPr>
              <a:t>care and concern</a:t>
            </a:r>
            <a:r>
              <a:rPr lang="en-US" sz="1600" b="0" i="0" dirty="0">
                <a:solidFill>
                  <a:srgbClr val="424242"/>
                </a:solidFill>
                <a:effectLst/>
                <a:latin typeface="Segoe Sans"/>
              </a:rPr>
              <a:t> for their well-being and your desire to help keep them safe while you support them in getting help.</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If they are </a:t>
            </a:r>
            <a:r>
              <a:rPr lang="en-US" sz="1600" b="1" i="0" dirty="0">
                <a:solidFill>
                  <a:srgbClr val="424242"/>
                </a:solidFill>
                <a:effectLst/>
                <a:latin typeface="Segoe Sans"/>
              </a:rPr>
              <a:t>not ready to make a plan</a:t>
            </a:r>
            <a:r>
              <a:rPr lang="en-US" sz="1600" b="0" i="0" dirty="0">
                <a:solidFill>
                  <a:srgbClr val="424242"/>
                </a:solidFill>
                <a:effectLst/>
                <a:latin typeface="Segoe Sans"/>
              </a:rPr>
              <a:t>, leave them with </a:t>
            </a:r>
            <a:r>
              <a:rPr lang="en-US" sz="1600" b="1" i="0" dirty="0">
                <a:solidFill>
                  <a:srgbClr val="424242"/>
                </a:solidFill>
                <a:effectLst/>
                <a:latin typeface="Segoe Sans"/>
              </a:rPr>
              <a:t>resources they can turn to in a moment of crisis</a:t>
            </a:r>
            <a:r>
              <a:rPr lang="en-US" sz="1600" b="0" i="0" dirty="0">
                <a:solidFill>
                  <a:srgbClr val="424242"/>
                </a:solidFill>
                <a:effectLst/>
                <a:latin typeface="Segoe Sans"/>
              </a:rPr>
              <a:t>. Remind them they can call, text, or chat the </a:t>
            </a:r>
            <a:r>
              <a:rPr lang="en-US" sz="1600" b="1" i="0" dirty="0">
                <a:solidFill>
                  <a:srgbClr val="424242"/>
                </a:solidFill>
                <a:effectLst/>
                <a:latin typeface="Segoe Sans"/>
              </a:rPr>
              <a:t>Suicide &amp; Crisis Lifeline at 988</a:t>
            </a:r>
            <a:r>
              <a:rPr lang="en-US" sz="1600" b="0" i="0" dirty="0">
                <a:solidFill>
                  <a:srgbClr val="424242"/>
                </a:solidFill>
                <a:effectLst/>
                <a:latin typeface="Segoe Sans"/>
              </a:rPr>
              <a:t>, available 24/7.</a:t>
            </a:r>
          </a:p>
          <a:p>
            <a:pPr>
              <a:lnSpc>
                <a:spcPct val="107000"/>
              </a:lnSpc>
            </a:pPr>
            <a:endParaRPr lang="en-US" dirty="0">
              <a:cs typeface="Calibri"/>
            </a:endParaRPr>
          </a:p>
        </p:txBody>
      </p:sp>
    </p:spTree>
    <p:extLst>
      <p:ext uri="{BB962C8B-B14F-4D97-AF65-F5344CB8AC3E}">
        <p14:creationId xmlns:p14="http://schemas.microsoft.com/office/powerpoint/2010/main" val="4199413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8: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28:notes"/>
          <p:cNvSpPr txBox="1">
            <a:spLocks noGrp="1"/>
          </p:cNvSpPr>
          <p:nvPr>
            <p:ph type="body" idx="1"/>
          </p:nvPr>
        </p:nvSpPr>
        <p:spPr>
          <a:xfrm>
            <a:off x="780288" y="4851606"/>
            <a:ext cx="6242304" cy="3969497"/>
          </a:xfrm>
          <a:prstGeom prst="rect">
            <a:avLst/>
          </a:prstGeom>
          <a:noFill/>
          <a:ln>
            <a:noFill/>
          </a:ln>
        </p:spPr>
        <p:txBody>
          <a:bodyPr spcFirstLastPara="1" wrap="square" lIns="102169" tIns="51084" rIns="102169" bIns="51084" anchor="t" anchorCtr="0">
            <a:noAutofit/>
          </a:bodyPr>
          <a:lstStyle/>
          <a:p>
            <a:pPr algn="l"/>
            <a:r>
              <a:rPr lang="en-US" sz="1600" b="1" i="0" dirty="0">
                <a:solidFill>
                  <a:srgbClr val="424242"/>
                </a:solidFill>
                <a:effectLst/>
                <a:latin typeface="Segoe Sans"/>
              </a:rPr>
              <a:t>Instructor Guidance:</a:t>
            </a:r>
            <a:endParaRPr lang="en-US" sz="1600" b="0" i="0" dirty="0">
              <a:solidFill>
                <a:srgbClr val="424242"/>
              </a:solidFill>
              <a:effectLst/>
              <a:latin typeface="Segoe Sans"/>
            </a:endParaRPr>
          </a:p>
          <a:p>
            <a:pPr algn="l"/>
            <a:r>
              <a:rPr lang="en-US" sz="1600" b="0" i="0" dirty="0">
                <a:solidFill>
                  <a:srgbClr val="424242"/>
                </a:solidFill>
                <a:effectLst/>
                <a:latin typeface="Segoe Sans"/>
              </a:rPr>
              <a:t>Encourage the participants to begin shifting their focus toward safety. Briefly introduce the concept of </a:t>
            </a:r>
            <a:r>
              <a:rPr lang="en-US" sz="1600" b="1" i="0" dirty="0">
                <a:solidFill>
                  <a:srgbClr val="424242"/>
                </a:solidFill>
                <a:effectLst/>
                <a:latin typeface="Segoe Sans"/>
              </a:rPr>
              <a:t>Strategies for Suicide Safer Homes</a:t>
            </a:r>
            <a:r>
              <a:rPr lang="en-US" sz="1600" b="0" i="0" dirty="0">
                <a:solidFill>
                  <a:srgbClr val="424242"/>
                </a:solidFill>
                <a:effectLst/>
                <a:latin typeface="Segoe Sans"/>
              </a:rPr>
              <a:t>—this will be explored in greater depth later in the workshop. At this stage, it’s helpful to mention that offering individuals a </a:t>
            </a:r>
            <a:r>
              <a:rPr lang="en-US" sz="1600" b="1" i="0" dirty="0">
                <a:solidFill>
                  <a:srgbClr val="424242"/>
                </a:solidFill>
                <a:effectLst/>
                <a:latin typeface="Segoe Sans"/>
              </a:rPr>
              <a:t>range of safe storage options</a:t>
            </a:r>
            <a:r>
              <a:rPr lang="en-US" sz="1600" b="0" i="0" dirty="0">
                <a:solidFill>
                  <a:srgbClr val="424242"/>
                </a:solidFill>
                <a:effectLst/>
                <a:latin typeface="Segoe Sans"/>
              </a:rPr>
              <a:t> empowers them to choose what works best for their situation, which can increase both </a:t>
            </a:r>
            <a:r>
              <a:rPr lang="en-US" sz="1600" b="1" i="0" dirty="0">
                <a:solidFill>
                  <a:srgbClr val="424242"/>
                </a:solidFill>
                <a:effectLst/>
                <a:latin typeface="Segoe Sans"/>
              </a:rPr>
              <a:t>engagement and follow-through</a:t>
            </a:r>
            <a:r>
              <a:rPr lang="en-US" sz="1600" b="0" i="0" dirty="0">
                <a:solidFill>
                  <a:srgbClr val="424242"/>
                </a:solidFill>
                <a:effectLst/>
                <a:latin typeface="Segoe Sans"/>
              </a:rPr>
              <a:t>.</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Let participants know they’ll soon see this approach in action in the upcoming video, where </a:t>
            </a:r>
            <a:r>
              <a:rPr lang="en-US" sz="1600" b="1" i="0" dirty="0">
                <a:solidFill>
                  <a:srgbClr val="424242"/>
                </a:solidFill>
                <a:effectLst/>
                <a:latin typeface="Segoe Sans"/>
              </a:rPr>
              <a:t>Luis and Manny</a:t>
            </a:r>
            <a:r>
              <a:rPr lang="en-US" sz="1600" b="0" i="0" dirty="0">
                <a:solidFill>
                  <a:srgbClr val="424242"/>
                </a:solidFill>
                <a:effectLst/>
                <a:latin typeface="Segoe Sans"/>
              </a:rPr>
              <a:t> discuss Manny’s Glock firearm and demonstrate how </a:t>
            </a:r>
            <a:r>
              <a:rPr lang="en-US" sz="1600" b="1" i="0" dirty="0">
                <a:solidFill>
                  <a:srgbClr val="424242"/>
                </a:solidFill>
                <a:effectLst/>
                <a:latin typeface="Segoe Sans"/>
              </a:rPr>
              <a:t>field stripping</a:t>
            </a:r>
            <a:r>
              <a:rPr lang="en-US" sz="1600" b="0" i="0" dirty="0">
                <a:solidFill>
                  <a:srgbClr val="424242"/>
                </a:solidFill>
                <a:effectLst/>
                <a:latin typeface="Segoe Sans"/>
              </a:rPr>
              <a:t> it renders it inoperable.</a:t>
            </a:r>
          </a:p>
          <a:p>
            <a:pPr>
              <a:buSzPts val="1400"/>
            </a:pPr>
            <a:endParaRPr dirty="0"/>
          </a:p>
        </p:txBody>
      </p:sp>
    </p:spTree>
    <p:extLst>
      <p:ext uri="{BB962C8B-B14F-4D97-AF65-F5344CB8AC3E}">
        <p14:creationId xmlns:p14="http://schemas.microsoft.com/office/powerpoint/2010/main" val="212885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424242"/>
                </a:solidFill>
                <a:effectLst/>
                <a:latin typeface="Segoe Sans"/>
              </a:rPr>
              <a:t>Instructor Note:</a:t>
            </a:r>
            <a:endParaRPr lang="en-US" b="0" i="0" dirty="0">
              <a:solidFill>
                <a:srgbClr val="424242"/>
              </a:solidFill>
              <a:effectLst/>
              <a:latin typeface="Segoe Sans"/>
            </a:endParaRPr>
          </a:p>
          <a:p>
            <a:pPr algn="l"/>
            <a:endParaRPr lang="en-US" b="0" i="0" dirty="0">
              <a:solidFill>
                <a:srgbClr val="424242"/>
              </a:solidFill>
              <a:effectLst/>
              <a:latin typeface="Segoe Sans"/>
            </a:endParaRPr>
          </a:p>
          <a:p>
            <a:pPr algn="l"/>
            <a:r>
              <a:rPr lang="en-US" b="0" i="0" dirty="0">
                <a:solidFill>
                  <a:srgbClr val="424242"/>
                </a:solidFill>
                <a:effectLst/>
                <a:latin typeface="Segoe Sans"/>
              </a:rPr>
              <a:t>This slide introduces the foundational principles of the </a:t>
            </a:r>
            <a:r>
              <a:rPr lang="en-US" b="1" i="0" dirty="0">
                <a:solidFill>
                  <a:srgbClr val="424242"/>
                </a:solidFill>
                <a:effectLst/>
                <a:latin typeface="Segoe Sans"/>
              </a:rPr>
              <a:t>Conversations for Suicide Safer Homes (CSSH)</a:t>
            </a:r>
            <a:r>
              <a:rPr lang="en-US" b="0" i="0" dirty="0">
                <a:solidFill>
                  <a:srgbClr val="424242"/>
                </a:solidFill>
                <a:effectLst/>
                <a:latin typeface="Segoe Sans"/>
              </a:rPr>
              <a:t> workshop. Use it to set the tone and clarify the purpose of the training:</a:t>
            </a:r>
          </a:p>
          <a:p>
            <a:pPr algn="l"/>
            <a:endParaRPr lang="en-US" b="0" i="0" dirty="0">
              <a:solidFill>
                <a:srgbClr val="424242"/>
              </a:solidFill>
              <a:effectLst/>
              <a:latin typeface="Segoe Sans"/>
            </a:endParaRPr>
          </a:p>
          <a:p>
            <a:pPr marL="228600" indent="-228600" algn="l">
              <a:buFont typeface="+mj-lt"/>
              <a:buAutoNum type="arabicPeriod"/>
            </a:pPr>
            <a:r>
              <a:rPr lang="en-US" b="1" i="0" dirty="0">
                <a:solidFill>
                  <a:srgbClr val="424242"/>
                </a:solidFill>
                <a:effectLst/>
                <a:latin typeface="Segoe Sans"/>
              </a:rPr>
              <a:t>Based on Counseling on Access to Lethal Means (CALM):</a:t>
            </a:r>
            <a:endParaRPr lang="en-US" b="0" i="0" dirty="0">
              <a:solidFill>
                <a:srgbClr val="424242"/>
              </a:solidFill>
              <a:effectLst/>
              <a:latin typeface="Segoe Sans"/>
            </a:endParaRPr>
          </a:p>
          <a:p>
            <a:pPr marL="742950" lvl="1" indent="-285750" algn="l">
              <a:buFont typeface="+mj-lt"/>
              <a:buAutoNum type="arabicPeriod"/>
            </a:pPr>
            <a:r>
              <a:rPr lang="en-US" b="0" i="0" dirty="0">
                <a:solidFill>
                  <a:srgbClr val="424242"/>
                </a:solidFill>
                <a:effectLst/>
                <a:latin typeface="Segoe Sans"/>
              </a:rPr>
              <a:t>Emphasize that this workshop is grounded in </a:t>
            </a:r>
            <a:r>
              <a:rPr lang="en-US" b="1" i="0" dirty="0">
                <a:solidFill>
                  <a:srgbClr val="424242"/>
                </a:solidFill>
                <a:effectLst/>
                <a:latin typeface="Segoe Sans"/>
              </a:rPr>
              <a:t>evidence-based practices</a:t>
            </a:r>
            <a:r>
              <a:rPr lang="en-US" b="0" i="0" dirty="0">
                <a:solidFill>
                  <a:srgbClr val="424242"/>
                </a:solidFill>
                <a:effectLst/>
                <a:latin typeface="Segoe Sans"/>
              </a:rPr>
              <a:t>.</a:t>
            </a:r>
          </a:p>
          <a:p>
            <a:pPr marL="742950" lvl="1" indent="-285750" algn="l">
              <a:buFont typeface="+mj-lt"/>
              <a:buAutoNum type="arabicPeriod"/>
            </a:pPr>
            <a:r>
              <a:rPr lang="en-US" b="0" i="0" dirty="0">
                <a:solidFill>
                  <a:srgbClr val="424242"/>
                </a:solidFill>
                <a:effectLst/>
                <a:latin typeface="Segoe Sans"/>
              </a:rPr>
              <a:t>CALM was developed in 2006 by the </a:t>
            </a:r>
            <a:r>
              <a:rPr lang="en-US" b="1" i="0" dirty="0">
                <a:solidFill>
                  <a:srgbClr val="424242"/>
                </a:solidFill>
                <a:effectLst/>
                <a:latin typeface="Segoe Sans"/>
              </a:rPr>
              <a:t>Dartmouth Injury Prevention Center</a:t>
            </a:r>
            <a:r>
              <a:rPr lang="en-US" b="0" i="0" dirty="0">
                <a:solidFill>
                  <a:srgbClr val="424242"/>
                </a:solidFill>
                <a:effectLst/>
                <a:latin typeface="Segoe Sans"/>
              </a:rPr>
              <a:t>.</a:t>
            </a:r>
          </a:p>
          <a:p>
            <a:pPr marL="742950" lvl="1" indent="-285750" algn="l">
              <a:buFont typeface="+mj-lt"/>
              <a:buAutoNum type="arabicPeriod"/>
            </a:pPr>
            <a:r>
              <a:rPr lang="en-US" b="0" i="0" dirty="0">
                <a:solidFill>
                  <a:srgbClr val="424242"/>
                </a:solidFill>
                <a:effectLst/>
                <a:latin typeface="Segoe Sans"/>
              </a:rPr>
              <a:t>It provides a structured approach to discussing access to lethal means with individuals at risk for suicide.</a:t>
            </a:r>
          </a:p>
          <a:p>
            <a:pPr algn="l">
              <a:buFont typeface="+mj-lt"/>
              <a:buAutoNum type="arabicPeriod"/>
            </a:pPr>
            <a:endParaRPr lang="en-US" b="1" i="0" dirty="0">
              <a:solidFill>
                <a:srgbClr val="424242"/>
              </a:solidFill>
              <a:effectLst/>
              <a:latin typeface="Segoe Sans"/>
            </a:endParaRPr>
          </a:p>
          <a:p>
            <a:pPr marL="228600" indent="-228600" algn="l">
              <a:buFont typeface="+mj-lt"/>
              <a:buAutoNum type="arabicPeriod"/>
            </a:pPr>
            <a:r>
              <a:rPr lang="en-US" b="1" i="0" dirty="0">
                <a:solidFill>
                  <a:srgbClr val="424242"/>
                </a:solidFill>
                <a:effectLst/>
                <a:latin typeface="Segoe Sans"/>
              </a:rPr>
              <a:t>One Part of Suicide Prevention:</a:t>
            </a:r>
            <a:endParaRPr lang="en-US" b="0" i="0" dirty="0">
              <a:solidFill>
                <a:srgbClr val="424242"/>
              </a:solidFill>
              <a:effectLst/>
              <a:latin typeface="Segoe Sans"/>
            </a:endParaRPr>
          </a:p>
          <a:p>
            <a:pPr marL="742950" lvl="1" indent="-285750" algn="l">
              <a:buFont typeface="+mj-lt"/>
              <a:buAutoNum type="arabicPeriod"/>
            </a:pPr>
            <a:r>
              <a:rPr lang="en-US" b="0" i="0" dirty="0">
                <a:solidFill>
                  <a:srgbClr val="424242"/>
                </a:solidFill>
                <a:effectLst/>
                <a:latin typeface="Segoe Sans"/>
              </a:rPr>
              <a:t>Reinforce that this training is </a:t>
            </a:r>
            <a:r>
              <a:rPr lang="en-US" b="1" i="0" dirty="0">
                <a:solidFill>
                  <a:srgbClr val="424242"/>
                </a:solidFill>
                <a:effectLst/>
                <a:latin typeface="Segoe Sans"/>
              </a:rPr>
              <a:t>not a standalone solution</a:t>
            </a:r>
            <a:r>
              <a:rPr lang="en-US" b="0" i="0" dirty="0">
                <a:solidFill>
                  <a:srgbClr val="424242"/>
                </a:solidFill>
                <a:effectLst/>
                <a:latin typeface="Segoe Sans"/>
              </a:rPr>
              <a:t>, but a </a:t>
            </a:r>
            <a:r>
              <a:rPr lang="en-US" b="1" i="0" dirty="0">
                <a:solidFill>
                  <a:srgbClr val="424242"/>
                </a:solidFill>
                <a:effectLst/>
                <a:latin typeface="Segoe Sans"/>
              </a:rPr>
              <a:t>critical component</a:t>
            </a:r>
            <a:r>
              <a:rPr lang="en-US" b="0" i="0" dirty="0">
                <a:solidFill>
                  <a:srgbClr val="424242"/>
                </a:solidFill>
                <a:effectLst/>
                <a:latin typeface="Segoe Sans"/>
              </a:rPr>
              <a:t> of a broader suicide prevention strategy.</a:t>
            </a:r>
          </a:p>
          <a:p>
            <a:pPr marL="742950" lvl="1" indent="-285750" algn="l">
              <a:buFont typeface="+mj-lt"/>
              <a:buAutoNum type="arabicPeriod"/>
            </a:pPr>
            <a:r>
              <a:rPr lang="en-US" b="0" i="0" dirty="0">
                <a:solidFill>
                  <a:srgbClr val="424242"/>
                </a:solidFill>
                <a:effectLst/>
                <a:latin typeface="Segoe Sans"/>
              </a:rPr>
              <a:t>Highlight that </a:t>
            </a:r>
            <a:r>
              <a:rPr lang="en-US" b="1" i="0" dirty="0">
                <a:solidFill>
                  <a:srgbClr val="424242"/>
                </a:solidFill>
                <a:effectLst/>
                <a:latin typeface="Segoe Sans"/>
              </a:rPr>
              <a:t>anyone can use these tools</a:t>
            </a:r>
            <a:r>
              <a:rPr lang="en-US" b="0" i="0" dirty="0">
                <a:solidFill>
                  <a:srgbClr val="424242"/>
                </a:solidFill>
                <a:effectLst/>
                <a:latin typeface="Segoe Sans"/>
              </a:rPr>
              <a:t>, not just mental health professionals. This empowers participants to take action in their own communities.</a:t>
            </a:r>
          </a:p>
          <a:p>
            <a:pPr marL="228600" indent="-228600" algn="l">
              <a:buFont typeface="+mj-lt"/>
              <a:buAutoNum type="arabicPeriod"/>
            </a:pPr>
            <a:endParaRPr lang="en-US" b="1" i="0" dirty="0">
              <a:solidFill>
                <a:srgbClr val="424242"/>
              </a:solidFill>
              <a:effectLst/>
              <a:latin typeface="Segoe Sans"/>
            </a:endParaRPr>
          </a:p>
          <a:p>
            <a:pPr marL="228600" indent="-228600" algn="l">
              <a:buFont typeface="+mj-lt"/>
              <a:buAutoNum type="arabicPeriod"/>
            </a:pPr>
            <a:r>
              <a:rPr lang="en-US" b="1" i="0" dirty="0">
                <a:solidFill>
                  <a:srgbClr val="424242"/>
                </a:solidFill>
                <a:effectLst/>
                <a:latin typeface="Segoe Sans"/>
              </a:rPr>
              <a:t>Focus on Creating Suicide-Safer Environments:</a:t>
            </a:r>
            <a:endParaRPr lang="en-US" b="0" i="0" dirty="0">
              <a:solidFill>
                <a:srgbClr val="424242"/>
              </a:solidFill>
              <a:effectLst/>
              <a:latin typeface="Segoe Sans"/>
            </a:endParaRPr>
          </a:p>
          <a:p>
            <a:pPr marL="742950" lvl="1" indent="-285750" algn="l">
              <a:buFont typeface="+mj-lt"/>
              <a:buAutoNum type="arabicPeriod"/>
            </a:pPr>
            <a:r>
              <a:rPr lang="en-US" b="0" i="0" dirty="0">
                <a:solidFill>
                  <a:srgbClr val="424242"/>
                </a:solidFill>
                <a:effectLst/>
                <a:latin typeface="Segoe Sans"/>
              </a:rPr>
              <a:t>Clarify that the workshop is </a:t>
            </a:r>
            <a:r>
              <a:rPr lang="en-US" b="1" i="0" dirty="0">
                <a:solidFill>
                  <a:srgbClr val="424242"/>
                </a:solidFill>
                <a:effectLst/>
                <a:latin typeface="Segoe Sans"/>
              </a:rPr>
              <a:t>anti-suicide</a:t>
            </a:r>
            <a:r>
              <a:rPr lang="en-US" b="0" i="0" dirty="0">
                <a:solidFill>
                  <a:srgbClr val="424242"/>
                </a:solidFill>
                <a:effectLst/>
                <a:latin typeface="Segoe Sans"/>
              </a:rPr>
              <a:t>, not anti-gun or anti-medication.</a:t>
            </a:r>
          </a:p>
          <a:p>
            <a:pPr marL="742950" lvl="1" indent="-285750" algn="l">
              <a:buFont typeface="+mj-lt"/>
              <a:buAutoNum type="arabicPeriod"/>
            </a:pPr>
            <a:r>
              <a:rPr lang="en-US" b="0" i="0" dirty="0">
                <a:solidFill>
                  <a:srgbClr val="424242"/>
                </a:solidFill>
                <a:effectLst/>
                <a:latin typeface="Segoe Sans"/>
              </a:rPr>
              <a:t>The goal is to </a:t>
            </a:r>
            <a:r>
              <a:rPr lang="en-US" b="1" i="0" dirty="0">
                <a:solidFill>
                  <a:srgbClr val="424242"/>
                </a:solidFill>
                <a:effectLst/>
                <a:latin typeface="Segoe Sans"/>
              </a:rPr>
              <a:t>reduce access to lethal means</a:t>
            </a:r>
            <a:r>
              <a:rPr lang="en-US" b="0" i="0" dirty="0">
                <a:solidFill>
                  <a:srgbClr val="424242"/>
                </a:solidFill>
                <a:effectLst/>
                <a:latin typeface="Segoe Sans"/>
              </a:rPr>
              <a:t> during times of crisis, not to promote political or ideological positions.</a:t>
            </a:r>
          </a:p>
          <a:p>
            <a:endParaRPr lang="en-US" dirty="0"/>
          </a:p>
        </p:txBody>
      </p:sp>
    </p:spTree>
    <p:extLst>
      <p:ext uri="{BB962C8B-B14F-4D97-AF65-F5344CB8AC3E}">
        <p14:creationId xmlns:p14="http://schemas.microsoft.com/office/powerpoint/2010/main" val="4213940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2:notes"/>
          <p:cNvSpPr txBox="1">
            <a:spLocks noGrp="1"/>
          </p:cNvSpPr>
          <p:nvPr>
            <p:ph type="body" idx="1"/>
          </p:nvPr>
        </p:nvSpPr>
        <p:spPr>
          <a:xfrm>
            <a:off x="780288" y="4851606"/>
            <a:ext cx="6242304" cy="3969497"/>
          </a:xfrm>
          <a:prstGeom prst="rect">
            <a:avLst/>
          </a:prstGeom>
          <a:noFill/>
          <a:ln>
            <a:noFill/>
          </a:ln>
        </p:spPr>
        <p:txBody>
          <a:bodyPr spcFirstLastPara="1" wrap="square" lIns="102169" tIns="51084" rIns="102169" bIns="51084" anchor="t" anchorCtr="0">
            <a:noAutofit/>
          </a:bodyPr>
          <a:lstStyle/>
          <a:p>
            <a:pPr algn="l"/>
            <a:r>
              <a:rPr lang="en-US" sz="1600" b="1" i="0" dirty="0">
                <a:solidFill>
                  <a:srgbClr val="424242"/>
                </a:solidFill>
                <a:effectLst/>
                <a:latin typeface="Segoe Sans"/>
              </a:rPr>
              <a:t>Instructor Note:</a:t>
            </a:r>
          </a:p>
          <a:p>
            <a:pPr algn="l"/>
            <a:endParaRPr lang="en-US" sz="1600" b="1" i="0" dirty="0">
              <a:solidFill>
                <a:srgbClr val="424242"/>
              </a:solidFill>
              <a:effectLst/>
              <a:latin typeface="Segoe Sans"/>
            </a:endParaRPr>
          </a:p>
          <a:p>
            <a:pPr algn="l"/>
            <a:r>
              <a:rPr lang="en-US" sz="1600" b="0" i="0" dirty="0">
                <a:solidFill>
                  <a:srgbClr val="424242"/>
                </a:solidFill>
                <a:effectLst/>
                <a:latin typeface="Segoe Sans"/>
              </a:rPr>
              <a:t>Elena and Luis have noticed significant changes in Manny’s mood, behavior, and substance use, leading them to worry he may be at risk for suicide. Although Manny denied having suicidal thoughts, let’s hear from Luis about how he and Manny worked together to prioritize safety—</a:t>
            </a:r>
            <a:r>
              <a:rPr lang="en-US" sz="1600" b="1" i="0" dirty="0">
                <a:solidFill>
                  <a:srgbClr val="424242"/>
                </a:solidFill>
                <a:effectLst/>
                <a:latin typeface="Segoe Sans"/>
              </a:rPr>
              <a:t>without removing the firearm from the home</a:t>
            </a:r>
            <a:r>
              <a:rPr lang="en-US" sz="1600" b="0" i="0" dirty="0">
                <a:solidFill>
                  <a:srgbClr val="424242"/>
                </a:solidFill>
                <a:effectLst/>
                <a:latin typeface="Segoe Sans"/>
              </a:rPr>
              <a:t>.</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Debrief Discussion Points:</a:t>
            </a:r>
          </a:p>
          <a:p>
            <a:pPr marL="285750" indent="-285750" algn="l">
              <a:buFont typeface="Arial" panose="020B0604020202020204" pitchFamily="34" charset="0"/>
              <a:buChar char="•"/>
            </a:pPr>
            <a:r>
              <a:rPr lang="en-US" sz="1600" b="1" i="0" dirty="0">
                <a:solidFill>
                  <a:srgbClr val="424242"/>
                </a:solidFill>
                <a:effectLst/>
                <a:latin typeface="Segoe Sans"/>
              </a:rPr>
              <a:t>Collaborative Concern:</a:t>
            </a:r>
            <a:r>
              <a:rPr lang="en-US" sz="1600" b="0" i="0" dirty="0">
                <a:solidFill>
                  <a:srgbClr val="424242"/>
                </a:solidFill>
                <a:effectLst/>
                <a:latin typeface="Segoe Sans"/>
              </a:rPr>
              <a:t> Elena and Luis approached Manny as a team. Elena led with emotional support and care, while Luis offered practical help by addressing the firearm—field stripping it so it could not be fired.</a:t>
            </a:r>
          </a:p>
          <a:p>
            <a:pPr marL="285750" indent="-285750" algn="l">
              <a:buFont typeface="Arial" panose="020B0604020202020204" pitchFamily="34" charset="0"/>
              <a:buChar char="•"/>
            </a:pPr>
            <a:r>
              <a:rPr lang="en-US" sz="1600" b="1" i="0" dirty="0">
                <a:solidFill>
                  <a:srgbClr val="424242"/>
                </a:solidFill>
                <a:effectLst/>
                <a:latin typeface="Segoe Sans"/>
              </a:rPr>
              <a:t>Respecting Boundaries:</a:t>
            </a:r>
            <a:r>
              <a:rPr lang="en-US" sz="1600" b="0" i="0" dirty="0">
                <a:solidFill>
                  <a:srgbClr val="424242"/>
                </a:solidFill>
                <a:effectLst/>
                <a:latin typeface="Segoe Sans"/>
              </a:rPr>
              <a:t> Some gun owners may not feel comfortable removing firearms from their homes. However, making a firearm temporarily </a:t>
            </a:r>
            <a:r>
              <a:rPr lang="en-US" sz="1600" b="1" i="0" dirty="0">
                <a:solidFill>
                  <a:srgbClr val="424242"/>
                </a:solidFill>
                <a:effectLst/>
                <a:latin typeface="Segoe Sans"/>
              </a:rPr>
              <a:t>inoperable</a:t>
            </a:r>
            <a:r>
              <a:rPr lang="en-US" sz="1600" b="0" i="0" dirty="0">
                <a:solidFill>
                  <a:srgbClr val="424242"/>
                </a:solidFill>
                <a:effectLst/>
                <a:latin typeface="Segoe Sans"/>
              </a:rPr>
              <a:t> is still a meaningful and effective step toward safety.</a:t>
            </a:r>
          </a:p>
          <a:p>
            <a:pPr marL="285750" indent="-285750" algn="l">
              <a:buFont typeface="Arial" panose="020B0604020202020204" pitchFamily="34" charset="0"/>
              <a:buChar char="•"/>
            </a:pPr>
            <a:r>
              <a:rPr lang="en-US" sz="1600" b="1" i="0" dirty="0">
                <a:solidFill>
                  <a:srgbClr val="424242"/>
                </a:solidFill>
                <a:effectLst/>
                <a:latin typeface="Segoe Sans"/>
              </a:rPr>
              <a:t>Legal Considerations:</a:t>
            </a:r>
            <a:r>
              <a:rPr lang="en-US" sz="1600" b="0" i="0" dirty="0">
                <a:solidFill>
                  <a:srgbClr val="424242"/>
                </a:solidFill>
                <a:effectLst/>
                <a:latin typeface="Segoe Sans"/>
              </a:rPr>
              <a:t> Luis expressed discomfort about taking possession of Manny’s firearm, even though he holds a permit. In Missouri, there are </a:t>
            </a:r>
            <a:r>
              <a:rPr lang="en-US" sz="1600" b="1" i="0" dirty="0">
                <a:solidFill>
                  <a:srgbClr val="424242"/>
                </a:solidFill>
                <a:effectLst/>
                <a:latin typeface="Segoe Sans"/>
              </a:rPr>
              <a:t>no legal restrictions</a:t>
            </a:r>
            <a:r>
              <a:rPr lang="en-US" sz="1600" b="0" i="0" dirty="0">
                <a:solidFill>
                  <a:srgbClr val="424242"/>
                </a:solidFill>
                <a:effectLst/>
                <a:latin typeface="Segoe Sans"/>
              </a:rPr>
              <a:t> on the voluntary transfer of firearms between individuals. However, if assisting someone in another state, it’s important to </a:t>
            </a:r>
            <a:r>
              <a:rPr lang="en-US" sz="1600" b="1" i="0" dirty="0">
                <a:solidFill>
                  <a:srgbClr val="424242"/>
                </a:solidFill>
                <a:effectLst/>
                <a:latin typeface="Segoe Sans"/>
              </a:rPr>
              <a:t>review local laws</a:t>
            </a:r>
            <a:r>
              <a:rPr lang="en-US" sz="1600" b="0" i="0" dirty="0">
                <a:solidFill>
                  <a:srgbClr val="424242"/>
                </a:solidFill>
                <a:effectLst/>
                <a:latin typeface="Segoe Sans"/>
              </a:rPr>
              <a:t> before taking possession of a firearm.</a:t>
            </a:r>
          </a:p>
          <a:p>
            <a:pPr marL="285750" indent="-285750" algn="l">
              <a:buFont typeface="Arial" panose="020B0604020202020204" pitchFamily="34" charset="0"/>
              <a:buChar char="•"/>
            </a:pPr>
            <a:r>
              <a:rPr lang="en-US" sz="1600" b="1" i="0" dirty="0">
                <a:solidFill>
                  <a:srgbClr val="424242"/>
                </a:solidFill>
                <a:effectLst/>
                <a:latin typeface="Segoe Sans"/>
              </a:rPr>
              <a:t>Unified Support:</a:t>
            </a:r>
            <a:r>
              <a:rPr lang="en-US" sz="1600" b="0" i="0" dirty="0">
                <a:solidFill>
                  <a:srgbClr val="424242"/>
                </a:solidFill>
                <a:effectLst/>
                <a:latin typeface="Segoe Sans"/>
              </a:rPr>
              <a:t> By working together, expressing genuine concern, and framing the action as </a:t>
            </a:r>
            <a:r>
              <a:rPr lang="en-US" sz="1600" b="1" i="0" dirty="0">
                <a:solidFill>
                  <a:srgbClr val="424242"/>
                </a:solidFill>
                <a:effectLst/>
                <a:latin typeface="Segoe Sans"/>
              </a:rPr>
              <a:t>temporary and safety-focused</a:t>
            </a:r>
            <a:r>
              <a:rPr lang="en-US" sz="1600" b="0" i="0" dirty="0">
                <a:solidFill>
                  <a:srgbClr val="424242"/>
                </a:solidFill>
                <a:effectLst/>
                <a:latin typeface="Segoe Sans"/>
              </a:rPr>
              <a:t>, Elena and Luis were able to help Manny take a step toward reducing risk during a vulnerable time.</a:t>
            </a:r>
          </a:p>
          <a:p>
            <a:pPr marL="0" indent="0">
              <a:buFont typeface="Arial"/>
              <a:buNone/>
            </a:pPr>
            <a:br>
              <a:rPr lang="en-US" sz="1100" dirty="0">
                <a:cs typeface="+mn-lt"/>
              </a:rPr>
            </a:br>
            <a:br>
              <a:rPr lang="en-US" sz="1100" dirty="0">
                <a:cs typeface="+mn-lt"/>
              </a:rPr>
            </a:br>
            <a:r>
              <a:rPr lang="en-US" sz="1100" dirty="0"/>
              <a:t> </a:t>
            </a:r>
            <a:endParaRPr lang="en-US" sz="1100" dirty="0">
              <a:cs typeface="Calibri"/>
            </a:endParaRPr>
          </a:p>
          <a:p>
            <a:r>
              <a:rPr lang="en-US" sz="1100" dirty="0"/>
              <a:t>If the video does not download to your slides, the video can be accessed at </a:t>
            </a:r>
            <a:r>
              <a:rPr lang="en-US" sz="1100" u="sng" dirty="0">
                <a:hlinkClick r:id="rId3"/>
              </a:rPr>
              <a:t>https://vimeo.com/668731612</a:t>
            </a:r>
            <a:r>
              <a:rPr lang="en-US" sz="1100" u="sng" dirty="0"/>
              <a:t> </a:t>
            </a:r>
            <a:r>
              <a:rPr lang="en-US" sz="1100" dirty="0"/>
              <a:t> or </a:t>
            </a:r>
            <a:r>
              <a:rPr lang="en-US" sz="1100" u="sng" dirty="0">
                <a:hlinkClick r:id="rId4"/>
              </a:rPr>
              <a:t>https://worriedaboutaveteran.org/starting-the-conversation/#anchor_page_Watch%20More</a:t>
            </a:r>
            <a:endParaRPr lang="en-US" sz="1100" u="sng" dirty="0">
              <a:cs typeface="Calibri"/>
            </a:endParaRPr>
          </a:p>
        </p:txBody>
      </p:sp>
    </p:spTree>
    <p:extLst>
      <p:ext uri="{BB962C8B-B14F-4D97-AF65-F5344CB8AC3E}">
        <p14:creationId xmlns:p14="http://schemas.microsoft.com/office/powerpoint/2010/main" val="3845669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b="1" i="0" dirty="0">
                <a:solidFill>
                  <a:srgbClr val="424242"/>
                </a:solidFill>
                <a:effectLst/>
                <a:latin typeface="Segoe Sans"/>
              </a:rPr>
              <a:t>Instructor Note: Practicing Hearing “Yes”</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Encourage participants to </a:t>
            </a:r>
            <a:r>
              <a:rPr lang="en-US" sz="1600" b="1" i="0" dirty="0">
                <a:solidFill>
                  <a:srgbClr val="424242"/>
                </a:solidFill>
                <a:effectLst/>
                <a:latin typeface="Segoe Sans"/>
              </a:rPr>
              <a:t>stretch outside their comfort zones</a:t>
            </a:r>
            <a:r>
              <a:rPr lang="en-US" sz="1600" b="0" i="0" dirty="0">
                <a:solidFill>
                  <a:srgbClr val="424242"/>
                </a:solidFill>
                <a:effectLst/>
                <a:latin typeface="Segoe Sans"/>
              </a:rPr>
              <a:t> by practicing saying the words in this safe and supportive learning environment. Remind them that </a:t>
            </a:r>
            <a:r>
              <a:rPr lang="en-US" sz="1600" b="1" i="0" dirty="0">
                <a:solidFill>
                  <a:srgbClr val="424242"/>
                </a:solidFill>
                <a:effectLst/>
                <a:latin typeface="Segoe Sans"/>
              </a:rPr>
              <a:t>no one is required to participate</a:t>
            </a:r>
            <a:r>
              <a:rPr lang="en-US" sz="1600" b="0" i="0" dirty="0">
                <a:solidFill>
                  <a:srgbClr val="424242"/>
                </a:solidFill>
                <a:effectLst/>
                <a:latin typeface="Segoe Sans"/>
              </a:rPr>
              <a:t> if the exercise feels too emotionally difficult or evocative.</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Introducing the Exercise:</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Option A: Partner Practice</a:t>
            </a:r>
            <a:endParaRPr lang="en-US" sz="1600" b="0" i="0" dirty="0">
              <a:solidFill>
                <a:srgbClr val="424242"/>
              </a:solidFill>
              <a:effectLst/>
              <a:latin typeface="Segoe Sans"/>
            </a:endParaRPr>
          </a:p>
          <a:p>
            <a:pPr marL="285750" indent="-285750" algn="l">
              <a:buFont typeface="Arial" panose="020B0604020202020204" pitchFamily="34" charset="0"/>
              <a:buChar char="•"/>
            </a:pPr>
            <a:r>
              <a:rPr lang="en-US" sz="1600" b="0" i="0" dirty="0">
                <a:solidFill>
                  <a:srgbClr val="424242"/>
                </a:solidFill>
                <a:effectLst/>
                <a:latin typeface="Segoe Sans"/>
              </a:rPr>
              <a:t>Ask participants to pair up with someone nearby.</a:t>
            </a:r>
          </a:p>
          <a:p>
            <a:pPr marL="285750" indent="-285750" algn="l">
              <a:buFont typeface="Arial" panose="020B0604020202020204" pitchFamily="34" charset="0"/>
              <a:buChar char="•"/>
            </a:pPr>
            <a:r>
              <a:rPr lang="en-US" sz="1600" b="0" i="0" dirty="0">
                <a:solidFill>
                  <a:srgbClr val="424242"/>
                </a:solidFill>
                <a:effectLst/>
                <a:latin typeface="Segoe Sans"/>
              </a:rPr>
              <a:t>One person will take the role of the helper and ask:</a:t>
            </a:r>
            <a:br>
              <a:rPr lang="en-US" sz="1600" b="0" i="0" dirty="0">
                <a:solidFill>
                  <a:srgbClr val="424242"/>
                </a:solidFill>
                <a:effectLst/>
                <a:latin typeface="Segoe Sans"/>
              </a:rPr>
            </a:br>
            <a:r>
              <a:rPr lang="en-US" sz="1600" b="0" i="1" dirty="0">
                <a:solidFill>
                  <a:srgbClr val="424242"/>
                </a:solidFill>
                <a:effectLst/>
                <a:latin typeface="Segoe Sans"/>
              </a:rPr>
              <a:t>“Are you thinking about suicide?”</a:t>
            </a:r>
            <a:br>
              <a:rPr lang="en-US" sz="1600" b="0" i="0" dirty="0">
                <a:solidFill>
                  <a:srgbClr val="424242"/>
                </a:solidFill>
                <a:effectLst/>
                <a:latin typeface="Segoe Sans"/>
              </a:rPr>
            </a:br>
            <a:r>
              <a:rPr lang="en-US" sz="1600" b="0" i="1" dirty="0">
                <a:solidFill>
                  <a:srgbClr val="424242"/>
                </a:solidFill>
                <a:effectLst/>
                <a:latin typeface="Segoe Sans"/>
              </a:rPr>
              <a:t>“Are you thinking about killing yourself?”</a:t>
            </a:r>
            <a:endParaRPr lang="en-US" sz="1600" b="0" i="0" dirty="0">
              <a:solidFill>
                <a:srgbClr val="424242"/>
              </a:solidFill>
              <a:effectLst/>
              <a:latin typeface="Segoe Sans"/>
            </a:endParaRPr>
          </a:p>
          <a:p>
            <a:pPr marL="285750" indent="-285750" algn="l">
              <a:buFont typeface="Arial" panose="020B0604020202020204" pitchFamily="34" charset="0"/>
              <a:buChar char="•"/>
            </a:pPr>
            <a:r>
              <a:rPr lang="en-US" sz="1600" b="0" i="0" dirty="0">
                <a:solidFill>
                  <a:srgbClr val="424242"/>
                </a:solidFill>
                <a:effectLst/>
                <a:latin typeface="Segoe Sans"/>
              </a:rPr>
              <a:t>This time, the partner will respond with: </a:t>
            </a:r>
            <a:r>
              <a:rPr lang="en-US" sz="1600" b="0" i="1" dirty="0">
                <a:solidFill>
                  <a:srgbClr val="424242"/>
                </a:solidFill>
                <a:effectLst/>
                <a:latin typeface="Segoe Sans"/>
              </a:rPr>
              <a:t>“Yes.”</a:t>
            </a:r>
            <a:endParaRPr lang="en-US" sz="1600" b="0" i="0" dirty="0">
              <a:solidFill>
                <a:srgbClr val="424242"/>
              </a:solidFill>
              <a:effectLst/>
              <a:latin typeface="Segoe Sans"/>
            </a:endParaRPr>
          </a:p>
          <a:p>
            <a:pPr marL="285750" indent="-285750" algn="l">
              <a:buFont typeface="Arial" panose="020B0604020202020204" pitchFamily="34" charset="0"/>
              <a:buChar char="•"/>
            </a:pPr>
            <a:r>
              <a:rPr lang="en-US" sz="1600" b="0" i="0" dirty="0">
                <a:solidFill>
                  <a:srgbClr val="424242"/>
                </a:solidFill>
                <a:effectLst/>
                <a:latin typeface="Segoe Sans"/>
              </a:rPr>
              <a:t>The person asking the question does </a:t>
            </a:r>
            <a:r>
              <a:rPr lang="en-US" sz="1600" b="1" i="0" dirty="0">
                <a:solidFill>
                  <a:srgbClr val="424242"/>
                </a:solidFill>
                <a:effectLst/>
                <a:latin typeface="Segoe Sans"/>
              </a:rPr>
              <a:t>not need to respond further</a:t>
            </a:r>
            <a:r>
              <a:rPr lang="en-US" sz="1600" b="0" i="0" dirty="0">
                <a:solidFill>
                  <a:srgbClr val="424242"/>
                </a:solidFill>
                <a:effectLst/>
                <a:latin typeface="Segoe Sans"/>
              </a:rPr>
              <a:t>—this is simply an opportunity to practice hearing the answer.</a:t>
            </a:r>
          </a:p>
          <a:p>
            <a:pPr marL="285750" indent="-285750" algn="l">
              <a:buFont typeface="Arial" panose="020B0604020202020204" pitchFamily="34" charset="0"/>
              <a:buChar char="•"/>
            </a:pPr>
            <a:r>
              <a:rPr lang="en-US" sz="1600" b="0" i="0" dirty="0">
                <a:solidFill>
                  <a:srgbClr val="424242"/>
                </a:solidFill>
                <a:effectLst/>
                <a:latin typeface="Segoe Sans"/>
              </a:rPr>
              <a:t>Switch roles so both participants have the chance to ask the questions and hear the response.</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Option B: Group Practice</a:t>
            </a:r>
            <a:endParaRPr lang="en-US" sz="1600" b="0" i="0" dirty="0">
              <a:solidFill>
                <a:srgbClr val="424242"/>
              </a:solidFill>
              <a:effectLst/>
              <a:latin typeface="Segoe Sans"/>
            </a:endParaRPr>
          </a:p>
          <a:p>
            <a:pPr marL="285750" indent="-285750" algn="l">
              <a:lnSpc>
                <a:spcPct val="100000"/>
              </a:lnSpc>
              <a:buFont typeface="Arial" panose="020B0604020202020204" pitchFamily="34" charset="0"/>
              <a:buChar char="•"/>
            </a:pPr>
            <a:r>
              <a:rPr lang="en-US" sz="1600" b="0" i="0" dirty="0">
                <a:solidFill>
                  <a:srgbClr val="424242"/>
                </a:solidFill>
                <a:effectLst/>
                <a:latin typeface="Segoe Sans"/>
              </a:rPr>
              <a:t>Invite participants to imagine they are speaking directly to </a:t>
            </a:r>
            <a:r>
              <a:rPr lang="en-US" sz="1600" b="1" i="0" dirty="0">
                <a:solidFill>
                  <a:srgbClr val="424242"/>
                </a:solidFill>
                <a:effectLst/>
                <a:latin typeface="Segoe Sans"/>
              </a:rPr>
              <a:t>Manny</a:t>
            </a:r>
            <a:r>
              <a:rPr lang="en-US" sz="1600" b="0" i="0" dirty="0">
                <a:solidFill>
                  <a:srgbClr val="424242"/>
                </a:solidFill>
                <a:effectLst/>
                <a:latin typeface="Segoe Sans"/>
              </a:rPr>
              <a:t>.</a:t>
            </a:r>
          </a:p>
          <a:p>
            <a:pPr marL="285750" indent="-285750" algn="l">
              <a:lnSpc>
                <a:spcPct val="100000"/>
              </a:lnSpc>
              <a:buFont typeface="Arial" panose="020B0604020202020204" pitchFamily="34" charset="0"/>
              <a:buChar char="•"/>
            </a:pPr>
            <a:r>
              <a:rPr lang="en-US" sz="1600" b="0" i="0" dirty="0">
                <a:solidFill>
                  <a:srgbClr val="424242"/>
                </a:solidFill>
                <a:effectLst/>
                <a:latin typeface="Segoe Sans"/>
              </a:rPr>
              <a:t>As a group, say the questions out loud:</a:t>
            </a:r>
            <a:br>
              <a:rPr lang="en-US" sz="1600" b="0" i="0" dirty="0">
                <a:solidFill>
                  <a:srgbClr val="424242"/>
                </a:solidFill>
                <a:effectLst/>
                <a:latin typeface="Segoe Sans"/>
              </a:rPr>
            </a:br>
            <a:r>
              <a:rPr lang="en-US" sz="1600" b="0" i="1" dirty="0">
                <a:solidFill>
                  <a:srgbClr val="424242"/>
                </a:solidFill>
                <a:effectLst/>
                <a:latin typeface="Segoe Sans"/>
              </a:rPr>
              <a:t>“Are you thinking about suicide?”</a:t>
            </a:r>
            <a:br>
              <a:rPr lang="en-US" sz="1600" b="0" i="0" dirty="0">
                <a:solidFill>
                  <a:srgbClr val="424242"/>
                </a:solidFill>
                <a:effectLst/>
                <a:latin typeface="Segoe Sans"/>
              </a:rPr>
            </a:br>
            <a:r>
              <a:rPr lang="en-US" sz="1600" b="0" i="1" dirty="0">
                <a:solidFill>
                  <a:srgbClr val="424242"/>
                </a:solidFill>
                <a:effectLst/>
                <a:latin typeface="Segoe Sans"/>
              </a:rPr>
              <a:t>“Are you thinking about killing yourself?”</a:t>
            </a:r>
            <a:endParaRPr lang="en-US" sz="1600" b="0" i="0" dirty="0">
              <a:solidFill>
                <a:srgbClr val="424242"/>
              </a:solidFill>
              <a:effectLst/>
              <a:latin typeface="Segoe Sans"/>
            </a:endParaRPr>
          </a:p>
          <a:p>
            <a:pPr marL="285750" indent="-285750" algn="l">
              <a:lnSpc>
                <a:spcPct val="100000"/>
              </a:lnSpc>
              <a:buFont typeface="Arial" panose="020B0604020202020204" pitchFamily="34" charset="0"/>
              <a:buChar char="•"/>
            </a:pPr>
            <a:r>
              <a:rPr lang="en-US" sz="1600" b="0" i="0" dirty="0">
                <a:solidFill>
                  <a:srgbClr val="424242"/>
                </a:solidFill>
                <a:effectLst/>
                <a:latin typeface="Segoe Sans"/>
              </a:rPr>
              <a:t>The instructor will role-play Manny and respond with: </a:t>
            </a:r>
            <a:r>
              <a:rPr lang="en-US" sz="1600" b="0" i="1" dirty="0">
                <a:solidFill>
                  <a:srgbClr val="424242"/>
                </a:solidFill>
                <a:effectLst/>
                <a:latin typeface="Segoe Sans"/>
              </a:rPr>
              <a:t>“Yes.”</a:t>
            </a:r>
            <a:endParaRPr lang="en-US" sz="1600" b="0" i="0" dirty="0">
              <a:solidFill>
                <a:srgbClr val="424242"/>
              </a:solidFill>
              <a:effectLst/>
              <a:latin typeface="Segoe Sans"/>
            </a:endParaRP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Debrief and Reflection:</a:t>
            </a:r>
          </a:p>
          <a:p>
            <a:pPr marL="285750" indent="-285750" algn="l">
              <a:buFont typeface="Arial" panose="020B0604020202020204" pitchFamily="34" charset="0"/>
              <a:buChar char="•"/>
            </a:pPr>
            <a:r>
              <a:rPr lang="en-US" sz="1600" b="0" i="0" dirty="0">
                <a:solidFill>
                  <a:srgbClr val="424242"/>
                </a:solidFill>
                <a:effectLst/>
                <a:latin typeface="Segoe Sans"/>
              </a:rPr>
              <a:t>Pause for a moment of </a:t>
            </a:r>
            <a:r>
              <a:rPr lang="en-US" sz="1600" b="1" i="0" dirty="0">
                <a:solidFill>
                  <a:srgbClr val="424242"/>
                </a:solidFill>
                <a:effectLst/>
                <a:latin typeface="Segoe Sans"/>
              </a:rPr>
              <a:t>self-reflection</a:t>
            </a:r>
            <a:r>
              <a:rPr lang="en-US" sz="1600" b="0" i="0" dirty="0">
                <a:solidFill>
                  <a:srgbClr val="424242"/>
                </a:solidFill>
                <a:effectLst/>
                <a:latin typeface="Segoe Sans"/>
              </a:rPr>
              <a:t>.</a:t>
            </a:r>
          </a:p>
          <a:p>
            <a:pPr marL="285750" indent="-285750" algn="l">
              <a:buFont typeface="Arial" panose="020B0604020202020204" pitchFamily="34" charset="0"/>
              <a:buChar char="•"/>
            </a:pPr>
            <a:r>
              <a:rPr lang="en-US" sz="1600" b="0" i="0" dirty="0">
                <a:solidFill>
                  <a:srgbClr val="424242"/>
                </a:solidFill>
                <a:effectLst/>
                <a:latin typeface="Segoe Sans"/>
              </a:rPr>
              <a:t>If time allows, invite participants to share how it felt to hear “Yes.”</a:t>
            </a:r>
          </a:p>
          <a:p>
            <a:pPr marL="285750" indent="-285750" algn="l">
              <a:buFont typeface="Arial" panose="020B0604020202020204" pitchFamily="34" charset="0"/>
              <a:buChar char="•"/>
            </a:pPr>
            <a:r>
              <a:rPr lang="en-US" sz="1600" b="0" i="0" dirty="0">
                <a:solidFill>
                  <a:srgbClr val="424242"/>
                </a:solidFill>
                <a:effectLst/>
                <a:latin typeface="Segoe Sans"/>
              </a:rPr>
              <a:t>Normalize feelings of </a:t>
            </a:r>
            <a:r>
              <a:rPr lang="en-US" sz="1600" b="1" i="0" dirty="0">
                <a:solidFill>
                  <a:srgbClr val="424242"/>
                </a:solidFill>
                <a:effectLst/>
                <a:latin typeface="Segoe Sans"/>
              </a:rPr>
              <a:t>anxiety, fear, or uncertainty</a:t>
            </a:r>
            <a:r>
              <a:rPr lang="en-US" sz="1600" b="0" i="0" dirty="0">
                <a:solidFill>
                  <a:srgbClr val="424242"/>
                </a:solidFill>
                <a:effectLst/>
                <a:latin typeface="Segoe Sans"/>
              </a:rPr>
              <a:t>—these are common and valid reactions.</a:t>
            </a:r>
          </a:p>
          <a:p>
            <a:pPr marL="285750" indent="-285750" algn="l">
              <a:buFont typeface="Arial" panose="020B0604020202020204" pitchFamily="34" charset="0"/>
              <a:buChar char="•"/>
            </a:pPr>
            <a:r>
              <a:rPr lang="en-US" sz="1600" b="0" i="0" dirty="0">
                <a:solidFill>
                  <a:srgbClr val="424242"/>
                </a:solidFill>
                <a:effectLst/>
                <a:latin typeface="Segoe Sans"/>
              </a:rPr>
              <a:t>Reassure participants that </a:t>
            </a:r>
            <a:r>
              <a:rPr lang="en-US" sz="1600" b="1" i="0" dirty="0">
                <a:solidFill>
                  <a:srgbClr val="424242"/>
                </a:solidFill>
                <a:effectLst/>
                <a:latin typeface="Segoe Sans"/>
              </a:rPr>
              <a:t>they are not alone</a:t>
            </a:r>
            <a:r>
              <a:rPr lang="en-US" sz="1600" b="0" i="0" dirty="0">
                <a:solidFill>
                  <a:srgbClr val="424242"/>
                </a:solidFill>
                <a:effectLst/>
                <a:latin typeface="Segoe Sans"/>
              </a:rPr>
              <a:t>. If they ever feel unsure about what to say next, they can call the </a:t>
            </a:r>
            <a:r>
              <a:rPr lang="en-US" sz="1600" b="1" i="0" dirty="0">
                <a:solidFill>
                  <a:srgbClr val="424242"/>
                </a:solidFill>
                <a:effectLst/>
                <a:latin typeface="Segoe Sans"/>
              </a:rPr>
              <a:t>Suicide &amp; Crisis Lifeline (988)</a:t>
            </a:r>
            <a:r>
              <a:rPr lang="en-US" sz="1600" b="0" i="0" dirty="0">
                <a:solidFill>
                  <a:srgbClr val="424242"/>
                </a:solidFill>
                <a:effectLst/>
                <a:latin typeface="Segoe Sans"/>
              </a:rPr>
              <a:t> and ask the crisis counselor for guidance. Encourage them to involve the person at risk in the call so they can hear the conversation and feel included in the process.</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Encouragement for Continued Practice:</a:t>
            </a:r>
          </a:p>
          <a:p>
            <a:pPr algn="l"/>
            <a:r>
              <a:rPr lang="en-US" sz="1600" b="0" i="0" dirty="0">
                <a:solidFill>
                  <a:srgbClr val="424242"/>
                </a:solidFill>
                <a:effectLst/>
                <a:latin typeface="Segoe Sans"/>
              </a:rPr>
              <a:t>Suggest that participants continue rehearsing the questions on their own—while looking in the mirror, getting ready for the day, or driving alone. Repetition helps build </a:t>
            </a:r>
            <a:r>
              <a:rPr lang="en-US" sz="1600" b="1" i="0" dirty="0">
                <a:solidFill>
                  <a:srgbClr val="424242"/>
                </a:solidFill>
                <a:effectLst/>
                <a:latin typeface="Segoe Sans"/>
              </a:rPr>
              <a:t>confidence and “muscle memory”</a:t>
            </a:r>
            <a:r>
              <a:rPr lang="en-US" sz="1600" b="0" i="0" dirty="0">
                <a:solidFill>
                  <a:srgbClr val="424242"/>
                </a:solidFill>
                <a:effectLst/>
                <a:latin typeface="Segoe Sans"/>
              </a:rPr>
              <a:t>, making it easier to respond calmly and clearly if they ever need to ask the question in real life.</a:t>
            </a:r>
          </a:p>
          <a:p>
            <a:br>
              <a:rPr lang="en-US" sz="1600" dirty="0"/>
            </a:br>
            <a:endParaRPr lang="en-US" dirty="0">
              <a:cs typeface="Calibri"/>
            </a:endParaRPr>
          </a:p>
        </p:txBody>
      </p:sp>
    </p:spTree>
    <p:extLst>
      <p:ext uri="{BB962C8B-B14F-4D97-AF65-F5344CB8AC3E}">
        <p14:creationId xmlns:p14="http://schemas.microsoft.com/office/powerpoint/2010/main" val="2366276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b="1" i="0" dirty="0">
                <a:solidFill>
                  <a:srgbClr val="424242"/>
                </a:solidFill>
                <a:effectLst/>
                <a:latin typeface="Segoe Sans"/>
              </a:rPr>
              <a:t>Instructor Note: Responding to a Disclosure of Suicidal Thoughts</a:t>
            </a:r>
          </a:p>
          <a:p>
            <a:pPr algn="l"/>
            <a:endParaRPr lang="en-US" sz="1600" b="1" i="0" dirty="0">
              <a:solidFill>
                <a:srgbClr val="424242"/>
              </a:solidFill>
              <a:effectLst/>
              <a:latin typeface="Segoe Sans"/>
            </a:endParaRPr>
          </a:p>
          <a:p>
            <a:pPr algn="l"/>
            <a:r>
              <a:rPr lang="en-US" sz="1600" b="0" i="0" dirty="0">
                <a:solidFill>
                  <a:srgbClr val="424242"/>
                </a:solidFill>
                <a:effectLst/>
                <a:latin typeface="Segoe Sans"/>
              </a:rPr>
              <a:t>When someone discloses that they are having thoughts of suicide, it can bring up a range of emotions for the person hearing it. The important thing to remember is that this disclosure is a </a:t>
            </a:r>
            <a:r>
              <a:rPr lang="en-US" sz="1600" b="1" i="0" dirty="0">
                <a:solidFill>
                  <a:srgbClr val="424242"/>
                </a:solidFill>
                <a:effectLst/>
                <a:latin typeface="Segoe Sans"/>
              </a:rPr>
              <a:t>positive and courageous step</a:t>
            </a:r>
            <a:r>
              <a:rPr lang="en-US" sz="1600" b="0" i="0" dirty="0">
                <a:solidFill>
                  <a:srgbClr val="424242"/>
                </a:solidFill>
                <a:effectLst/>
                <a:latin typeface="Segoe Sans"/>
              </a:rPr>
              <a:t>—it means the person is opening up and there is now an opportunity to connect them to help.</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Acknowledge their </a:t>
            </a:r>
            <a:r>
              <a:rPr lang="en-US" sz="1600" b="1" i="0" dirty="0">
                <a:solidFill>
                  <a:srgbClr val="424242"/>
                </a:solidFill>
                <a:effectLst/>
                <a:latin typeface="Segoe Sans"/>
              </a:rPr>
              <a:t>bravery</a:t>
            </a:r>
            <a:r>
              <a:rPr lang="en-US" sz="1600" b="0" i="0" dirty="0">
                <a:solidFill>
                  <a:srgbClr val="424242"/>
                </a:solidFill>
                <a:effectLst/>
                <a:latin typeface="Segoe Sans"/>
              </a:rPr>
              <a:t> in sharing something that is likely very difficult to admit. Reinforce that they are </a:t>
            </a:r>
            <a:r>
              <a:rPr lang="en-US" sz="1600" b="1" i="0" dirty="0">
                <a:solidFill>
                  <a:srgbClr val="424242"/>
                </a:solidFill>
                <a:effectLst/>
                <a:latin typeface="Segoe Sans"/>
              </a:rPr>
              <a:t>not alone</a:t>
            </a:r>
            <a:r>
              <a:rPr lang="en-US" sz="1600" b="0" i="0" dirty="0">
                <a:solidFill>
                  <a:srgbClr val="424242"/>
                </a:solidFill>
                <a:effectLst/>
                <a:latin typeface="Segoe Sans"/>
              </a:rPr>
              <a:t> and that </a:t>
            </a:r>
            <a:r>
              <a:rPr lang="en-US" sz="1600" b="1" i="0" dirty="0">
                <a:solidFill>
                  <a:srgbClr val="424242"/>
                </a:solidFill>
                <a:effectLst/>
                <a:latin typeface="Segoe Sans"/>
              </a:rPr>
              <a:t>support is available</a:t>
            </a:r>
            <a:r>
              <a:rPr lang="en-US" sz="1600" b="0" i="0" dirty="0">
                <a:solidFill>
                  <a:srgbClr val="424242"/>
                </a:solidFill>
                <a:effectLst/>
                <a:latin typeface="Segoe Sans"/>
              </a:rPr>
              <a:t>.</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In Missouri, the </a:t>
            </a:r>
            <a:r>
              <a:rPr lang="en-US" sz="1600" b="1" i="0" dirty="0">
                <a:solidFill>
                  <a:srgbClr val="424242"/>
                </a:solidFill>
                <a:effectLst/>
                <a:latin typeface="Segoe Sans"/>
              </a:rPr>
              <a:t>Suicide &amp; Crisis Lifeline (988)</a:t>
            </a:r>
            <a:r>
              <a:rPr lang="en-US" sz="1600" b="0" i="0" dirty="0">
                <a:solidFill>
                  <a:srgbClr val="424242"/>
                </a:solidFill>
                <a:effectLst/>
                <a:latin typeface="Segoe Sans"/>
              </a:rPr>
              <a:t> is answered by one of seven </a:t>
            </a:r>
            <a:r>
              <a:rPr lang="en-US" sz="1600" b="1" i="0" dirty="0">
                <a:solidFill>
                  <a:srgbClr val="424242"/>
                </a:solidFill>
                <a:effectLst/>
                <a:latin typeface="Segoe Sans"/>
              </a:rPr>
              <a:t>regionally based organizations</a:t>
            </a:r>
            <a:r>
              <a:rPr lang="en-US" sz="1600" b="0" i="0" dirty="0">
                <a:solidFill>
                  <a:srgbClr val="424242"/>
                </a:solidFill>
                <a:effectLst/>
                <a:latin typeface="Segoe Sans"/>
              </a:rPr>
              <a:t> staffed with trained professionals. These responders can:</a:t>
            </a:r>
          </a:p>
          <a:p>
            <a:pPr marL="285750" indent="-285750" algn="l">
              <a:buFont typeface="Arial" panose="020B0604020202020204" pitchFamily="34" charset="0"/>
              <a:buChar char="•"/>
            </a:pPr>
            <a:r>
              <a:rPr lang="en-US" sz="1600" b="0" i="0" dirty="0">
                <a:solidFill>
                  <a:srgbClr val="424242"/>
                </a:solidFill>
                <a:effectLst/>
                <a:latin typeface="Segoe Sans"/>
              </a:rPr>
              <a:t>Listen to your concerns and provide resources for help in your community.</a:t>
            </a:r>
          </a:p>
          <a:p>
            <a:pPr marL="285750" indent="-285750" algn="l">
              <a:buFont typeface="Arial" panose="020B0604020202020204" pitchFamily="34" charset="0"/>
              <a:buChar char="•"/>
            </a:pPr>
            <a:r>
              <a:rPr lang="en-US" sz="1600" b="0" i="0" dirty="0">
                <a:solidFill>
                  <a:srgbClr val="424242"/>
                </a:solidFill>
                <a:effectLst/>
                <a:latin typeface="Segoe Sans"/>
              </a:rPr>
              <a:t>Conduct a brief assessment, asking about suicide ideation, specific plans, access to lethal means, to determine the current level of risk and appropriate response.   </a:t>
            </a:r>
          </a:p>
          <a:p>
            <a:pPr marL="285750" indent="-285750" algn="l">
              <a:buFont typeface="Arial" panose="020B0604020202020204" pitchFamily="34" charset="0"/>
              <a:buChar char="•"/>
            </a:pPr>
            <a:r>
              <a:rPr lang="en-US" sz="1600" b="0" i="0" dirty="0">
                <a:solidFill>
                  <a:srgbClr val="424242"/>
                </a:solidFill>
                <a:effectLst/>
                <a:latin typeface="Segoe Sans"/>
              </a:rPr>
              <a:t>Connect directly with 911 and request a Crisis Intervention Team (CIT) to be dispatched to the person’s location.</a:t>
            </a:r>
          </a:p>
          <a:p>
            <a:pPr marL="285750" indent="-285750" algn="l">
              <a:buFont typeface="Arial" panose="020B0604020202020204" pitchFamily="34" charset="0"/>
              <a:buChar char="•"/>
            </a:pPr>
            <a:r>
              <a:rPr lang="en-US" sz="1600" b="0" i="0" dirty="0">
                <a:solidFill>
                  <a:srgbClr val="424242"/>
                </a:solidFill>
                <a:effectLst/>
                <a:latin typeface="Segoe Sans"/>
              </a:rPr>
              <a:t>In some areas, such as St. Louis and Kansas City, dispatch a mobile crisis team to the individual’s location to conduct an on-site suicide risk assessment and determine appropriate next steps.</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The bottom line: </a:t>
            </a:r>
            <a:r>
              <a:rPr lang="en-US" sz="1600" b="1" i="0" dirty="0">
                <a:solidFill>
                  <a:srgbClr val="424242"/>
                </a:solidFill>
                <a:effectLst/>
                <a:latin typeface="Segoe Sans"/>
              </a:rPr>
              <a:t>You are not alone</a:t>
            </a:r>
            <a:r>
              <a:rPr lang="en-US" sz="1600" b="0" i="0" dirty="0">
                <a:solidFill>
                  <a:srgbClr val="424242"/>
                </a:solidFill>
                <a:effectLst/>
                <a:latin typeface="Segoe Sans"/>
              </a:rPr>
              <a:t> when supporting someone in crisis. Help is available for both the person at risk and for you as a helper.</a:t>
            </a:r>
          </a:p>
          <a:p>
            <a:endParaRPr lang="en-US" dirty="0">
              <a:cs typeface="Calibri"/>
            </a:endParaRPr>
          </a:p>
        </p:txBody>
      </p:sp>
    </p:spTree>
    <p:extLst>
      <p:ext uri="{BB962C8B-B14F-4D97-AF65-F5344CB8AC3E}">
        <p14:creationId xmlns:p14="http://schemas.microsoft.com/office/powerpoint/2010/main" val="4090540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b="1" i="0" dirty="0">
                <a:solidFill>
                  <a:srgbClr val="424242"/>
                </a:solidFill>
                <a:effectLst/>
                <a:latin typeface="Segoe Sans"/>
              </a:rPr>
              <a:t>Instructor Note: Clarifying the Role of the Helper</a:t>
            </a:r>
          </a:p>
          <a:p>
            <a:pPr algn="l"/>
            <a:endParaRPr lang="en-US" sz="1600" b="1" i="0" dirty="0">
              <a:solidFill>
                <a:srgbClr val="424242"/>
              </a:solidFill>
              <a:effectLst/>
              <a:latin typeface="Segoe Sans"/>
            </a:endParaRPr>
          </a:p>
          <a:p>
            <a:pPr algn="l"/>
            <a:r>
              <a:rPr lang="en-US" sz="1600" b="0" i="0" dirty="0">
                <a:solidFill>
                  <a:srgbClr val="424242"/>
                </a:solidFill>
                <a:effectLst/>
                <a:latin typeface="Segoe Sans"/>
              </a:rPr>
              <a:t>Participants are not expected to act as behavioral health professionals or create treatment plans. However, they are in a </a:t>
            </a:r>
            <a:r>
              <a:rPr lang="en-US" sz="1600" b="1" i="0" dirty="0">
                <a:solidFill>
                  <a:srgbClr val="424242"/>
                </a:solidFill>
                <a:effectLst/>
                <a:latin typeface="Segoe Sans"/>
              </a:rPr>
              <a:t>trusted position</a:t>
            </a:r>
            <a:r>
              <a:rPr lang="en-US" sz="1600" b="0" i="0" dirty="0">
                <a:solidFill>
                  <a:srgbClr val="424242"/>
                </a:solidFill>
                <a:effectLst/>
                <a:latin typeface="Segoe Sans"/>
              </a:rPr>
              <a:t> to help reduce access to lethal means until professional support is in place.</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Encourage participants to ask </a:t>
            </a:r>
            <a:r>
              <a:rPr lang="en-US" sz="1600" b="1" i="0" dirty="0">
                <a:solidFill>
                  <a:srgbClr val="424242"/>
                </a:solidFill>
                <a:effectLst/>
                <a:latin typeface="Segoe Sans"/>
              </a:rPr>
              <a:t>exploratory questions</a:t>
            </a:r>
            <a:r>
              <a:rPr lang="en-US" sz="1600" b="0" i="0" dirty="0">
                <a:solidFill>
                  <a:srgbClr val="424242"/>
                </a:solidFill>
                <a:effectLst/>
                <a:latin typeface="Segoe Sans"/>
              </a:rPr>
              <a:t> such as:</a:t>
            </a:r>
          </a:p>
          <a:p>
            <a:pPr algn="l"/>
            <a:endParaRPr lang="en-US" sz="1600" b="0" i="0" dirty="0">
              <a:solidFill>
                <a:srgbClr val="424242"/>
              </a:solidFill>
              <a:effectLst/>
              <a:latin typeface="Segoe Sans"/>
            </a:endParaRPr>
          </a:p>
          <a:p>
            <a:pPr marL="285750" indent="-285750" algn="l">
              <a:buFont typeface="Arial" panose="020B0604020202020204" pitchFamily="34" charset="0"/>
              <a:buChar char="•"/>
            </a:pPr>
            <a:r>
              <a:rPr lang="en-US" sz="1600" b="0" i="0" dirty="0">
                <a:solidFill>
                  <a:srgbClr val="424242"/>
                </a:solidFill>
                <a:effectLst/>
                <a:latin typeface="Segoe Sans"/>
              </a:rPr>
              <a:t>“Have you thought about how you might end your life?”</a:t>
            </a:r>
          </a:p>
          <a:p>
            <a:pPr marL="285750" indent="-285750" algn="l">
              <a:buFont typeface="Arial" panose="020B0604020202020204" pitchFamily="34" charset="0"/>
              <a:buChar char="•"/>
            </a:pPr>
            <a:r>
              <a:rPr lang="en-US" sz="1600" b="0" i="0" dirty="0">
                <a:solidFill>
                  <a:srgbClr val="424242"/>
                </a:solidFill>
                <a:effectLst/>
                <a:latin typeface="Segoe Sans"/>
              </a:rPr>
              <a:t>“Do you have access to that method?”</a:t>
            </a:r>
          </a:p>
          <a:p>
            <a:pPr marL="285750" indent="-285750" algn="l">
              <a:buFont typeface="Arial" panose="020B0604020202020204" pitchFamily="34" charset="0"/>
              <a:buChar char="•"/>
            </a:pPr>
            <a:r>
              <a:rPr lang="en-US" sz="1600" b="0" i="0" dirty="0">
                <a:solidFill>
                  <a:srgbClr val="424242"/>
                </a:solidFill>
                <a:effectLst/>
                <a:latin typeface="Segoe Sans"/>
              </a:rPr>
              <a:t>“How quickly could you access it?”</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These questions can deepen the conversation and help assess the person’s </a:t>
            </a:r>
            <a:r>
              <a:rPr lang="en-US" sz="1600" b="1" i="0" dirty="0">
                <a:solidFill>
                  <a:srgbClr val="424242"/>
                </a:solidFill>
                <a:effectLst/>
                <a:latin typeface="Segoe Sans"/>
              </a:rPr>
              <a:t>proximity to a potential attempt</a:t>
            </a:r>
            <a:r>
              <a:rPr lang="en-US" sz="1600" b="0" i="0" dirty="0">
                <a:solidFill>
                  <a:srgbClr val="424242"/>
                </a:solidFill>
                <a:effectLst/>
                <a:latin typeface="Segoe Sans"/>
              </a:rPr>
              <a:t>. Any information gathered can be shared with a mental health professional to support the person’s path to recovery.</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If participants feel </a:t>
            </a:r>
            <a:r>
              <a:rPr lang="en-US" sz="1600" b="1" i="0" dirty="0">
                <a:solidFill>
                  <a:srgbClr val="424242"/>
                </a:solidFill>
                <a:effectLst/>
                <a:latin typeface="Segoe Sans"/>
              </a:rPr>
              <a:t>stuck or unsure</a:t>
            </a:r>
            <a:r>
              <a:rPr lang="en-US" sz="1600" b="0" i="0" dirty="0">
                <a:solidFill>
                  <a:srgbClr val="424242"/>
                </a:solidFill>
                <a:effectLst/>
                <a:latin typeface="Segoe Sans"/>
              </a:rPr>
              <a:t>, remind them they can always call, text or chat with the </a:t>
            </a:r>
            <a:r>
              <a:rPr lang="en-US" sz="1600" b="1" i="0" dirty="0">
                <a:solidFill>
                  <a:srgbClr val="424242"/>
                </a:solidFill>
                <a:effectLst/>
                <a:latin typeface="Segoe Sans"/>
              </a:rPr>
              <a:t>Suicide &amp; Crisis Lifeline (988)</a:t>
            </a:r>
            <a:r>
              <a:rPr lang="en-US" sz="1600" b="0" i="0" dirty="0">
                <a:solidFill>
                  <a:srgbClr val="424242"/>
                </a:solidFill>
                <a:effectLst/>
                <a:latin typeface="Segoe Sans"/>
              </a:rPr>
              <a:t> for guidance. Help is available not only for the person at risk—but also for the person offering support.</a:t>
            </a:r>
          </a:p>
          <a:p>
            <a:endParaRPr lang="en-US" dirty="0">
              <a:cs typeface="Calibri"/>
            </a:endParaRPr>
          </a:p>
        </p:txBody>
      </p:sp>
    </p:spTree>
    <p:extLst>
      <p:ext uri="{BB962C8B-B14F-4D97-AF65-F5344CB8AC3E}">
        <p14:creationId xmlns:p14="http://schemas.microsoft.com/office/powerpoint/2010/main" val="19800654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8: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28:notes"/>
          <p:cNvSpPr txBox="1">
            <a:spLocks noGrp="1"/>
          </p:cNvSpPr>
          <p:nvPr>
            <p:ph type="body" idx="1"/>
          </p:nvPr>
        </p:nvSpPr>
        <p:spPr>
          <a:xfrm>
            <a:off x="780288" y="4851606"/>
            <a:ext cx="6242304" cy="3969497"/>
          </a:xfrm>
          <a:prstGeom prst="rect">
            <a:avLst/>
          </a:prstGeom>
          <a:noFill/>
          <a:ln>
            <a:noFill/>
          </a:ln>
        </p:spPr>
        <p:txBody>
          <a:bodyPr spcFirstLastPara="1" wrap="square" lIns="102169" tIns="51084" rIns="102169" bIns="51084" anchor="t" anchorCtr="0">
            <a:noAutofit/>
          </a:bodyPr>
          <a:lstStyle/>
          <a:p>
            <a:pPr algn="l"/>
            <a:r>
              <a:rPr lang="en-US" sz="2400" b="1" i="0" dirty="0">
                <a:solidFill>
                  <a:srgbClr val="424242"/>
                </a:solidFill>
                <a:effectLst/>
                <a:latin typeface="Segoe Sans"/>
              </a:rPr>
              <a:t>Instructor Note: Reducing Access to Lethal Means</a:t>
            </a:r>
          </a:p>
          <a:p>
            <a:pPr algn="l"/>
            <a:endParaRPr lang="en-US" sz="2400" b="0" i="0" dirty="0">
              <a:solidFill>
                <a:srgbClr val="424242"/>
              </a:solidFill>
              <a:effectLst/>
              <a:latin typeface="Segoe Sans"/>
            </a:endParaRPr>
          </a:p>
          <a:p>
            <a:pPr algn="l"/>
            <a:r>
              <a:rPr lang="en-US" sz="2400" b="0" i="0" dirty="0">
                <a:solidFill>
                  <a:srgbClr val="424242"/>
                </a:solidFill>
                <a:effectLst/>
                <a:latin typeface="Segoe Sans"/>
              </a:rPr>
              <a:t>This slide presents a framework for reducing access to various </a:t>
            </a:r>
            <a:r>
              <a:rPr lang="en-US" sz="2400" b="1" i="0" dirty="0">
                <a:solidFill>
                  <a:srgbClr val="424242"/>
                </a:solidFill>
                <a:effectLst/>
                <a:latin typeface="Segoe Sans"/>
              </a:rPr>
              <a:t>lethal methods</a:t>
            </a:r>
            <a:r>
              <a:rPr lang="en-US" sz="2400" b="0" i="0" dirty="0">
                <a:solidFill>
                  <a:srgbClr val="424242"/>
                </a:solidFill>
                <a:effectLst/>
                <a:latin typeface="Segoe Sans"/>
              </a:rPr>
              <a:t>—including firearms, poisons/medications, suffocation, and other means—by categorizing strategies into levels of safety: </a:t>
            </a:r>
            <a:r>
              <a:rPr lang="en-US" sz="2400" b="1" i="0" dirty="0">
                <a:solidFill>
                  <a:srgbClr val="424242"/>
                </a:solidFill>
                <a:effectLst/>
                <a:latin typeface="Segoe Sans"/>
              </a:rPr>
              <a:t>Safest, Safer, Safe, Other, and Keeping physical &amp; emotional contact</a:t>
            </a:r>
            <a:r>
              <a:rPr lang="en-US" sz="2400" b="0" i="0" dirty="0">
                <a:solidFill>
                  <a:srgbClr val="424242"/>
                </a:solidFill>
                <a:effectLst/>
                <a:latin typeface="Segoe Sans"/>
              </a:rPr>
              <a:t>.</a:t>
            </a:r>
          </a:p>
          <a:p>
            <a:pPr algn="l"/>
            <a:endParaRPr lang="en-US" sz="2400" b="0" i="0" dirty="0">
              <a:solidFill>
                <a:srgbClr val="424242"/>
              </a:solidFill>
              <a:effectLst/>
              <a:latin typeface="Segoe Sans"/>
            </a:endParaRPr>
          </a:p>
          <a:p>
            <a:pPr algn="l"/>
            <a:r>
              <a:rPr lang="en-US" sz="2400" b="0" i="0" dirty="0">
                <a:solidFill>
                  <a:srgbClr val="424242"/>
                </a:solidFill>
                <a:effectLst/>
                <a:latin typeface="Segoe Sans"/>
              </a:rPr>
              <a:t>Key points to emphasize:</a:t>
            </a:r>
          </a:p>
          <a:p>
            <a:pPr marL="342900" indent="-342900" algn="l">
              <a:buFont typeface="Arial" panose="020B0604020202020204" pitchFamily="34" charset="0"/>
              <a:buChar char="•"/>
            </a:pPr>
            <a:r>
              <a:rPr lang="en-US" sz="2400" b="1" i="0" dirty="0">
                <a:solidFill>
                  <a:srgbClr val="424242"/>
                </a:solidFill>
                <a:effectLst/>
                <a:latin typeface="Segoe Sans"/>
              </a:rPr>
              <a:t>Firearms</a:t>
            </a:r>
            <a:r>
              <a:rPr lang="en-US" sz="2400" b="0" i="0" dirty="0">
                <a:solidFill>
                  <a:srgbClr val="424242"/>
                </a:solidFill>
                <a:effectLst/>
                <a:latin typeface="Segoe Sans"/>
              </a:rPr>
              <a:t> are the most lethal method; the </a:t>
            </a:r>
            <a:r>
              <a:rPr lang="en-US" sz="2400" b="1" i="0" dirty="0">
                <a:solidFill>
                  <a:srgbClr val="424242"/>
                </a:solidFill>
                <a:effectLst/>
                <a:latin typeface="Segoe Sans"/>
              </a:rPr>
              <a:t>safest option</a:t>
            </a:r>
            <a:r>
              <a:rPr lang="en-US" sz="2400" b="0" i="0" dirty="0">
                <a:solidFill>
                  <a:srgbClr val="424242"/>
                </a:solidFill>
                <a:effectLst/>
                <a:latin typeface="Segoe Sans"/>
              </a:rPr>
              <a:t> is removal from the home. If that’s not possible, explore ways to make them harder to access or inoperable.</a:t>
            </a:r>
          </a:p>
          <a:p>
            <a:pPr marL="342900" indent="-342900" algn="l">
              <a:buFont typeface="Arial" panose="020B0604020202020204" pitchFamily="34" charset="0"/>
              <a:buChar char="•"/>
            </a:pPr>
            <a:r>
              <a:rPr lang="en-US" sz="2400" b="1" i="0" dirty="0">
                <a:solidFill>
                  <a:srgbClr val="424242"/>
                </a:solidFill>
                <a:effectLst/>
                <a:latin typeface="Segoe Sans"/>
              </a:rPr>
              <a:t>Medications and poisons</a:t>
            </a:r>
            <a:r>
              <a:rPr lang="en-US" sz="2400" b="0" i="0" dirty="0">
                <a:solidFill>
                  <a:srgbClr val="424242"/>
                </a:solidFill>
                <a:effectLst/>
                <a:latin typeface="Segoe Sans"/>
              </a:rPr>
              <a:t> are the most commonly used in suicide attempts. Reducing access includes removing them, limiting quantities, or using blister packs.</a:t>
            </a:r>
          </a:p>
          <a:p>
            <a:pPr marL="342900" indent="-342900" algn="l">
              <a:buFont typeface="Arial" panose="020B0604020202020204" pitchFamily="34" charset="0"/>
              <a:buChar char="•"/>
            </a:pPr>
            <a:r>
              <a:rPr lang="en-US" sz="2400" b="1" i="0" dirty="0">
                <a:solidFill>
                  <a:srgbClr val="424242"/>
                </a:solidFill>
                <a:effectLst/>
                <a:latin typeface="Segoe Sans"/>
              </a:rPr>
              <a:t>Suffocation and other methods</a:t>
            </a:r>
            <a:r>
              <a:rPr lang="en-US" sz="2400" b="0" i="0" dirty="0">
                <a:solidFill>
                  <a:srgbClr val="424242"/>
                </a:solidFill>
                <a:effectLst/>
                <a:latin typeface="Segoe Sans"/>
              </a:rPr>
              <a:t> may be harder to control, but the same principles apply: reduce access where possible and increase supervision and support.</a:t>
            </a:r>
          </a:p>
          <a:p>
            <a:pPr marL="342900" indent="-342900" algn="l">
              <a:buFont typeface="Arial" panose="020B0604020202020204" pitchFamily="34" charset="0"/>
              <a:buChar char="•"/>
            </a:pPr>
            <a:r>
              <a:rPr lang="en-US" sz="2400" b="0" i="0" dirty="0">
                <a:solidFill>
                  <a:srgbClr val="424242"/>
                </a:solidFill>
                <a:effectLst/>
                <a:latin typeface="Segoe Sans"/>
              </a:rPr>
              <a:t>The </a:t>
            </a:r>
            <a:r>
              <a:rPr lang="en-US" sz="2400" b="1" i="0" dirty="0">
                <a:solidFill>
                  <a:srgbClr val="424242"/>
                </a:solidFill>
                <a:effectLst/>
                <a:latin typeface="Segoe Sans"/>
              </a:rPr>
              <a:t>“Other” and “Additional options” rows</a:t>
            </a:r>
            <a:r>
              <a:rPr lang="en-US" sz="2400" b="0" i="0" dirty="0">
                <a:solidFill>
                  <a:srgbClr val="424242"/>
                </a:solidFill>
                <a:effectLst/>
                <a:latin typeface="Segoe Sans"/>
              </a:rPr>
              <a:t> remind us that emotional support, distraction, and connection—along with access to resources like </a:t>
            </a:r>
            <a:r>
              <a:rPr lang="en-US" sz="2400" b="1" i="0" dirty="0">
                <a:solidFill>
                  <a:srgbClr val="424242"/>
                </a:solidFill>
                <a:effectLst/>
                <a:latin typeface="Segoe Sans"/>
              </a:rPr>
              <a:t>988</a:t>
            </a:r>
            <a:r>
              <a:rPr lang="en-US" sz="2400" b="0" i="0" dirty="0">
                <a:solidFill>
                  <a:srgbClr val="424242"/>
                </a:solidFill>
                <a:effectLst/>
                <a:latin typeface="Segoe Sans"/>
              </a:rPr>
              <a:t>—are essential parts of any safety plan.</a:t>
            </a:r>
          </a:p>
          <a:p>
            <a:pPr algn="l"/>
            <a:endParaRPr lang="en-US" sz="2400" b="0" i="0" dirty="0">
              <a:solidFill>
                <a:srgbClr val="424242"/>
              </a:solidFill>
              <a:effectLst/>
              <a:latin typeface="Segoe Sans"/>
            </a:endParaRPr>
          </a:p>
          <a:p>
            <a:pPr algn="l"/>
            <a:r>
              <a:rPr lang="en-US" sz="2400" b="0" i="0" dirty="0">
                <a:solidFill>
                  <a:srgbClr val="424242"/>
                </a:solidFill>
                <a:effectLst/>
                <a:latin typeface="Segoe Sans"/>
              </a:rPr>
              <a:t>Encourage participants to use this table as a </a:t>
            </a:r>
            <a:r>
              <a:rPr lang="en-US" sz="2400" b="1" i="0" dirty="0">
                <a:solidFill>
                  <a:srgbClr val="424242"/>
                </a:solidFill>
                <a:effectLst/>
                <a:latin typeface="Segoe Sans"/>
              </a:rPr>
              <a:t>conversation guide</a:t>
            </a:r>
            <a:r>
              <a:rPr lang="en-US" sz="2400" b="0" i="0" dirty="0">
                <a:solidFill>
                  <a:srgbClr val="424242"/>
                </a:solidFill>
                <a:effectLst/>
                <a:latin typeface="Segoe Sans"/>
              </a:rPr>
              <a:t> when helping someone at risk, tailoring strategies to the individual’s situation and comfort level.</a:t>
            </a:r>
          </a:p>
          <a:p>
            <a:pPr algn="l"/>
            <a:endParaRPr lang="en-US" sz="1600" b="1" i="0" dirty="0">
              <a:solidFill>
                <a:srgbClr val="424242"/>
              </a:solidFill>
              <a:effectLst/>
              <a:latin typeface="Segoe Sans"/>
            </a:endParaRPr>
          </a:p>
          <a:p>
            <a:pPr algn="l"/>
            <a:endParaRPr lang="en-US" sz="1600" b="1" i="0" dirty="0">
              <a:solidFill>
                <a:srgbClr val="424242"/>
              </a:solidFill>
              <a:effectLst/>
              <a:latin typeface="Segoe Sans"/>
            </a:endParaRPr>
          </a:p>
          <a:p>
            <a:pPr algn="l"/>
            <a:endParaRPr lang="en-US" sz="1600" b="1" i="0" dirty="0">
              <a:solidFill>
                <a:srgbClr val="424242"/>
              </a:solidFill>
              <a:effectLst/>
              <a:latin typeface="Segoe Sans"/>
            </a:endParaRP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Instructor Note:</a:t>
            </a:r>
          </a:p>
          <a:p>
            <a:pPr algn="l"/>
            <a:endParaRPr lang="en-US" sz="1600" b="1" i="0" dirty="0">
              <a:solidFill>
                <a:srgbClr val="424242"/>
              </a:solidFill>
              <a:effectLst/>
              <a:latin typeface="Segoe Sans"/>
            </a:endParaRPr>
          </a:p>
          <a:p>
            <a:pPr algn="l"/>
            <a:r>
              <a:rPr lang="en-US" sz="1600" b="0" i="0" dirty="0">
                <a:solidFill>
                  <a:srgbClr val="424242"/>
                </a:solidFill>
                <a:effectLst/>
                <a:latin typeface="Segoe Sans"/>
              </a:rPr>
              <a:t>This slide is a prompt to help participants consider the various </a:t>
            </a:r>
            <a:r>
              <a:rPr lang="en-US" sz="1600" b="1" i="0" dirty="0">
                <a:solidFill>
                  <a:srgbClr val="424242"/>
                </a:solidFill>
                <a:effectLst/>
                <a:latin typeface="Segoe Sans"/>
              </a:rPr>
              <a:t>lethal means</a:t>
            </a:r>
            <a:r>
              <a:rPr lang="en-US" sz="1600" b="0" i="0" dirty="0">
                <a:solidFill>
                  <a:srgbClr val="424242"/>
                </a:solidFill>
                <a:effectLst/>
                <a:latin typeface="Segoe Sans"/>
              </a:rPr>
              <a:t> that may be accessible in the home. You don’t need to review each item in detail—simply emphasize that when someone discloses suicidal thoughts, the next step is to </a:t>
            </a:r>
            <a:r>
              <a:rPr lang="en-US" sz="1600" b="1" i="0" dirty="0">
                <a:solidFill>
                  <a:srgbClr val="424242"/>
                </a:solidFill>
                <a:effectLst/>
                <a:latin typeface="Segoe Sans"/>
              </a:rPr>
              <a:t>shift the conversation toward safety</a:t>
            </a:r>
            <a:r>
              <a:rPr lang="en-US" sz="1600" b="0" i="0" dirty="0">
                <a:solidFill>
                  <a:srgbClr val="424242"/>
                </a:solidFill>
                <a:effectLst/>
                <a:latin typeface="Segoe Sans"/>
              </a:rPr>
              <a:t>.</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Encourage participants to:</a:t>
            </a:r>
          </a:p>
          <a:p>
            <a:pPr marL="285750" indent="-285750" algn="l">
              <a:buFont typeface="Arial" panose="020B0604020202020204" pitchFamily="34" charset="0"/>
              <a:buChar char="•"/>
            </a:pPr>
            <a:r>
              <a:rPr lang="en-US" sz="1600" b="0" i="0" dirty="0">
                <a:solidFill>
                  <a:srgbClr val="424242"/>
                </a:solidFill>
                <a:effectLst/>
                <a:latin typeface="Segoe Sans"/>
              </a:rPr>
              <a:t>Ask if the person at risk would consider </a:t>
            </a:r>
            <a:r>
              <a:rPr lang="en-US" sz="1600" b="1" i="0" dirty="0">
                <a:solidFill>
                  <a:srgbClr val="424242"/>
                </a:solidFill>
                <a:effectLst/>
                <a:latin typeface="Segoe Sans"/>
              </a:rPr>
              <a:t>removing the most lethal means</a:t>
            </a:r>
            <a:r>
              <a:rPr lang="en-US" sz="1600" b="0" i="0" dirty="0">
                <a:solidFill>
                  <a:srgbClr val="424242"/>
                </a:solidFill>
                <a:effectLst/>
                <a:latin typeface="Segoe Sans"/>
              </a:rPr>
              <a:t>, especially firearms.</a:t>
            </a:r>
          </a:p>
          <a:p>
            <a:pPr marL="285750" indent="-285750" algn="l">
              <a:buFont typeface="Arial" panose="020B0604020202020204" pitchFamily="34" charset="0"/>
              <a:buChar char="•"/>
            </a:pPr>
            <a:r>
              <a:rPr lang="en-US" sz="1600" b="0" i="0" dirty="0">
                <a:solidFill>
                  <a:srgbClr val="424242"/>
                </a:solidFill>
                <a:effectLst/>
                <a:latin typeface="Segoe Sans"/>
              </a:rPr>
              <a:t>If removal isn’t possible, explore </a:t>
            </a:r>
            <a:r>
              <a:rPr lang="en-US" sz="1600" b="1" i="0" dirty="0">
                <a:solidFill>
                  <a:srgbClr val="424242"/>
                </a:solidFill>
                <a:effectLst/>
                <a:latin typeface="Segoe Sans"/>
              </a:rPr>
              <a:t>safe storage strategies</a:t>
            </a:r>
            <a:r>
              <a:rPr lang="en-US" sz="1600" b="0" i="0" dirty="0">
                <a:solidFill>
                  <a:srgbClr val="424242"/>
                </a:solidFill>
                <a:effectLst/>
                <a:latin typeface="Segoe Sans"/>
              </a:rPr>
              <a:t> that create </a:t>
            </a:r>
            <a:r>
              <a:rPr lang="en-US" sz="1600" b="1" i="0" dirty="0">
                <a:solidFill>
                  <a:srgbClr val="424242"/>
                </a:solidFill>
                <a:effectLst/>
                <a:latin typeface="Segoe Sans"/>
              </a:rPr>
              <a:t>time and distance</a:t>
            </a:r>
            <a:r>
              <a:rPr lang="en-US" sz="1600" b="0" i="0" dirty="0">
                <a:solidFill>
                  <a:srgbClr val="424242"/>
                </a:solidFill>
                <a:effectLst/>
                <a:latin typeface="Segoe Sans"/>
              </a:rPr>
              <a:t> between the person and the method.</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If participants feel unsure or stuck, remind them they can always reach out for support:</a:t>
            </a:r>
          </a:p>
          <a:p>
            <a:pPr marL="285750" indent="-285750" algn="l">
              <a:buFont typeface="Arial" panose="020B0604020202020204" pitchFamily="34" charset="0"/>
              <a:buChar char="•"/>
            </a:pPr>
            <a:r>
              <a:rPr lang="en-US" sz="1600" b="0" i="0" dirty="0">
                <a:solidFill>
                  <a:srgbClr val="424242"/>
                </a:solidFill>
                <a:effectLst/>
                <a:latin typeface="Segoe Sans"/>
              </a:rPr>
              <a:t>Call, text, or chat </a:t>
            </a:r>
            <a:r>
              <a:rPr lang="en-US" sz="1600" b="1" i="0" dirty="0">
                <a:solidFill>
                  <a:srgbClr val="424242"/>
                </a:solidFill>
                <a:effectLst/>
                <a:latin typeface="Segoe Sans"/>
              </a:rPr>
              <a:t>988</a:t>
            </a:r>
            <a:r>
              <a:rPr lang="en-US" sz="1600" b="0" i="0" dirty="0">
                <a:solidFill>
                  <a:srgbClr val="424242"/>
                </a:solidFill>
                <a:effectLst/>
                <a:latin typeface="Segoe Sans"/>
              </a:rPr>
              <a:t> (Suicide &amp; Crisis Lifeline)</a:t>
            </a:r>
          </a:p>
          <a:p>
            <a:pPr marL="285750" indent="-285750" algn="l">
              <a:buFont typeface="Arial" panose="020B0604020202020204" pitchFamily="34" charset="0"/>
              <a:buChar char="•"/>
            </a:pPr>
            <a:r>
              <a:rPr lang="en-US" sz="1600" b="0" i="0" dirty="0">
                <a:solidFill>
                  <a:srgbClr val="424242"/>
                </a:solidFill>
                <a:effectLst/>
                <a:latin typeface="Segoe Sans"/>
              </a:rPr>
              <a:t>Or text </a:t>
            </a:r>
            <a:r>
              <a:rPr lang="en-US" sz="1600" b="1" i="0" dirty="0">
                <a:solidFill>
                  <a:srgbClr val="424242"/>
                </a:solidFill>
                <a:effectLst/>
                <a:latin typeface="Segoe Sans"/>
              </a:rPr>
              <a:t>741-741</a:t>
            </a:r>
            <a:r>
              <a:rPr lang="en-US" sz="1600" b="0" i="0" dirty="0">
                <a:solidFill>
                  <a:srgbClr val="424242"/>
                </a:solidFill>
                <a:effectLst/>
                <a:latin typeface="Segoe Sans"/>
              </a:rPr>
              <a:t> (Crisis Text Line)</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Support is available for both the person at risk and the person offering help—they don’t have to do this alone.</a:t>
            </a:r>
          </a:p>
          <a:p>
            <a:pPr>
              <a:buSzPts val="1400"/>
            </a:pPr>
            <a:endParaRPr dirty="0"/>
          </a:p>
        </p:txBody>
      </p:sp>
    </p:spTree>
    <p:extLst>
      <p:ext uri="{BB962C8B-B14F-4D97-AF65-F5344CB8AC3E}">
        <p14:creationId xmlns:p14="http://schemas.microsoft.com/office/powerpoint/2010/main" val="2118404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0: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30:notes"/>
          <p:cNvSpPr txBox="1">
            <a:spLocks noGrp="1"/>
          </p:cNvSpPr>
          <p:nvPr>
            <p:ph type="body" idx="1"/>
          </p:nvPr>
        </p:nvSpPr>
        <p:spPr>
          <a:xfrm>
            <a:off x="780288" y="4851606"/>
            <a:ext cx="6242304" cy="3969497"/>
          </a:xfrm>
          <a:prstGeom prst="rect">
            <a:avLst/>
          </a:prstGeom>
          <a:noFill/>
          <a:ln>
            <a:noFill/>
          </a:ln>
        </p:spPr>
        <p:txBody>
          <a:bodyPr spcFirstLastPara="1" wrap="square" lIns="102169" tIns="51084" rIns="102169" bIns="51084" anchor="t" anchorCtr="0">
            <a:noAutofit/>
          </a:bodyPr>
          <a:lstStyle/>
          <a:p>
            <a:pPr algn="l"/>
            <a:r>
              <a:rPr lang="en-US" sz="1600" b="1" i="0" dirty="0">
                <a:solidFill>
                  <a:srgbClr val="424242"/>
                </a:solidFill>
                <a:effectLst/>
                <a:latin typeface="Segoe Sans"/>
              </a:rPr>
              <a:t>Instructor Note:</a:t>
            </a:r>
          </a:p>
          <a:p>
            <a:pPr algn="l"/>
            <a:endParaRPr lang="en-US" sz="1600" b="1" i="0" dirty="0">
              <a:solidFill>
                <a:srgbClr val="424242"/>
              </a:solidFill>
              <a:effectLst/>
              <a:latin typeface="Segoe Sans"/>
            </a:endParaRPr>
          </a:p>
          <a:p>
            <a:pPr algn="l"/>
            <a:r>
              <a:rPr lang="en-US" sz="1600" b="1" i="0" dirty="0">
                <a:solidFill>
                  <a:srgbClr val="424242"/>
                </a:solidFill>
                <a:effectLst/>
                <a:latin typeface="Segoe Sans"/>
              </a:rPr>
              <a:t>Quick and easy access to firearms</a:t>
            </a:r>
            <a:r>
              <a:rPr lang="en-US" sz="1600" b="0" i="0" dirty="0">
                <a:solidFill>
                  <a:srgbClr val="424242"/>
                </a:solidFill>
                <a:effectLst/>
                <a:latin typeface="Segoe Sans"/>
              </a:rPr>
              <a:t> during a time of emotional crisis can significantly increase the risk of suicide or accidental injury. Having open conversations about </a:t>
            </a:r>
            <a:r>
              <a:rPr lang="en-US" sz="1600" b="1" i="0" dirty="0">
                <a:solidFill>
                  <a:srgbClr val="424242"/>
                </a:solidFill>
                <a:effectLst/>
                <a:latin typeface="Segoe Sans"/>
              </a:rPr>
              <a:t>creating suicide-safer homes</a:t>
            </a:r>
            <a:r>
              <a:rPr lang="en-US" sz="1600" b="0" i="0" dirty="0">
                <a:solidFill>
                  <a:srgbClr val="424242"/>
                </a:solidFill>
                <a:effectLst/>
                <a:latin typeface="Segoe Sans"/>
              </a:rPr>
              <a:t> helps protect everyone in the household, not just the person at risk.</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Sometimes, the person at risk may be </a:t>
            </a:r>
            <a:r>
              <a:rPr lang="en-US" sz="1600" b="1" i="0" dirty="0">
                <a:solidFill>
                  <a:srgbClr val="424242"/>
                </a:solidFill>
                <a:effectLst/>
                <a:latin typeface="Segoe Sans"/>
              </a:rPr>
              <a:t>resistant</a:t>
            </a:r>
            <a:r>
              <a:rPr lang="en-US" sz="1600" b="0" i="0" dirty="0">
                <a:solidFill>
                  <a:srgbClr val="424242"/>
                </a:solidFill>
                <a:effectLst/>
                <a:latin typeface="Segoe Sans"/>
              </a:rPr>
              <a:t> to discussing safe firearm storage. In these cases, it can be helpful to </a:t>
            </a:r>
            <a:r>
              <a:rPr lang="en-US" sz="1600" b="1" i="0" dirty="0">
                <a:solidFill>
                  <a:srgbClr val="424242"/>
                </a:solidFill>
                <a:effectLst/>
                <a:latin typeface="Segoe Sans"/>
              </a:rPr>
              <a:t>involve someone they trust and respect</a:t>
            </a:r>
            <a:r>
              <a:rPr lang="en-US" sz="1600" b="0" i="0" dirty="0">
                <a:solidFill>
                  <a:srgbClr val="424242"/>
                </a:solidFill>
                <a:effectLst/>
                <a:latin typeface="Segoe Sans"/>
              </a:rPr>
              <a:t> to help initiate the conversation.</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Let’s watch how </a:t>
            </a:r>
            <a:r>
              <a:rPr lang="en-US" sz="1600" b="1" i="0" dirty="0">
                <a:solidFill>
                  <a:srgbClr val="424242"/>
                </a:solidFill>
                <a:effectLst/>
                <a:latin typeface="Segoe Sans"/>
              </a:rPr>
              <a:t>Barbara enlisted her father-in-law’s support</a:t>
            </a:r>
            <a:r>
              <a:rPr lang="en-US" sz="1600" b="0" i="0" dirty="0">
                <a:solidFill>
                  <a:srgbClr val="424242"/>
                </a:solidFill>
                <a:effectLst/>
                <a:latin typeface="Segoe Sans"/>
              </a:rPr>
              <a:t> to talk with her husband, Mike, about firearm safety.</a:t>
            </a:r>
          </a:p>
          <a:p>
            <a:endParaRPr lang="en-US" sz="1100" dirty="0"/>
          </a:p>
          <a:p>
            <a:r>
              <a:rPr lang="en-US" sz="1100" dirty="0"/>
              <a:t> </a:t>
            </a:r>
            <a:endParaRPr lang="en-US" sz="1100" dirty="0">
              <a:cs typeface="Calibri"/>
            </a:endParaRPr>
          </a:p>
          <a:p>
            <a:r>
              <a:rPr lang="en-US" sz="1100" dirty="0"/>
              <a:t>If the embedded video does not work, instructors can access the video at </a:t>
            </a:r>
            <a:r>
              <a:rPr lang="en-US" sz="1100" u="sng" dirty="0">
                <a:sym typeface="Calibri"/>
                <a:hlinkClick r:id="rId3"/>
              </a:rPr>
              <a:t>https://vimeo.com/</a:t>
            </a:r>
            <a:r>
              <a:rPr lang="en-US" sz="1100" u="sng" dirty="0">
                <a:hlinkClick r:id="rId3"/>
              </a:rPr>
              <a:t>668733014</a:t>
            </a:r>
            <a:r>
              <a:rPr lang="en-US" sz="1100" dirty="0"/>
              <a:t> or </a:t>
            </a:r>
            <a:r>
              <a:rPr lang="en-US" sz="1100" u="sng" dirty="0">
                <a:hlinkClick r:id="rId4"/>
              </a:rPr>
              <a:t>https://worriedaboutaveteran.org/check-in-with-others/</a:t>
            </a:r>
            <a:endParaRPr lang="en-US" sz="1100" u="sng" dirty="0">
              <a:cs typeface="Calibri"/>
            </a:endParaRPr>
          </a:p>
          <a:p>
            <a:pPr>
              <a:lnSpc>
                <a:spcPct val="107000"/>
              </a:lnSpc>
            </a:pPr>
            <a:endParaRPr lang="en-US" dirty="0">
              <a:cs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8: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28:notes"/>
          <p:cNvSpPr txBox="1">
            <a:spLocks noGrp="1"/>
          </p:cNvSpPr>
          <p:nvPr>
            <p:ph type="body" idx="1"/>
          </p:nvPr>
        </p:nvSpPr>
        <p:spPr>
          <a:xfrm>
            <a:off x="780288" y="4851606"/>
            <a:ext cx="6242304" cy="3969497"/>
          </a:xfrm>
          <a:prstGeom prst="rect">
            <a:avLst/>
          </a:prstGeom>
          <a:noFill/>
          <a:ln>
            <a:noFill/>
          </a:ln>
        </p:spPr>
        <p:txBody>
          <a:bodyPr spcFirstLastPara="1" wrap="square" lIns="102169" tIns="51084" rIns="102169" bIns="51084" anchor="t" anchorCtr="0">
            <a:noAutofit/>
          </a:bodyPr>
          <a:lstStyle/>
          <a:p>
            <a:pPr algn="l"/>
            <a:r>
              <a:rPr lang="en-US" sz="1600" b="1" i="0" dirty="0">
                <a:solidFill>
                  <a:srgbClr val="424242"/>
                </a:solidFill>
                <a:effectLst/>
                <a:latin typeface="Segoe Sans"/>
              </a:rPr>
              <a:t>Instructor Note: Firearm Safety and Suicide Risk</a:t>
            </a:r>
          </a:p>
          <a:p>
            <a:pPr algn="l"/>
            <a:endParaRPr lang="en-US" sz="1600" b="1" i="0" dirty="0">
              <a:solidFill>
                <a:srgbClr val="424242"/>
              </a:solidFill>
              <a:effectLst/>
              <a:latin typeface="Segoe Sans"/>
            </a:endParaRPr>
          </a:p>
          <a:p>
            <a:pPr algn="l"/>
            <a:r>
              <a:rPr lang="en-US" sz="1600" b="0" i="0" dirty="0">
                <a:solidFill>
                  <a:srgbClr val="424242"/>
                </a:solidFill>
                <a:effectLst/>
                <a:latin typeface="Segoe Sans"/>
              </a:rPr>
              <a:t>The </a:t>
            </a:r>
            <a:r>
              <a:rPr lang="en-US" sz="1600" b="1" i="0" dirty="0">
                <a:solidFill>
                  <a:srgbClr val="424242"/>
                </a:solidFill>
                <a:effectLst/>
                <a:latin typeface="Segoe Sans"/>
              </a:rPr>
              <a:t>Safer Homes Collaborative</a:t>
            </a:r>
            <a:r>
              <a:rPr lang="en-US" sz="1600" b="0" i="0" dirty="0">
                <a:solidFill>
                  <a:srgbClr val="424242"/>
                </a:solidFill>
                <a:effectLst/>
                <a:latin typeface="Segoe Sans"/>
              </a:rPr>
              <a:t> and best practices define safe firearm storage as: </a:t>
            </a:r>
            <a:r>
              <a:rPr lang="en-US" sz="1600" b="1" i="0" dirty="0">
                <a:solidFill>
                  <a:srgbClr val="424242"/>
                </a:solidFill>
                <a:effectLst/>
                <a:latin typeface="Segoe Sans"/>
              </a:rPr>
              <a:t>unloaded, locked, and stored separately from ammunition</a:t>
            </a:r>
            <a:r>
              <a:rPr lang="en-US" sz="1600" b="0" i="0" dirty="0">
                <a:solidFill>
                  <a:srgbClr val="424242"/>
                </a:solidFill>
                <a:effectLst/>
                <a:latin typeface="Segoe Sans"/>
              </a:rPr>
              <a:t>.</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When someone is at risk for suicide, the </a:t>
            </a:r>
            <a:r>
              <a:rPr lang="en-US" sz="1600" b="1" i="0" dirty="0">
                <a:solidFill>
                  <a:srgbClr val="424242"/>
                </a:solidFill>
                <a:effectLst/>
                <a:latin typeface="Segoe Sans"/>
              </a:rPr>
              <a:t>safest option</a:t>
            </a:r>
            <a:r>
              <a:rPr lang="en-US" sz="1600" b="0" i="0" dirty="0">
                <a:solidFill>
                  <a:srgbClr val="424242"/>
                </a:solidFill>
                <a:effectLst/>
                <a:latin typeface="Segoe Sans"/>
              </a:rPr>
              <a:t> is to </a:t>
            </a:r>
            <a:r>
              <a:rPr lang="en-US" sz="1600" b="1" i="0" dirty="0">
                <a:solidFill>
                  <a:srgbClr val="424242"/>
                </a:solidFill>
                <a:effectLst/>
                <a:latin typeface="Segoe Sans"/>
              </a:rPr>
              <a:t>temporarily remove firearms from the home</a:t>
            </a:r>
            <a:r>
              <a:rPr lang="en-US" sz="1600" b="0" i="0" dirty="0">
                <a:solidFill>
                  <a:srgbClr val="424242"/>
                </a:solidFill>
                <a:effectLst/>
                <a:latin typeface="Segoe Sans"/>
              </a:rPr>
              <a:t>. This slide introduces strategies for off-site storage, such as entrusting firearms to a </a:t>
            </a:r>
            <a:r>
              <a:rPr lang="en-US" sz="1600" b="1" i="0" dirty="0">
                <a:solidFill>
                  <a:srgbClr val="424242"/>
                </a:solidFill>
                <a:effectLst/>
                <a:latin typeface="Segoe Sans"/>
              </a:rPr>
              <a:t>trusted individual</a:t>
            </a:r>
            <a:r>
              <a:rPr lang="en-US" sz="1600" b="0" i="0" dirty="0">
                <a:solidFill>
                  <a:srgbClr val="424242"/>
                </a:solidFill>
                <a:effectLst/>
                <a:latin typeface="Segoe Sans"/>
              </a:rPr>
              <a:t> (e.g., a friend, family member, a Veteran), or using a </a:t>
            </a:r>
            <a:r>
              <a:rPr lang="en-US" sz="1600" b="1" i="0" dirty="0">
                <a:solidFill>
                  <a:srgbClr val="424242"/>
                </a:solidFill>
                <a:effectLst/>
                <a:latin typeface="Segoe Sans"/>
              </a:rPr>
              <a:t>gun range, retailer, armory, or pawn shop</a:t>
            </a:r>
            <a:r>
              <a:rPr lang="en-US" sz="1600" b="0" i="0" dirty="0">
                <a:solidFill>
                  <a:srgbClr val="424242"/>
                </a:solidFill>
                <a:effectLst/>
                <a:latin typeface="Segoe Sans"/>
              </a:rPr>
              <a:t>, where legally permitted. Keep in mind that firearm transfer laws vary by state. While Missouri has relatively few restrictions, other states may require background checks, waiting periods, or that transfers be conducted through a licensed dealer. Always check local laws before transferring firearms to someone else’s care.</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However, removal isn’t always practical or acceptable to the gun owner, who may also be the person at risk. In such cases, explore </a:t>
            </a:r>
            <a:r>
              <a:rPr lang="en-US" sz="1600" b="1" i="0" dirty="0">
                <a:solidFill>
                  <a:srgbClr val="424242"/>
                </a:solidFill>
                <a:effectLst/>
                <a:latin typeface="Segoe Sans"/>
              </a:rPr>
              <a:t>safer in-home storage options</a:t>
            </a:r>
            <a:r>
              <a:rPr lang="en-US" sz="1600" b="0" i="0" dirty="0">
                <a:solidFill>
                  <a:srgbClr val="424242"/>
                </a:solidFill>
                <a:effectLst/>
                <a:latin typeface="Segoe Sans"/>
              </a:rPr>
              <a:t> that increase </a:t>
            </a:r>
            <a:r>
              <a:rPr lang="en-US" sz="1600" b="1" i="0" dirty="0">
                <a:solidFill>
                  <a:srgbClr val="424242"/>
                </a:solidFill>
                <a:effectLst/>
                <a:latin typeface="Segoe Sans"/>
              </a:rPr>
              <a:t>time and distance</a:t>
            </a:r>
            <a:r>
              <a:rPr lang="en-US" sz="1600" b="0" i="0" dirty="0">
                <a:solidFill>
                  <a:srgbClr val="424242"/>
                </a:solidFill>
                <a:effectLst/>
                <a:latin typeface="Segoe Sans"/>
              </a:rPr>
              <a:t> between the person and the firearm.</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Note that the person initiating the conversation may not be familiar with firearms or may not be the most effective messenger. In these situations, consider involving someone the gun owner </a:t>
            </a:r>
            <a:r>
              <a:rPr lang="en-US" sz="1600" b="1" i="0" dirty="0">
                <a:solidFill>
                  <a:srgbClr val="424242"/>
                </a:solidFill>
                <a:effectLst/>
                <a:latin typeface="Segoe Sans"/>
              </a:rPr>
              <a:t>trusts and respects</a:t>
            </a:r>
            <a:r>
              <a:rPr lang="en-US" sz="1600" b="0" i="0" dirty="0">
                <a:solidFill>
                  <a:srgbClr val="424242"/>
                </a:solidFill>
                <a:effectLst/>
                <a:latin typeface="Segoe Sans"/>
              </a:rPr>
              <a:t> to help guide the conversation.</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The goal is to find a </a:t>
            </a:r>
            <a:r>
              <a:rPr lang="en-US" sz="1600" b="1" i="0" dirty="0">
                <a:solidFill>
                  <a:srgbClr val="424242"/>
                </a:solidFill>
                <a:effectLst/>
                <a:latin typeface="Segoe Sans"/>
              </a:rPr>
              <a:t>realistic and respectful solution</a:t>
            </a:r>
            <a:r>
              <a:rPr lang="en-US" sz="1600" b="0" i="0" dirty="0">
                <a:solidFill>
                  <a:srgbClr val="424242"/>
                </a:solidFill>
                <a:effectLst/>
                <a:latin typeface="Segoe Sans"/>
              </a:rPr>
              <a:t> that prioritizes safety while honoring the individual’s values and concerns.</a:t>
            </a:r>
          </a:p>
          <a:p>
            <a:pPr>
              <a:buSzPts val="1400"/>
            </a:pPr>
            <a:endParaRPr dirty="0"/>
          </a:p>
        </p:txBody>
      </p:sp>
    </p:spTree>
    <p:extLst>
      <p:ext uri="{BB962C8B-B14F-4D97-AF65-F5344CB8AC3E}">
        <p14:creationId xmlns:p14="http://schemas.microsoft.com/office/powerpoint/2010/main" val="2820465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3: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33:notes"/>
          <p:cNvSpPr txBox="1">
            <a:spLocks noGrp="1"/>
          </p:cNvSpPr>
          <p:nvPr>
            <p:ph type="body" idx="1"/>
          </p:nvPr>
        </p:nvSpPr>
        <p:spPr>
          <a:xfrm>
            <a:off x="780288" y="4851606"/>
            <a:ext cx="6242304" cy="3969497"/>
          </a:xfrm>
          <a:prstGeom prst="rect">
            <a:avLst/>
          </a:prstGeom>
          <a:noFill/>
          <a:ln>
            <a:noFill/>
          </a:ln>
        </p:spPr>
        <p:txBody>
          <a:bodyPr spcFirstLastPara="1" wrap="square" lIns="102169" tIns="51084" rIns="102169" bIns="51084" anchor="t" anchorCtr="0">
            <a:noAutofit/>
          </a:bodyPr>
          <a:lstStyle/>
          <a:p>
            <a:pPr algn="l"/>
            <a:r>
              <a:rPr lang="en-US" b="1" i="0" dirty="0">
                <a:solidFill>
                  <a:srgbClr val="424242"/>
                </a:solidFill>
                <a:effectLst/>
                <a:latin typeface="Segoe Sans"/>
              </a:rPr>
              <a:t>Instructor Note: Supporting Conversations About Firearm Safety</a:t>
            </a:r>
          </a:p>
          <a:p>
            <a:pPr algn="l"/>
            <a:endParaRPr lang="en-US" b="0" i="0" dirty="0">
              <a:solidFill>
                <a:srgbClr val="424242"/>
              </a:solidFill>
              <a:effectLst/>
              <a:latin typeface="Segoe Sans"/>
            </a:endParaRPr>
          </a:p>
          <a:p>
            <a:pPr algn="l"/>
            <a:r>
              <a:rPr lang="en-US" b="0" i="0" dirty="0">
                <a:solidFill>
                  <a:srgbClr val="424242"/>
                </a:solidFill>
                <a:effectLst/>
                <a:latin typeface="Segoe Sans"/>
              </a:rPr>
              <a:t>This slide is designed to guide participants in having </a:t>
            </a:r>
            <a:r>
              <a:rPr lang="en-US" b="1" i="0" dirty="0">
                <a:solidFill>
                  <a:srgbClr val="424242"/>
                </a:solidFill>
                <a:effectLst/>
                <a:latin typeface="Segoe Sans"/>
              </a:rPr>
              <a:t>collaborative, nonjudgmental conversations</a:t>
            </a:r>
            <a:r>
              <a:rPr lang="en-US" b="0" i="0" dirty="0">
                <a:solidFill>
                  <a:srgbClr val="424242"/>
                </a:solidFill>
                <a:effectLst/>
                <a:latin typeface="Segoe Sans"/>
              </a:rPr>
              <a:t> about firearm safety when someone may be at risk for suicide.</a:t>
            </a:r>
          </a:p>
          <a:p>
            <a:pPr algn="l"/>
            <a:r>
              <a:rPr lang="en-US" b="0" i="0" dirty="0">
                <a:solidFill>
                  <a:srgbClr val="424242"/>
                </a:solidFill>
                <a:effectLst/>
                <a:latin typeface="Segoe Sans"/>
              </a:rPr>
              <a:t>Emphasize two key discussion areas:</a:t>
            </a:r>
          </a:p>
          <a:p>
            <a:pPr algn="l"/>
            <a:endParaRPr lang="en-US" b="0" i="0" dirty="0">
              <a:solidFill>
                <a:srgbClr val="424242"/>
              </a:solidFill>
              <a:effectLst/>
              <a:latin typeface="Segoe Sans"/>
            </a:endParaRPr>
          </a:p>
          <a:p>
            <a:pPr marL="228600" indent="-228600" algn="l">
              <a:buFont typeface="+mj-lt"/>
              <a:buAutoNum type="arabicPeriod"/>
            </a:pPr>
            <a:r>
              <a:rPr lang="en-US" b="1" i="0" dirty="0">
                <a:solidFill>
                  <a:srgbClr val="424242"/>
                </a:solidFill>
                <a:effectLst/>
                <a:latin typeface="Segoe Sans"/>
              </a:rPr>
              <a:t>Identify Trusted Individuals for Support</a:t>
            </a:r>
            <a:br>
              <a:rPr lang="en-US" b="0" i="0" dirty="0">
                <a:solidFill>
                  <a:srgbClr val="424242"/>
                </a:solidFill>
                <a:effectLst/>
                <a:latin typeface="Segoe Sans"/>
              </a:rPr>
            </a:br>
            <a:r>
              <a:rPr lang="en-US" b="0" i="0" dirty="0">
                <a:solidFill>
                  <a:srgbClr val="424242"/>
                </a:solidFill>
                <a:effectLst/>
                <a:latin typeface="Segoe Sans"/>
              </a:rPr>
              <a:t>Encourage participants to help the person at risk think about:</a:t>
            </a:r>
          </a:p>
          <a:p>
            <a:pPr marL="628650" lvl="1" indent="-171450" algn="l">
              <a:buFont typeface="Arial" panose="020B0604020202020204" pitchFamily="34" charset="0"/>
              <a:buChar char="•"/>
            </a:pPr>
            <a:r>
              <a:rPr lang="en-US" b="0" i="0" dirty="0">
                <a:solidFill>
                  <a:srgbClr val="424242"/>
                </a:solidFill>
                <a:effectLst/>
                <a:latin typeface="Segoe Sans"/>
              </a:rPr>
              <a:t>Who they trust to temporarily hold onto their firearms.</a:t>
            </a:r>
          </a:p>
          <a:p>
            <a:pPr marL="628650" lvl="1" indent="-171450" algn="l">
              <a:buFont typeface="Arial" panose="020B0604020202020204" pitchFamily="34" charset="0"/>
              <a:buChar char="•"/>
            </a:pPr>
            <a:r>
              <a:rPr lang="en-US" b="0" i="0" dirty="0">
                <a:solidFill>
                  <a:srgbClr val="424242"/>
                </a:solidFill>
                <a:effectLst/>
                <a:latin typeface="Segoe Sans"/>
              </a:rPr>
              <a:t>Who else can be part of a safety plan (e.g., family, friends, fellow Veterans).</a:t>
            </a:r>
          </a:p>
          <a:p>
            <a:pPr marL="0" indent="0" algn="l">
              <a:buFont typeface="+mj-lt"/>
              <a:buNone/>
            </a:pPr>
            <a:r>
              <a:rPr lang="en-US" b="0" i="0" dirty="0">
                <a:solidFill>
                  <a:srgbClr val="424242"/>
                </a:solidFill>
                <a:effectLst/>
                <a:latin typeface="Segoe Sans"/>
              </a:rPr>
              <a:t>      These conversations are about </a:t>
            </a:r>
            <a:r>
              <a:rPr lang="en-US" b="1" i="0" dirty="0">
                <a:solidFill>
                  <a:srgbClr val="424242"/>
                </a:solidFill>
                <a:effectLst/>
                <a:latin typeface="Segoe Sans"/>
              </a:rPr>
              <a:t>building a support network</a:t>
            </a:r>
            <a:r>
              <a:rPr lang="en-US" b="0" i="0" dirty="0">
                <a:solidFill>
                  <a:srgbClr val="424242"/>
                </a:solidFill>
                <a:effectLst/>
                <a:latin typeface="Segoe Sans"/>
              </a:rPr>
              <a:t> and ensuring safety until professional help is in place.</a:t>
            </a:r>
          </a:p>
          <a:p>
            <a:pPr marL="0" indent="0" algn="l">
              <a:buFont typeface="+mj-lt"/>
              <a:buNone/>
            </a:pPr>
            <a:endParaRPr lang="en-US" b="0" i="0" dirty="0">
              <a:solidFill>
                <a:srgbClr val="424242"/>
              </a:solidFill>
              <a:effectLst/>
              <a:latin typeface="Segoe Sans"/>
            </a:endParaRPr>
          </a:p>
          <a:p>
            <a:pPr marL="228600" indent="-228600" algn="l">
              <a:buFont typeface="+mj-lt"/>
              <a:buAutoNum type="arabicPeriod" startAt="2"/>
            </a:pPr>
            <a:r>
              <a:rPr lang="en-US" b="1" i="0" dirty="0">
                <a:solidFill>
                  <a:srgbClr val="424242"/>
                </a:solidFill>
                <a:effectLst/>
                <a:latin typeface="Segoe Sans"/>
              </a:rPr>
              <a:t>Explore Concerns and Barriers</a:t>
            </a:r>
            <a:br>
              <a:rPr lang="en-US" b="0" i="0" dirty="0">
                <a:solidFill>
                  <a:srgbClr val="424242"/>
                </a:solidFill>
                <a:effectLst/>
                <a:latin typeface="Segoe Sans"/>
              </a:rPr>
            </a:br>
            <a:r>
              <a:rPr lang="en-US" b="0" i="0" dirty="0">
                <a:solidFill>
                  <a:srgbClr val="424242"/>
                </a:solidFill>
                <a:effectLst/>
                <a:latin typeface="Segoe Sans"/>
              </a:rPr>
              <a:t>Ask participants to explore any </a:t>
            </a:r>
            <a:r>
              <a:rPr lang="en-US" b="1" i="0" dirty="0">
                <a:solidFill>
                  <a:srgbClr val="424242"/>
                </a:solidFill>
                <a:effectLst/>
                <a:latin typeface="Segoe Sans"/>
              </a:rPr>
              <a:t>roadblocks</a:t>
            </a:r>
            <a:r>
              <a:rPr lang="en-US" b="0" i="0" dirty="0">
                <a:solidFill>
                  <a:srgbClr val="424242"/>
                </a:solidFill>
                <a:effectLst/>
                <a:latin typeface="Segoe Sans"/>
              </a:rPr>
              <a:t> the person may have about removing or securely storing firearms.</a:t>
            </a:r>
          </a:p>
          <a:p>
            <a:pPr marL="742950" lvl="1" indent="-285750" algn="l">
              <a:buFont typeface="Arial" panose="020B0604020202020204" pitchFamily="34" charset="0"/>
              <a:buChar char="•"/>
            </a:pPr>
            <a:r>
              <a:rPr lang="en-US" b="0" i="0" dirty="0">
                <a:solidFill>
                  <a:srgbClr val="424242"/>
                </a:solidFill>
                <a:effectLst/>
                <a:latin typeface="Segoe Sans"/>
              </a:rPr>
              <a:t>This opens the door to understanding their perspective and finding </a:t>
            </a:r>
            <a:r>
              <a:rPr lang="en-US" b="1" i="0" dirty="0">
                <a:solidFill>
                  <a:srgbClr val="424242"/>
                </a:solidFill>
                <a:effectLst/>
                <a:latin typeface="Segoe Sans"/>
              </a:rPr>
              <a:t>realistic, respectful solutions</a:t>
            </a:r>
            <a:r>
              <a:rPr lang="en-US" b="0" i="0" dirty="0">
                <a:solidFill>
                  <a:srgbClr val="424242"/>
                </a:solidFill>
                <a:effectLst/>
                <a:latin typeface="Segoe Sans"/>
              </a:rPr>
              <a:t>.</a:t>
            </a:r>
          </a:p>
          <a:p>
            <a:pPr algn="l"/>
            <a:endParaRPr lang="en-US" b="0" i="0" dirty="0">
              <a:solidFill>
                <a:srgbClr val="424242"/>
              </a:solidFill>
              <a:effectLst/>
              <a:latin typeface="Segoe Sans"/>
            </a:endParaRPr>
          </a:p>
          <a:p>
            <a:pPr algn="l"/>
            <a:r>
              <a:rPr lang="en-US" b="0" i="0" dirty="0">
                <a:solidFill>
                  <a:srgbClr val="424242"/>
                </a:solidFill>
                <a:effectLst/>
                <a:latin typeface="Segoe Sans"/>
              </a:rPr>
              <a:t>Reinforce that these conversations are not about taking something away, but about </a:t>
            </a:r>
            <a:r>
              <a:rPr lang="en-US" b="1" i="0" dirty="0">
                <a:solidFill>
                  <a:srgbClr val="424242"/>
                </a:solidFill>
                <a:effectLst/>
                <a:latin typeface="Segoe Sans"/>
              </a:rPr>
              <a:t>working together to reduce risk</a:t>
            </a:r>
            <a:r>
              <a:rPr lang="en-US" b="0" i="0" dirty="0">
                <a:solidFill>
                  <a:srgbClr val="424242"/>
                </a:solidFill>
                <a:effectLst/>
                <a:latin typeface="Segoe Sans"/>
              </a:rPr>
              <a:t> and keep everyone safe.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0: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30:notes"/>
          <p:cNvSpPr txBox="1">
            <a:spLocks noGrp="1"/>
          </p:cNvSpPr>
          <p:nvPr>
            <p:ph type="body" idx="1"/>
          </p:nvPr>
        </p:nvSpPr>
        <p:spPr>
          <a:xfrm>
            <a:off x="780288" y="4851606"/>
            <a:ext cx="6242304" cy="3969497"/>
          </a:xfrm>
          <a:prstGeom prst="rect">
            <a:avLst/>
          </a:prstGeom>
          <a:noFill/>
          <a:ln>
            <a:noFill/>
          </a:ln>
        </p:spPr>
        <p:txBody>
          <a:bodyPr spcFirstLastPara="1" wrap="square" lIns="102169" tIns="51084" rIns="102169" bIns="51084" anchor="t" anchorCtr="0">
            <a:noAutofit/>
          </a:bodyPr>
          <a:lstStyle/>
          <a:p>
            <a:pPr algn="l"/>
            <a:r>
              <a:rPr lang="en-US" sz="1600" b="1" i="0" dirty="0">
                <a:solidFill>
                  <a:srgbClr val="424242"/>
                </a:solidFill>
                <a:effectLst/>
                <a:latin typeface="Segoe Sans"/>
              </a:rPr>
              <a:t>Instructor Note: Practicing Conversations About Firearm Safety</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This video models what a conversation about reducing access to lethal means might sound like. Reassure participants that they don’t need to be perfect—</a:t>
            </a:r>
            <a:r>
              <a:rPr lang="en-US" sz="1600" b="1" i="0" dirty="0">
                <a:solidFill>
                  <a:srgbClr val="424242"/>
                </a:solidFill>
                <a:effectLst/>
                <a:latin typeface="Segoe Sans"/>
              </a:rPr>
              <a:t>genuine care and concern</a:t>
            </a:r>
            <a:r>
              <a:rPr lang="en-US" sz="1600" b="0" i="0" dirty="0">
                <a:solidFill>
                  <a:srgbClr val="424242"/>
                </a:solidFill>
                <a:effectLst/>
                <a:latin typeface="Segoe Sans"/>
              </a:rPr>
              <a:t> can go a long way in supporting someone at risk for suicide.</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In the video, notice how </a:t>
            </a:r>
            <a:r>
              <a:rPr lang="en-US" sz="1600" b="1" i="0" dirty="0">
                <a:solidFill>
                  <a:srgbClr val="424242"/>
                </a:solidFill>
                <a:effectLst/>
                <a:latin typeface="Segoe Sans"/>
              </a:rPr>
              <a:t>Mikey’s dad</a:t>
            </a:r>
            <a:r>
              <a:rPr lang="en-US" sz="1600" b="0" i="0" dirty="0">
                <a:solidFill>
                  <a:srgbClr val="424242"/>
                </a:solidFill>
                <a:effectLst/>
                <a:latin typeface="Segoe Sans"/>
              </a:rPr>
              <a:t> approaches the topic gently:</a:t>
            </a:r>
            <a:br>
              <a:rPr lang="en-US" sz="1600" b="0" i="0" dirty="0">
                <a:solidFill>
                  <a:srgbClr val="424242"/>
                </a:solidFill>
                <a:effectLst/>
                <a:latin typeface="Segoe Sans"/>
              </a:rPr>
            </a:br>
            <a:r>
              <a:rPr lang="en-US" sz="1600" b="0" i="1" dirty="0">
                <a:solidFill>
                  <a:srgbClr val="424242"/>
                </a:solidFill>
                <a:effectLst/>
                <a:latin typeface="Segoe Sans"/>
              </a:rPr>
              <a:t>“I’d feel a whole lot better if you let me babysit these guns.”</a:t>
            </a:r>
            <a:endParaRPr lang="en-US" sz="1600" b="0" i="0" dirty="0">
              <a:solidFill>
                <a:srgbClr val="424242"/>
              </a:solidFill>
              <a:effectLst/>
              <a:latin typeface="Segoe Sans"/>
            </a:endParaRP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Although Mikey wasn’t comfortable removing his firearms from the home due to his collection, he agreed to let his dad:</a:t>
            </a:r>
          </a:p>
          <a:p>
            <a:pPr marL="285750" indent="-285750" algn="l">
              <a:buFont typeface="Arial" panose="020B0604020202020204" pitchFamily="34" charset="0"/>
              <a:buChar char="•"/>
            </a:pPr>
            <a:r>
              <a:rPr lang="en-US" sz="1600" b="1" i="0" dirty="0">
                <a:solidFill>
                  <a:srgbClr val="424242"/>
                </a:solidFill>
                <a:effectLst/>
                <a:latin typeface="Segoe Sans"/>
              </a:rPr>
              <a:t>Change the gun safe combination</a:t>
            </a:r>
            <a:endParaRPr lang="en-US" sz="1600" b="0" i="0" dirty="0">
              <a:solidFill>
                <a:srgbClr val="424242"/>
              </a:solidFill>
              <a:effectLst/>
              <a:latin typeface="Segoe Sans"/>
            </a:endParaRPr>
          </a:p>
          <a:p>
            <a:pPr marL="285750" indent="-285750" algn="l">
              <a:buFont typeface="Arial" panose="020B0604020202020204" pitchFamily="34" charset="0"/>
              <a:buChar char="•"/>
            </a:pPr>
            <a:r>
              <a:rPr lang="en-US" sz="1600" b="1" i="0" dirty="0">
                <a:solidFill>
                  <a:srgbClr val="424242"/>
                </a:solidFill>
                <a:effectLst/>
                <a:latin typeface="Segoe Sans"/>
              </a:rPr>
              <a:t>Secure all firearms</a:t>
            </a:r>
            <a:r>
              <a:rPr lang="en-US" sz="1600" b="0" i="0" dirty="0">
                <a:solidFill>
                  <a:srgbClr val="424242"/>
                </a:solidFill>
                <a:effectLst/>
                <a:latin typeface="Segoe Sans"/>
              </a:rPr>
              <a:t>, including those in the bedroom and vehicle</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Additional safety layers—like </a:t>
            </a:r>
            <a:r>
              <a:rPr lang="en-US" sz="1600" b="1" i="0" dirty="0">
                <a:solidFill>
                  <a:srgbClr val="424242"/>
                </a:solidFill>
                <a:effectLst/>
                <a:latin typeface="Segoe Sans"/>
              </a:rPr>
              <a:t>trigger locks</a:t>
            </a:r>
            <a:r>
              <a:rPr lang="en-US" sz="1600" b="0" i="0" dirty="0">
                <a:solidFill>
                  <a:srgbClr val="424242"/>
                </a:solidFill>
                <a:effectLst/>
                <a:latin typeface="Segoe Sans"/>
              </a:rPr>
              <a:t> or </a:t>
            </a:r>
            <a:r>
              <a:rPr lang="en-US" sz="1600" b="1" i="0" dirty="0">
                <a:solidFill>
                  <a:srgbClr val="424242"/>
                </a:solidFill>
                <a:effectLst/>
                <a:latin typeface="Segoe Sans"/>
              </a:rPr>
              <a:t>removing ammunition</a:t>
            </a:r>
            <a:r>
              <a:rPr lang="en-US" sz="1600" b="0" i="0" dirty="0">
                <a:solidFill>
                  <a:srgbClr val="424242"/>
                </a:solidFill>
                <a:effectLst/>
                <a:latin typeface="Segoe Sans"/>
              </a:rPr>
              <a:t>—could further delay access and provide time to reconsider in a moment of crisis.</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Remind participants: these steps are about </a:t>
            </a:r>
            <a:r>
              <a:rPr lang="en-US" sz="1600" b="1" i="0" dirty="0">
                <a:solidFill>
                  <a:srgbClr val="424242"/>
                </a:solidFill>
                <a:effectLst/>
                <a:latin typeface="Segoe Sans"/>
              </a:rPr>
              <a:t>creating time and distance</a:t>
            </a:r>
            <a:r>
              <a:rPr lang="en-US" sz="1600" b="0" i="0" dirty="0">
                <a:solidFill>
                  <a:srgbClr val="424242"/>
                </a:solidFill>
                <a:effectLst/>
                <a:latin typeface="Segoe Sans"/>
              </a:rPr>
              <a:t> to reduce the risk of impulsive action during emotional distress.</a:t>
            </a:r>
          </a:p>
          <a:p>
            <a:pPr>
              <a:lnSpc>
                <a:spcPct val="107000"/>
              </a:lnSpc>
            </a:pPr>
            <a:endParaRPr lang="en-US" sz="1100" dirty="0"/>
          </a:p>
          <a:p>
            <a:pPr>
              <a:lnSpc>
                <a:spcPct val="107000"/>
              </a:lnSpc>
            </a:pPr>
            <a:r>
              <a:rPr lang="en-US" sz="1100" dirty="0"/>
              <a:t>If the embedded video does not work, instructors can access the video at </a:t>
            </a:r>
            <a:r>
              <a:rPr lang="en-US" sz="1100" dirty="0">
                <a:sym typeface="Calibri"/>
                <a:hlinkClick r:id="rId3"/>
              </a:rPr>
              <a:t>https://vimeo.com/</a:t>
            </a:r>
            <a:r>
              <a:rPr lang="en-US" sz="1100" dirty="0">
                <a:hlinkClick r:id="rId3"/>
              </a:rPr>
              <a:t>668732342</a:t>
            </a:r>
            <a:r>
              <a:rPr lang="en-US" sz="1100" dirty="0"/>
              <a:t>   or </a:t>
            </a:r>
            <a:r>
              <a:rPr lang="en-US" sz="1100" dirty="0">
                <a:hlinkClick r:id="rId4"/>
              </a:rPr>
              <a:t>https://worriedaboutaveteran.org/storage-options/#anchor_page_fred_video</a:t>
            </a:r>
            <a:endParaRPr lang="en-US" sz="1100" dirty="0">
              <a:cs typeface="Calibri" panose="020F0502020204030204"/>
            </a:endParaRPr>
          </a:p>
          <a:p>
            <a:pPr>
              <a:lnSpc>
                <a:spcPct val="107000"/>
              </a:lnSpc>
            </a:pPr>
            <a:endParaRPr lang="en-US" dirty="0">
              <a:cs typeface="Calibri" panose="020F0502020204030204"/>
            </a:endParaRPr>
          </a:p>
        </p:txBody>
      </p:sp>
    </p:spTree>
    <p:extLst>
      <p:ext uri="{BB962C8B-B14F-4D97-AF65-F5344CB8AC3E}">
        <p14:creationId xmlns:p14="http://schemas.microsoft.com/office/powerpoint/2010/main" val="15211261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3: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33:notes"/>
          <p:cNvSpPr txBox="1">
            <a:spLocks noGrp="1"/>
          </p:cNvSpPr>
          <p:nvPr>
            <p:ph type="body" idx="1"/>
          </p:nvPr>
        </p:nvSpPr>
        <p:spPr>
          <a:xfrm>
            <a:off x="780288" y="4851606"/>
            <a:ext cx="6242304" cy="3969497"/>
          </a:xfrm>
          <a:prstGeom prst="rect">
            <a:avLst/>
          </a:prstGeom>
          <a:noFill/>
          <a:ln>
            <a:noFill/>
          </a:ln>
        </p:spPr>
        <p:txBody>
          <a:bodyPr spcFirstLastPara="1" wrap="square" lIns="102169" tIns="51084" rIns="102169" bIns="51084" anchor="t" anchorCtr="0">
            <a:noAutofit/>
          </a:bodyPr>
          <a:lstStyle/>
          <a:p>
            <a:pPr algn="l"/>
            <a:r>
              <a:rPr lang="en-US" sz="1600" b="1" i="0" dirty="0">
                <a:solidFill>
                  <a:srgbClr val="424242"/>
                </a:solidFill>
                <a:effectLst/>
                <a:latin typeface="Segoe Sans"/>
              </a:rPr>
              <a:t>Instructor Note: Exploring Safe Firearm Storage</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This slide encourages participants to </a:t>
            </a:r>
            <a:r>
              <a:rPr lang="en-US" sz="1600" b="1" i="0" dirty="0">
                <a:solidFill>
                  <a:srgbClr val="424242"/>
                </a:solidFill>
                <a:effectLst/>
                <a:latin typeface="Segoe Sans"/>
              </a:rPr>
              <a:t>continue the conversation</a:t>
            </a:r>
            <a:r>
              <a:rPr lang="en-US" sz="1600" b="0" i="0" dirty="0">
                <a:solidFill>
                  <a:srgbClr val="424242"/>
                </a:solidFill>
                <a:effectLst/>
                <a:latin typeface="Segoe Sans"/>
              </a:rPr>
              <a:t> about firearm safety by exploring </a:t>
            </a:r>
            <a:r>
              <a:rPr lang="en-US" sz="1600" b="1" i="0" dirty="0">
                <a:solidFill>
                  <a:srgbClr val="424242"/>
                </a:solidFill>
                <a:effectLst/>
                <a:latin typeface="Segoe Sans"/>
              </a:rPr>
              <a:t>practical, comfortable strategies</a:t>
            </a:r>
            <a:r>
              <a:rPr lang="en-US" sz="1600" b="0" i="0" dirty="0">
                <a:solidFill>
                  <a:srgbClr val="424242"/>
                </a:solidFill>
                <a:effectLst/>
                <a:latin typeface="Segoe Sans"/>
              </a:rPr>
              <a:t> for secure storage in the home.</a:t>
            </a:r>
          </a:p>
          <a:p>
            <a:pPr algn="l"/>
            <a:r>
              <a:rPr lang="en-US" sz="1600" b="0" i="0" dirty="0">
                <a:solidFill>
                  <a:srgbClr val="424242"/>
                </a:solidFill>
                <a:effectLst/>
                <a:latin typeface="Segoe Sans"/>
              </a:rPr>
              <a:t>Key discussion points:</a:t>
            </a:r>
          </a:p>
          <a:p>
            <a:pPr algn="l"/>
            <a:endParaRPr lang="en-US" sz="1600" b="0" i="0" dirty="0">
              <a:solidFill>
                <a:srgbClr val="424242"/>
              </a:solidFill>
              <a:effectLst/>
              <a:latin typeface="Segoe Sans"/>
            </a:endParaRPr>
          </a:p>
          <a:p>
            <a:pPr marL="285750" indent="-285750" algn="l">
              <a:buFont typeface="Arial" panose="020B0604020202020204" pitchFamily="34" charset="0"/>
              <a:buChar char="•"/>
            </a:pPr>
            <a:r>
              <a:rPr lang="en-US" sz="1600" b="0" i="0" dirty="0">
                <a:solidFill>
                  <a:srgbClr val="424242"/>
                </a:solidFill>
                <a:effectLst/>
                <a:latin typeface="Segoe Sans"/>
              </a:rPr>
              <a:t>Ask the person:</a:t>
            </a:r>
            <a:br>
              <a:rPr lang="en-US" sz="1600" b="0" i="0" dirty="0">
                <a:solidFill>
                  <a:srgbClr val="424242"/>
                </a:solidFill>
                <a:effectLst/>
                <a:latin typeface="Segoe Sans"/>
              </a:rPr>
            </a:br>
            <a:r>
              <a:rPr lang="en-US" sz="1600" b="1" i="0" dirty="0">
                <a:solidFill>
                  <a:srgbClr val="424242"/>
                </a:solidFill>
                <a:effectLst/>
                <a:latin typeface="Segoe Sans"/>
              </a:rPr>
              <a:t>“What are some things that would increase firearm safety in your home?”</a:t>
            </a:r>
            <a:br>
              <a:rPr lang="en-US" sz="1600" b="0" i="0" dirty="0">
                <a:solidFill>
                  <a:srgbClr val="424242"/>
                </a:solidFill>
                <a:effectLst/>
                <a:latin typeface="Segoe Sans"/>
              </a:rPr>
            </a:br>
            <a:r>
              <a:rPr lang="en-US" sz="1600" b="1" i="0" dirty="0">
                <a:solidFill>
                  <a:srgbClr val="424242"/>
                </a:solidFill>
                <a:effectLst/>
                <a:latin typeface="Segoe Sans"/>
              </a:rPr>
              <a:t>“What would you feel comfortable doing to improve safe storage?”</a:t>
            </a:r>
          </a:p>
          <a:p>
            <a:pPr marL="285750" indent="-285750" algn="l">
              <a:buFont typeface="Arial" panose="020B0604020202020204" pitchFamily="34" charset="0"/>
              <a:buChar char="•"/>
            </a:pPr>
            <a:endParaRPr lang="en-US" sz="1600" b="0" i="0" dirty="0">
              <a:solidFill>
                <a:srgbClr val="424242"/>
              </a:solidFill>
              <a:effectLst/>
              <a:latin typeface="Segoe Sans"/>
            </a:endParaRPr>
          </a:p>
          <a:p>
            <a:pPr marL="285750" indent="-285750" algn="l">
              <a:buFont typeface="Arial" panose="020B0604020202020204" pitchFamily="34" charset="0"/>
              <a:buChar char="•"/>
            </a:pPr>
            <a:r>
              <a:rPr lang="en-US" sz="1600" b="0" i="0" dirty="0">
                <a:solidFill>
                  <a:srgbClr val="424242"/>
                </a:solidFill>
                <a:effectLst/>
                <a:latin typeface="Segoe Sans"/>
              </a:rPr>
              <a:t>Emphasize that the goal is not to remove rights, but to </a:t>
            </a:r>
            <a:r>
              <a:rPr lang="en-US" sz="1600" b="1" i="0" dirty="0">
                <a:solidFill>
                  <a:srgbClr val="424242"/>
                </a:solidFill>
                <a:effectLst/>
                <a:latin typeface="Segoe Sans"/>
              </a:rPr>
              <a:t>reduce immediate access</a:t>
            </a:r>
            <a:r>
              <a:rPr lang="en-US" sz="1600" b="0" i="0" dirty="0">
                <a:solidFill>
                  <a:srgbClr val="424242"/>
                </a:solidFill>
                <a:effectLst/>
                <a:latin typeface="Segoe Sans"/>
              </a:rPr>
              <a:t> to lethal means during a crisis.</a:t>
            </a:r>
          </a:p>
          <a:p>
            <a:pPr marL="285750" indent="-285750" algn="l">
              <a:buFont typeface="Arial" panose="020B0604020202020204" pitchFamily="34" charset="0"/>
              <a:buChar char="•"/>
            </a:pPr>
            <a:endParaRPr lang="en-US" sz="1600" b="0" i="0" dirty="0">
              <a:solidFill>
                <a:srgbClr val="424242"/>
              </a:solidFill>
              <a:effectLst/>
              <a:latin typeface="Segoe Sans"/>
            </a:endParaRPr>
          </a:p>
          <a:p>
            <a:pPr marL="285750" indent="-285750" algn="l">
              <a:buFont typeface="Arial" panose="020B0604020202020204" pitchFamily="34" charset="0"/>
              <a:buChar char="•"/>
            </a:pPr>
            <a:r>
              <a:rPr lang="en-US" sz="1600" b="0" i="0" dirty="0">
                <a:solidFill>
                  <a:srgbClr val="424242"/>
                </a:solidFill>
                <a:effectLst/>
                <a:latin typeface="Segoe Sans"/>
              </a:rPr>
              <a:t>Reinforce the message: </a:t>
            </a:r>
            <a:r>
              <a:rPr lang="en-US" sz="1600" b="1" i="0" dirty="0">
                <a:solidFill>
                  <a:srgbClr val="424242"/>
                </a:solidFill>
                <a:effectLst/>
                <a:latin typeface="Segoe Sans"/>
              </a:rPr>
              <a:t>Putting time and distance between a suicidal person and a firearm can save a life.</a:t>
            </a:r>
            <a:endParaRPr lang="en-US" sz="1600" b="0" i="0" dirty="0">
              <a:solidFill>
                <a:srgbClr val="424242"/>
              </a:solidFill>
              <a:effectLst/>
              <a:latin typeface="Segoe Sans"/>
            </a:endParaRP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Encourage open dialogue and respect for individual values while focusing on </a:t>
            </a:r>
            <a:r>
              <a:rPr lang="en-US" sz="1600" b="1" i="0" dirty="0">
                <a:solidFill>
                  <a:srgbClr val="424242"/>
                </a:solidFill>
                <a:effectLst/>
                <a:latin typeface="Segoe Sans"/>
              </a:rPr>
              <a:t>collaborative, realistic safety planning</a:t>
            </a:r>
            <a:r>
              <a:rPr lang="en-US" sz="1600" b="0" i="0" dirty="0">
                <a:solidFill>
                  <a:srgbClr val="424242"/>
                </a:solidFill>
                <a:effectLst/>
                <a:latin typeface="Segoe Sans"/>
              </a:rPr>
              <a:t>.</a:t>
            </a:r>
          </a:p>
        </p:txBody>
      </p:sp>
    </p:spTree>
    <p:extLst>
      <p:ext uri="{BB962C8B-B14F-4D97-AF65-F5344CB8AC3E}">
        <p14:creationId xmlns:p14="http://schemas.microsoft.com/office/powerpoint/2010/main" val="2731172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b="1" i="0" dirty="0">
                <a:solidFill>
                  <a:srgbClr val="424242"/>
                </a:solidFill>
                <a:effectLst/>
                <a:latin typeface="Segoe Sans"/>
              </a:rPr>
              <a:t>Instructor Note: Standard Home Safety Practices</a:t>
            </a:r>
            <a:endParaRPr lang="en-US" sz="1600" b="0" i="0" dirty="0">
              <a:solidFill>
                <a:srgbClr val="424242"/>
              </a:solidFill>
              <a:effectLst/>
              <a:latin typeface="Segoe Sans"/>
            </a:endParaRP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This slide highlights common home safety practices that many families already implement to protect against everyday risks. Use this as a bridge to introduce the idea that </a:t>
            </a:r>
            <a:r>
              <a:rPr lang="en-US" sz="1600" b="1" i="0" dirty="0">
                <a:solidFill>
                  <a:srgbClr val="424242"/>
                </a:solidFill>
                <a:effectLst/>
                <a:latin typeface="Segoe Sans"/>
              </a:rPr>
              <a:t>lethal means safety</a:t>
            </a:r>
            <a:r>
              <a:rPr lang="en-US" sz="1600" b="0" i="0" dirty="0">
                <a:solidFill>
                  <a:srgbClr val="424242"/>
                </a:solidFill>
                <a:effectLst/>
                <a:latin typeface="Segoe Sans"/>
              </a:rPr>
              <a:t> is a natural extension of these familiar precautions.</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Key points to emphasize:</a:t>
            </a:r>
          </a:p>
          <a:p>
            <a:pPr marL="285750" indent="-285750" algn="l">
              <a:buFont typeface="Arial" panose="020B0604020202020204" pitchFamily="34" charset="0"/>
              <a:buChar char="•"/>
            </a:pPr>
            <a:r>
              <a:rPr lang="en-US" sz="1600" b="0" i="0" dirty="0">
                <a:solidFill>
                  <a:srgbClr val="424242"/>
                </a:solidFill>
                <a:effectLst/>
                <a:latin typeface="Segoe Sans"/>
              </a:rPr>
              <a:t>These practices—like installing safety gates, securing furniture, and storing medications safely—are </a:t>
            </a:r>
            <a:r>
              <a:rPr lang="en-US" sz="1600" b="1" i="0" dirty="0">
                <a:solidFill>
                  <a:srgbClr val="424242"/>
                </a:solidFill>
                <a:effectLst/>
                <a:latin typeface="Segoe Sans"/>
              </a:rPr>
              <a:t>widely accepted and non-controversial</a:t>
            </a:r>
            <a:r>
              <a:rPr lang="en-US" sz="1600" b="0" i="0" dirty="0">
                <a:solidFill>
                  <a:srgbClr val="424242"/>
                </a:solidFill>
                <a:effectLst/>
                <a:latin typeface="Segoe Sans"/>
              </a:rPr>
              <a:t>.</a:t>
            </a:r>
          </a:p>
          <a:p>
            <a:pPr marL="285750" indent="-285750" algn="l">
              <a:buFont typeface="Arial" panose="020B0604020202020204" pitchFamily="34" charset="0"/>
              <a:buChar char="•"/>
            </a:pPr>
            <a:r>
              <a:rPr lang="en-US" sz="1600" b="0" i="0" dirty="0">
                <a:solidFill>
                  <a:srgbClr val="424242"/>
                </a:solidFill>
                <a:effectLst/>
                <a:latin typeface="Segoe Sans"/>
              </a:rPr>
              <a:t>They reflect a </a:t>
            </a:r>
            <a:r>
              <a:rPr lang="en-US" sz="1600" b="1" i="0" dirty="0">
                <a:solidFill>
                  <a:srgbClr val="424242"/>
                </a:solidFill>
                <a:effectLst/>
                <a:latin typeface="Segoe Sans"/>
              </a:rPr>
              <a:t>shared value</a:t>
            </a:r>
            <a:r>
              <a:rPr lang="en-US" sz="1600" b="0" i="0" dirty="0">
                <a:solidFill>
                  <a:srgbClr val="424242"/>
                </a:solidFill>
                <a:effectLst/>
                <a:latin typeface="Segoe Sans"/>
              </a:rPr>
              <a:t>: keeping loved ones safe, especially children and vulnerable individuals.</a:t>
            </a:r>
          </a:p>
          <a:p>
            <a:pPr marL="285750" indent="-285750" algn="l">
              <a:buFont typeface="Arial" panose="020B0604020202020204" pitchFamily="34" charset="0"/>
              <a:buChar char="•"/>
            </a:pPr>
            <a:r>
              <a:rPr lang="en-US" sz="1600" b="0" i="0" dirty="0">
                <a:solidFill>
                  <a:srgbClr val="424242"/>
                </a:solidFill>
                <a:effectLst/>
                <a:latin typeface="Segoe Sans"/>
              </a:rPr>
              <a:t>Just as we take steps to prevent accidental injuries, we can also take steps to </a:t>
            </a:r>
            <a:r>
              <a:rPr lang="en-US" sz="1600" b="1" i="0" dirty="0">
                <a:solidFill>
                  <a:srgbClr val="424242"/>
                </a:solidFill>
                <a:effectLst/>
                <a:latin typeface="Segoe Sans"/>
              </a:rPr>
              <a:t>reduce access to lethal means</a:t>
            </a:r>
            <a:r>
              <a:rPr lang="en-US" sz="1600" b="0" i="0" dirty="0">
                <a:solidFill>
                  <a:srgbClr val="424242"/>
                </a:solidFill>
                <a:effectLst/>
                <a:latin typeface="Segoe Sans"/>
              </a:rPr>
              <a:t> during times of crisis.</a:t>
            </a:r>
          </a:p>
          <a:p>
            <a:pPr marL="285750" indent="-285750" algn="l">
              <a:buFont typeface="Arial" panose="020B0604020202020204" pitchFamily="34" charset="0"/>
              <a:buChar char="•"/>
            </a:pPr>
            <a:r>
              <a:rPr lang="en-US" sz="1600" b="0" i="0" dirty="0">
                <a:solidFill>
                  <a:srgbClr val="424242"/>
                </a:solidFill>
                <a:effectLst/>
                <a:latin typeface="Segoe Sans"/>
              </a:rPr>
              <a:t>This framing helps normalize conversations about suicide prevention by placing them within the broader context of </a:t>
            </a:r>
            <a:r>
              <a:rPr lang="en-US" sz="1600" b="1" i="0" dirty="0">
                <a:solidFill>
                  <a:srgbClr val="424242"/>
                </a:solidFill>
                <a:effectLst/>
                <a:latin typeface="Segoe Sans"/>
              </a:rPr>
              <a:t>home safety</a:t>
            </a:r>
            <a:r>
              <a:rPr lang="en-US" sz="1600" b="0" i="0" dirty="0">
                <a:solidFill>
                  <a:srgbClr val="424242"/>
                </a:solidFill>
                <a:effectLst/>
                <a:latin typeface="Segoe Sans"/>
              </a:rPr>
              <a:t>.</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Encourage participants to reflect on how they already practice safety at home and how they might extend those efforts to include </a:t>
            </a:r>
            <a:r>
              <a:rPr lang="en-US" sz="1600" b="1" i="0" dirty="0">
                <a:solidFill>
                  <a:srgbClr val="424242"/>
                </a:solidFill>
                <a:effectLst/>
                <a:latin typeface="Segoe Sans"/>
              </a:rPr>
              <a:t>suicide prevention strategies</a:t>
            </a:r>
            <a:r>
              <a:rPr lang="en-US" sz="1600" b="0" i="0" dirty="0">
                <a:solidFill>
                  <a:srgbClr val="424242"/>
                </a:solidFill>
                <a:effectLst/>
                <a:latin typeface="Segoe Sans"/>
              </a:rPr>
              <a:t>.</a:t>
            </a:r>
          </a:p>
          <a:p>
            <a:endParaRPr lang="en-US" altLang="en-US" dirty="0">
              <a:cs typeface="Calibri"/>
            </a:endParaRPr>
          </a:p>
        </p:txBody>
      </p:sp>
    </p:spTree>
    <p:extLst>
      <p:ext uri="{BB962C8B-B14F-4D97-AF65-F5344CB8AC3E}">
        <p14:creationId xmlns:p14="http://schemas.microsoft.com/office/powerpoint/2010/main" val="405795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8: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28:notes"/>
          <p:cNvSpPr txBox="1">
            <a:spLocks noGrp="1"/>
          </p:cNvSpPr>
          <p:nvPr>
            <p:ph type="body" idx="1"/>
          </p:nvPr>
        </p:nvSpPr>
        <p:spPr>
          <a:xfrm>
            <a:off x="780288" y="4851606"/>
            <a:ext cx="6242304" cy="3969497"/>
          </a:xfrm>
          <a:prstGeom prst="rect">
            <a:avLst/>
          </a:prstGeom>
          <a:noFill/>
          <a:ln>
            <a:noFill/>
          </a:ln>
        </p:spPr>
        <p:txBody>
          <a:bodyPr spcFirstLastPara="1" wrap="square" lIns="102169" tIns="51084" rIns="102169" bIns="51084" anchor="t" anchorCtr="0">
            <a:noAutofit/>
          </a:bodyPr>
          <a:lstStyle/>
          <a:p>
            <a:pPr algn="l"/>
            <a:r>
              <a:rPr lang="en-US" sz="1600" b="1" i="0" dirty="0">
                <a:solidFill>
                  <a:srgbClr val="424242"/>
                </a:solidFill>
                <a:effectLst/>
                <a:latin typeface="Segoe Sans"/>
              </a:rPr>
              <a:t>Instructor Note: Onsite Firearm Storage Strategies</a:t>
            </a:r>
          </a:p>
          <a:p>
            <a:pPr algn="l"/>
            <a:endParaRPr lang="en-US" sz="1600" b="1" i="0" dirty="0">
              <a:solidFill>
                <a:srgbClr val="424242"/>
              </a:solidFill>
              <a:effectLst/>
              <a:latin typeface="Segoe Sans"/>
            </a:endParaRPr>
          </a:p>
          <a:p>
            <a:pPr algn="l"/>
            <a:r>
              <a:rPr lang="en-US" sz="1600" b="0" i="0" dirty="0">
                <a:solidFill>
                  <a:srgbClr val="424242"/>
                </a:solidFill>
                <a:effectLst/>
                <a:latin typeface="Segoe Sans"/>
              </a:rPr>
              <a:t>This slide introduces </a:t>
            </a:r>
            <a:r>
              <a:rPr lang="en-US" sz="1600" b="1" i="0" dirty="0">
                <a:solidFill>
                  <a:srgbClr val="424242"/>
                </a:solidFill>
                <a:effectLst/>
                <a:latin typeface="Segoe Sans"/>
              </a:rPr>
              <a:t>Strategies for Suicide Safer Homes</a:t>
            </a:r>
            <a:r>
              <a:rPr lang="en-US" sz="1600" b="0" i="0" dirty="0">
                <a:solidFill>
                  <a:srgbClr val="424242"/>
                </a:solidFill>
                <a:effectLst/>
                <a:latin typeface="Segoe Sans"/>
              </a:rPr>
              <a:t> as they apply to </a:t>
            </a:r>
            <a:r>
              <a:rPr lang="en-US" sz="1600" b="1" i="0" dirty="0">
                <a:solidFill>
                  <a:srgbClr val="424242"/>
                </a:solidFill>
                <a:effectLst/>
                <a:latin typeface="Segoe Sans"/>
              </a:rPr>
              <a:t>on-site firearm storage</a:t>
            </a:r>
            <a:r>
              <a:rPr lang="en-US" sz="1600" b="0" i="0" dirty="0">
                <a:solidFill>
                  <a:srgbClr val="424242"/>
                </a:solidFill>
                <a:effectLst/>
                <a:latin typeface="Segoe Sans"/>
              </a:rPr>
              <a:t> when removing firearms from the home isn’t possible or preferred.</a:t>
            </a:r>
          </a:p>
          <a:p>
            <a:pPr marL="285750" indent="-285750" algn="l">
              <a:buFont typeface="Arial" panose="020B0604020202020204" pitchFamily="34" charset="0"/>
              <a:buChar char="•"/>
            </a:pPr>
            <a:r>
              <a:rPr lang="en-US" sz="1600" b="0" i="0" dirty="0">
                <a:solidFill>
                  <a:srgbClr val="424242"/>
                </a:solidFill>
                <a:effectLst/>
                <a:latin typeface="Segoe Sans"/>
              </a:rPr>
              <a:t>Guide participants through the </a:t>
            </a:r>
            <a:r>
              <a:rPr lang="en-US" sz="1600" b="1" i="0" dirty="0">
                <a:solidFill>
                  <a:srgbClr val="424242"/>
                </a:solidFill>
                <a:effectLst/>
                <a:latin typeface="Segoe Sans"/>
              </a:rPr>
              <a:t>“Safer” and “Safe” storage options</a:t>
            </a:r>
            <a:r>
              <a:rPr lang="en-US" sz="1600" b="0" i="0" dirty="0">
                <a:solidFill>
                  <a:srgbClr val="424242"/>
                </a:solidFill>
                <a:effectLst/>
                <a:latin typeface="Segoe Sans"/>
              </a:rPr>
              <a:t>, emphasizing that while no environment can be completely suicide-proof, </a:t>
            </a:r>
            <a:r>
              <a:rPr lang="en-US" sz="1600" b="1" i="0" dirty="0">
                <a:solidFill>
                  <a:srgbClr val="424242"/>
                </a:solidFill>
                <a:effectLst/>
                <a:latin typeface="Segoe Sans"/>
              </a:rPr>
              <a:t>increasing barriers to access</a:t>
            </a:r>
            <a:r>
              <a:rPr lang="en-US" sz="1600" b="0" i="0" dirty="0">
                <a:solidFill>
                  <a:srgbClr val="424242"/>
                </a:solidFill>
                <a:effectLst/>
                <a:latin typeface="Segoe Sans"/>
              </a:rPr>
              <a:t> can reduce risk.</a:t>
            </a:r>
          </a:p>
          <a:p>
            <a:pPr marL="285750" indent="-285750" algn="l">
              <a:buFont typeface="Arial" panose="020B0604020202020204" pitchFamily="34" charset="0"/>
              <a:buChar char="•"/>
            </a:pPr>
            <a:r>
              <a:rPr lang="en-US" sz="1600" b="0" i="0" dirty="0">
                <a:solidFill>
                  <a:srgbClr val="424242"/>
                </a:solidFill>
                <a:effectLst/>
                <a:latin typeface="Segoe Sans"/>
              </a:rPr>
              <a:t>Encourage discussion around </a:t>
            </a:r>
            <a:r>
              <a:rPr lang="en-US" sz="1600" b="1" i="0" dirty="0">
                <a:solidFill>
                  <a:srgbClr val="424242"/>
                </a:solidFill>
                <a:effectLst/>
                <a:latin typeface="Segoe Sans"/>
              </a:rPr>
              <a:t>realistic, acceptable solutions</a:t>
            </a:r>
            <a:r>
              <a:rPr lang="en-US" sz="1600" b="0" i="0" dirty="0">
                <a:solidFill>
                  <a:srgbClr val="424242"/>
                </a:solidFill>
                <a:effectLst/>
                <a:latin typeface="Segoe Sans"/>
              </a:rPr>
              <a:t> that the gun owner or person at risk feels comfortable implementing.</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Reinforce these key points:</a:t>
            </a:r>
          </a:p>
          <a:p>
            <a:pPr marL="285750" indent="-285750" algn="l">
              <a:buFont typeface="Arial" panose="020B0604020202020204" pitchFamily="34" charset="0"/>
              <a:buChar char="•"/>
            </a:pPr>
            <a:r>
              <a:rPr lang="en-US" sz="1600" b="1" i="0" dirty="0">
                <a:solidFill>
                  <a:srgbClr val="424242"/>
                </a:solidFill>
                <a:effectLst/>
                <a:latin typeface="Segoe Sans"/>
              </a:rPr>
              <a:t>The goal is to create time and distance</a:t>
            </a:r>
            <a:r>
              <a:rPr lang="en-US" sz="1600" b="0" i="0" dirty="0">
                <a:solidFill>
                  <a:srgbClr val="424242"/>
                </a:solidFill>
                <a:effectLst/>
                <a:latin typeface="Segoe Sans"/>
              </a:rPr>
              <a:t> between the person at risk and a highly lethal method.</a:t>
            </a:r>
          </a:p>
          <a:p>
            <a:pPr marL="285750" indent="-285750" algn="l">
              <a:buFont typeface="Arial" panose="020B0604020202020204" pitchFamily="34" charset="0"/>
              <a:buChar char="•"/>
            </a:pPr>
            <a:r>
              <a:rPr lang="en-US" sz="1600" b="1" i="0" dirty="0">
                <a:solidFill>
                  <a:srgbClr val="424242"/>
                </a:solidFill>
                <a:effectLst/>
                <a:latin typeface="Segoe Sans"/>
              </a:rPr>
              <a:t>Firearms are uniquely lethal</a:t>
            </a:r>
            <a:r>
              <a:rPr lang="en-US" sz="1600" b="0" i="0" dirty="0">
                <a:solidFill>
                  <a:srgbClr val="424242"/>
                </a:solidFill>
                <a:effectLst/>
                <a:latin typeface="Segoe Sans"/>
              </a:rPr>
              <a:t>, and reducing access, even temporarily, can save lives.</a:t>
            </a:r>
          </a:p>
          <a:p>
            <a:pPr marL="285750" indent="-285750" algn="l">
              <a:buFont typeface="Arial" panose="020B0604020202020204" pitchFamily="34" charset="0"/>
              <a:buChar char="•"/>
            </a:pPr>
            <a:r>
              <a:rPr lang="en-US" sz="1600" b="0" i="0" dirty="0">
                <a:solidFill>
                  <a:srgbClr val="424242"/>
                </a:solidFill>
                <a:effectLst/>
                <a:latin typeface="Segoe Sans"/>
              </a:rPr>
              <a:t>It’s a myth that people will always substitute another method if their primary means is unavailable. Most alternative methods are </a:t>
            </a:r>
            <a:r>
              <a:rPr lang="en-US" sz="1600" b="1" i="0" dirty="0">
                <a:solidFill>
                  <a:srgbClr val="424242"/>
                </a:solidFill>
                <a:effectLst/>
                <a:latin typeface="Segoe Sans"/>
              </a:rPr>
              <a:t>less lethal</a:t>
            </a:r>
            <a:r>
              <a:rPr lang="en-US" sz="1600" b="0" i="0" dirty="0">
                <a:solidFill>
                  <a:srgbClr val="424242"/>
                </a:solidFill>
                <a:effectLst/>
                <a:latin typeface="Segoe Sans"/>
              </a:rPr>
              <a:t>, increasing the chance for </a:t>
            </a:r>
            <a:r>
              <a:rPr lang="en-US" sz="1600" b="1" i="0" dirty="0">
                <a:solidFill>
                  <a:srgbClr val="424242"/>
                </a:solidFill>
                <a:effectLst/>
                <a:latin typeface="Segoe Sans"/>
              </a:rPr>
              <a:t>intervention and recovery</a:t>
            </a:r>
            <a:r>
              <a:rPr lang="en-US" sz="1600" b="0" i="0" dirty="0">
                <a:solidFill>
                  <a:srgbClr val="424242"/>
                </a:solidFill>
                <a:effectLst/>
                <a:latin typeface="Segoe Sans"/>
              </a:rPr>
              <a:t>.</a:t>
            </a:r>
          </a:p>
          <a:p>
            <a:pPr>
              <a:buSzPts val="1400"/>
            </a:pPr>
            <a:endParaRPr lang="en-US" dirty="0"/>
          </a:p>
          <a:p>
            <a:pPr>
              <a:buSzPts val="1400"/>
            </a:pPr>
            <a:endParaRPr dirty="0"/>
          </a:p>
        </p:txBody>
      </p:sp>
    </p:spTree>
    <p:extLst>
      <p:ext uri="{BB962C8B-B14F-4D97-AF65-F5344CB8AC3E}">
        <p14:creationId xmlns:p14="http://schemas.microsoft.com/office/powerpoint/2010/main" val="15602093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3: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33:notes"/>
          <p:cNvSpPr txBox="1">
            <a:spLocks noGrp="1"/>
          </p:cNvSpPr>
          <p:nvPr>
            <p:ph type="body" idx="1"/>
          </p:nvPr>
        </p:nvSpPr>
        <p:spPr>
          <a:xfrm>
            <a:off x="780288" y="4851606"/>
            <a:ext cx="6242304" cy="3969497"/>
          </a:xfrm>
          <a:prstGeom prst="rect">
            <a:avLst/>
          </a:prstGeom>
          <a:noFill/>
          <a:ln>
            <a:noFill/>
          </a:ln>
        </p:spPr>
        <p:txBody>
          <a:bodyPr spcFirstLastPara="1" wrap="square" lIns="102169" tIns="51084" rIns="102169" bIns="51084" anchor="t" anchorCtr="0">
            <a:noAutofit/>
          </a:bodyPr>
          <a:lstStyle/>
          <a:p>
            <a:pPr algn="l"/>
            <a:r>
              <a:rPr lang="en-US" sz="1600" b="1" i="0" dirty="0">
                <a:solidFill>
                  <a:srgbClr val="424242"/>
                </a:solidFill>
                <a:effectLst/>
                <a:latin typeface="Segoe Sans"/>
              </a:rPr>
              <a:t>Instructor Note: Continuing the Conversation Toward Safety</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This slide reinforces the importance of </a:t>
            </a:r>
            <a:r>
              <a:rPr lang="en-US" sz="1600" b="1" i="0" dirty="0">
                <a:solidFill>
                  <a:srgbClr val="424242"/>
                </a:solidFill>
                <a:effectLst/>
                <a:latin typeface="Segoe Sans"/>
              </a:rPr>
              <a:t>ongoing support and follow-through</a:t>
            </a:r>
            <a:r>
              <a:rPr lang="en-US" sz="1600" b="0" i="0" dirty="0">
                <a:solidFill>
                  <a:srgbClr val="424242"/>
                </a:solidFill>
                <a:effectLst/>
                <a:latin typeface="Segoe Sans"/>
              </a:rPr>
              <a:t> when someone is at risk for suicide.</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Key points to emphasize:</a:t>
            </a:r>
          </a:p>
          <a:p>
            <a:pPr marL="285750" indent="-285750" algn="l">
              <a:buFont typeface="Arial" panose="020B0604020202020204" pitchFamily="34" charset="0"/>
              <a:buChar char="•"/>
            </a:pPr>
            <a:r>
              <a:rPr lang="en-US" sz="1600" b="1" i="0" dirty="0">
                <a:solidFill>
                  <a:srgbClr val="424242"/>
                </a:solidFill>
                <a:effectLst/>
                <a:latin typeface="Segoe Sans"/>
              </a:rPr>
              <a:t>Make a specific safety plan</a:t>
            </a:r>
            <a:r>
              <a:rPr lang="en-US" sz="1600" b="0" i="0" dirty="0">
                <a:solidFill>
                  <a:srgbClr val="424242"/>
                </a:solidFill>
                <a:effectLst/>
                <a:latin typeface="Segoe Sans"/>
              </a:rPr>
              <a:t> together. Use language like:</a:t>
            </a:r>
            <a:br>
              <a:rPr lang="en-US" sz="1600" b="0" i="0" dirty="0">
                <a:solidFill>
                  <a:srgbClr val="424242"/>
                </a:solidFill>
                <a:effectLst/>
                <a:latin typeface="Segoe Sans"/>
              </a:rPr>
            </a:br>
            <a:r>
              <a:rPr lang="en-US" sz="1600" b="0" i="1" dirty="0">
                <a:solidFill>
                  <a:srgbClr val="424242"/>
                </a:solidFill>
                <a:effectLst/>
                <a:latin typeface="Segoe Sans"/>
              </a:rPr>
              <a:t>“We agree that to keep you/your loved one safe, we need to…”</a:t>
            </a:r>
            <a:br>
              <a:rPr lang="en-US" sz="1600" b="0" i="0" dirty="0">
                <a:solidFill>
                  <a:srgbClr val="424242"/>
                </a:solidFill>
                <a:effectLst/>
                <a:latin typeface="Segoe Sans"/>
              </a:rPr>
            </a:br>
            <a:r>
              <a:rPr lang="en-US" sz="1600" b="0" i="0" dirty="0">
                <a:solidFill>
                  <a:srgbClr val="424242"/>
                </a:solidFill>
                <a:effectLst/>
                <a:latin typeface="Segoe Sans"/>
              </a:rPr>
              <a:t>This helps clarify next steps and builds a shared commitment to safety.</a:t>
            </a:r>
          </a:p>
          <a:p>
            <a:pPr marL="285750" indent="-285750" algn="l">
              <a:buFont typeface="Arial" panose="020B0604020202020204" pitchFamily="34" charset="0"/>
              <a:buChar char="•"/>
            </a:pPr>
            <a:r>
              <a:rPr lang="en-US" sz="1600" b="1" i="0" dirty="0">
                <a:solidFill>
                  <a:srgbClr val="424242"/>
                </a:solidFill>
                <a:effectLst/>
                <a:latin typeface="Segoe Sans"/>
              </a:rPr>
              <a:t>Don’t leave the person alone</a:t>
            </a:r>
            <a:r>
              <a:rPr lang="en-US" sz="1600" b="0" i="0" dirty="0">
                <a:solidFill>
                  <a:srgbClr val="424242"/>
                </a:solidFill>
                <a:effectLst/>
                <a:latin typeface="Segoe Sans"/>
              </a:rPr>
              <a:t> until you feel confident they are safe. If needed, stay with them or ensure someone else can.</a:t>
            </a:r>
          </a:p>
          <a:p>
            <a:pPr marL="285750" indent="-285750" algn="l">
              <a:buFont typeface="Arial" panose="020B0604020202020204" pitchFamily="34" charset="0"/>
              <a:buChar char="•"/>
            </a:pPr>
            <a:r>
              <a:rPr lang="en-US" sz="1600" b="1" i="0" dirty="0">
                <a:solidFill>
                  <a:srgbClr val="424242"/>
                </a:solidFill>
                <a:effectLst/>
                <a:latin typeface="Segoe Sans"/>
              </a:rPr>
              <a:t>Provide resources</a:t>
            </a:r>
            <a:r>
              <a:rPr lang="en-US" sz="1600" b="0" i="0" dirty="0">
                <a:solidFill>
                  <a:srgbClr val="424242"/>
                </a:solidFill>
                <a:effectLst/>
                <a:latin typeface="Segoe Sans"/>
              </a:rPr>
              <a:t> they can use if they need help later—such as the </a:t>
            </a:r>
            <a:r>
              <a:rPr lang="en-US" sz="1600" b="1" i="0" dirty="0">
                <a:solidFill>
                  <a:srgbClr val="424242"/>
                </a:solidFill>
                <a:effectLst/>
                <a:latin typeface="Segoe Sans"/>
              </a:rPr>
              <a:t>988 Suicide &amp; Crisis Lifeline</a:t>
            </a:r>
            <a:r>
              <a:rPr lang="en-US" sz="1600" b="0" i="0" dirty="0">
                <a:solidFill>
                  <a:srgbClr val="424242"/>
                </a:solidFill>
                <a:effectLst/>
                <a:latin typeface="Segoe Sans"/>
              </a:rPr>
              <a:t>.</a:t>
            </a:r>
          </a:p>
          <a:p>
            <a:pPr marL="285750" indent="-285750" algn="l">
              <a:buFont typeface="Arial" panose="020B0604020202020204" pitchFamily="34" charset="0"/>
              <a:buChar char="•"/>
            </a:pPr>
            <a:r>
              <a:rPr lang="en-US" sz="1600" b="0" i="0" dirty="0">
                <a:solidFill>
                  <a:srgbClr val="424242"/>
                </a:solidFill>
                <a:effectLst/>
                <a:latin typeface="Segoe Sans"/>
              </a:rPr>
              <a:t>Remind participants that </a:t>
            </a:r>
            <a:r>
              <a:rPr lang="en-US" sz="1600" b="1" i="0" dirty="0">
                <a:solidFill>
                  <a:srgbClr val="424242"/>
                </a:solidFill>
                <a:effectLst/>
                <a:latin typeface="Segoe Sans"/>
              </a:rPr>
              <a:t>putting time and distance between a suicidal person and lethal means</a:t>
            </a:r>
            <a:r>
              <a:rPr lang="en-US" sz="1600" b="0" i="0" dirty="0">
                <a:solidFill>
                  <a:srgbClr val="424242"/>
                </a:solidFill>
                <a:effectLst/>
                <a:latin typeface="Segoe Sans"/>
              </a:rPr>
              <a:t>—especially firearms—</a:t>
            </a:r>
            <a:r>
              <a:rPr lang="en-US" sz="1600" b="1" i="0" dirty="0">
                <a:solidFill>
                  <a:srgbClr val="424242"/>
                </a:solidFill>
                <a:effectLst/>
                <a:latin typeface="Segoe Sans"/>
              </a:rPr>
              <a:t>can save a life</a:t>
            </a:r>
            <a:r>
              <a:rPr lang="en-US" sz="1600" b="0" i="0" dirty="0">
                <a:solidFill>
                  <a:srgbClr val="424242"/>
                </a:solidFill>
                <a:effectLst/>
                <a:latin typeface="Segoe Sans"/>
              </a:rPr>
              <a:t>.</a:t>
            </a:r>
          </a:p>
          <a:p>
            <a:pPr marL="0" indent="0" algn="l">
              <a:buFont typeface="Arial" panose="020B0604020202020204" pitchFamily="34" charset="0"/>
              <a:buNone/>
            </a:pPr>
            <a:endParaRPr lang="en-US" sz="1600" b="0" i="0" dirty="0">
              <a:solidFill>
                <a:srgbClr val="424242"/>
              </a:solidFill>
              <a:effectLst/>
              <a:latin typeface="Segoe Sans"/>
            </a:endParaRPr>
          </a:p>
          <a:p>
            <a:pPr marL="0" indent="0" algn="l">
              <a:buFont typeface="Arial" panose="020B0604020202020204" pitchFamily="34" charset="0"/>
              <a:buNone/>
            </a:pPr>
            <a:r>
              <a:rPr lang="en-US" sz="1600" b="0" i="0" dirty="0">
                <a:solidFill>
                  <a:srgbClr val="424242"/>
                </a:solidFill>
                <a:effectLst/>
                <a:latin typeface="Segoe Sans"/>
              </a:rPr>
              <a:t>Encourage participants to approach these conversations with empathy, patience, and a focus on collaborative problem-solving.</a:t>
            </a:r>
          </a:p>
          <a:p>
            <a:pPr>
              <a:buSzPts val="1400"/>
            </a:pPr>
            <a:endParaRPr lang="en-US" sz="1100" dirty="0">
              <a:cs typeface="Calibri"/>
            </a:endParaRPr>
          </a:p>
        </p:txBody>
      </p:sp>
    </p:spTree>
    <p:extLst>
      <p:ext uri="{BB962C8B-B14F-4D97-AF65-F5344CB8AC3E}">
        <p14:creationId xmlns:p14="http://schemas.microsoft.com/office/powerpoint/2010/main" val="25617522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424242"/>
                </a:solidFill>
                <a:effectLst/>
                <a:latin typeface="Segoe Sans"/>
              </a:rPr>
              <a:t>Instructor Note: Firearms for Protection and Suicide Risk</a:t>
            </a:r>
          </a:p>
          <a:p>
            <a:pPr algn="l"/>
            <a:endParaRPr lang="en-US" b="0" i="0" dirty="0">
              <a:solidFill>
                <a:srgbClr val="424242"/>
              </a:solidFill>
              <a:effectLst/>
              <a:latin typeface="Segoe Sans"/>
            </a:endParaRPr>
          </a:p>
          <a:p>
            <a:pPr algn="l"/>
            <a:r>
              <a:rPr lang="en-US" b="0" i="0" dirty="0">
                <a:solidFill>
                  <a:srgbClr val="424242"/>
                </a:solidFill>
                <a:effectLst/>
                <a:latin typeface="Segoe Sans"/>
              </a:rPr>
              <a:t>Many individuals own firearms for personal protection. However, it's important to note that </a:t>
            </a:r>
            <a:r>
              <a:rPr lang="en-US" b="1" i="0" dirty="0">
                <a:solidFill>
                  <a:srgbClr val="424242"/>
                </a:solidFill>
                <a:effectLst/>
                <a:latin typeface="Segoe Sans"/>
              </a:rPr>
              <a:t>most firearm-related deaths in the U.S. are suicides</a:t>
            </a:r>
            <a:r>
              <a:rPr lang="en-US" b="0" i="0" dirty="0">
                <a:solidFill>
                  <a:srgbClr val="424242"/>
                </a:solidFill>
                <a:effectLst/>
                <a:latin typeface="Segoe Sans"/>
              </a:rPr>
              <a:t>. Traditional firearm or hunter safety training does not reduce suicide risk, and in some cases, familiarity with firearms may increase the likelihood of a fatal attempt.</a:t>
            </a:r>
          </a:p>
          <a:p>
            <a:pPr algn="l"/>
            <a:endParaRPr lang="en-US" b="0" i="0" dirty="0">
              <a:solidFill>
                <a:srgbClr val="424242"/>
              </a:solidFill>
              <a:effectLst/>
              <a:latin typeface="Segoe Sans"/>
            </a:endParaRPr>
          </a:p>
          <a:p>
            <a:pPr algn="l"/>
            <a:r>
              <a:rPr lang="en-US" b="0" i="0" dirty="0">
                <a:solidFill>
                  <a:srgbClr val="424242"/>
                </a:solidFill>
                <a:effectLst/>
                <a:latin typeface="Segoe Sans"/>
              </a:rPr>
              <a:t>When someone is at risk for suicide, they are often </a:t>
            </a:r>
            <a:r>
              <a:rPr lang="en-US" b="1" i="0" dirty="0">
                <a:solidFill>
                  <a:srgbClr val="424242"/>
                </a:solidFill>
                <a:effectLst/>
                <a:latin typeface="Segoe Sans"/>
              </a:rPr>
              <a:t>more at risk to themselves</a:t>
            </a:r>
            <a:r>
              <a:rPr lang="en-US" b="0" i="0" dirty="0">
                <a:solidFill>
                  <a:srgbClr val="424242"/>
                </a:solidFill>
                <a:effectLst/>
                <a:latin typeface="Segoe Sans"/>
              </a:rPr>
              <a:t> than to others. Encourage temporary strategies to </a:t>
            </a:r>
            <a:r>
              <a:rPr lang="en-US" b="1" i="0" dirty="0">
                <a:solidFill>
                  <a:srgbClr val="424242"/>
                </a:solidFill>
                <a:effectLst/>
                <a:latin typeface="Segoe Sans"/>
              </a:rPr>
              <a:t>increase time and distance</a:t>
            </a:r>
            <a:r>
              <a:rPr lang="en-US" b="0" i="0" dirty="0">
                <a:solidFill>
                  <a:srgbClr val="424242"/>
                </a:solidFill>
                <a:effectLst/>
                <a:latin typeface="Segoe Sans"/>
              </a:rPr>
              <a:t> between the person and their firearm.</a:t>
            </a:r>
          </a:p>
          <a:p>
            <a:pPr algn="l"/>
            <a:endParaRPr lang="en-US" b="0" i="0" dirty="0">
              <a:solidFill>
                <a:srgbClr val="424242"/>
              </a:solidFill>
              <a:effectLst/>
              <a:latin typeface="Segoe Sans"/>
            </a:endParaRPr>
          </a:p>
          <a:p>
            <a:pPr algn="l"/>
            <a:r>
              <a:rPr lang="en-US" b="0" i="0" dirty="0">
                <a:solidFill>
                  <a:srgbClr val="424242"/>
                </a:solidFill>
                <a:effectLst/>
                <a:latin typeface="Segoe Sans"/>
              </a:rPr>
              <a:t>Key talking points:</a:t>
            </a:r>
          </a:p>
          <a:p>
            <a:pPr marL="171450" indent="-171450" algn="l">
              <a:buFont typeface="Arial" panose="020B0604020202020204" pitchFamily="34" charset="0"/>
              <a:buChar char="•"/>
            </a:pPr>
            <a:r>
              <a:rPr lang="en-US" b="1" i="0" dirty="0">
                <a:solidFill>
                  <a:srgbClr val="424242"/>
                </a:solidFill>
                <a:effectLst/>
                <a:latin typeface="Segoe Sans"/>
              </a:rPr>
              <a:t>Reinforce that this is temporary</a:t>
            </a:r>
            <a:r>
              <a:rPr lang="en-US" b="0" i="0" dirty="0">
                <a:solidFill>
                  <a:srgbClr val="424242"/>
                </a:solidFill>
                <a:effectLst/>
                <a:latin typeface="Segoe Sans"/>
              </a:rPr>
              <a:t>—once the person is no longer at risk, access to firearms for protection can be restored.</a:t>
            </a:r>
          </a:p>
          <a:p>
            <a:pPr marL="171450" indent="-171450" algn="l">
              <a:buFont typeface="Arial" panose="020B0604020202020204" pitchFamily="34" charset="0"/>
              <a:buChar char="•"/>
            </a:pPr>
            <a:r>
              <a:rPr lang="en-US" b="0" i="0" dirty="0">
                <a:solidFill>
                  <a:srgbClr val="424242"/>
                </a:solidFill>
                <a:effectLst/>
                <a:latin typeface="Segoe Sans"/>
              </a:rPr>
              <a:t>If self-defense is a concern, suggest </a:t>
            </a:r>
            <a:r>
              <a:rPr lang="en-US" b="1" i="0" dirty="0">
                <a:solidFill>
                  <a:srgbClr val="424242"/>
                </a:solidFill>
                <a:effectLst/>
                <a:latin typeface="Segoe Sans"/>
              </a:rPr>
              <a:t>alternative safety measures</a:t>
            </a:r>
            <a:r>
              <a:rPr lang="en-US" b="0" i="0" dirty="0">
                <a:solidFill>
                  <a:srgbClr val="424242"/>
                </a:solidFill>
                <a:effectLst/>
                <a:latin typeface="Segoe Sans"/>
              </a:rPr>
              <a:t> like a home security system, pepper spray, or a baseball bat.</a:t>
            </a:r>
          </a:p>
          <a:p>
            <a:pPr marL="171450" indent="-171450" algn="l">
              <a:buFont typeface="Arial" panose="020B0604020202020204" pitchFamily="34" charset="0"/>
              <a:buChar char="•"/>
            </a:pPr>
            <a:r>
              <a:rPr lang="en-US" b="0" i="0" dirty="0">
                <a:solidFill>
                  <a:srgbClr val="424242"/>
                </a:solidFill>
                <a:effectLst/>
                <a:latin typeface="Segoe Sans"/>
              </a:rPr>
              <a:t>If a firearm must remain accessible for protection:</a:t>
            </a:r>
          </a:p>
          <a:p>
            <a:pPr marL="742950" lvl="1" indent="-285750" algn="l">
              <a:buFont typeface="Arial" panose="020B0604020202020204" pitchFamily="34" charset="0"/>
              <a:buChar char="•"/>
            </a:pPr>
            <a:r>
              <a:rPr lang="en-US" b="0" i="0" dirty="0">
                <a:solidFill>
                  <a:srgbClr val="424242"/>
                </a:solidFill>
                <a:effectLst/>
                <a:latin typeface="Segoe Sans"/>
              </a:rPr>
              <a:t>Ensure </a:t>
            </a:r>
            <a:r>
              <a:rPr lang="en-US" b="1" i="0" dirty="0">
                <a:solidFill>
                  <a:srgbClr val="424242"/>
                </a:solidFill>
                <a:effectLst/>
                <a:latin typeface="Segoe Sans"/>
              </a:rPr>
              <a:t>someone else controls access</a:t>
            </a:r>
            <a:r>
              <a:rPr lang="en-US" b="0" i="0" dirty="0">
                <a:solidFill>
                  <a:srgbClr val="424242"/>
                </a:solidFill>
                <a:effectLst/>
                <a:latin typeface="Segoe Sans"/>
              </a:rPr>
              <a:t>, not the person at risk.</a:t>
            </a:r>
          </a:p>
          <a:p>
            <a:pPr marL="742950" lvl="1" indent="-285750" algn="l">
              <a:buFont typeface="Arial" panose="020B0604020202020204" pitchFamily="34" charset="0"/>
              <a:buChar char="•"/>
            </a:pPr>
            <a:r>
              <a:rPr lang="en-US" b="0" i="0" dirty="0">
                <a:solidFill>
                  <a:srgbClr val="424242"/>
                </a:solidFill>
                <a:effectLst/>
                <a:latin typeface="Segoe Sans"/>
              </a:rPr>
              <a:t>Lock up all other firearms.</a:t>
            </a:r>
          </a:p>
          <a:p>
            <a:pPr marL="742950" lvl="1" indent="-285750" algn="l">
              <a:buFont typeface="Arial" panose="020B0604020202020204" pitchFamily="34" charset="0"/>
              <a:buChar char="•"/>
            </a:pPr>
            <a:r>
              <a:rPr lang="en-US" b="0" i="0" dirty="0">
                <a:solidFill>
                  <a:srgbClr val="424242"/>
                </a:solidFill>
                <a:effectLst/>
                <a:latin typeface="Segoe Sans"/>
              </a:rPr>
              <a:t>Store the protection firearm in a </a:t>
            </a:r>
            <a:r>
              <a:rPr lang="en-US" b="1" i="0" dirty="0">
                <a:solidFill>
                  <a:srgbClr val="424242"/>
                </a:solidFill>
                <a:effectLst/>
                <a:latin typeface="Segoe Sans"/>
              </a:rPr>
              <a:t>biometric or quick-access safe </a:t>
            </a:r>
            <a:r>
              <a:rPr lang="en-US" b="0" i="0" dirty="0">
                <a:solidFill>
                  <a:srgbClr val="424242"/>
                </a:solidFill>
                <a:effectLst/>
                <a:latin typeface="Segoe Sans"/>
              </a:rPr>
              <a:t>and keep it </a:t>
            </a:r>
            <a:r>
              <a:rPr lang="en-US" b="1" i="0" dirty="0">
                <a:solidFill>
                  <a:srgbClr val="424242"/>
                </a:solidFill>
                <a:effectLst/>
                <a:latin typeface="Segoe Sans"/>
              </a:rPr>
              <a:t>on the person or locked away</a:t>
            </a:r>
            <a:r>
              <a:rPr lang="en-US" b="0" i="0" dirty="0">
                <a:solidFill>
                  <a:srgbClr val="424242"/>
                </a:solidFill>
                <a:effectLst/>
                <a:latin typeface="Segoe Sans"/>
              </a:rPr>
              <a:t> when not in use.</a:t>
            </a:r>
          </a:p>
          <a:p>
            <a:pPr algn="l"/>
            <a:endParaRPr lang="en-US" b="0" i="0" dirty="0">
              <a:solidFill>
                <a:srgbClr val="424242"/>
              </a:solidFill>
              <a:effectLst/>
              <a:latin typeface="Segoe Sans"/>
            </a:endParaRPr>
          </a:p>
          <a:p>
            <a:pPr algn="l"/>
            <a:r>
              <a:rPr lang="en-US" b="0" i="0" dirty="0">
                <a:solidFill>
                  <a:srgbClr val="424242"/>
                </a:solidFill>
                <a:effectLst/>
                <a:latin typeface="Segoe Sans"/>
              </a:rPr>
              <a:t>The goal is to </a:t>
            </a:r>
            <a:r>
              <a:rPr lang="en-US" b="1" i="0" dirty="0">
                <a:solidFill>
                  <a:srgbClr val="424242"/>
                </a:solidFill>
                <a:effectLst/>
                <a:latin typeface="Segoe Sans"/>
              </a:rPr>
              <a:t>balance safety and personal protection</a:t>
            </a:r>
            <a:r>
              <a:rPr lang="en-US" b="0" i="0" dirty="0">
                <a:solidFill>
                  <a:srgbClr val="424242"/>
                </a:solidFill>
                <a:effectLst/>
                <a:latin typeface="Segoe Sans"/>
              </a:rPr>
              <a:t> while reducing the risk of impulsive harm during a crisis.</a:t>
            </a:r>
          </a:p>
          <a:p>
            <a:br>
              <a:rPr lang="en-US" dirty="0"/>
            </a:br>
            <a:endParaRPr lang="en-US" dirty="0">
              <a:cs typeface="Calibri"/>
            </a:endParaRPr>
          </a:p>
        </p:txBody>
      </p:sp>
    </p:spTree>
    <p:extLst>
      <p:ext uri="{BB962C8B-B14F-4D97-AF65-F5344CB8AC3E}">
        <p14:creationId xmlns:p14="http://schemas.microsoft.com/office/powerpoint/2010/main" val="22316312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8: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28:notes"/>
          <p:cNvSpPr txBox="1">
            <a:spLocks noGrp="1"/>
          </p:cNvSpPr>
          <p:nvPr>
            <p:ph type="body" idx="1"/>
          </p:nvPr>
        </p:nvSpPr>
        <p:spPr>
          <a:xfrm>
            <a:off x="780288" y="4851606"/>
            <a:ext cx="6242304" cy="3969497"/>
          </a:xfrm>
          <a:prstGeom prst="rect">
            <a:avLst/>
          </a:prstGeom>
          <a:noFill/>
          <a:ln>
            <a:noFill/>
          </a:ln>
        </p:spPr>
        <p:txBody>
          <a:bodyPr spcFirstLastPara="1" wrap="square" lIns="102169" tIns="51084" rIns="102169" bIns="51084" anchor="t" anchorCtr="0">
            <a:noAutofit/>
          </a:bodyPr>
          <a:lstStyle/>
          <a:p>
            <a:pPr algn="l"/>
            <a:r>
              <a:rPr lang="en-US" b="1" i="0" dirty="0">
                <a:solidFill>
                  <a:srgbClr val="424242"/>
                </a:solidFill>
                <a:effectLst/>
                <a:latin typeface="Segoe Sans"/>
              </a:rPr>
              <a:t>Instructor Note: Applying the Matrix to Other Methods</a:t>
            </a:r>
          </a:p>
          <a:p>
            <a:pPr algn="l"/>
            <a:endParaRPr lang="en-US" b="0" i="0" dirty="0">
              <a:solidFill>
                <a:srgbClr val="424242"/>
              </a:solidFill>
              <a:effectLst/>
              <a:latin typeface="Segoe Sans"/>
            </a:endParaRPr>
          </a:p>
          <a:p>
            <a:pPr algn="l"/>
            <a:r>
              <a:rPr lang="en-US" b="0" i="0" dirty="0">
                <a:solidFill>
                  <a:srgbClr val="424242"/>
                </a:solidFill>
                <a:effectLst/>
                <a:latin typeface="Segoe Sans"/>
              </a:rPr>
              <a:t>Remind participants that if the person at risk identifies </a:t>
            </a:r>
            <a:r>
              <a:rPr lang="en-US" b="1" i="0" dirty="0">
                <a:solidFill>
                  <a:srgbClr val="424242"/>
                </a:solidFill>
                <a:effectLst/>
                <a:latin typeface="Segoe Sans"/>
              </a:rPr>
              <a:t>other methods</a:t>
            </a:r>
            <a:r>
              <a:rPr lang="en-US" b="0" i="0" dirty="0">
                <a:solidFill>
                  <a:srgbClr val="424242"/>
                </a:solidFill>
                <a:effectLst/>
                <a:latin typeface="Segoe Sans"/>
              </a:rPr>
              <a:t> for suicide beyond firearms, the </a:t>
            </a:r>
            <a:r>
              <a:rPr lang="en-US" b="1" i="0" dirty="0">
                <a:solidFill>
                  <a:srgbClr val="424242"/>
                </a:solidFill>
                <a:effectLst/>
                <a:latin typeface="Segoe Sans"/>
              </a:rPr>
              <a:t>Strategies for Suicide Safer Homes matrix</a:t>
            </a:r>
            <a:r>
              <a:rPr lang="en-US" b="0" i="0" dirty="0">
                <a:solidFill>
                  <a:srgbClr val="424242"/>
                </a:solidFill>
                <a:effectLst/>
                <a:latin typeface="Segoe Sans"/>
              </a:rPr>
              <a:t> can still be applied. The same principles—</a:t>
            </a:r>
            <a:r>
              <a:rPr lang="en-US" b="1" i="0" dirty="0">
                <a:solidFill>
                  <a:srgbClr val="424242"/>
                </a:solidFill>
                <a:effectLst/>
                <a:latin typeface="Segoe Sans"/>
              </a:rPr>
              <a:t>removal, reduce access, and increased time and distance</a:t>
            </a:r>
            <a:r>
              <a:rPr lang="en-US" b="0" i="0" dirty="0">
                <a:solidFill>
                  <a:srgbClr val="424242"/>
                </a:solidFill>
                <a:effectLst/>
                <a:latin typeface="Segoe Sans"/>
              </a:rPr>
              <a:t>—can be adapted to reduce risk across a variety of means.</a:t>
            </a:r>
          </a:p>
        </p:txBody>
      </p:sp>
    </p:spTree>
    <p:extLst>
      <p:ext uri="{BB962C8B-B14F-4D97-AF65-F5344CB8AC3E}">
        <p14:creationId xmlns:p14="http://schemas.microsoft.com/office/powerpoint/2010/main" val="15271829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b="1" i="0" dirty="0">
                <a:solidFill>
                  <a:srgbClr val="424242"/>
                </a:solidFill>
                <a:effectLst/>
                <a:latin typeface="Segoe Sans"/>
              </a:rPr>
              <a:t>Instructor Note: Poisons &amp; Medications</a:t>
            </a:r>
            <a:endParaRPr lang="en-US" sz="1600" b="0" i="0" dirty="0">
              <a:solidFill>
                <a:srgbClr val="424242"/>
              </a:solidFill>
              <a:effectLst/>
              <a:latin typeface="Segoe Sans"/>
            </a:endParaRPr>
          </a:p>
          <a:p>
            <a:pPr algn="l"/>
            <a:endParaRPr lang="en-US" sz="1600" b="0" i="0" dirty="0">
              <a:solidFill>
                <a:srgbClr val="424242"/>
              </a:solidFill>
              <a:effectLst/>
              <a:latin typeface="Segoe Sans"/>
            </a:endParaRPr>
          </a:p>
          <a:p>
            <a:pPr algn="l"/>
            <a:r>
              <a:rPr lang="en-US" sz="2400" b="1" i="0" dirty="0">
                <a:solidFill>
                  <a:srgbClr val="424242"/>
                </a:solidFill>
                <a:effectLst/>
                <a:latin typeface="Segoe Sans"/>
              </a:rPr>
              <a:t>Collaborate with pharmacists or poison control centers</a:t>
            </a:r>
            <a:r>
              <a:rPr lang="en-US" sz="2400" b="0" i="0" dirty="0">
                <a:solidFill>
                  <a:srgbClr val="424242"/>
                </a:solidFill>
                <a:effectLst/>
                <a:latin typeface="Segoe Sans"/>
              </a:rPr>
              <a:t> to identify safer quantities of medications to keep at home. When possible, request that medications be dispensed in </a:t>
            </a:r>
            <a:r>
              <a:rPr lang="en-US" sz="2400" b="1" i="0" dirty="0">
                <a:solidFill>
                  <a:srgbClr val="424242"/>
                </a:solidFill>
                <a:effectLst/>
                <a:latin typeface="Segoe Sans"/>
              </a:rPr>
              <a:t>blister packs</a:t>
            </a:r>
            <a:r>
              <a:rPr lang="en-US" sz="2400" b="0" i="0" dirty="0">
                <a:solidFill>
                  <a:srgbClr val="424242"/>
                </a:solidFill>
                <a:effectLst/>
                <a:latin typeface="Segoe Sans"/>
              </a:rPr>
              <a:t>, which can reduce risk by limiting immediate access to large doses.</a:t>
            </a:r>
          </a:p>
          <a:p>
            <a:pPr algn="l"/>
            <a:endParaRPr lang="en-US" sz="2400" b="0" i="0" dirty="0">
              <a:solidFill>
                <a:srgbClr val="424242"/>
              </a:solidFill>
              <a:effectLst/>
              <a:latin typeface="Segoe Sans"/>
            </a:endParaRPr>
          </a:p>
          <a:p>
            <a:pPr algn="l"/>
            <a:r>
              <a:rPr lang="en-US" sz="2400" b="0" i="0" dirty="0">
                <a:solidFill>
                  <a:srgbClr val="424242"/>
                </a:solidFill>
                <a:effectLst/>
                <a:latin typeface="Segoe Sans"/>
              </a:rPr>
              <a:t>If dispensing larger quantities is necessary, implement harm-reduction strategies such as:</a:t>
            </a:r>
          </a:p>
          <a:p>
            <a:pPr algn="l"/>
            <a:endParaRPr lang="en-US" sz="2400" b="0" i="0" dirty="0">
              <a:solidFill>
                <a:srgbClr val="424242"/>
              </a:solidFill>
              <a:effectLst/>
              <a:latin typeface="Segoe Sans"/>
            </a:endParaRPr>
          </a:p>
          <a:p>
            <a:pPr marL="342900" indent="-342900" algn="l">
              <a:buFont typeface="Arial" panose="020B0604020202020204" pitchFamily="34" charset="0"/>
              <a:buChar char="•"/>
            </a:pPr>
            <a:r>
              <a:rPr lang="en-US" sz="2400" b="1" i="0" dirty="0">
                <a:solidFill>
                  <a:srgbClr val="424242"/>
                </a:solidFill>
                <a:effectLst/>
                <a:latin typeface="Segoe Sans"/>
              </a:rPr>
              <a:t>Using pill organizers</a:t>
            </a:r>
            <a:r>
              <a:rPr lang="en-US" sz="2400" b="0" i="0" dirty="0">
                <a:solidFill>
                  <a:srgbClr val="424242"/>
                </a:solidFill>
                <a:effectLst/>
                <a:latin typeface="Segoe Sans"/>
              </a:rPr>
              <a:t> to provide only small, scheduled doses at a time.</a:t>
            </a:r>
          </a:p>
          <a:p>
            <a:pPr marL="342900" indent="-342900" algn="l">
              <a:buFont typeface="Arial" panose="020B0604020202020204" pitchFamily="34" charset="0"/>
              <a:buChar char="•"/>
            </a:pPr>
            <a:r>
              <a:rPr lang="en-US" sz="2400" b="1" i="0" dirty="0">
                <a:solidFill>
                  <a:srgbClr val="424242"/>
                </a:solidFill>
                <a:effectLst/>
                <a:latin typeface="Segoe Sans"/>
              </a:rPr>
              <a:t>Designating a trusted individual outside the home</a:t>
            </a:r>
            <a:r>
              <a:rPr lang="en-US" sz="2400" b="0" i="0" dirty="0">
                <a:solidFill>
                  <a:srgbClr val="424242"/>
                </a:solidFill>
                <a:effectLst/>
                <a:latin typeface="Segoe Sans"/>
              </a:rPr>
              <a:t> to hold the bulk supply and dispense as needed.</a:t>
            </a:r>
          </a:p>
          <a:p>
            <a:pPr marL="342900" indent="-342900" algn="l">
              <a:buFont typeface="Arial" panose="020B0604020202020204" pitchFamily="34" charset="0"/>
              <a:buChar char="•"/>
            </a:pPr>
            <a:r>
              <a:rPr lang="en-US" sz="2400" b="1" i="0" dirty="0">
                <a:solidFill>
                  <a:srgbClr val="424242"/>
                </a:solidFill>
                <a:effectLst/>
                <a:latin typeface="Segoe Sans"/>
              </a:rPr>
              <a:t>Storing medications in a locked pill safe</a:t>
            </a:r>
            <a:r>
              <a:rPr lang="en-US" sz="2400" b="0" i="0" dirty="0">
                <a:solidFill>
                  <a:srgbClr val="424242"/>
                </a:solidFill>
                <a:effectLst/>
                <a:latin typeface="Segoe Sans"/>
              </a:rPr>
              <a:t> to restrict access by individuals at risk.</a:t>
            </a:r>
          </a:p>
          <a:p>
            <a:pPr algn="l"/>
            <a:endParaRPr lang="en-US" sz="2400" b="0" i="0" dirty="0">
              <a:solidFill>
                <a:srgbClr val="424242"/>
              </a:solidFill>
              <a:effectLst/>
              <a:latin typeface="Segoe Sans"/>
            </a:endParaRPr>
          </a:p>
          <a:p>
            <a:pPr algn="l"/>
            <a:r>
              <a:rPr lang="en-US" sz="2400" b="0" i="0" dirty="0">
                <a:solidFill>
                  <a:srgbClr val="424242"/>
                </a:solidFill>
                <a:effectLst/>
                <a:latin typeface="Segoe Sans"/>
              </a:rPr>
              <a:t>These strategies help maintain access to essential treatment while creating a safer home environment.</a:t>
            </a:r>
          </a:p>
          <a:p>
            <a:br>
              <a:rPr lang="en-US" sz="2400" dirty="0"/>
            </a:br>
            <a:endParaRPr lang="en-US" sz="1600" b="0" i="0" dirty="0">
              <a:solidFill>
                <a:srgbClr val="424242"/>
              </a:solidFill>
              <a:effectLst/>
              <a:latin typeface="Segoe Sans"/>
            </a:endParaRPr>
          </a:p>
        </p:txBody>
      </p:sp>
    </p:spTree>
    <p:extLst>
      <p:ext uri="{BB962C8B-B14F-4D97-AF65-F5344CB8AC3E}">
        <p14:creationId xmlns:p14="http://schemas.microsoft.com/office/powerpoint/2010/main" val="37453096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b="1" i="0" dirty="0">
                <a:solidFill>
                  <a:srgbClr val="424242"/>
                </a:solidFill>
                <a:effectLst/>
                <a:latin typeface="Segoe Sans"/>
              </a:rPr>
              <a:t>Instructor Note: Suffocation</a:t>
            </a:r>
            <a:endParaRPr lang="en-US" sz="1600" b="0" i="0" dirty="0">
              <a:solidFill>
                <a:srgbClr val="424242"/>
              </a:solidFill>
              <a:effectLst/>
              <a:latin typeface="Segoe Sans"/>
            </a:endParaRPr>
          </a:p>
          <a:p>
            <a:pPr algn="l"/>
            <a:endParaRPr lang="en-US" sz="1600" b="0" i="0" dirty="0">
              <a:solidFill>
                <a:srgbClr val="424242"/>
              </a:solidFill>
              <a:effectLst/>
              <a:latin typeface="Segoe Sans"/>
            </a:endParaRPr>
          </a:p>
          <a:p>
            <a:pPr algn="l"/>
            <a:r>
              <a:rPr lang="en-US" sz="2400" b="1" i="0" dirty="0">
                <a:solidFill>
                  <a:srgbClr val="424242"/>
                </a:solidFill>
                <a:effectLst/>
                <a:latin typeface="Segoe Sans"/>
              </a:rPr>
              <a:t>While no environment can be made entirely suicide-proof</a:t>
            </a:r>
            <a:r>
              <a:rPr lang="en-US" sz="2400" b="0" i="0" dirty="0">
                <a:solidFill>
                  <a:srgbClr val="424242"/>
                </a:solidFill>
                <a:effectLst/>
                <a:latin typeface="Segoe Sans"/>
              </a:rPr>
              <a:t>, proactive steps to reduce access to means can significantly lower risk. When an individual identifies </a:t>
            </a:r>
            <a:r>
              <a:rPr lang="en-US" sz="2400" b="1" i="0" dirty="0">
                <a:solidFill>
                  <a:srgbClr val="424242"/>
                </a:solidFill>
                <a:effectLst/>
                <a:latin typeface="Segoe Sans"/>
              </a:rPr>
              <a:t>suffocation (also referred to as asphyxiation)</a:t>
            </a:r>
            <a:r>
              <a:rPr lang="en-US" sz="2400" b="0" i="0" dirty="0">
                <a:solidFill>
                  <a:srgbClr val="424242"/>
                </a:solidFill>
                <a:effectLst/>
                <a:latin typeface="Segoe Sans"/>
              </a:rPr>
              <a:t> as a potential method, limiting access to common instruments can help </a:t>
            </a:r>
            <a:r>
              <a:rPr lang="en-US" sz="2400" b="1" i="0" dirty="0">
                <a:solidFill>
                  <a:srgbClr val="424242"/>
                </a:solidFill>
                <a:effectLst/>
                <a:latin typeface="Segoe Sans"/>
              </a:rPr>
              <a:t>delay, deter, or prevent</a:t>
            </a:r>
            <a:r>
              <a:rPr lang="en-US" sz="2400" b="0" i="0" dirty="0">
                <a:solidFill>
                  <a:srgbClr val="424242"/>
                </a:solidFill>
                <a:effectLst/>
                <a:latin typeface="Segoe Sans"/>
              </a:rPr>
              <a:t> suicidal behavior. This is a key component of effective safety planning.</a:t>
            </a:r>
          </a:p>
          <a:p>
            <a:pPr algn="l"/>
            <a:endParaRPr lang="en-US" sz="2400" b="0" i="0" dirty="0">
              <a:solidFill>
                <a:srgbClr val="424242"/>
              </a:solidFill>
              <a:effectLst/>
              <a:latin typeface="Segoe Sans"/>
            </a:endParaRPr>
          </a:p>
          <a:p>
            <a:pPr algn="l"/>
            <a:r>
              <a:rPr lang="en-US" sz="2400" b="0" i="0" dirty="0">
                <a:solidFill>
                  <a:srgbClr val="424242"/>
                </a:solidFill>
                <a:effectLst/>
                <a:latin typeface="Segoe Sans"/>
              </a:rPr>
              <a:t>Common implements associated with suffocation-related suicide include:</a:t>
            </a:r>
          </a:p>
          <a:p>
            <a:pPr algn="l"/>
            <a:endParaRPr lang="en-US" sz="2400" b="0" i="0" dirty="0">
              <a:solidFill>
                <a:srgbClr val="424242"/>
              </a:solidFill>
              <a:effectLst/>
              <a:latin typeface="Segoe Sans"/>
            </a:endParaRPr>
          </a:p>
          <a:p>
            <a:pPr marL="342900" indent="-342900" algn="l">
              <a:buFont typeface="Arial" panose="020B0604020202020204" pitchFamily="34" charset="0"/>
              <a:buChar char="•"/>
            </a:pPr>
            <a:r>
              <a:rPr lang="en-US" sz="2400" b="1" i="0" dirty="0">
                <a:solidFill>
                  <a:srgbClr val="424242"/>
                </a:solidFill>
                <a:effectLst/>
                <a:latin typeface="Segoe Sans"/>
              </a:rPr>
              <a:t>Ropes or cords</a:t>
            </a:r>
            <a:r>
              <a:rPr lang="en-US" sz="2400" b="0" i="0" dirty="0">
                <a:solidFill>
                  <a:srgbClr val="424242"/>
                </a:solidFill>
                <a:effectLst/>
                <a:latin typeface="Segoe Sans"/>
              </a:rPr>
              <a:t> – Frequently used in hanging, the most prevalent form of suffocation-related suicide.</a:t>
            </a:r>
          </a:p>
          <a:p>
            <a:pPr marL="342900" indent="-342900" algn="l">
              <a:buFont typeface="Arial" panose="020B0604020202020204" pitchFamily="34" charset="0"/>
              <a:buChar char="•"/>
            </a:pPr>
            <a:r>
              <a:rPr lang="en-US" sz="2400" b="1" i="0" dirty="0">
                <a:solidFill>
                  <a:srgbClr val="424242"/>
                </a:solidFill>
                <a:effectLst/>
                <a:latin typeface="Segoe Sans"/>
              </a:rPr>
              <a:t>Plastic bags</a:t>
            </a:r>
            <a:r>
              <a:rPr lang="en-US" sz="2400" b="0" i="0" dirty="0">
                <a:solidFill>
                  <a:srgbClr val="424242"/>
                </a:solidFill>
                <a:effectLst/>
                <a:latin typeface="Segoe Sans"/>
              </a:rPr>
              <a:t> – Sometimes combined with inert gases (e.g., helium or nitrogen) to induce hypoxia.</a:t>
            </a:r>
          </a:p>
          <a:p>
            <a:pPr marL="342900" indent="-342900" algn="l">
              <a:buFont typeface="Arial" panose="020B0604020202020204" pitchFamily="34" charset="0"/>
              <a:buChar char="•"/>
            </a:pPr>
            <a:r>
              <a:rPr lang="en-US" sz="2400" b="1" i="0" dirty="0">
                <a:solidFill>
                  <a:srgbClr val="424242"/>
                </a:solidFill>
                <a:effectLst/>
                <a:latin typeface="Segoe Sans"/>
              </a:rPr>
              <a:t>Belts, scarves, or clothing</a:t>
            </a:r>
            <a:r>
              <a:rPr lang="en-US" sz="2400" b="0" i="0" dirty="0">
                <a:solidFill>
                  <a:srgbClr val="424242"/>
                </a:solidFill>
                <a:effectLst/>
                <a:latin typeface="Segoe Sans"/>
              </a:rPr>
              <a:t> – Often used in ligature strangulation, particularly in controlled settings like hospitals or correctional facilities.</a:t>
            </a:r>
          </a:p>
          <a:p>
            <a:pPr marL="342900" indent="-342900" algn="l">
              <a:buFont typeface="Arial" panose="020B0604020202020204" pitchFamily="34" charset="0"/>
              <a:buChar char="•"/>
            </a:pPr>
            <a:r>
              <a:rPr lang="en-US" sz="2400" b="1" i="0" dirty="0">
                <a:solidFill>
                  <a:srgbClr val="424242"/>
                </a:solidFill>
                <a:effectLst/>
                <a:latin typeface="Segoe Sans"/>
              </a:rPr>
              <a:t>Bedding materials</a:t>
            </a:r>
            <a:r>
              <a:rPr lang="en-US" sz="2400" b="0" i="0" dirty="0">
                <a:solidFill>
                  <a:srgbClr val="424242"/>
                </a:solidFill>
                <a:effectLst/>
                <a:latin typeface="Segoe Sans"/>
              </a:rPr>
              <a:t> – Such as sheets or pillowcases, especially in institutional environments.</a:t>
            </a:r>
          </a:p>
          <a:p>
            <a:pPr marL="342900" indent="-342900" algn="l">
              <a:buFont typeface="Arial" panose="020B0604020202020204" pitchFamily="34" charset="0"/>
              <a:buChar char="•"/>
            </a:pPr>
            <a:r>
              <a:rPr lang="en-US" sz="2400" b="1" i="0" dirty="0">
                <a:solidFill>
                  <a:srgbClr val="424242"/>
                </a:solidFill>
                <a:effectLst/>
                <a:latin typeface="Segoe Sans"/>
              </a:rPr>
              <a:t>Gas inhalation</a:t>
            </a:r>
            <a:r>
              <a:rPr lang="en-US" sz="2400" b="0" i="0" dirty="0">
                <a:solidFill>
                  <a:srgbClr val="424242"/>
                </a:solidFill>
                <a:effectLst/>
                <a:latin typeface="Segoe Sans"/>
              </a:rPr>
              <a:t> – Though not technically suffocation, it is often grouped with asphyxiation methods in some classifications.</a:t>
            </a:r>
          </a:p>
          <a:p>
            <a:pPr algn="l"/>
            <a:endParaRPr lang="en-US" sz="2400" b="1" i="0" dirty="0">
              <a:solidFill>
                <a:srgbClr val="424242"/>
              </a:solidFill>
              <a:effectLst/>
              <a:latin typeface="Segoe Sans"/>
            </a:endParaRPr>
          </a:p>
          <a:p>
            <a:pPr algn="l"/>
            <a:r>
              <a:rPr lang="en-US" sz="2400" b="1" i="0" dirty="0">
                <a:solidFill>
                  <a:srgbClr val="424242"/>
                </a:solidFill>
                <a:effectLst/>
                <a:latin typeface="Segoe Sans"/>
              </a:rPr>
              <a:t>Reducing access to these items</a:t>
            </a:r>
            <a:r>
              <a:rPr lang="en-US" sz="2400" b="0" i="0" dirty="0">
                <a:solidFill>
                  <a:srgbClr val="424242"/>
                </a:solidFill>
                <a:effectLst/>
                <a:latin typeface="Segoe Sans"/>
              </a:rPr>
              <a:t>, especially in high-risk settings, is a critical part of suicide prevention efforts.</a:t>
            </a:r>
          </a:p>
          <a:p>
            <a:endParaRPr lang="en-US" sz="1100" dirty="0"/>
          </a:p>
        </p:txBody>
      </p:sp>
    </p:spTree>
    <p:extLst>
      <p:ext uri="{BB962C8B-B14F-4D97-AF65-F5344CB8AC3E}">
        <p14:creationId xmlns:p14="http://schemas.microsoft.com/office/powerpoint/2010/main" val="40969155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0" dirty="0">
                <a:solidFill>
                  <a:srgbClr val="424242"/>
                </a:solidFill>
                <a:effectLst/>
                <a:latin typeface="Segoe Sans"/>
              </a:rPr>
              <a:t>Instructor Note: Other methods</a:t>
            </a:r>
          </a:p>
          <a:p>
            <a:endParaRPr lang="en-US" sz="1100" b="1" i="0" dirty="0">
              <a:solidFill>
                <a:srgbClr val="424242"/>
              </a:solidFill>
              <a:effectLst/>
              <a:latin typeface="Segoe Sans"/>
            </a:endParaRPr>
          </a:p>
          <a:p>
            <a:pPr algn="l"/>
            <a:r>
              <a:rPr lang="en-US" sz="1600" b="0" i="0" dirty="0">
                <a:solidFill>
                  <a:srgbClr val="424242"/>
                </a:solidFill>
                <a:effectLst/>
                <a:latin typeface="Segoe Sans"/>
              </a:rPr>
              <a:t>This slide outlines a tiered approach to reducing access to non-firearm lethal means of suicide. While it's not always possible to eliminate all risks, taking incremental steps can significantly enhance safety.</a:t>
            </a:r>
          </a:p>
          <a:p>
            <a:pPr algn="l"/>
            <a:endParaRPr lang="en-US" sz="1600" b="0" i="0" dirty="0">
              <a:solidFill>
                <a:srgbClr val="424242"/>
              </a:solidFill>
              <a:effectLst/>
              <a:latin typeface="Segoe Sans"/>
            </a:endParaRPr>
          </a:p>
          <a:p>
            <a:pPr marL="285750" indent="-285750" algn="l">
              <a:buFont typeface="Arial" panose="020B0604020202020204" pitchFamily="34" charset="0"/>
              <a:buChar char="•"/>
            </a:pPr>
            <a:r>
              <a:rPr lang="en-US" sz="1600" b="1" i="0" dirty="0">
                <a:solidFill>
                  <a:srgbClr val="424242"/>
                </a:solidFill>
                <a:effectLst/>
                <a:latin typeface="Segoe Sans"/>
              </a:rPr>
              <a:t>"OTHER" Methods:</a:t>
            </a:r>
            <a:br>
              <a:rPr lang="en-US" sz="1600" b="0" i="0" dirty="0">
                <a:solidFill>
                  <a:srgbClr val="424242"/>
                </a:solidFill>
                <a:effectLst/>
                <a:latin typeface="Segoe Sans"/>
              </a:rPr>
            </a:br>
            <a:r>
              <a:rPr lang="en-US" sz="1600" b="0" i="0" dirty="0">
                <a:solidFill>
                  <a:srgbClr val="424242"/>
                </a:solidFill>
                <a:effectLst/>
                <a:latin typeface="Segoe Sans"/>
              </a:rPr>
              <a:t>Begin by considering </a:t>
            </a:r>
            <a:r>
              <a:rPr lang="en-US" sz="1600" b="1" i="0" dirty="0">
                <a:solidFill>
                  <a:srgbClr val="424242"/>
                </a:solidFill>
                <a:effectLst/>
                <a:latin typeface="Segoe Sans"/>
              </a:rPr>
              <a:t>removal from the home</a:t>
            </a:r>
            <a:r>
              <a:rPr lang="en-US" sz="1600" b="0" i="0" dirty="0">
                <a:solidFill>
                  <a:srgbClr val="424242"/>
                </a:solidFill>
                <a:effectLst/>
                <a:latin typeface="Segoe Sans"/>
              </a:rPr>
              <a:t> of potentially dangerous items when feasible. If removal isn't possible, focus on </a:t>
            </a:r>
            <a:r>
              <a:rPr lang="en-US" sz="1600" b="1" i="0" dirty="0">
                <a:solidFill>
                  <a:srgbClr val="424242"/>
                </a:solidFill>
                <a:effectLst/>
                <a:latin typeface="Segoe Sans"/>
              </a:rPr>
              <a:t>making items harder to access</a:t>
            </a:r>
            <a:r>
              <a:rPr lang="en-US" sz="1600" b="0" i="0" dirty="0">
                <a:solidFill>
                  <a:srgbClr val="424242"/>
                </a:solidFill>
                <a:effectLst/>
                <a:latin typeface="Segoe Sans"/>
              </a:rPr>
              <a:t> (e.g., locking up sharp objects or car keys) and </a:t>
            </a:r>
            <a:r>
              <a:rPr lang="en-US" sz="1600" b="1" i="0" dirty="0">
                <a:solidFill>
                  <a:srgbClr val="424242"/>
                </a:solidFill>
                <a:effectLst/>
                <a:latin typeface="Segoe Sans"/>
              </a:rPr>
              <a:t>using them only under supervision</a:t>
            </a:r>
            <a:r>
              <a:rPr lang="en-US" sz="1600" b="0" i="0" dirty="0">
                <a:solidFill>
                  <a:srgbClr val="424242"/>
                </a:solidFill>
                <a:effectLst/>
                <a:latin typeface="Segoe Sans"/>
              </a:rPr>
              <a:t>.</a:t>
            </a:r>
            <a:br>
              <a:rPr lang="en-US" sz="1600" b="0" i="0" dirty="0">
                <a:solidFill>
                  <a:srgbClr val="424242"/>
                </a:solidFill>
                <a:effectLst/>
                <a:latin typeface="Segoe Sans"/>
              </a:rPr>
            </a:br>
            <a:r>
              <a:rPr lang="en-US" sz="1600" b="0" i="0" dirty="0">
                <a:solidFill>
                  <a:srgbClr val="424242"/>
                </a:solidFill>
                <a:effectLst/>
                <a:latin typeface="Segoe Sans"/>
              </a:rPr>
              <a:t>Rendering items </a:t>
            </a:r>
            <a:r>
              <a:rPr lang="en-US" sz="1600" b="1" i="0" dirty="0">
                <a:solidFill>
                  <a:srgbClr val="424242"/>
                </a:solidFill>
                <a:effectLst/>
                <a:latin typeface="Segoe Sans"/>
              </a:rPr>
              <a:t>inoperable</a:t>
            </a:r>
            <a:r>
              <a:rPr lang="en-US" sz="1600" b="0" i="0" dirty="0">
                <a:solidFill>
                  <a:srgbClr val="424242"/>
                </a:solidFill>
                <a:effectLst/>
                <a:latin typeface="Segoe Sans"/>
              </a:rPr>
              <a:t> is often impractical, but </a:t>
            </a:r>
            <a:r>
              <a:rPr lang="en-US" sz="1600" b="1" i="0" dirty="0">
                <a:solidFill>
                  <a:srgbClr val="424242"/>
                </a:solidFill>
                <a:effectLst/>
                <a:latin typeface="Segoe Sans"/>
              </a:rPr>
              <a:t>distraction techniques</a:t>
            </a:r>
            <a:r>
              <a:rPr lang="en-US" sz="1600" b="0" i="0" dirty="0">
                <a:solidFill>
                  <a:srgbClr val="424242"/>
                </a:solidFill>
                <a:effectLst/>
                <a:latin typeface="Segoe Sans"/>
              </a:rPr>
              <a:t> and </a:t>
            </a:r>
            <a:r>
              <a:rPr lang="en-US" sz="1600" b="1" i="0" dirty="0">
                <a:solidFill>
                  <a:srgbClr val="424242"/>
                </a:solidFill>
                <a:effectLst/>
                <a:latin typeface="Segoe Sans"/>
              </a:rPr>
              <a:t>reminders of reasons for living</a:t>
            </a:r>
            <a:r>
              <a:rPr lang="en-US" sz="1600" b="0" i="0" dirty="0">
                <a:solidFill>
                  <a:srgbClr val="424242"/>
                </a:solidFill>
                <a:effectLst/>
                <a:latin typeface="Segoe Sans"/>
              </a:rPr>
              <a:t> (like photos or meaningful objects) can serve as powerful emotional buffers.</a:t>
            </a:r>
          </a:p>
          <a:p>
            <a:pPr marL="285750" indent="-285750" algn="l">
              <a:buFont typeface="Arial" panose="020B0604020202020204" pitchFamily="34" charset="0"/>
              <a:buChar char="•"/>
            </a:pPr>
            <a:endParaRPr lang="en-US" sz="1600" b="0" i="0" dirty="0">
              <a:solidFill>
                <a:srgbClr val="424242"/>
              </a:solidFill>
              <a:effectLst/>
              <a:latin typeface="Segoe Sans"/>
            </a:endParaRPr>
          </a:p>
          <a:p>
            <a:pPr marL="285750" indent="-285750" algn="l">
              <a:buFont typeface="Arial" panose="020B0604020202020204" pitchFamily="34" charset="0"/>
              <a:buChar char="•"/>
            </a:pPr>
            <a:r>
              <a:rPr lang="en-US" sz="1600" b="1" i="0" dirty="0">
                <a:solidFill>
                  <a:srgbClr val="424242"/>
                </a:solidFill>
                <a:effectLst/>
                <a:latin typeface="Segoe Sans"/>
              </a:rPr>
              <a:t>"And" Section:</a:t>
            </a:r>
            <a:br>
              <a:rPr lang="en-US" sz="1600" b="0" i="0" dirty="0">
                <a:solidFill>
                  <a:srgbClr val="424242"/>
                </a:solidFill>
                <a:effectLst/>
                <a:latin typeface="Segoe Sans"/>
              </a:rPr>
            </a:br>
            <a:r>
              <a:rPr lang="en-US" sz="1600" b="0" i="0" dirty="0">
                <a:solidFill>
                  <a:srgbClr val="424242"/>
                </a:solidFill>
                <a:effectLst/>
                <a:latin typeface="Segoe Sans"/>
              </a:rPr>
              <a:t>Emphasize the importance of </a:t>
            </a:r>
            <a:r>
              <a:rPr lang="en-US" sz="1600" b="1" i="0" dirty="0">
                <a:solidFill>
                  <a:srgbClr val="424242"/>
                </a:solidFill>
                <a:effectLst/>
                <a:latin typeface="Segoe Sans"/>
              </a:rPr>
              <a:t>maintaining connection and access to support</a:t>
            </a:r>
            <a:r>
              <a:rPr lang="en-US" sz="1600" b="0" i="0" dirty="0">
                <a:solidFill>
                  <a:srgbClr val="424242"/>
                </a:solidFill>
                <a:effectLst/>
                <a:latin typeface="Segoe Sans"/>
              </a:rPr>
              <a:t>. Encourage programming the </a:t>
            </a:r>
            <a:r>
              <a:rPr lang="en-US" sz="1600" b="1" i="0" dirty="0">
                <a:solidFill>
                  <a:srgbClr val="424242"/>
                </a:solidFill>
                <a:effectLst/>
                <a:latin typeface="Segoe Sans"/>
              </a:rPr>
              <a:t>988 Suicide &amp; Crisis Lifeline</a:t>
            </a:r>
            <a:r>
              <a:rPr lang="en-US" sz="1600" b="0" i="0" dirty="0">
                <a:solidFill>
                  <a:srgbClr val="424242"/>
                </a:solidFill>
                <a:effectLst/>
                <a:latin typeface="Segoe Sans"/>
              </a:rPr>
              <a:t> into the individual's phone and keeping </a:t>
            </a:r>
            <a:r>
              <a:rPr lang="en-US" sz="1600" b="1" i="0" dirty="0">
                <a:solidFill>
                  <a:srgbClr val="424242"/>
                </a:solidFill>
                <a:effectLst/>
                <a:latin typeface="Segoe Sans"/>
              </a:rPr>
              <a:t>bedroom doors open</a:t>
            </a:r>
            <a:r>
              <a:rPr lang="en-US" sz="1600" b="0" i="0" dirty="0">
                <a:solidFill>
                  <a:srgbClr val="424242"/>
                </a:solidFill>
                <a:effectLst/>
                <a:latin typeface="Segoe Sans"/>
              </a:rPr>
              <a:t> to allow for passive monitoring and emotional presence.</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These strategies are most effective when tailored to the individual's environment and risk level, and when implemented as part of a broader safety plan.</a:t>
            </a:r>
          </a:p>
          <a:p>
            <a:endParaRPr lang="en-US" sz="1100" dirty="0"/>
          </a:p>
          <a:p>
            <a:endParaRPr lang="en-US" sz="1100" dirty="0"/>
          </a:p>
        </p:txBody>
      </p:sp>
    </p:spTree>
    <p:extLst>
      <p:ext uri="{BB962C8B-B14F-4D97-AF65-F5344CB8AC3E}">
        <p14:creationId xmlns:p14="http://schemas.microsoft.com/office/powerpoint/2010/main" val="15997840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424242"/>
                </a:solidFill>
                <a:effectLst/>
                <a:latin typeface="Segoe Sans"/>
              </a:rPr>
              <a:t>Instructor Note:</a:t>
            </a:r>
            <a:endParaRPr lang="en-US" b="0" i="0" dirty="0">
              <a:solidFill>
                <a:srgbClr val="424242"/>
              </a:solidFill>
              <a:effectLst/>
              <a:latin typeface="Segoe Sans"/>
            </a:endParaRPr>
          </a:p>
          <a:p>
            <a:pPr algn="l"/>
            <a:endParaRPr lang="en-US" b="0" i="0" dirty="0">
              <a:solidFill>
                <a:srgbClr val="424242"/>
              </a:solidFill>
              <a:effectLst/>
              <a:latin typeface="Segoe Sans"/>
            </a:endParaRPr>
          </a:p>
          <a:p>
            <a:pPr algn="l"/>
            <a:r>
              <a:rPr lang="en-US" b="0" i="0" dirty="0">
                <a:solidFill>
                  <a:srgbClr val="424242"/>
                </a:solidFill>
                <a:effectLst/>
                <a:latin typeface="Segoe Sans"/>
              </a:rPr>
              <a:t>This slide reinforces four essential principles for having effective and compassionate conversations about suicide prevention. These steps are foundational to creating suicide-safe homes and environments:</a:t>
            </a:r>
          </a:p>
          <a:p>
            <a:pPr algn="l"/>
            <a:endParaRPr lang="en-US" b="0" i="0" dirty="0">
              <a:solidFill>
                <a:srgbClr val="424242"/>
              </a:solidFill>
              <a:effectLst/>
              <a:latin typeface="Segoe Sans"/>
            </a:endParaRPr>
          </a:p>
          <a:p>
            <a:pPr marL="228600" indent="-228600" algn="l">
              <a:buFont typeface="+mj-lt"/>
              <a:buAutoNum type="arabicPeriod"/>
            </a:pPr>
            <a:r>
              <a:rPr lang="en-US" b="1" i="0" dirty="0">
                <a:solidFill>
                  <a:srgbClr val="424242"/>
                </a:solidFill>
                <a:effectLst/>
                <a:latin typeface="Segoe Sans"/>
              </a:rPr>
              <a:t>Begin with concern and empathy</a:t>
            </a:r>
            <a:br>
              <a:rPr lang="en-US" b="0" i="0" dirty="0">
                <a:solidFill>
                  <a:srgbClr val="424242"/>
                </a:solidFill>
                <a:effectLst/>
                <a:latin typeface="Segoe Sans"/>
              </a:rPr>
            </a:br>
            <a:r>
              <a:rPr lang="en-US" b="0" i="0" dirty="0">
                <a:solidFill>
                  <a:srgbClr val="424242"/>
                </a:solidFill>
                <a:effectLst/>
                <a:latin typeface="Segoe Sans"/>
              </a:rPr>
              <a:t>Start the conversation from a place of care. A simple statement like </a:t>
            </a:r>
            <a:r>
              <a:rPr lang="en-US" b="0" i="1" dirty="0">
                <a:solidFill>
                  <a:srgbClr val="424242"/>
                </a:solidFill>
                <a:effectLst/>
                <a:latin typeface="Segoe Sans"/>
              </a:rPr>
              <a:t>“I care about you and want you to be safe”</a:t>
            </a:r>
            <a:r>
              <a:rPr lang="en-US" b="0" i="0" dirty="0">
                <a:solidFill>
                  <a:srgbClr val="424242"/>
                </a:solidFill>
                <a:effectLst/>
                <a:latin typeface="Segoe Sans"/>
              </a:rPr>
              <a:t> can open the door to trust and connection.</a:t>
            </a:r>
          </a:p>
          <a:p>
            <a:pPr marL="228600" indent="-228600" algn="l">
              <a:buFont typeface="+mj-lt"/>
              <a:buAutoNum type="arabicPeriod"/>
            </a:pPr>
            <a:endParaRPr lang="en-US" b="0" i="0" dirty="0">
              <a:solidFill>
                <a:srgbClr val="424242"/>
              </a:solidFill>
              <a:effectLst/>
              <a:latin typeface="Segoe Sans"/>
            </a:endParaRPr>
          </a:p>
          <a:p>
            <a:pPr marL="228600" indent="-228600" algn="l">
              <a:buFont typeface="+mj-lt"/>
              <a:buAutoNum type="arabicPeriod"/>
            </a:pPr>
            <a:r>
              <a:rPr lang="en-US" b="1" i="0" dirty="0">
                <a:solidFill>
                  <a:srgbClr val="424242"/>
                </a:solidFill>
                <a:effectLst/>
                <a:latin typeface="Segoe Sans"/>
              </a:rPr>
              <a:t>Ask directly about suicide</a:t>
            </a:r>
            <a:br>
              <a:rPr lang="en-US" b="0" i="0" dirty="0">
                <a:solidFill>
                  <a:srgbClr val="424242"/>
                </a:solidFill>
                <a:effectLst/>
                <a:latin typeface="Segoe Sans"/>
              </a:rPr>
            </a:br>
            <a:r>
              <a:rPr lang="en-US" b="0" i="0" dirty="0">
                <a:solidFill>
                  <a:srgbClr val="424242"/>
                </a:solidFill>
                <a:effectLst/>
                <a:latin typeface="Segoe Sans"/>
              </a:rPr>
              <a:t>It’s important to use clear, direct language. Asking </a:t>
            </a:r>
            <a:r>
              <a:rPr lang="en-US" b="0" i="1" dirty="0">
                <a:solidFill>
                  <a:srgbClr val="424242"/>
                </a:solidFill>
                <a:effectLst/>
                <a:latin typeface="Segoe Sans"/>
              </a:rPr>
              <a:t>“Are you thinking about suicide?”</a:t>
            </a:r>
            <a:r>
              <a:rPr lang="en-US" b="0" i="0" dirty="0">
                <a:solidFill>
                  <a:srgbClr val="424242"/>
                </a:solidFill>
                <a:effectLst/>
                <a:latin typeface="Segoe Sans"/>
              </a:rPr>
              <a:t> or </a:t>
            </a:r>
            <a:r>
              <a:rPr lang="en-US" b="0" i="1" dirty="0">
                <a:solidFill>
                  <a:srgbClr val="424242"/>
                </a:solidFill>
                <a:effectLst/>
                <a:latin typeface="Segoe Sans"/>
              </a:rPr>
              <a:t>“Are you thinking about killing yourself?”</a:t>
            </a:r>
            <a:r>
              <a:rPr lang="en-US" b="0" i="0" dirty="0">
                <a:solidFill>
                  <a:srgbClr val="424242"/>
                </a:solidFill>
                <a:effectLst/>
                <a:latin typeface="Segoe Sans"/>
              </a:rPr>
              <a:t> does not increase risk—it shows you’re willing to talk about it openly and without judgment.</a:t>
            </a:r>
          </a:p>
          <a:p>
            <a:pPr marL="228600" indent="-228600" algn="l">
              <a:buFont typeface="+mj-lt"/>
              <a:buAutoNum type="arabicPeriod"/>
            </a:pPr>
            <a:endParaRPr lang="en-US" b="0" i="0" dirty="0">
              <a:solidFill>
                <a:srgbClr val="424242"/>
              </a:solidFill>
              <a:effectLst/>
              <a:latin typeface="Segoe Sans"/>
            </a:endParaRPr>
          </a:p>
          <a:p>
            <a:pPr marL="228600" indent="-228600" algn="l">
              <a:buFont typeface="+mj-lt"/>
              <a:buAutoNum type="arabicPeriod"/>
            </a:pPr>
            <a:r>
              <a:rPr lang="en-US" b="1" i="0" dirty="0">
                <a:solidFill>
                  <a:srgbClr val="424242"/>
                </a:solidFill>
                <a:effectLst/>
                <a:latin typeface="Segoe Sans"/>
              </a:rPr>
              <a:t>Focus on increasing safety</a:t>
            </a:r>
            <a:br>
              <a:rPr lang="en-US" b="0" i="0" dirty="0">
                <a:solidFill>
                  <a:srgbClr val="424242"/>
                </a:solidFill>
                <a:effectLst/>
                <a:latin typeface="Segoe Sans"/>
              </a:rPr>
            </a:br>
            <a:r>
              <a:rPr lang="en-US" b="0" i="0" dirty="0">
                <a:solidFill>
                  <a:srgbClr val="424242"/>
                </a:solidFill>
                <a:effectLst/>
                <a:latin typeface="Segoe Sans"/>
              </a:rPr>
              <a:t>Emphasize that suicidal thoughts are often temporary, and that reducing access to lethal means is a temporary, life-saving step. Be aware that familiarity with certain methods (like medications or firearms) may increase risk rather than reduce it.</a:t>
            </a:r>
          </a:p>
          <a:p>
            <a:pPr marL="228600" indent="-228600" algn="l">
              <a:buFont typeface="+mj-lt"/>
              <a:buAutoNum type="arabicPeriod"/>
            </a:pPr>
            <a:endParaRPr lang="en-US" b="0" i="0" dirty="0">
              <a:solidFill>
                <a:srgbClr val="424242"/>
              </a:solidFill>
              <a:effectLst/>
              <a:latin typeface="Segoe Sans"/>
            </a:endParaRPr>
          </a:p>
          <a:p>
            <a:pPr marL="228600" indent="-228600" algn="l">
              <a:buFont typeface="+mj-lt"/>
              <a:buAutoNum type="arabicPeriod"/>
            </a:pPr>
            <a:r>
              <a:rPr lang="en-US" b="1" i="0" dirty="0">
                <a:solidFill>
                  <a:srgbClr val="424242"/>
                </a:solidFill>
                <a:effectLst/>
                <a:latin typeface="Segoe Sans"/>
              </a:rPr>
              <a:t>Involve others in preventing suicide</a:t>
            </a:r>
            <a:br>
              <a:rPr lang="en-US" b="0" i="0" dirty="0">
                <a:solidFill>
                  <a:srgbClr val="424242"/>
                </a:solidFill>
                <a:effectLst/>
                <a:latin typeface="Segoe Sans"/>
              </a:rPr>
            </a:br>
            <a:r>
              <a:rPr lang="en-US" b="0" i="0" dirty="0">
                <a:solidFill>
                  <a:srgbClr val="424242"/>
                </a:solidFill>
                <a:effectLst/>
                <a:latin typeface="Segoe Sans"/>
              </a:rPr>
              <a:t>Encourage connection to support systems. Remind participants that they can call the </a:t>
            </a:r>
            <a:r>
              <a:rPr lang="en-US" b="1" i="0" dirty="0">
                <a:solidFill>
                  <a:srgbClr val="424242"/>
                </a:solidFill>
                <a:effectLst/>
                <a:latin typeface="Segoe Sans"/>
              </a:rPr>
              <a:t>988 Suicide &amp; Crisis Lifeline</a:t>
            </a:r>
            <a:r>
              <a:rPr lang="en-US" b="0" i="0" dirty="0">
                <a:solidFill>
                  <a:srgbClr val="424242"/>
                </a:solidFill>
                <a:effectLst/>
                <a:latin typeface="Segoe Sans"/>
              </a:rPr>
              <a:t> for immediate help and guidance.</a:t>
            </a:r>
          </a:p>
          <a:p>
            <a:pPr algn="l"/>
            <a:endParaRPr lang="en-US" b="0" i="0" dirty="0">
              <a:solidFill>
                <a:srgbClr val="424242"/>
              </a:solidFill>
              <a:effectLst/>
              <a:latin typeface="Segoe Sans"/>
            </a:endParaRPr>
          </a:p>
          <a:p>
            <a:pPr algn="l"/>
            <a:r>
              <a:rPr lang="en-US" b="0" i="0" dirty="0">
                <a:solidFill>
                  <a:srgbClr val="424242"/>
                </a:solidFill>
                <a:effectLst/>
                <a:latin typeface="Segoe Sans"/>
              </a:rPr>
              <a:t>This slide is a reminder that </a:t>
            </a:r>
            <a:r>
              <a:rPr lang="en-US" b="1" i="0" dirty="0">
                <a:solidFill>
                  <a:srgbClr val="424242"/>
                </a:solidFill>
                <a:effectLst/>
                <a:latin typeface="Segoe Sans"/>
              </a:rPr>
              <a:t>compassionate, direct, and safety-focused conversations can save lives</a:t>
            </a:r>
            <a:r>
              <a:rPr lang="en-US" b="0" i="0" dirty="0">
                <a:solidFill>
                  <a:srgbClr val="424242"/>
                </a:solidFill>
                <a:effectLst/>
                <a:latin typeface="Segoe Sans"/>
              </a:rPr>
              <a:t>.</a:t>
            </a:r>
          </a:p>
        </p:txBody>
      </p:sp>
    </p:spTree>
    <p:extLst>
      <p:ext uri="{BB962C8B-B14F-4D97-AF65-F5344CB8AC3E}">
        <p14:creationId xmlns:p14="http://schemas.microsoft.com/office/powerpoint/2010/main" val="31202375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40: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p40:notes"/>
          <p:cNvSpPr txBox="1">
            <a:spLocks noGrp="1"/>
          </p:cNvSpPr>
          <p:nvPr>
            <p:ph type="body" idx="1"/>
          </p:nvPr>
        </p:nvSpPr>
        <p:spPr>
          <a:xfrm>
            <a:off x="780288" y="4851606"/>
            <a:ext cx="6242304" cy="3969497"/>
          </a:xfrm>
          <a:prstGeom prst="rect">
            <a:avLst/>
          </a:prstGeom>
          <a:noFill/>
          <a:ln>
            <a:noFill/>
          </a:ln>
        </p:spPr>
        <p:txBody>
          <a:bodyPr spcFirstLastPara="1" wrap="square" lIns="102169" tIns="51084" rIns="102169" bIns="51084" anchor="t" anchorCtr="0">
            <a:noAutofit/>
          </a:bodyPr>
          <a:lstStyle/>
          <a:p>
            <a:pPr algn="l"/>
            <a:r>
              <a:rPr lang="en-US" sz="1600" b="1" i="0" dirty="0">
                <a:solidFill>
                  <a:srgbClr val="424242"/>
                </a:solidFill>
                <a:effectLst/>
                <a:latin typeface="Segoe Sans"/>
              </a:rPr>
              <a:t>Instructor Note:</a:t>
            </a:r>
            <a:endParaRPr lang="en-US" sz="1600" b="0" i="0" dirty="0">
              <a:solidFill>
                <a:srgbClr val="424242"/>
              </a:solidFill>
              <a:effectLst/>
              <a:latin typeface="Segoe Sans"/>
            </a:endParaRP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There are dedicated resources available to support individuals at risk of suicide, including specialized services for Veterans, members of the LGBTQIA+ community, and non-English speakers through translation assistance.</a:t>
            </a:r>
          </a:p>
          <a:p>
            <a:pPr algn="l"/>
            <a:endParaRPr lang="en-US" sz="1600" b="0" i="0" dirty="0">
              <a:solidFill>
                <a:srgbClr val="424242"/>
              </a:solidFill>
              <a:effectLst/>
              <a:latin typeface="Segoe Sans"/>
            </a:endParaRPr>
          </a:p>
          <a:p>
            <a:pPr marL="285750" indent="-285750" algn="l">
              <a:buFont typeface="Arial" panose="020B0604020202020204" pitchFamily="34" charset="0"/>
              <a:buChar char="•"/>
            </a:pPr>
            <a:r>
              <a:rPr lang="en-US" sz="1600" b="1" i="0" dirty="0">
                <a:solidFill>
                  <a:srgbClr val="424242"/>
                </a:solidFill>
                <a:effectLst/>
                <a:latin typeface="Segoe Sans"/>
              </a:rPr>
              <a:t>Veterans Crisis Support:</a:t>
            </a:r>
            <a:br>
              <a:rPr lang="en-US" sz="1600" b="0" i="0" dirty="0">
                <a:solidFill>
                  <a:srgbClr val="424242"/>
                </a:solidFill>
                <a:effectLst/>
                <a:latin typeface="Segoe Sans"/>
              </a:rPr>
            </a:br>
            <a:r>
              <a:rPr lang="en-US" sz="1600" b="0" i="0" dirty="0">
                <a:solidFill>
                  <a:srgbClr val="424242"/>
                </a:solidFill>
                <a:effectLst/>
                <a:latin typeface="Segoe Sans"/>
              </a:rPr>
              <a:t>The </a:t>
            </a:r>
            <a:r>
              <a:rPr lang="en-US" sz="1600" b="1" i="0" dirty="0">
                <a:solidFill>
                  <a:srgbClr val="424242"/>
                </a:solidFill>
                <a:effectLst/>
                <a:latin typeface="Segoe Sans"/>
              </a:rPr>
              <a:t>988 Suicide &amp; Crisis Lifeline</a:t>
            </a:r>
            <a:r>
              <a:rPr lang="en-US" sz="1600" b="0" i="0" dirty="0">
                <a:solidFill>
                  <a:srgbClr val="424242"/>
                </a:solidFill>
                <a:effectLst/>
                <a:latin typeface="Segoe Sans"/>
              </a:rPr>
              <a:t> offers a dedicated option for Veterans. To access it, dial </a:t>
            </a:r>
            <a:r>
              <a:rPr lang="en-US" sz="1600" b="1" i="0" dirty="0">
                <a:solidFill>
                  <a:srgbClr val="424242"/>
                </a:solidFill>
                <a:effectLst/>
                <a:latin typeface="Segoe Sans"/>
              </a:rPr>
              <a:t>988</a:t>
            </a:r>
            <a:r>
              <a:rPr lang="en-US" sz="1600" b="0" i="0" dirty="0">
                <a:solidFill>
                  <a:srgbClr val="424242"/>
                </a:solidFill>
                <a:effectLst/>
                <a:latin typeface="Segoe Sans"/>
              </a:rPr>
              <a:t>, then press </a:t>
            </a:r>
            <a:r>
              <a:rPr lang="en-US" sz="1600" b="1" i="0" dirty="0">
                <a:solidFill>
                  <a:srgbClr val="424242"/>
                </a:solidFill>
                <a:effectLst/>
                <a:latin typeface="Segoe Sans"/>
              </a:rPr>
              <a:t>1</a:t>
            </a:r>
            <a:r>
              <a:rPr lang="en-US" sz="1600" b="0" i="0" dirty="0">
                <a:solidFill>
                  <a:srgbClr val="424242"/>
                </a:solidFill>
                <a:effectLst/>
                <a:latin typeface="Segoe Sans"/>
              </a:rPr>
              <a:t> to be connected to the </a:t>
            </a:r>
            <a:r>
              <a:rPr lang="en-US" sz="1600" b="1" i="0" dirty="0">
                <a:solidFill>
                  <a:srgbClr val="424242"/>
                </a:solidFill>
                <a:effectLst/>
                <a:latin typeface="Segoe Sans"/>
              </a:rPr>
              <a:t>Veterans Crisis Line</a:t>
            </a:r>
            <a:r>
              <a:rPr lang="en-US" sz="1600" b="0" i="0" dirty="0">
                <a:solidFill>
                  <a:srgbClr val="424242"/>
                </a:solidFill>
                <a:effectLst/>
                <a:latin typeface="Segoe Sans"/>
              </a:rPr>
              <a:t>. Support is also available via </a:t>
            </a:r>
            <a:r>
              <a:rPr lang="en-US" sz="1600" b="1" i="0" dirty="0">
                <a:solidFill>
                  <a:srgbClr val="424242"/>
                </a:solidFill>
                <a:effectLst/>
                <a:latin typeface="Segoe Sans"/>
              </a:rPr>
              <a:t>online chat</a:t>
            </a:r>
            <a:r>
              <a:rPr lang="en-US" sz="1600" b="0" i="0" dirty="0">
                <a:solidFill>
                  <a:srgbClr val="424242"/>
                </a:solidFill>
                <a:effectLst/>
                <a:latin typeface="Segoe Sans"/>
              </a:rPr>
              <a:t> or </a:t>
            </a:r>
            <a:r>
              <a:rPr lang="en-US" sz="1600" b="1" i="0" dirty="0">
                <a:solidFill>
                  <a:srgbClr val="424242"/>
                </a:solidFill>
                <a:effectLst/>
                <a:latin typeface="Segoe Sans"/>
              </a:rPr>
              <a:t>text message</a:t>
            </a:r>
            <a:r>
              <a:rPr lang="en-US" sz="1600" b="0" i="0" dirty="0">
                <a:solidFill>
                  <a:srgbClr val="424242"/>
                </a:solidFill>
                <a:effectLst/>
                <a:latin typeface="Segoe Sans"/>
              </a:rPr>
              <a:t>, providing multiple ways to reach out for help.</a:t>
            </a:r>
          </a:p>
          <a:p>
            <a:pPr marL="285750" indent="-285750" algn="l">
              <a:buFont typeface="Arial" panose="020B0604020202020204" pitchFamily="34" charset="0"/>
              <a:buChar char="•"/>
            </a:pPr>
            <a:endParaRPr lang="en-US" sz="1600" b="0" i="0" dirty="0">
              <a:solidFill>
                <a:srgbClr val="424242"/>
              </a:solidFill>
              <a:effectLst/>
              <a:latin typeface="Segoe Sans"/>
            </a:endParaRPr>
          </a:p>
          <a:p>
            <a:pPr marL="285750" indent="-285750" algn="l">
              <a:buFont typeface="Arial" panose="020B0604020202020204" pitchFamily="34" charset="0"/>
              <a:buChar char="•"/>
            </a:pPr>
            <a:r>
              <a:rPr lang="en-US" sz="1600" b="1" i="0" dirty="0">
                <a:solidFill>
                  <a:srgbClr val="424242"/>
                </a:solidFill>
                <a:effectLst/>
                <a:latin typeface="Segoe Sans"/>
              </a:rPr>
              <a:t>Firearm Safe Storage in Missouri:</a:t>
            </a:r>
            <a:br>
              <a:rPr lang="en-US" sz="1600" b="0" i="0" dirty="0">
                <a:solidFill>
                  <a:srgbClr val="424242"/>
                </a:solidFill>
                <a:effectLst/>
                <a:latin typeface="Segoe Sans"/>
              </a:rPr>
            </a:br>
            <a:r>
              <a:rPr lang="en-US" sz="1600" b="0" i="0" dirty="0">
                <a:solidFill>
                  <a:srgbClr val="424242"/>
                </a:solidFill>
                <a:effectLst/>
                <a:latin typeface="Segoe Sans"/>
              </a:rPr>
              <a:t>The </a:t>
            </a:r>
            <a:r>
              <a:rPr lang="en-US" sz="1600" b="1" i="0" dirty="0">
                <a:solidFill>
                  <a:srgbClr val="424242"/>
                </a:solidFill>
                <a:effectLst/>
                <a:latin typeface="Segoe Sans"/>
              </a:rPr>
              <a:t>Safer Homes Collaborative</a:t>
            </a:r>
            <a:r>
              <a:rPr lang="en-US" sz="1600" b="0" i="0" dirty="0">
                <a:solidFill>
                  <a:srgbClr val="424242"/>
                </a:solidFill>
                <a:effectLst/>
                <a:latin typeface="Segoe Sans"/>
              </a:rPr>
              <a:t> has developed a </a:t>
            </a:r>
            <a:r>
              <a:rPr lang="en-US" sz="1600" b="1" i="0" dirty="0">
                <a:solidFill>
                  <a:srgbClr val="424242"/>
                </a:solidFill>
                <a:effectLst/>
                <a:latin typeface="Segoe Sans"/>
              </a:rPr>
              <a:t>firearm safe storage map</a:t>
            </a:r>
            <a:r>
              <a:rPr lang="en-US" sz="1600" b="0" i="0" dirty="0">
                <a:solidFill>
                  <a:srgbClr val="424242"/>
                </a:solidFill>
                <a:effectLst/>
                <a:latin typeface="Segoe Sans"/>
              </a:rPr>
              <a:t> for Missouri, identifying firearm retailers who offer storage services.</a:t>
            </a:r>
            <a:br>
              <a:rPr lang="en-US" sz="1600" b="0" i="0" dirty="0">
                <a:solidFill>
                  <a:srgbClr val="424242"/>
                </a:solidFill>
                <a:effectLst/>
                <a:latin typeface="Segoe Sans"/>
              </a:rPr>
            </a:br>
            <a:r>
              <a:rPr lang="en-US" sz="1600" b="0" i="0" dirty="0">
                <a:solidFill>
                  <a:srgbClr val="424242"/>
                </a:solidFill>
                <a:effectLst/>
                <a:latin typeface="Segoe Sans"/>
              </a:rPr>
              <a:t>Since </a:t>
            </a:r>
            <a:r>
              <a:rPr lang="en-US" sz="1600" b="1" i="0" dirty="0">
                <a:solidFill>
                  <a:srgbClr val="424242"/>
                </a:solidFill>
                <a:effectLst/>
                <a:latin typeface="Segoe Sans"/>
              </a:rPr>
              <a:t>terms, conditions, and costs</a:t>
            </a:r>
            <a:r>
              <a:rPr lang="en-US" sz="1600" b="0" i="0" dirty="0">
                <a:solidFill>
                  <a:srgbClr val="424242"/>
                </a:solidFill>
                <a:effectLst/>
                <a:latin typeface="Segoe Sans"/>
              </a:rPr>
              <a:t> vary by retailer, it’s recommended to </a:t>
            </a:r>
            <a:r>
              <a:rPr lang="en-US" sz="1600" b="1" i="0" dirty="0">
                <a:solidFill>
                  <a:srgbClr val="424242"/>
                </a:solidFill>
                <a:effectLst/>
                <a:latin typeface="Segoe Sans"/>
              </a:rPr>
              <a:t>contact the retailer directly</a:t>
            </a:r>
            <a:r>
              <a:rPr lang="en-US" sz="1600" b="0" i="0" dirty="0">
                <a:solidFill>
                  <a:srgbClr val="424242"/>
                </a:solidFill>
                <a:effectLst/>
                <a:latin typeface="Segoe Sans"/>
              </a:rPr>
              <a:t> to ensure their process aligns with your needs.</a:t>
            </a:r>
          </a:p>
          <a:p>
            <a:pPr marL="285750" indent="-285750" algn="l">
              <a:buFont typeface="Arial" panose="020B0604020202020204" pitchFamily="34" charset="0"/>
              <a:buChar char="•"/>
            </a:pPr>
            <a:endParaRPr lang="en-US" sz="1600" b="0" i="0" dirty="0">
              <a:solidFill>
                <a:srgbClr val="424242"/>
              </a:solidFill>
              <a:effectLst/>
              <a:latin typeface="Segoe Sans"/>
            </a:endParaRPr>
          </a:p>
          <a:p>
            <a:pPr marL="0" indent="0" algn="l">
              <a:buFont typeface="Arial" panose="020B0604020202020204" pitchFamily="34" charset="0"/>
              <a:buNone/>
            </a:pPr>
            <a:r>
              <a:rPr lang="en-US" sz="1600" b="0" i="0" dirty="0">
                <a:solidFill>
                  <a:srgbClr val="424242"/>
                </a:solidFill>
                <a:effectLst/>
                <a:latin typeface="Segoe Sans"/>
              </a:rPr>
              <a:t>These resources are valuable tools in creating safer environments and supporting individuals in crisis.</a:t>
            </a:r>
          </a:p>
          <a:p>
            <a:endParaRPr lang="en-US" dirty="0">
              <a:cs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424242"/>
                </a:solidFill>
                <a:effectLst/>
                <a:latin typeface="Segoe Sans"/>
              </a:rPr>
              <a:t>Instructor Note:</a:t>
            </a:r>
          </a:p>
          <a:p>
            <a:pPr algn="l"/>
            <a:endParaRPr lang="en-US" b="0" i="0" dirty="0">
              <a:solidFill>
                <a:srgbClr val="424242"/>
              </a:solidFill>
              <a:effectLst/>
              <a:latin typeface="Segoe Sans"/>
            </a:endParaRPr>
          </a:p>
          <a:p>
            <a:pPr marL="171450" indent="-171450" algn="l">
              <a:buFont typeface="Arial" panose="020B0604020202020204" pitchFamily="34" charset="0"/>
              <a:buChar char="•"/>
            </a:pPr>
            <a:r>
              <a:rPr lang="en-US" b="1" i="0" dirty="0">
                <a:solidFill>
                  <a:srgbClr val="424242"/>
                </a:solidFill>
                <a:effectLst/>
                <a:latin typeface="Segoe Sans"/>
              </a:rPr>
              <a:t>Provide your contact information</a:t>
            </a:r>
            <a:r>
              <a:rPr lang="en-US" b="0" i="0" dirty="0">
                <a:solidFill>
                  <a:srgbClr val="424242"/>
                </a:solidFill>
                <a:effectLst/>
                <a:latin typeface="Segoe Sans"/>
              </a:rPr>
              <a:t> so participants can follow up with any questions after the session.</a:t>
            </a:r>
          </a:p>
          <a:p>
            <a:pPr marL="171450" indent="-171450" algn="l">
              <a:buFont typeface="Arial" panose="020B0604020202020204" pitchFamily="34" charset="0"/>
              <a:buChar char="•"/>
            </a:pPr>
            <a:endParaRPr lang="en-US" b="0" i="0" dirty="0">
              <a:solidFill>
                <a:srgbClr val="424242"/>
              </a:solidFill>
              <a:effectLst/>
              <a:latin typeface="Segoe Sans"/>
            </a:endParaRPr>
          </a:p>
          <a:p>
            <a:pPr marL="171450" indent="-171450" algn="l">
              <a:buFont typeface="Arial" panose="020B0604020202020204" pitchFamily="34" charset="0"/>
              <a:buChar char="•"/>
            </a:pPr>
            <a:r>
              <a:rPr lang="en-US" b="1" i="0" dirty="0">
                <a:solidFill>
                  <a:srgbClr val="424242"/>
                </a:solidFill>
                <a:effectLst/>
                <a:latin typeface="Segoe Sans"/>
              </a:rPr>
              <a:t>Remind participants to complete the confidential post-survey</a:t>
            </a:r>
            <a:r>
              <a:rPr lang="en-US" b="0" i="0" dirty="0">
                <a:solidFill>
                  <a:srgbClr val="424242"/>
                </a:solidFill>
                <a:effectLst/>
                <a:latin typeface="Segoe Sans"/>
              </a:rPr>
              <a:t> before they leave. They can either:</a:t>
            </a:r>
          </a:p>
          <a:p>
            <a:pPr marL="742950" lvl="1" indent="-285750" algn="l">
              <a:buFont typeface="Arial" panose="020B0604020202020204" pitchFamily="34" charset="0"/>
              <a:buChar char="•"/>
            </a:pPr>
            <a:r>
              <a:rPr lang="en-US" b="0" i="0" dirty="0">
                <a:solidFill>
                  <a:srgbClr val="424242"/>
                </a:solidFill>
                <a:effectLst/>
                <a:latin typeface="Segoe Sans"/>
              </a:rPr>
              <a:t>Scan the </a:t>
            </a:r>
            <a:r>
              <a:rPr lang="en-US" b="1" i="0" dirty="0">
                <a:solidFill>
                  <a:srgbClr val="424242"/>
                </a:solidFill>
                <a:effectLst/>
                <a:latin typeface="Segoe Sans"/>
              </a:rPr>
              <a:t>QR code</a:t>
            </a:r>
            <a:r>
              <a:rPr lang="en-US" b="0" i="0" dirty="0">
                <a:solidFill>
                  <a:srgbClr val="424242"/>
                </a:solidFill>
                <a:effectLst/>
                <a:latin typeface="Segoe Sans"/>
              </a:rPr>
              <a:t> using their smartphone camera, or</a:t>
            </a:r>
          </a:p>
          <a:p>
            <a:pPr marL="742950" lvl="1" indent="-285750" algn="l">
              <a:buFont typeface="Arial" panose="020B0604020202020204" pitchFamily="34" charset="0"/>
              <a:buChar char="•"/>
            </a:pPr>
            <a:r>
              <a:rPr lang="en-US" b="0" i="0" dirty="0">
                <a:solidFill>
                  <a:srgbClr val="424242"/>
                </a:solidFill>
                <a:effectLst/>
                <a:latin typeface="Segoe Sans"/>
              </a:rPr>
              <a:t>Enter the </a:t>
            </a:r>
            <a:r>
              <a:rPr lang="en-US" b="1" i="0" dirty="0">
                <a:solidFill>
                  <a:srgbClr val="424242"/>
                </a:solidFill>
                <a:effectLst/>
                <a:latin typeface="Segoe Sans"/>
              </a:rPr>
              <a:t>URL</a:t>
            </a:r>
            <a:r>
              <a:rPr lang="en-US" b="0" i="0" dirty="0">
                <a:solidFill>
                  <a:srgbClr val="424242"/>
                </a:solidFill>
                <a:effectLst/>
                <a:latin typeface="Segoe Sans"/>
              </a:rPr>
              <a:t> directly into their web browser.</a:t>
            </a:r>
          </a:p>
          <a:p>
            <a:pPr marL="742950" lvl="1" indent="-285750" algn="l">
              <a:buFont typeface="Arial" panose="020B0604020202020204" pitchFamily="34" charset="0"/>
              <a:buChar char="•"/>
            </a:pPr>
            <a:endParaRPr lang="en-US" b="0" i="0" dirty="0">
              <a:solidFill>
                <a:srgbClr val="424242"/>
              </a:solidFill>
              <a:effectLst/>
              <a:latin typeface="Segoe Sans"/>
            </a:endParaRPr>
          </a:p>
          <a:p>
            <a:pPr marL="171450" indent="-171450" algn="l">
              <a:buFont typeface="Arial" panose="020B0604020202020204" pitchFamily="34" charset="0"/>
              <a:buChar char="•"/>
            </a:pPr>
            <a:r>
              <a:rPr lang="en-US" b="1" i="0" dirty="0">
                <a:solidFill>
                  <a:srgbClr val="424242"/>
                </a:solidFill>
                <a:effectLst/>
                <a:latin typeface="Segoe Sans"/>
              </a:rPr>
              <a:t>Completion of the post-survey is required</a:t>
            </a:r>
            <a:r>
              <a:rPr lang="en-US" b="0" i="0" dirty="0">
                <a:solidFill>
                  <a:srgbClr val="424242"/>
                </a:solidFill>
                <a:effectLst/>
                <a:latin typeface="Segoe Sans"/>
              </a:rPr>
              <a:t> for those seeking:</a:t>
            </a:r>
          </a:p>
          <a:p>
            <a:pPr marL="742950" lvl="1" indent="-285750" algn="l">
              <a:buFont typeface="Arial" panose="020B0604020202020204" pitchFamily="34" charset="0"/>
              <a:buChar char="•"/>
            </a:pPr>
            <a:r>
              <a:rPr lang="en-US" b="0" i="0" dirty="0">
                <a:solidFill>
                  <a:srgbClr val="424242"/>
                </a:solidFill>
                <a:effectLst/>
                <a:latin typeface="Segoe Sans"/>
              </a:rPr>
              <a:t>A </a:t>
            </a:r>
            <a:r>
              <a:rPr lang="en-US" b="1" i="0" dirty="0">
                <a:solidFill>
                  <a:srgbClr val="424242"/>
                </a:solidFill>
                <a:effectLst/>
                <a:latin typeface="Segoe Sans"/>
              </a:rPr>
              <a:t>certificate of attendance</a:t>
            </a:r>
            <a:endParaRPr lang="en-US" b="0" i="0" dirty="0">
              <a:solidFill>
                <a:srgbClr val="424242"/>
              </a:solidFill>
              <a:effectLst/>
              <a:latin typeface="Segoe Sans"/>
            </a:endParaRPr>
          </a:p>
          <a:p>
            <a:pPr marL="742950" lvl="1" indent="-285750" algn="l">
              <a:buFont typeface="Arial" panose="020B0604020202020204" pitchFamily="34" charset="0"/>
              <a:buChar char="•"/>
            </a:pPr>
            <a:r>
              <a:rPr lang="en-US" b="1" i="0" dirty="0">
                <a:solidFill>
                  <a:srgbClr val="424242"/>
                </a:solidFill>
                <a:effectLst/>
                <a:latin typeface="Segoe Sans"/>
              </a:rPr>
              <a:t>MIMH Continuing Education Units (CEUs)</a:t>
            </a:r>
            <a:endParaRPr lang="en-US" b="0" i="0" dirty="0">
              <a:solidFill>
                <a:srgbClr val="424242"/>
              </a:solidFill>
              <a:effectLst/>
              <a:latin typeface="Segoe Sans"/>
            </a:endParaRPr>
          </a:p>
          <a:p>
            <a:pPr marL="742950" lvl="1" indent="-285750" algn="l">
              <a:buFont typeface="Arial" panose="020B0604020202020204" pitchFamily="34" charset="0"/>
              <a:buChar char="•"/>
            </a:pPr>
            <a:r>
              <a:rPr lang="en-US" b="1" i="0" dirty="0">
                <a:solidFill>
                  <a:srgbClr val="424242"/>
                </a:solidFill>
                <a:effectLst/>
                <a:latin typeface="Segoe Sans"/>
              </a:rPr>
              <a:t>P.O.S.T. credit</a:t>
            </a:r>
            <a:r>
              <a:rPr lang="en-US" b="0" i="0" dirty="0">
                <a:solidFill>
                  <a:srgbClr val="424242"/>
                </a:solidFill>
                <a:effectLst/>
                <a:latin typeface="Segoe Sans"/>
              </a:rPr>
              <a:t> for first responders</a:t>
            </a:r>
          </a:p>
          <a:p>
            <a:pPr marL="742950" lvl="1" indent="-285750" algn="l">
              <a:buFont typeface="Arial" panose="020B0604020202020204" pitchFamily="34" charset="0"/>
              <a:buChar char="•"/>
            </a:pPr>
            <a:endParaRPr lang="en-US" b="0" i="0" dirty="0">
              <a:solidFill>
                <a:srgbClr val="424242"/>
              </a:solidFill>
              <a:effectLst/>
              <a:latin typeface="Segoe Sans"/>
            </a:endParaRPr>
          </a:p>
          <a:p>
            <a:pPr algn="l"/>
            <a:r>
              <a:rPr lang="en-US" b="0" i="0" dirty="0">
                <a:solidFill>
                  <a:srgbClr val="424242"/>
                </a:solidFill>
                <a:effectLst/>
                <a:latin typeface="Segoe Sans"/>
              </a:rPr>
              <a:t>Encourage participants to take a moment to complete the survey before exiting the session.</a:t>
            </a:r>
          </a:p>
          <a:p>
            <a:br>
              <a:rPr lang="nn-NO" dirty="0"/>
            </a:br>
            <a:endParaRPr lang="en-US" dirty="0"/>
          </a:p>
        </p:txBody>
      </p:sp>
    </p:spTree>
    <p:extLst>
      <p:ext uri="{BB962C8B-B14F-4D97-AF65-F5344CB8AC3E}">
        <p14:creationId xmlns:p14="http://schemas.microsoft.com/office/powerpoint/2010/main" val="2972269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b="1" i="0" dirty="0">
                <a:solidFill>
                  <a:srgbClr val="424242"/>
                </a:solidFill>
                <a:effectLst/>
                <a:latin typeface="Segoe Sans"/>
              </a:rPr>
              <a:t>Instructor Note: Why Should We Talk About Firearms and Suicide?</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This slide sets the stage for why conversations about firearms and suicide are both necessary and impactful. Use it to frame the importance of the workshop and to engage participants in thinking about their role in prevention.</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Key points to emphasize:</a:t>
            </a:r>
          </a:p>
          <a:p>
            <a:pPr marL="285750" indent="-285750" algn="l">
              <a:buFont typeface="Arial" panose="020B0604020202020204" pitchFamily="34" charset="0"/>
              <a:buChar char="•"/>
            </a:pPr>
            <a:r>
              <a:rPr lang="en-US" sz="1600" b="1" i="0" dirty="0">
                <a:solidFill>
                  <a:srgbClr val="424242"/>
                </a:solidFill>
                <a:effectLst/>
                <a:latin typeface="Segoe Sans"/>
              </a:rPr>
              <a:t>Suicide is a leading cause of death</a:t>
            </a:r>
            <a:r>
              <a:rPr lang="en-US" sz="1600" b="0" i="0" dirty="0">
                <a:solidFill>
                  <a:srgbClr val="424242"/>
                </a:solidFill>
                <a:effectLst/>
                <a:latin typeface="Segoe Sans"/>
              </a:rPr>
              <a:t> in the U.S., particularly among youth and middle-aged adults. It’s a public health issue that affects individuals, families, and communities.</a:t>
            </a:r>
          </a:p>
          <a:p>
            <a:pPr marL="285750" indent="-285750" algn="l">
              <a:buFont typeface="Arial" panose="020B0604020202020204" pitchFamily="34" charset="0"/>
              <a:buChar char="•"/>
            </a:pPr>
            <a:r>
              <a:rPr lang="en-US" sz="1600" b="1" i="0" dirty="0">
                <a:solidFill>
                  <a:srgbClr val="424242"/>
                </a:solidFill>
                <a:effectLst/>
                <a:latin typeface="Segoe Sans"/>
              </a:rPr>
              <a:t>Firearms used in youth suicides are most often obtained from the home.</a:t>
            </a:r>
            <a:r>
              <a:rPr lang="en-US" sz="1600" b="0" i="0" dirty="0">
                <a:solidFill>
                  <a:srgbClr val="424242"/>
                </a:solidFill>
                <a:effectLst/>
                <a:latin typeface="Segoe Sans"/>
              </a:rPr>
              <a:t> This highlights the importance of safe storage and proactive conversations within households.</a:t>
            </a:r>
          </a:p>
          <a:p>
            <a:pPr marL="285750" indent="-285750" algn="l">
              <a:buFont typeface="Arial" panose="020B0604020202020204" pitchFamily="34" charset="0"/>
              <a:buChar char="•"/>
            </a:pPr>
            <a:r>
              <a:rPr lang="en-US" sz="1600" b="1" i="0" dirty="0">
                <a:solidFill>
                  <a:srgbClr val="424242"/>
                </a:solidFill>
                <a:effectLst/>
                <a:latin typeface="Segoe Sans"/>
              </a:rPr>
              <a:t>Talking about suicide saves lives.</a:t>
            </a:r>
            <a:r>
              <a:rPr lang="en-US" sz="1600" b="0" i="0" dirty="0">
                <a:solidFill>
                  <a:srgbClr val="424242"/>
                </a:solidFill>
                <a:effectLst/>
                <a:latin typeface="Segoe Sans"/>
              </a:rPr>
              <a:t> Research shows that asking about suicide does not increase risk—it opens the door to support and intervention.</a:t>
            </a:r>
          </a:p>
          <a:p>
            <a:pPr marL="285750" indent="-285750" algn="l">
              <a:buFont typeface="Arial" panose="020B0604020202020204" pitchFamily="34" charset="0"/>
              <a:buChar char="•"/>
            </a:pPr>
            <a:r>
              <a:rPr lang="en-US" sz="1600" b="1" i="0" dirty="0">
                <a:solidFill>
                  <a:srgbClr val="424242"/>
                </a:solidFill>
                <a:effectLst/>
                <a:latin typeface="Segoe Sans"/>
              </a:rPr>
              <a:t>Gun owners play a critical role</a:t>
            </a:r>
            <a:r>
              <a:rPr lang="en-US" sz="1600" b="0" i="0" dirty="0">
                <a:solidFill>
                  <a:srgbClr val="424242"/>
                </a:solidFill>
                <a:effectLst/>
                <a:latin typeface="Segoe Sans"/>
              </a:rPr>
              <a:t> in suicide prevention. This is not about politics—it’s about safety, responsibility, and protecting loved ones.</a:t>
            </a:r>
          </a:p>
          <a:p>
            <a:pPr marL="285750" indent="-285750" algn="l">
              <a:buFont typeface="Arial" panose="020B0604020202020204" pitchFamily="34" charset="0"/>
              <a:buChar char="•"/>
            </a:pPr>
            <a:r>
              <a:rPr lang="en-US" sz="1600" b="1" i="0" dirty="0">
                <a:solidFill>
                  <a:srgbClr val="424242"/>
                </a:solidFill>
                <a:effectLst/>
                <a:latin typeface="Segoe Sans"/>
              </a:rPr>
              <a:t>Suicide is generally preventable.</a:t>
            </a:r>
            <a:r>
              <a:rPr lang="en-US" sz="1600" b="0" i="0" dirty="0">
                <a:solidFill>
                  <a:srgbClr val="424242"/>
                </a:solidFill>
                <a:effectLst/>
                <a:latin typeface="Segoe Sans"/>
              </a:rPr>
              <a:t> With the right tools, awareness, and support, we can reduce risk and save lives.</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Encourage participants to view this conversation as part of a broader commitment to </a:t>
            </a:r>
            <a:r>
              <a:rPr lang="en-US" sz="1600" b="1" i="0" dirty="0">
                <a:solidFill>
                  <a:srgbClr val="424242"/>
                </a:solidFill>
                <a:effectLst/>
                <a:latin typeface="Segoe Sans"/>
              </a:rPr>
              <a:t>community safety and care</a:t>
            </a:r>
            <a:r>
              <a:rPr lang="en-US" sz="1600" b="0" i="0" dirty="0">
                <a:solidFill>
                  <a:srgbClr val="424242"/>
                </a:solidFill>
                <a:effectLst/>
                <a:latin typeface="Segoe Sans"/>
              </a:rPr>
              <a:t>.</a:t>
            </a:r>
          </a:p>
          <a:p>
            <a:pPr>
              <a:defRPr/>
            </a:pPr>
            <a:endParaRPr lang="en-US" sz="1100" dirty="0">
              <a:solidFill>
                <a:schemeClr val="tx1"/>
              </a:solidFill>
              <a:cs typeface="Calibri"/>
            </a:endParaRPr>
          </a:p>
          <a:p>
            <a:r>
              <a:rPr lang="en-US" sz="1100" b="1" dirty="0">
                <a:solidFill>
                  <a:schemeClr val="tx1"/>
                </a:solidFill>
              </a:rPr>
              <a:t>Citations</a:t>
            </a:r>
            <a:endParaRPr lang="en-US" sz="1100" dirty="0">
              <a:solidFill>
                <a:schemeClr val="tx1"/>
              </a:solidFill>
            </a:endParaRPr>
          </a:p>
          <a:p>
            <a:r>
              <a:rPr lang="en-US" sz="1100" dirty="0">
                <a:solidFill>
                  <a:schemeClr val="tx1"/>
                </a:solidFill>
              </a:rPr>
              <a:t> </a:t>
            </a:r>
            <a:endParaRPr lang="en-US" sz="1100" dirty="0">
              <a:solidFill>
                <a:schemeClr val="tx1"/>
              </a:solidFill>
              <a:cs typeface="Calibri"/>
            </a:endParaRPr>
          </a:p>
          <a:p>
            <a:r>
              <a:rPr lang="en-US" sz="1100" dirty="0">
                <a:solidFill>
                  <a:schemeClr val="tx1"/>
                </a:solidFill>
              </a:rPr>
              <a:t>CDC WISQARS. (n.d.). WISQARS Data Visualization. Centers for Disease Control and Prevention. Retrieved May 12, 2022, from </a:t>
            </a:r>
            <a:r>
              <a:rPr lang="en-US" sz="1100" dirty="0">
                <a:solidFill>
                  <a:schemeClr val="tx1"/>
                </a:solidFill>
                <a:hlinkClick r:id="rId3">
                  <a:extLst>
                    <a:ext uri="{A12FA001-AC4F-418D-AE19-62706E023703}">
                      <ahyp:hlinkClr xmlns:ahyp="http://schemas.microsoft.com/office/drawing/2018/hyperlinkcolor" val="tx"/>
                    </a:ext>
                  </a:extLst>
                </a:hlinkClick>
              </a:rPr>
              <a:t>https://wisqars.cdc.gov</a:t>
            </a:r>
            <a:endParaRPr lang="en-US" sz="1100" dirty="0">
              <a:solidFill>
                <a:schemeClr val="tx1"/>
              </a:solidFill>
            </a:endParaRPr>
          </a:p>
          <a:p>
            <a:pPr defTabSz="966612">
              <a:defRPr/>
            </a:pPr>
            <a:endParaRPr lang="en-US" sz="1100" dirty="0">
              <a:solidFill>
                <a:schemeClr val="tx1"/>
              </a:solidFill>
            </a:endParaRPr>
          </a:p>
          <a:p>
            <a:pPr defTabSz="966612">
              <a:defRPr/>
            </a:pPr>
            <a:r>
              <a:rPr lang="en-US" sz="1100" dirty="0">
                <a:solidFill>
                  <a:schemeClr val="tx1"/>
                </a:solidFill>
              </a:rPr>
              <a:t>Goldstick, J., Cunningham, R., &amp; Carter, P. (2022, May 19). Current Causes of Death in Children and Adolescents in the United States. https://www.nejm.org/doi/full/10.1056/NEJMc2201761 </a:t>
            </a:r>
          </a:p>
          <a:p>
            <a:endParaRPr lang="en-US" sz="1100" dirty="0">
              <a:solidFill>
                <a:schemeClr val="tx1"/>
              </a:solidFill>
            </a:endParaRPr>
          </a:p>
          <a:p>
            <a:r>
              <a:rPr lang="en-US" sz="1100" dirty="0">
                <a:solidFill>
                  <a:schemeClr val="tx1"/>
                </a:solidFill>
              </a:rPr>
              <a:t>Harvard T.H. Chan School of Public Health (Ed.). (2016, March 29). National Violent Injury Statistics System. Retrieved from </a:t>
            </a:r>
            <a:r>
              <a:rPr lang="en-US" sz="1100" dirty="0">
                <a:solidFill>
                  <a:schemeClr val="tx1"/>
                </a:solidFill>
                <a:hlinkClick r:id="rId4">
                  <a:extLst>
                    <a:ext uri="{A12FA001-AC4F-418D-AE19-62706E023703}">
                      <ahyp:hlinkClr xmlns:ahyp="http://schemas.microsoft.com/office/drawing/2018/hyperlinkcolor" val="tx"/>
                    </a:ext>
                  </a:extLst>
                </a:hlinkClick>
              </a:rPr>
              <a:t>https://web.sph.harvard.edu/mch-data-</a:t>
            </a:r>
            <a:r>
              <a:rPr lang="en-US" sz="1100" dirty="0">
                <a:solidFill>
                  <a:schemeClr val="tx1"/>
                </a:solidFill>
              </a:rPr>
              <a:t> connect/results/national-violent-injury-statistics-system/</a:t>
            </a:r>
            <a:endParaRPr lang="en-US" sz="1100" dirty="0">
              <a:solidFill>
                <a:schemeClr val="tx1"/>
              </a:solidFill>
              <a:cs typeface="Calibri"/>
            </a:endParaRPr>
          </a:p>
          <a:p>
            <a:r>
              <a:rPr lang="en-US" sz="1100" dirty="0">
                <a:solidFill>
                  <a:schemeClr val="tx1"/>
                </a:solidFill>
              </a:rPr>
              <a:t> </a:t>
            </a:r>
            <a:endParaRPr lang="en-US" sz="1100" dirty="0">
              <a:solidFill>
                <a:schemeClr val="tx1"/>
              </a:solidFill>
              <a:cs typeface="Calibri"/>
            </a:endParaRPr>
          </a:p>
          <a:p>
            <a:r>
              <a:rPr lang="en-US" sz="1100" dirty="0">
                <a:solidFill>
                  <a:schemeClr val="tx1"/>
                </a:solidFill>
              </a:rPr>
              <a:t>Johnson, R. M., Barber, C., Azrael, D., Clark, D. E., &amp; Hemenway, D. (2010). Who are the owners of firearms used in adolescent suicides? </a:t>
            </a:r>
            <a:r>
              <a:rPr lang="en-US" sz="1100" i="1" dirty="0">
                <a:solidFill>
                  <a:schemeClr val="tx1"/>
                </a:solidFill>
              </a:rPr>
              <a:t>Suicide and Life-Threatening Behavior</a:t>
            </a:r>
            <a:r>
              <a:rPr lang="en-US" sz="1100" dirty="0">
                <a:solidFill>
                  <a:schemeClr val="tx1"/>
                </a:solidFill>
              </a:rPr>
              <a:t>, </a:t>
            </a:r>
            <a:r>
              <a:rPr lang="en-US" sz="1100" i="1" dirty="0">
                <a:solidFill>
                  <a:schemeClr val="tx1"/>
                </a:solidFill>
              </a:rPr>
              <a:t>40</a:t>
            </a:r>
            <a:r>
              <a:rPr lang="en-US" sz="1100" dirty="0">
                <a:solidFill>
                  <a:schemeClr val="tx1"/>
                </a:solidFill>
              </a:rPr>
              <a:t>(6), 609–611. </a:t>
            </a:r>
            <a:r>
              <a:rPr lang="en-US" sz="1100" dirty="0">
                <a:solidFill>
                  <a:schemeClr val="tx1"/>
                </a:solidFill>
                <a:hlinkClick r:id="rId5">
                  <a:extLst>
                    <a:ext uri="{A12FA001-AC4F-418D-AE19-62706E023703}">
                      <ahyp:hlinkClr xmlns:ahyp="http://schemas.microsoft.com/office/drawing/2018/hyperlinkcolor" val="tx"/>
                    </a:ext>
                  </a:extLst>
                </a:hlinkClick>
              </a:rPr>
              <a:t>https://doi.org/10.1521/suli.2010.40.6.609</a:t>
            </a:r>
            <a:endParaRPr lang="en-US" sz="1100" dirty="0">
              <a:solidFill>
                <a:schemeClr val="tx1"/>
              </a:solidFill>
            </a:endParaRPr>
          </a:p>
          <a:p>
            <a:endParaRPr lang="en-US" sz="1100" dirty="0">
              <a:solidFill>
                <a:schemeClr val="tx1"/>
              </a:solidFill>
            </a:endParaRPr>
          </a:p>
          <a:p>
            <a:r>
              <a:rPr lang="en-US" sz="1100" dirty="0" err="1">
                <a:solidFill>
                  <a:schemeClr val="tx1"/>
                </a:solidFill>
              </a:rPr>
              <a:t>Polihronis</a:t>
            </a:r>
            <a:r>
              <a:rPr lang="en-US" sz="1100" dirty="0">
                <a:solidFill>
                  <a:schemeClr val="tx1"/>
                </a:solidFill>
              </a:rPr>
              <a:t>, C., Cloutier, P., Kaur, J., Skinner, R., &amp; Cappelli, M. (2022). What’s the harm in asking? A systematic review and meta-analysis on the risks of asking about suicide-related behaviors and self-harm with quality appraisal. </a:t>
            </a:r>
            <a:r>
              <a:rPr lang="en-US" sz="1100" i="1" dirty="0">
                <a:solidFill>
                  <a:schemeClr val="tx1"/>
                </a:solidFill>
              </a:rPr>
              <a:t>Archives of Suicide Research</a:t>
            </a:r>
            <a:r>
              <a:rPr lang="en-US" sz="1100" dirty="0">
                <a:solidFill>
                  <a:schemeClr val="tx1"/>
                </a:solidFill>
              </a:rPr>
              <a:t>, </a:t>
            </a:r>
            <a:r>
              <a:rPr lang="en-US" sz="1100" i="1" dirty="0">
                <a:solidFill>
                  <a:schemeClr val="tx1"/>
                </a:solidFill>
              </a:rPr>
              <a:t>26</a:t>
            </a:r>
            <a:r>
              <a:rPr lang="en-US" sz="1100" dirty="0">
                <a:solidFill>
                  <a:schemeClr val="tx1"/>
                </a:solidFill>
              </a:rPr>
              <a:t>(2), 325–347. https://doi.org/10.1080/13811118.2020.1793857</a:t>
            </a:r>
          </a:p>
          <a:p>
            <a:endParaRPr lang="en-US" dirty="0">
              <a:cs typeface="Calibri"/>
            </a:endParaRPr>
          </a:p>
        </p:txBody>
      </p:sp>
    </p:spTree>
    <p:extLst>
      <p:ext uri="{BB962C8B-B14F-4D97-AF65-F5344CB8AC3E}">
        <p14:creationId xmlns:p14="http://schemas.microsoft.com/office/powerpoint/2010/main" val="2653776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b="1" i="0" dirty="0">
                <a:solidFill>
                  <a:srgbClr val="424242"/>
                </a:solidFill>
                <a:effectLst/>
                <a:latin typeface="Segoe Sans"/>
              </a:rPr>
              <a:t>Instructor Note:</a:t>
            </a:r>
            <a:endParaRPr lang="en-US" sz="1600" b="0" i="0" dirty="0">
              <a:solidFill>
                <a:srgbClr val="424242"/>
              </a:solidFill>
              <a:effectLst/>
              <a:latin typeface="Segoe Sans"/>
            </a:endParaRP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Participants will now view a public service announcement (PSA) created by the </a:t>
            </a:r>
            <a:r>
              <a:rPr lang="en-US" sz="1600" b="1" i="0" dirty="0">
                <a:solidFill>
                  <a:srgbClr val="424242"/>
                </a:solidFill>
                <a:effectLst/>
                <a:latin typeface="Segoe Sans"/>
              </a:rPr>
              <a:t>Utah Suicide Prevention Coalition</a:t>
            </a:r>
            <a:r>
              <a:rPr lang="en-US" sz="1600" b="0" i="0" dirty="0">
                <a:solidFill>
                  <a:srgbClr val="424242"/>
                </a:solidFill>
                <a:effectLst/>
                <a:latin typeface="Segoe Sans"/>
              </a:rPr>
              <a:t>. This video emphasizes that </a:t>
            </a:r>
            <a:r>
              <a:rPr lang="en-US" sz="1600" b="1" i="0" dirty="0">
                <a:solidFill>
                  <a:srgbClr val="424242"/>
                </a:solidFill>
                <a:effectLst/>
                <a:latin typeface="Segoe Sans"/>
              </a:rPr>
              <a:t>suicidal crises are often temporary</a:t>
            </a:r>
            <a:r>
              <a:rPr lang="en-US" sz="1600" b="0" i="0" dirty="0">
                <a:solidFill>
                  <a:srgbClr val="424242"/>
                </a:solidFill>
                <a:effectLst/>
                <a:latin typeface="Segoe Sans"/>
              </a:rPr>
              <a:t> and that with time and support, individuals, especially gun owners, can return to the activities they value, such as shooting sports.</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 </a:t>
            </a:r>
            <a:r>
              <a:rPr lang="en-US" sz="1600" b="1" i="0" dirty="0">
                <a:solidFill>
                  <a:srgbClr val="424242"/>
                </a:solidFill>
                <a:effectLst/>
                <a:latin typeface="Segoe Sans"/>
              </a:rPr>
              <a:t>Content Warning:</a:t>
            </a:r>
            <a:br>
              <a:rPr lang="en-US" sz="1600" b="0" i="0" dirty="0">
                <a:solidFill>
                  <a:srgbClr val="424242"/>
                </a:solidFill>
                <a:effectLst/>
                <a:latin typeface="Segoe Sans"/>
              </a:rPr>
            </a:br>
            <a:r>
              <a:rPr lang="en-US" sz="1600" b="0" i="0" dirty="0">
                <a:solidFill>
                  <a:srgbClr val="424242"/>
                </a:solidFill>
                <a:effectLst/>
                <a:latin typeface="Segoe Sans"/>
              </a:rPr>
              <a:t>Let participants know in advance that the video includes the sound of </a:t>
            </a:r>
            <a:r>
              <a:rPr lang="en-US" sz="1600" b="1" i="0" dirty="0">
                <a:solidFill>
                  <a:srgbClr val="424242"/>
                </a:solidFill>
                <a:effectLst/>
                <a:latin typeface="Segoe Sans"/>
              </a:rPr>
              <a:t>two gunshots</a:t>
            </a:r>
            <a:r>
              <a:rPr lang="en-US" sz="1600" b="0" i="0" dirty="0">
                <a:solidFill>
                  <a:srgbClr val="424242"/>
                </a:solidFill>
                <a:effectLst/>
                <a:latin typeface="Segoe Sans"/>
              </a:rPr>
              <a:t>—at the beginning and at the end of the video. Encourage anyone who may be sensitive to this content to take care of themselves as needed (e.g., stepping out briefly or muting the audio).</a:t>
            </a: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This PSA is a powerful tool for illustrating the message that </a:t>
            </a:r>
            <a:r>
              <a:rPr lang="en-US" sz="1600" b="1" i="0" dirty="0">
                <a:solidFill>
                  <a:srgbClr val="424242"/>
                </a:solidFill>
                <a:effectLst/>
                <a:latin typeface="Segoe Sans"/>
              </a:rPr>
              <a:t>temporary steps to increase safety can lead to long-term recovery and reconnection</a:t>
            </a:r>
            <a:r>
              <a:rPr lang="en-US" sz="1600" b="0" i="0" dirty="0">
                <a:solidFill>
                  <a:srgbClr val="424242"/>
                </a:solidFill>
                <a:effectLst/>
                <a:latin typeface="Segoe Sans"/>
              </a:rPr>
              <a:t>.</a:t>
            </a:r>
          </a:p>
          <a:p>
            <a:endParaRPr lang="en-US" sz="1100" dirty="0">
              <a:cs typeface="Calibri"/>
            </a:endParaRPr>
          </a:p>
          <a:p>
            <a:r>
              <a:rPr lang="en-US" sz="1100" dirty="0"/>
              <a:t>Utah PSA –</a:t>
            </a:r>
            <a:r>
              <a:rPr lang="en-US" sz="1100" u="sng" dirty="0"/>
              <a:t>https://vimeo.com/175761640</a:t>
            </a:r>
            <a:endParaRPr lang="en-US" sz="1100" u="sng" dirty="0">
              <a:cs typeface="Calibri"/>
            </a:endParaRPr>
          </a:p>
          <a:p>
            <a:endParaRPr lang="en-US" dirty="0">
              <a:cs typeface="Calibri"/>
            </a:endParaRPr>
          </a:p>
        </p:txBody>
      </p:sp>
    </p:spTree>
    <p:extLst>
      <p:ext uri="{BB962C8B-B14F-4D97-AF65-F5344CB8AC3E}">
        <p14:creationId xmlns:p14="http://schemas.microsoft.com/office/powerpoint/2010/main" val="1133676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424242"/>
                </a:solidFill>
                <a:effectLst/>
                <a:latin typeface="Segoe Sans"/>
              </a:rPr>
              <a:t>Instructor Note (General Audience):</a:t>
            </a:r>
            <a:endParaRPr lang="en-US" b="0" i="0" dirty="0">
              <a:solidFill>
                <a:srgbClr val="424242"/>
              </a:solidFill>
              <a:effectLst/>
              <a:latin typeface="Segoe Sans"/>
            </a:endParaRPr>
          </a:p>
          <a:p>
            <a:pPr algn="l"/>
            <a:endParaRPr lang="en-US" b="0" i="0" dirty="0">
              <a:solidFill>
                <a:srgbClr val="424242"/>
              </a:solidFill>
              <a:effectLst/>
              <a:latin typeface="Segoe Sans"/>
            </a:endParaRPr>
          </a:p>
          <a:p>
            <a:pPr algn="l"/>
            <a:r>
              <a:rPr lang="en-US" b="0" i="0" dirty="0">
                <a:solidFill>
                  <a:srgbClr val="424242"/>
                </a:solidFill>
                <a:effectLst/>
                <a:latin typeface="Segoe Sans"/>
              </a:rPr>
              <a:t>This slide presents the </a:t>
            </a:r>
            <a:r>
              <a:rPr lang="en-US" b="1" i="0" dirty="0">
                <a:solidFill>
                  <a:srgbClr val="424242"/>
                </a:solidFill>
                <a:effectLst/>
                <a:latin typeface="Segoe Sans"/>
              </a:rPr>
              <a:t>core principles of responsible firearm ownership</a:t>
            </a:r>
            <a:r>
              <a:rPr lang="en-US" b="0" i="0" dirty="0">
                <a:solidFill>
                  <a:srgbClr val="424242"/>
                </a:solidFill>
                <a:effectLst/>
                <a:latin typeface="Segoe Sans"/>
              </a:rPr>
              <a:t>—rules that many participants will already know and practice. Use this familiarity to build trust and introduce the idea that </a:t>
            </a:r>
            <a:r>
              <a:rPr lang="en-US" b="1" i="0" dirty="0">
                <a:solidFill>
                  <a:srgbClr val="424242"/>
                </a:solidFill>
                <a:effectLst/>
                <a:latin typeface="Segoe Sans"/>
              </a:rPr>
              <a:t>suicide prevention is a natural extension of gun safety</a:t>
            </a:r>
            <a:r>
              <a:rPr lang="en-US" b="0" i="0" dirty="0">
                <a:solidFill>
                  <a:srgbClr val="424242"/>
                </a:solidFill>
                <a:effectLst/>
                <a:latin typeface="Segoe Sans"/>
              </a:rPr>
              <a:t>.</a:t>
            </a:r>
          </a:p>
          <a:p>
            <a:pPr algn="l"/>
            <a:endParaRPr lang="en-US" b="0" i="0" dirty="0">
              <a:solidFill>
                <a:srgbClr val="424242"/>
              </a:solidFill>
              <a:effectLst/>
              <a:latin typeface="Segoe Sans"/>
            </a:endParaRPr>
          </a:p>
          <a:p>
            <a:pPr algn="l"/>
            <a:r>
              <a:rPr lang="en-US" b="0" i="0" dirty="0">
                <a:solidFill>
                  <a:srgbClr val="424242"/>
                </a:solidFill>
                <a:effectLst/>
                <a:latin typeface="Segoe Sans"/>
              </a:rPr>
              <a:t>Key points to highlight:</a:t>
            </a:r>
          </a:p>
          <a:p>
            <a:pPr algn="l"/>
            <a:endParaRPr lang="en-US" b="0" i="0" dirty="0">
              <a:solidFill>
                <a:srgbClr val="424242"/>
              </a:solidFill>
              <a:effectLst/>
              <a:latin typeface="Segoe Sans"/>
            </a:endParaRPr>
          </a:p>
          <a:p>
            <a:pPr marL="171450" indent="-171450" algn="l">
              <a:buFont typeface="Arial" panose="020B0604020202020204" pitchFamily="34" charset="0"/>
              <a:buChar char="•"/>
            </a:pPr>
            <a:r>
              <a:rPr lang="en-US" b="0" i="0" dirty="0">
                <a:solidFill>
                  <a:srgbClr val="424242"/>
                </a:solidFill>
                <a:effectLst/>
                <a:latin typeface="Segoe Sans"/>
              </a:rPr>
              <a:t>The first ten commandments reflect </a:t>
            </a:r>
            <a:r>
              <a:rPr lang="en-US" b="1" i="0" dirty="0">
                <a:solidFill>
                  <a:srgbClr val="424242"/>
                </a:solidFill>
                <a:effectLst/>
                <a:latin typeface="Segoe Sans"/>
              </a:rPr>
              <a:t>standard firearm safety</a:t>
            </a:r>
            <a:r>
              <a:rPr lang="en-US" b="0" i="0" dirty="0">
                <a:solidFill>
                  <a:srgbClr val="424242"/>
                </a:solidFill>
                <a:effectLst/>
                <a:latin typeface="Segoe Sans"/>
              </a:rPr>
              <a:t>—treating every gun as loaded, keeping the muzzle pointed in a safe direction, and using proper maintenance and protective gear.</a:t>
            </a:r>
          </a:p>
          <a:p>
            <a:pPr marL="171450" indent="-171450" algn="l">
              <a:buFont typeface="Arial" panose="020B0604020202020204" pitchFamily="34" charset="0"/>
              <a:buChar char="•"/>
            </a:pPr>
            <a:r>
              <a:rPr lang="en-US" b="0" i="0" dirty="0">
                <a:solidFill>
                  <a:srgbClr val="424242"/>
                </a:solidFill>
                <a:effectLst/>
                <a:latin typeface="Segoe Sans"/>
              </a:rPr>
              <a:t>These rules are about </a:t>
            </a:r>
            <a:r>
              <a:rPr lang="en-US" b="1" i="0" dirty="0">
                <a:solidFill>
                  <a:srgbClr val="424242"/>
                </a:solidFill>
                <a:effectLst/>
                <a:latin typeface="Segoe Sans"/>
              </a:rPr>
              <a:t>protecting yourself and others</a:t>
            </a:r>
            <a:r>
              <a:rPr lang="en-US" b="0" i="0" dirty="0">
                <a:solidFill>
                  <a:srgbClr val="424242"/>
                </a:solidFill>
                <a:effectLst/>
                <a:latin typeface="Segoe Sans"/>
              </a:rPr>
              <a:t> from unintentional harm.</a:t>
            </a:r>
          </a:p>
          <a:p>
            <a:pPr marL="171450" indent="-171450" algn="l">
              <a:buFont typeface="Arial" panose="020B0604020202020204" pitchFamily="34" charset="0"/>
              <a:buChar char="•"/>
            </a:pPr>
            <a:r>
              <a:rPr lang="en-US" b="0" i="0" dirty="0">
                <a:solidFill>
                  <a:srgbClr val="424242"/>
                </a:solidFill>
                <a:effectLst/>
                <a:latin typeface="Segoe Sans"/>
              </a:rPr>
              <a:t>The </a:t>
            </a:r>
            <a:r>
              <a:rPr lang="en-US" b="1" i="0" dirty="0">
                <a:solidFill>
                  <a:srgbClr val="424242"/>
                </a:solidFill>
                <a:effectLst/>
                <a:latin typeface="Segoe Sans"/>
              </a:rPr>
              <a:t>11th commandment</a:t>
            </a:r>
            <a:r>
              <a:rPr lang="en-US" b="0" i="0" dirty="0">
                <a:solidFill>
                  <a:srgbClr val="424242"/>
                </a:solidFill>
                <a:effectLst/>
                <a:latin typeface="Segoe Sans"/>
              </a:rPr>
              <a:t> introduces a new layer of responsibility:</a:t>
            </a:r>
          </a:p>
          <a:p>
            <a:pPr marL="742950" lvl="1" indent="-285750" algn="l">
              <a:buFont typeface="Arial" panose="020B0604020202020204" pitchFamily="34" charset="0"/>
              <a:buChar char="•"/>
            </a:pPr>
            <a:r>
              <a:rPr lang="en-US" b="0" i="0" dirty="0">
                <a:solidFill>
                  <a:srgbClr val="424242"/>
                </a:solidFill>
                <a:effectLst/>
                <a:latin typeface="Segoe Sans"/>
              </a:rPr>
              <a:t>If someone in the home is going through a tough time or showing signs of suicidal thoughts, consider </a:t>
            </a:r>
            <a:r>
              <a:rPr lang="en-US" b="1" i="0" dirty="0">
                <a:solidFill>
                  <a:srgbClr val="424242"/>
                </a:solidFill>
                <a:effectLst/>
                <a:latin typeface="Segoe Sans"/>
              </a:rPr>
              <a:t>temporary off-site storage</a:t>
            </a:r>
            <a:r>
              <a:rPr lang="en-US" b="0" i="0" dirty="0">
                <a:solidFill>
                  <a:srgbClr val="424242"/>
                </a:solidFill>
                <a:effectLst/>
                <a:latin typeface="Segoe Sans"/>
              </a:rPr>
              <a:t> or enhanced </a:t>
            </a:r>
            <a:r>
              <a:rPr lang="en-US" b="1" i="0" dirty="0">
                <a:solidFill>
                  <a:srgbClr val="424242"/>
                </a:solidFill>
                <a:effectLst/>
                <a:latin typeface="Segoe Sans"/>
              </a:rPr>
              <a:t>safe storage practices</a:t>
            </a:r>
            <a:r>
              <a:rPr lang="en-US" b="0" i="0" dirty="0">
                <a:solidFill>
                  <a:srgbClr val="424242"/>
                </a:solidFill>
                <a:effectLst/>
                <a:latin typeface="Segoe Sans"/>
              </a:rPr>
              <a:t>.</a:t>
            </a:r>
          </a:p>
          <a:p>
            <a:pPr marL="742950" lvl="1" indent="-285750" algn="l">
              <a:buFont typeface="Arial" panose="020B0604020202020204" pitchFamily="34" charset="0"/>
              <a:buChar char="•"/>
            </a:pPr>
            <a:r>
              <a:rPr lang="en-US" b="0" i="0" dirty="0">
                <a:solidFill>
                  <a:srgbClr val="424242"/>
                </a:solidFill>
                <a:effectLst/>
                <a:latin typeface="Segoe Sans"/>
              </a:rPr>
              <a:t>This is not about taking away rights—it’s about </a:t>
            </a:r>
            <a:r>
              <a:rPr lang="en-US" b="1" i="0" dirty="0">
                <a:solidFill>
                  <a:srgbClr val="424242"/>
                </a:solidFill>
                <a:effectLst/>
                <a:latin typeface="Segoe Sans"/>
              </a:rPr>
              <a:t>protecting life</a:t>
            </a:r>
            <a:r>
              <a:rPr lang="en-US" b="0" i="0" dirty="0">
                <a:solidFill>
                  <a:srgbClr val="424242"/>
                </a:solidFill>
                <a:effectLst/>
                <a:latin typeface="Segoe Sans"/>
              </a:rPr>
              <a:t> during a vulnerable moment.</a:t>
            </a:r>
          </a:p>
          <a:p>
            <a:pPr algn="l"/>
            <a:endParaRPr lang="en-US" b="0" i="0" dirty="0">
              <a:solidFill>
                <a:srgbClr val="424242"/>
              </a:solidFill>
              <a:effectLst/>
              <a:latin typeface="Segoe Sans"/>
            </a:endParaRPr>
          </a:p>
          <a:p>
            <a:pPr algn="l"/>
            <a:r>
              <a:rPr lang="en-US" b="0" i="0" dirty="0">
                <a:solidFill>
                  <a:srgbClr val="424242"/>
                </a:solidFill>
                <a:effectLst/>
                <a:latin typeface="Segoe Sans"/>
              </a:rPr>
              <a:t>Reinforce that </a:t>
            </a:r>
            <a:r>
              <a:rPr lang="en-US" b="1" i="0" dirty="0">
                <a:solidFill>
                  <a:srgbClr val="424242"/>
                </a:solidFill>
                <a:effectLst/>
                <a:latin typeface="Segoe Sans"/>
              </a:rPr>
              <a:t>responsible gun ownership includes being proactive about safety</a:t>
            </a:r>
            <a:r>
              <a:rPr lang="en-US" b="0" i="0" dirty="0">
                <a:solidFill>
                  <a:srgbClr val="424242"/>
                </a:solidFill>
                <a:effectLst/>
                <a:latin typeface="Segoe Sans"/>
              </a:rPr>
              <a:t>, especially when it comes to mental health.</a:t>
            </a:r>
          </a:p>
          <a:p>
            <a:pPr algn="l"/>
            <a:endParaRPr lang="en-US" b="1" i="0" dirty="0">
              <a:solidFill>
                <a:srgbClr val="424242"/>
              </a:solidFill>
              <a:effectLst/>
              <a:latin typeface="Segoe Sans"/>
            </a:endParaRPr>
          </a:p>
          <a:p>
            <a:pPr algn="l"/>
            <a:r>
              <a:rPr lang="en-US" b="1" i="0" dirty="0">
                <a:solidFill>
                  <a:srgbClr val="424242"/>
                </a:solidFill>
                <a:effectLst/>
                <a:latin typeface="Segoe Sans"/>
              </a:rPr>
              <a:t>------------------------------------------------------------------------------------------------------------------------------------------------------------------------------------------------------------</a:t>
            </a:r>
          </a:p>
          <a:p>
            <a:pPr algn="l"/>
            <a:endParaRPr lang="en-US" b="1" i="0" dirty="0">
              <a:solidFill>
                <a:srgbClr val="424242"/>
              </a:solidFill>
              <a:effectLst/>
              <a:latin typeface="Segoe Sans"/>
            </a:endParaRPr>
          </a:p>
          <a:p>
            <a:pPr algn="l"/>
            <a:r>
              <a:rPr lang="en-US" b="1" i="0" dirty="0">
                <a:solidFill>
                  <a:srgbClr val="424242"/>
                </a:solidFill>
                <a:effectLst/>
                <a:latin typeface="Segoe Sans"/>
              </a:rPr>
              <a:t>Instructor Note (Law Enforcement Audience):</a:t>
            </a:r>
            <a:endParaRPr lang="en-US" b="0" i="0" dirty="0">
              <a:solidFill>
                <a:srgbClr val="424242"/>
              </a:solidFill>
              <a:effectLst/>
              <a:latin typeface="Segoe Sans"/>
            </a:endParaRPr>
          </a:p>
          <a:p>
            <a:pPr algn="l"/>
            <a:endParaRPr lang="en-US" b="0" i="0" dirty="0">
              <a:solidFill>
                <a:srgbClr val="424242"/>
              </a:solidFill>
              <a:effectLst/>
              <a:latin typeface="Segoe Sans"/>
            </a:endParaRPr>
          </a:p>
          <a:p>
            <a:pPr algn="l"/>
            <a:r>
              <a:rPr lang="en-US" b="0" i="0" dirty="0">
                <a:solidFill>
                  <a:srgbClr val="424242"/>
                </a:solidFill>
                <a:effectLst/>
                <a:latin typeface="Segoe Sans"/>
              </a:rPr>
              <a:t>This slide reviews the </a:t>
            </a:r>
            <a:r>
              <a:rPr lang="en-US" b="1" i="0" dirty="0">
                <a:solidFill>
                  <a:srgbClr val="424242"/>
                </a:solidFill>
                <a:effectLst/>
                <a:latin typeface="Segoe Sans"/>
              </a:rPr>
              <a:t>core firearm safety principles</a:t>
            </a:r>
            <a:r>
              <a:rPr lang="en-US" b="0" i="0" dirty="0">
                <a:solidFill>
                  <a:srgbClr val="424242"/>
                </a:solidFill>
                <a:effectLst/>
                <a:latin typeface="Segoe Sans"/>
              </a:rPr>
              <a:t> that law enforcement professionals are trained to follow. Use this as a foundation to introduce how these same principles can be extended to </a:t>
            </a:r>
            <a:r>
              <a:rPr lang="en-US" b="1" i="0" dirty="0">
                <a:solidFill>
                  <a:srgbClr val="424242"/>
                </a:solidFill>
                <a:effectLst/>
                <a:latin typeface="Segoe Sans"/>
              </a:rPr>
              <a:t>suicide prevention efforts</a:t>
            </a:r>
            <a:r>
              <a:rPr lang="en-US" b="0" i="0" dirty="0">
                <a:solidFill>
                  <a:srgbClr val="424242"/>
                </a:solidFill>
                <a:effectLst/>
                <a:latin typeface="Segoe Sans"/>
              </a:rPr>
              <a:t>, both on and off duty.</a:t>
            </a:r>
          </a:p>
          <a:p>
            <a:pPr algn="l"/>
            <a:endParaRPr lang="en-US" b="0" i="0" dirty="0">
              <a:solidFill>
                <a:srgbClr val="424242"/>
              </a:solidFill>
              <a:effectLst/>
              <a:latin typeface="Segoe Sans"/>
            </a:endParaRPr>
          </a:p>
          <a:p>
            <a:pPr algn="l"/>
            <a:r>
              <a:rPr lang="en-US" b="0" i="0" dirty="0">
                <a:solidFill>
                  <a:srgbClr val="424242"/>
                </a:solidFill>
                <a:effectLst/>
                <a:latin typeface="Segoe Sans"/>
              </a:rPr>
              <a:t>Key points to highlight:</a:t>
            </a:r>
          </a:p>
          <a:p>
            <a:pPr algn="l"/>
            <a:endParaRPr lang="en-US" b="0" i="0" dirty="0">
              <a:solidFill>
                <a:srgbClr val="424242"/>
              </a:solidFill>
              <a:effectLst/>
              <a:latin typeface="Segoe Sans"/>
            </a:endParaRPr>
          </a:p>
          <a:p>
            <a:pPr marL="171450" indent="-171450" algn="l">
              <a:buFont typeface="Arial" panose="020B0604020202020204" pitchFamily="34" charset="0"/>
              <a:buChar char="•"/>
            </a:pPr>
            <a:r>
              <a:rPr lang="en-US" b="0" i="0" dirty="0">
                <a:solidFill>
                  <a:srgbClr val="424242"/>
                </a:solidFill>
                <a:effectLst/>
                <a:latin typeface="Segoe Sans"/>
              </a:rPr>
              <a:t>The first ten commandments reflect </a:t>
            </a:r>
            <a:r>
              <a:rPr lang="en-US" b="1" i="0" dirty="0">
                <a:solidFill>
                  <a:srgbClr val="424242"/>
                </a:solidFill>
                <a:effectLst/>
                <a:latin typeface="Segoe Sans"/>
              </a:rPr>
              <a:t>standard law enforcement firearm protocols</a:t>
            </a:r>
            <a:r>
              <a:rPr lang="en-US" b="0" i="0" dirty="0">
                <a:solidFill>
                  <a:srgbClr val="424242"/>
                </a:solidFill>
                <a:effectLst/>
                <a:latin typeface="Segoe Sans"/>
              </a:rPr>
              <a:t>—safe handling, situational awareness, and operational readiness.</a:t>
            </a:r>
          </a:p>
          <a:p>
            <a:pPr marL="171450" indent="-171450" algn="l">
              <a:buFont typeface="Arial" panose="020B0604020202020204" pitchFamily="34" charset="0"/>
              <a:buChar char="•"/>
            </a:pPr>
            <a:r>
              <a:rPr lang="en-US" b="0" i="0" dirty="0">
                <a:solidFill>
                  <a:srgbClr val="424242"/>
                </a:solidFill>
                <a:effectLst/>
                <a:latin typeface="Segoe Sans"/>
              </a:rPr>
              <a:t>These rules are second nature to officers and reinforce the importance of </a:t>
            </a:r>
            <a:r>
              <a:rPr lang="en-US" b="1" i="0" dirty="0">
                <a:solidFill>
                  <a:srgbClr val="424242"/>
                </a:solidFill>
                <a:effectLst/>
                <a:latin typeface="Segoe Sans"/>
              </a:rPr>
              <a:t>discipline and responsibility</a:t>
            </a:r>
            <a:r>
              <a:rPr lang="en-US" b="0" i="0" dirty="0">
                <a:solidFill>
                  <a:srgbClr val="424242"/>
                </a:solidFill>
                <a:effectLst/>
                <a:latin typeface="Segoe Sans"/>
              </a:rPr>
              <a:t> in firearm use.</a:t>
            </a:r>
          </a:p>
          <a:p>
            <a:pPr marL="171450" indent="-171450" algn="l">
              <a:buFont typeface="Arial" panose="020B0604020202020204" pitchFamily="34" charset="0"/>
              <a:buChar char="•"/>
            </a:pPr>
            <a:r>
              <a:rPr lang="en-US" b="0" i="0" dirty="0">
                <a:solidFill>
                  <a:srgbClr val="424242"/>
                </a:solidFill>
                <a:effectLst/>
                <a:latin typeface="Segoe Sans"/>
              </a:rPr>
              <a:t>The </a:t>
            </a:r>
            <a:r>
              <a:rPr lang="en-US" b="1" i="0" dirty="0">
                <a:solidFill>
                  <a:srgbClr val="424242"/>
                </a:solidFill>
                <a:effectLst/>
                <a:latin typeface="Segoe Sans"/>
              </a:rPr>
              <a:t>11th commandment</a:t>
            </a:r>
            <a:r>
              <a:rPr lang="en-US" b="0" i="0" dirty="0">
                <a:solidFill>
                  <a:srgbClr val="424242"/>
                </a:solidFill>
                <a:effectLst/>
                <a:latin typeface="Segoe Sans"/>
              </a:rPr>
              <a:t> introduces a proactive approach to </a:t>
            </a:r>
            <a:r>
              <a:rPr lang="en-US" b="1" i="0" dirty="0">
                <a:solidFill>
                  <a:srgbClr val="424242"/>
                </a:solidFill>
                <a:effectLst/>
                <a:latin typeface="Segoe Sans"/>
              </a:rPr>
              <a:t>mental health and suicide prevention</a:t>
            </a:r>
            <a:r>
              <a:rPr lang="en-US" b="0" i="0" dirty="0">
                <a:solidFill>
                  <a:srgbClr val="424242"/>
                </a:solidFill>
                <a:effectLst/>
                <a:latin typeface="Segoe Sans"/>
              </a:rPr>
              <a:t>:</a:t>
            </a:r>
          </a:p>
          <a:p>
            <a:pPr marL="742950" lvl="1" indent="-285750" algn="l">
              <a:buFont typeface="Arial" panose="020B0604020202020204" pitchFamily="34" charset="0"/>
              <a:buChar char="•"/>
            </a:pPr>
            <a:r>
              <a:rPr lang="en-US" b="0" i="0" dirty="0">
                <a:solidFill>
                  <a:srgbClr val="424242"/>
                </a:solidFill>
                <a:effectLst/>
                <a:latin typeface="Segoe Sans"/>
              </a:rPr>
              <a:t>If a colleague, family member, or community member is experiencing a mental health crisis, consider </a:t>
            </a:r>
            <a:r>
              <a:rPr lang="en-US" b="1" i="0" dirty="0">
                <a:solidFill>
                  <a:srgbClr val="424242"/>
                </a:solidFill>
                <a:effectLst/>
                <a:latin typeface="Segoe Sans"/>
              </a:rPr>
              <a:t>temporary off-site storage</a:t>
            </a:r>
            <a:r>
              <a:rPr lang="en-US" b="0" i="0" dirty="0">
                <a:solidFill>
                  <a:srgbClr val="424242"/>
                </a:solidFill>
                <a:effectLst/>
                <a:latin typeface="Segoe Sans"/>
              </a:rPr>
              <a:t> or enhanced </a:t>
            </a:r>
            <a:r>
              <a:rPr lang="en-US" b="1" i="0" dirty="0">
                <a:solidFill>
                  <a:srgbClr val="424242"/>
                </a:solidFill>
                <a:effectLst/>
                <a:latin typeface="Segoe Sans"/>
              </a:rPr>
              <a:t>safe storage practices</a:t>
            </a:r>
            <a:r>
              <a:rPr lang="en-US" b="0" i="0" dirty="0">
                <a:solidFill>
                  <a:srgbClr val="424242"/>
                </a:solidFill>
                <a:effectLst/>
                <a:latin typeface="Segoe Sans"/>
              </a:rPr>
              <a:t>.</a:t>
            </a:r>
          </a:p>
          <a:p>
            <a:pPr marL="742950" lvl="1" indent="-285750" algn="l">
              <a:buFont typeface="Arial" panose="020B0604020202020204" pitchFamily="34" charset="0"/>
              <a:buChar char="•"/>
            </a:pPr>
            <a:r>
              <a:rPr lang="en-US" b="0" i="0" dirty="0">
                <a:solidFill>
                  <a:srgbClr val="424242"/>
                </a:solidFill>
                <a:effectLst/>
                <a:latin typeface="Segoe Sans"/>
              </a:rPr>
              <a:t>This is especially relevant in law enforcement, where access to firearms is routine and stress levels can be high.</a:t>
            </a:r>
          </a:p>
          <a:p>
            <a:pPr marL="742950" lvl="1" indent="-285750" algn="l">
              <a:buFont typeface="Arial" panose="020B0604020202020204" pitchFamily="34" charset="0"/>
              <a:buChar char="•"/>
            </a:pPr>
            <a:r>
              <a:rPr lang="en-US" b="0" i="0" dirty="0">
                <a:solidFill>
                  <a:srgbClr val="424242"/>
                </a:solidFill>
                <a:effectLst/>
                <a:latin typeface="Segoe Sans"/>
              </a:rPr>
              <a:t>Emphasize that this is not about questioning fitness for duty—it’s about </a:t>
            </a:r>
            <a:r>
              <a:rPr lang="en-US" b="1" i="0" dirty="0">
                <a:solidFill>
                  <a:srgbClr val="424242"/>
                </a:solidFill>
                <a:effectLst/>
                <a:latin typeface="Segoe Sans"/>
              </a:rPr>
              <a:t>protecting lives</a:t>
            </a:r>
            <a:r>
              <a:rPr lang="en-US" b="0" i="0" dirty="0">
                <a:solidFill>
                  <a:srgbClr val="424242"/>
                </a:solidFill>
                <a:effectLst/>
                <a:latin typeface="Segoe Sans"/>
              </a:rPr>
              <a:t> during moments of vulnerability.</a:t>
            </a:r>
          </a:p>
          <a:p>
            <a:pPr algn="l"/>
            <a:endParaRPr lang="en-US" b="0" i="0" dirty="0">
              <a:solidFill>
                <a:srgbClr val="424242"/>
              </a:solidFill>
              <a:effectLst/>
              <a:latin typeface="Segoe Sans"/>
            </a:endParaRPr>
          </a:p>
          <a:p>
            <a:pPr algn="l"/>
            <a:r>
              <a:rPr lang="en-US" b="0" i="0" dirty="0">
                <a:solidFill>
                  <a:srgbClr val="424242"/>
                </a:solidFill>
                <a:effectLst/>
                <a:latin typeface="Segoe Sans"/>
              </a:rPr>
              <a:t>Encourage officers to see this as an extension of their duty to </a:t>
            </a:r>
            <a:r>
              <a:rPr lang="en-US" b="1" i="0" dirty="0">
                <a:solidFill>
                  <a:srgbClr val="424242"/>
                </a:solidFill>
                <a:effectLst/>
                <a:latin typeface="Segoe Sans"/>
              </a:rPr>
              <a:t>serve and protect</a:t>
            </a:r>
            <a:r>
              <a:rPr lang="en-US" b="0" i="0" dirty="0">
                <a:solidFill>
                  <a:srgbClr val="424242"/>
                </a:solidFill>
                <a:effectLst/>
                <a:latin typeface="Segoe Sans"/>
              </a:rPr>
              <a:t>, including protecting their own well-being and that of their peers and families.</a:t>
            </a:r>
          </a:p>
          <a:p>
            <a:pPr>
              <a:spcBef>
                <a:spcPts val="381"/>
              </a:spcBef>
            </a:pPr>
            <a:endParaRPr lang="en-US" sz="1100" dirty="0"/>
          </a:p>
          <a:p>
            <a:endParaRPr lang="en-US" dirty="0"/>
          </a:p>
        </p:txBody>
      </p:sp>
    </p:spTree>
    <p:extLst>
      <p:ext uri="{BB962C8B-B14F-4D97-AF65-F5344CB8AC3E}">
        <p14:creationId xmlns:p14="http://schemas.microsoft.com/office/powerpoint/2010/main" val="3236859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424242"/>
                </a:solidFill>
                <a:effectLst/>
                <a:latin typeface="Segoe Sans"/>
              </a:rPr>
              <a:t>Instructor Note: (General Audience) </a:t>
            </a:r>
            <a:endParaRPr lang="en-US" b="0" i="0" dirty="0">
              <a:solidFill>
                <a:srgbClr val="424242"/>
              </a:solidFill>
              <a:effectLst/>
              <a:latin typeface="Segoe Sans"/>
            </a:endParaRPr>
          </a:p>
          <a:p>
            <a:pPr algn="l"/>
            <a:endParaRPr lang="en-US" b="0" i="0" dirty="0">
              <a:solidFill>
                <a:srgbClr val="424242"/>
              </a:solidFill>
              <a:effectLst/>
              <a:latin typeface="Segoe Sans"/>
            </a:endParaRPr>
          </a:p>
          <a:p>
            <a:pPr algn="l"/>
            <a:r>
              <a:rPr lang="en-US" b="0" i="0" dirty="0">
                <a:solidFill>
                  <a:srgbClr val="424242"/>
                </a:solidFill>
                <a:effectLst/>
                <a:latin typeface="Segoe Sans"/>
              </a:rPr>
              <a:t>The </a:t>
            </a:r>
            <a:r>
              <a:rPr lang="en-US" b="1" i="0" dirty="0">
                <a:solidFill>
                  <a:srgbClr val="424242"/>
                </a:solidFill>
                <a:effectLst/>
                <a:latin typeface="Segoe Sans"/>
              </a:rPr>
              <a:t>Safer Homes Collaborative</a:t>
            </a:r>
            <a:r>
              <a:rPr lang="en-US" b="0" i="0" dirty="0">
                <a:solidFill>
                  <a:srgbClr val="424242"/>
                </a:solidFill>
                <a:effectLst/>
                <a:latin typeface="Segoe Sans"/>
              </a:rPr>
              <a:t> encourages participants to view the </a:t>
            </a:r>
            <a:r>
              <a:rPr lang="en-US" b="1" i="0" dirty="0">
                <a:solidFill>
                  <a:srgbClr val="424242"/>
                </a:solidFill>
                <a:effectLst/>
                <a:latin typeface="Segoe Sans"/>
              </a:rPr>
              <a:t>responsible, safe, and legal storage of firearms</a:t>
            </a:r>
            <a:r>
              <a:rPr lang="en-US" b="0" i="0" dirty="0">
                <a:solidFill>
                  <a:srgbClr val="424242"/>
                </a:solidFill>
                <a:effectLst/>
                <a:latin typeface="Segoe Sans"/>
              </a:rPr>
              <a:t> as a standard part of home safety, just like locking up medications or securing cleaning products. This practice is especially important in preventing the tragedy of firearm suicide.</a:t>
            </a:r>
          </a:p>
          <a:p>
            <a:pPr algn="l"/>
            <a:endParaRPr lang="en-US" b="0" i="0" dirty="0">
              <a:solidFill>
                <a:srgbClr val="424242"/>
              </a:solidFill>
              <a:effectLst/>
              <a:latin typeface="Segoe Sans"/>
            </a:endParaRPr>
          </a:p>
          <a:p>
            <a:pPr marL="171450" indent="-171450" algn="l">
              <a:buFont typeface="Arial" panose="020B0604020202020204" pitchFamily="34" charset="0"/>
              <a:buChar char="•"/>
            </a:pPr>
            <a:r>
              <a:rPr lang="en-US" b="0" i="0" dirty="0">
                <a:solidFill>
                  <a:srgbClr val="424242"/>
                </a:solidFill>
                <a:effectLst/>
                <a:latin typeface="Segoe Sans"/>
              </a:rPr>
              <a:t>Most individuals who attempt or die by suicide show </a:t>
            </a:r>
            <a:r>
              <a:rPr lang="en-US" b="1" i="0" dirty="0">
                <a:solidFill>
                  <a:srgbClr val="424242"/>
                </a:solidFill>
                <a:effectLst/>
                <a:latin typeface="Segoe Sans"/>
              </a:rPr>
              <a:t>observable warning signs</a:t>
            </a:r>
            <a:r>
              <a:rPr lang="en-US" b="0" i="0" dirty="0">
                <a:solidFill>
                  <a:srgbClr val="424242"/>
                </a:solidFill>
                <a:effectLst/>
                <a:latin typeface="Segoe Sans"/>
              </a:rPr>
              <a:t> beforehand. However, many loss survivors report that they didn’t recognize these signs until it was too late.</a:t>
            </a:r>
          </a:p>
          <a:p>
            <a:pPr marL="171450" indent="-171450" algn="l">
              <a:buFont typeface="Arial" panose="020B0604020202020204" pitchFamily="34" charset="0"/>
              <a:buChar char="•"/>
            </a:pPr>
            <a:r>
              <a:rPr lang="en-US" b="0" i="0" dirty="0">
                <a:solidFill>
                  <a:srgbClr val="424242"/>
                </a:solidFill>
                <a:effectLst/>
                <a:latin typeface="Segoe Sans"/>
              </a:rPr>
              <a:t>When a firearm is </a:t>
            </a:r>
            <a:r>
              <a:rPr lang="en-US" b="1" i="0" dirty="0">
                <a:solidFill>
                  <a:srgbClr val="424242"/>
                </a:solidFill>
                <a:effectLst/>
                <a:latin typeface="Segoe Sans"/>
              </a:rPr>
              <a:t>easily accessible and not stored securely</a:t>
            </a:r>
            <a:r>
              <a:rPr lang="en-US" b="0" i="0" dirty="0">
                <a:solidFill>
                  <a:srgbClr val="424242"/>
                </a:solidFill>
                <a:effectLst/>
                <a:latin typeface="Segoe Sans"/>
              </a:rPr>
              <a:t>, the risk of a suicide attempt becoming fatal increases significantly.</a:t>
            </a:r>
          </a:p>
          <a:p>
            <a:pPr marL="171450" indent="-171450" algn="l">
              <a:buFont typeface="Arial" panose="020B0604020202020204" pitchFamily="34" charset="0"/>
              <a:buChar char="•"/>
            </a:pPr>
            <a:r>
              <a:rPr lang="en-US" b="0" i="0" dirty="0">
                <a:solidFill>
                  <a:srgbClr val="424242"/>
                </a:solidFill>
                <a:effectLst/>
                <a:latin typeface="Segoe Sans"/>
              </a:rPr>
              <a:t>Encourage participants to be </a:t>
            </a:r>
            <a:r>
              <a:rPr lang="en-US" b="1" i="0" dirty="0">
                <a:solidFill>
                  <a:srgbClr val="424242"/>
                </a:solidFill>
                <a:effectLst/>
                <a:latin typeface="Segoe Sans"/>
              </a:rPr>
              <a:t>proactive</a:t>
            </a:r>
            <a:r>
              <a:rPr lang="en-US" b="0" i="0" dirty="0">
                <a:solidFill>
                  <a:srgbClr val="424242"/>
                </a:solidFill>
                <a:effectLst/>
                <a:latin typeface="Segoe Sans"/>
              </a:rPr>
              <a:t>:</a:t>
            </a:r>
          </a:p>
          <a:p>
            <a:pPr marL="742950" lvl="1" indent="-285750" algn="l">
              <a:buFont typeface="Arial" panose="020B0604020202020204" pitchFamily="34" charset="0"/>
              <a:buChar char="•"/>
            </a:pPr>
            <a:r>
              <a:rPr lang="en-US" b="1" i="0" dirty="0">
                <a:solidFill>
                  <a:srgbClr val="424242"/>
                </a:solidFill>
                <a:effectLst/>
                <a:latin typeface="Segoe Sans"/>
              </a:rPr>
              <a:t>Layer safe storage practices</a:t>
            </a:r>
            <a:r>
              <a:rPr lang="en-US" b="0" i="0" dirty="0">
                <a:solidFill>
                  <a:srgbClr val="424242"/>
                </a:solidFill>
                <a:effectLst/>
                <a:latin typeface="Segoe Sans"/>
              </a:rPr>
              <a:t> before someone is in crisis.</a:t>
            </a:r>
          </a:p>
          <a:p>
            <a:pPr marL="742950" lvl="1" indent="-285750" algn="l">
              <a:buFont typeface="Arial" panose="020B0604020202020204" pitchFamily="34" charset="0"/>
              <a:buChar char="•"/>
            </a:pPr>
            <a:r>
              <a:rPr lang="en-US" b="0" i="0" dirty="0">
                <a:solidFill>
                  <a:srgbClr val="424242"/>
                </a:solidFill>
                <a:effectLst/>
                <a:latin typeface="Segoe Sans"/>
              </a:rPr>
              <a:t>Consider </a:t>
            </a:r>
            <a:r>
              <a:rPr lang="en-US" b="1" i="0" dirty="0">
                <a:solidFill>
                  <a:srgbClr val="424242"/>
                </a:solidFill>
                <a:effectLst/>
                <a:latin typeface="Segoe Sans"/>
              </a:rPr>
              <a:t>voluntary, temporary off-site storage</a:t>
            </a:r>
            <a:r>
              <a:rPr lang="en-US" b="0" i="0" dirty="0">
                <a:solidFill>
                  <a:srgbClr val="424242"/>
                </a:solidFill>
                <a:effectLst/>
                <a:latin typeface="Segoe Sans"/>
              </a:rPr>
              <a:t> if someone in the home is struggling or at risk.</a:t>
            </a:r>
          </a:p>
          <a:p>
            <a:pPr algn="l"/>
            <a:endParaRPr lang="en-US" b="0" i="0" dirty="0">
              <a:solidFill>
                <a:srgbClr val="424242"/>
              </a:solidFill>
              <a:effectLst/>
              <a:latin typeface="Segoe Sans"/>
            </a:endParaRPr>
          </a:p>
          <a:p>
            <a:pPr algn="l"/>
            <a:r>
              <a:rPr lang="en-US" b="0" i="0" dirty="0">
                <a:solidFill>
                  <a:srgbClr val="424242"/>
                </a:solidFill>
                <a:effectLst/>
                <a:latin typeface="Segoe Sans"/>
              </a:rPr>
              <a:t>Framing these actions as part of everyday safety, not just crisis response, can help normalize and encourage life-saving decisions.</a:t>
            </a:r>
          </a:p>
          <a:p>
            <a:pPr algn="l"/>
            <a:endParaRPr lang="en-US" b="0" i="0" dirty="0">
              <a:solidFill>
                <a:srgbClr val="424242"/>
              </a:solidFill>
              <a:effectLst/>
              <a:latin typeface="Segoe Sans"/>
            </a:endParaRPr>
          </a:p>
          <a:p>
            <a:pPr algn="l"/>
            <a:r>
              <a:rPr lang="en-US" b="0" i="0" dirty="0">
                <a:solidFill>
                  <a:srgbClr val="424242"/>
                </a:solidFill>
                <a:effectLst/>
                <a:latin typeface="Segoe Sans"/>
              </a:rPr>
              <a:t>--------------------------------------------------------------------------------------------------------------------------------------------------------------------------------------------------------------------</a:t>
            </a:r>
          </a:p>
          <a:p>
            <a:pPr algn="l"/>
            <a:endParaRPr lang="en-US" b="0" i="0" dirty="0">
              <a:solidFill>
                <a:srgbClr val="424242"/>
              </a:solidFill>
              <a:effectLst/>
              <a:latin typeface="Segoe Sans"/>
            </a:endParaRPr>
          </a:p>
          <a:p>
            <a:pPr algn="l"/>
            <a:r>
              <a:rPr lang="en-US" b="1" i="0" dirty="0">
                <a:solidFill>
                  <a:srgbClr val="424242"/>
                </a:solidFill>
                <a:effectLst/>
                <a:latin typeface="Segoe Sans"/>
              </a:rPr>
              <a:t>Instructor Note (Firearm Instructors):</a:t>
            </a:r>
            <a:endParaRPr lang="en-US" b="0" i="0" dirty="0">
              <a:solidFill>
                <a:srgbClr val="424242"/>
              </a:solidFill>
              <a:effectLst/>
              <a:latin typeface="Segoe Sans"/>
            </a:endParaRPr>
          </a:p>
          <a:p>
            <a:pPr algn="l"/>
            <a:endParaRPr lang="en-US" b="0" i="0" dirty="0">
              <a:solidFill>
                <a:srgbClr val="424242"/>
              </a:solidFill>
              <a:effectLst/>
              <a:latin typeface="Segoe Sans"/>
            </a:endParaRPr>
          </a:p>
          <a:p>
            <a:pPr algn="l"/>
            <a:r>
              <a:rPr lang="en-US" b="0" i="0" dirty="0">
                <a:solidFill>
                  <a:srgbClr val="424242"/>
                </a:solidFill>
                <a:effectLst/>
                <a:latin typeface="Segoe Sans"/>
              </a:rPr>
              <a:t>As trusted educators in firearm safety, you play a vital role in promoting not only responsible handling but also </a:t>
            </a:r>
            <a:r>
              <a:rPr lang="en-US" b="1" i="0" dirty="0">
                <a:solidFill>
                  <a:srgbClr val="424242"/>
                </a:solidFill>
                <a:effectLst/>
                <a:latin typeface="Segoe Sans"/>
              </a:rPr>
              <a:t>responsible storage</a:t>
            </a:r>
            <a:r>
              <a:rPr lang="en-US" b="0" i="0" dirty="0">
                <a:solidFill>
                  <a:srgbClr val="424242"/>
                </a:solidFill>
                <a:effectLst/>
                <a:latin typeface="Segoe Sans"/>
              </a:rPr>
              <a:t>—especially when it comes to preventing firearm suicide.</a:t>
            </a:r>
          </a:p>
          <a:p>
            <a:pPr marL="171450" indent="-171450" algn="l">
              <a:buFont typeface="Arial" panose="020B0604020202020204" pitchFamily="34" charset="0"/>
              <a:buChar char="•"/>
            </a:pPr>
            <a:r>
              <a:rPr lang="en-US" b="0" i="0" dirty="0">
                <a:solidFill>
                  <a:srgbClr val="424242"/>
                </a:solidFill>
                <a:effectLst/>
                <a:latin typeface="Segoe Sans"/>
              </a:rPr>
              <a:t>The </a:t>
            </a:r>
            <a:r>
              <a:rPr lang="en-US" b="1" i="0" dirty="0">
                <a:solidFill>
                  <a:srgbClr val="424242"/>
                </a:solidFill>
                <a:effectLst/>
                <a:latin typeface="Segoe Sans"/>
              </a:rPr>
              <a:t>Safer Homes Collaborative</a:t>
            </a:r>
            <a:r>
              <a:rPr lang="en-US" b="0" i="0" dirty="0">
                <a:solidFill>
                  <a:srgbClr val="424242"/>
                </a:solidFill>
                <a:effectLst/>
                <a:latin typeface="Segoe Sans"/>
              </a:rPr>
              <a:t> encourages firearm instructors to include </a:t>
            </a:r>
            <a:r>
              <a:rPr lang="en-US" b="1" i="0" dirty="0">
                <a:solidFill>
                  <a:srgbClr val="424242"/>
                </a:solidFill>
                <a:effectLst/>
                <a:latin typeface="Segoe Sans"/>
              </a:rPr>
              <a:t>safe, legal, and responsible storage practices</a:t>
            </a:r>
            <a:r>
              <a:rPr lang="en-US" b="0" i="0" dirty="0">
                <a:solidFill>
                  <a:srgbClr val="424242"/>
                </a:solidFill>
                <a:effectLst/>
                <a:latin typeface="Segoe Sans"/>
              </a:rPr>
              <a:t> as part of their standard safety curriculum.</a:t>
            </a:r>
          </a:p>
          <a:p>
            <a:pPr marL="171450" indent="-171450" algn="l">
              <a:buFont typeface="Arial" panose="020B0604020202020204" pitchFamily="34" charset="0"/>
              <a:buChar char="•"/>
            </a:pPr>
            <a:r>
              <a:rPr lang="en-US" b="0" i="0" dirty="0">
                <a:solidFill>
                  <a:srgbClr val="424242"/>
                </a:solidFill>
                <a:effectLst/>
                <a:latin typeface="Segoe Sans"/>
              </a:rPr>
              <a:t>Most individuals who attempt or die by suicide show </a:t>
            </a:r>
            <a:r>
              <a:rPr lang="en-US" b="1" i="0" dirty="0">
                <a:solidFill>
                  <a:srgbClr val="424242"/>
                </a:solidFill>
                <a:effectLst/>
                <a:latin typeface="Segoe Sans"/>
              </a:rPr>
              <a:t>warning signs</a:t>
            </a:r>
            <a:r>
              <a:rPr lang="en-US" b="0" i="0" dirty="0">
                <a:solidFill>
                  <a:srgbClr val="424242"/>
                </a:solidFill>
                <a:effectLst/>
                <a:latin typeface="Segoe Sans"/>
              </a:rPr>
              <a:t>, but these signs are often missed or misunderstood. When firearms are </a:t>
            </a:r>
            <a:r>
              <a:rPr lang="en-US" b="1" i="0" dirty="0">
                <a:solidFill>
                  <a:srgbClr val="424242"/>
                </a:solidFill>
                <a:effectLst/>
                <a:latin typeface="Segoe Sans"/>
              </a:rPr>
              <a:t>readily accessible and not securely stored</a:t>
            </a:r>
            <a:r>
              <a:rPr lang="en-US" b="0" i="0" dirty="0">
                <a:solidFill>
                  <a:srgbClr val="424242"/>
                </a:solidFill>
                <a:effectLst/>
                <a:latin typeface="Segoe Sans"/>
              </a:rPr>
              <a:t>, the risk of a fatal suicide attempt increases dramatically.</a:t>
            </a:r>
          </a:p>
          <a:p>
            <a:pPr marL="171450" indent="-171450" algn="l">
              <a:buFont typeface="Arial" panose="020B0604020202020204" pitchFamily="34" charset="0"/>
              <a:buChar char="•"/>
            </a:pPr>
            <a:r>
              <a:rPr lang="en-US" b="0" i="0" dirty="0">
                <a:solidFill>
                  <a:srgbClr val="424242"/>
                </a:solidFill>
                <a:effectLst/>
                <a:latin typeface="Segoe Sans"/>
              </a:rPr>
              <a:t>As instructors, you can help normalize the idea that </a:t>
            </a:r>
            <a:r>
              <a:rPr lang="en-US" b="1" i="0" dirty="0">
                <a:solidFill>
                  <a:srgbClr val="424242"/>
                </a:solidFill>
                <a:effectLst/>
                <a:latin typeface="Segoe Sans"/>
              </a:rPr>
              <a:t>safe storage is a proactive safety measure</a:t>
            </a:r>
            <a:r>
              <a:rPr lang="en-US" b="0" i="0" dirty="0">
                <a:solidFill>
                  <a:srgbClr val="424242"/>
                </a:solidFill>
                <a:effectLst/>
                <a:latin typeface="Segoe Sans"/>
              </a:rPr>
              <a:t>, not a restriction of rights.</a:t>
            </a:r>
          </a:p>
          <a:p>
            <a:pPr marL="171450" indent="-171450" algn="l">
              <a:buFont typeface="Arial" panose="020B0604020202020204" pitchFamily="34" charset="0"/>
              <a:buChar char="•"/>
            </a:pPr>
            <a:r>
              <a:rPr lang="en-US" b="0" i="0" dirty="0">
                <a:solidFill>
                  <a:srgbClr val="424242"/>
                </a:solidFill>
                <a:effectLst/>
                <a:latin typeface="Segoe Sans"/>
              </a:rPr>
              <a:t>Encourage your students to:</a:t>
            </a:r>
          </a:p>
          <a:p>
            <a:pPr marL="742950" lvl="1" indent="-285750" algn="l">
              <a:buFont typeface="Arial" panose="020B0604020202020204" pitchFamily="34" charset="0"/>
              <a:buChar char="•"/>
            </a:pPr>
            <a:r>
              <a:rPr lang="en-US" b="1" i="0" dirty="0">
                <a:solidFill>
                  <a:srgbClr val="424242"/>
                </a:solidFill>
                <a:effectLst/>
                <a:latin typeface="Segoe Sans"/>
              </a:rPr>
              <a:t>Layer safe storage practices</a:t>
            </a:r>
            <a:r>
              <a:rPr lang="en-US" b="0" i="0" dirty="0">
                <a:solidFill>
                  <a:srgbClr val="424242"/>
                </a:solidFill>
                <a:effectLst/>
                <a:latin typeface="Segoe Sans"/>
              </a:rPr>
              <a:t> before a crisis occurs.</a:t>
            </a:r>
          </a:p>
          <a:p>
            <a:pPr marL="742950" lvl="1" indent="-285750" algn="l">
              <a:buFont typeface="Arial" panose="020B0604020202020204" pitchFamily="34" charset="0"/>
              <a:buChar char="•"/>
            </a:pPr>
            <a:r>
              <a:rPr lang="en-US" b="0" i="0" dirty="0">
                <a:solidFill>
                  <a:srgbClr val="424242"/>
                </a:solidFill>
                <a:effectLst/>
                <a:latin typeface="Segoe Sans"/>
              </a:rPr>
              <a:t>Consider </a:t>
            </a:r>
            <a:r>
              <a:rPr lang="en-US" b="1" i="0" dirty="0">
                <a:solidFill>
                  <a:srgbClr val="424242"/>
                </a:solidFill>
                <a:effectLst/>
                <a:latin typeface="Segoe Sans"/>
              </a:rPr>
              <a:t>temporary off-site storage</a:t>
            </a:r>
            <a:r>
              <a:rPr lang="en-US" b="0" i="0" dirty="0">
                <a:solidFill>
                  <a:srgbClr val="424242"/>
                </a:solidFill>
                <a:effectLst/>
                <a:latin typeface="Segoe Sans"/>
              </a:rPr>
              <a:t> if someone in the home is struggling with mental health or going through a difficult time.</a:t>
            </a:r>
          </a:p>
          <a:p>
            <a:pPr algn="l"/>
            <a:endParaRPr lang="en-US" b="0" i="0" dirty="0">
              <a:solidFill>
                <a:srgbClr val="424242"/>
              </a:solidFill>
              <a:effectLst/>
              <a:latin typeface="Segoe Sans"/>
            </a:endParaRPr>
          </a:p>
          <a:p>
            <a:pPr algn="l"/>
            <a:r>
              <a:rPr lang="en-US" b="0" i="0" dirty="0">
                <a:solidFill>
                  <a:srgbClr val="424242"/>
                </a:solidFill>
                <a:effectLst/>
                <a:latin typeface="Segoe Sans"/>
              </a:rPr>
              <a:t>Framing this as part of </a:t>
            </a:r>
            <a:r>
              <a:rPr lang="en-US" b="1" i="0" dirty="0">
                <a:solidFill>
                  <a:srgbClr val="424242"/>
                </a:solidFill>
                <a:effectLst/>
                <a:latin typeface="Segoe Sans"/>
              </a:rPr>
              <a:t>comprehensive firearm safety</a:t>
            </a:r>
            <a:r>
              <a:rPr lang="en-US" b="0" i="0" dirty="0">
                <a:solidFill>
                  <a:srgbClr val="424242"/>
                </a:solidFill>
                <a:effectLst/>
                <a:latin typeface="Segoe Sans"/>
              </a:rPr>
              <a:t> helps reinforce that responsible ownership includes protecting loved ones—not just from accidents, but also from preventable tragedies like suicide.</a:t>
            </a:r>
          </a:p>
          <a:p>
            <a:pPr algn="l"/>
            <a:endParaRPr lang="en-US" b="0" i="0" dirty="0">
              <a:solidFill>
                <a:srgbClr val="424242"/>
              </a:solidFill>
              <a:effectLst/>
              <a:latin typeface="Segoe Sans"/>
            </a:endParaRPr>
          </a:p>
          <a:p>
            <a:r>
              <a:rPr lang="en-US" dirty="0">
                <a:cs typeface="Calibri"/>
              </a:rPr>
              <a:t>------------------------------------------------------------------------------------------------------------------------------------------------------------------------------------------------------------------</a:t>
            </a:r>
          </a:p>
          <a:p>
            <a:endParaRPr lang="en-US" dirty="0">
              <a:cs typeface="Calibri"/>
            </a:endParaRPr>
          </a:p>
          <a:p>
            <a:pPr algn="l"/>
            <a:r>
              <a:rPr lang="en-US" b="1" i="0" dirty="0">
                <a:solidFill>
                  <a:srgbClr val="424242"/>
                </a:solidFill>
                <a:effectLst/>
                <a:latin typeface="Segoe Sans"/>
              </a:rPr>
              <a:t>Instructor Note (Healthcare Workers):</a:t>
            </a:r>
            <a:endParaRPr lang="en-US" b="0" i="0" dirty="0">
              <a:solidFill>
                <a:srgbClr val="424242"/>
              </a:solidFill>
              <a:effectLst/>
              <a:latin typeface="Segoe Sans"/>
            </a:endParaRPr>
          </a:p>
          <a:p>
            <a:pPr algn="l"/>
            <a:endParaRPr lang="en-US" b="0" i="0" dirty="0">
              <a:solidFill>
                <a:srgbClr val="424242"/>
              </a:solidFill>
              <a:effectLst/>
              <a:latin typeface="Segoe Sans"/>
            </a:endParaRPr>
          </a:p>
          <a:p>
            <a:pPr algn="l"/>
            <a:r>
              <a:rPr lang="en-US" b="0" i="0" dirty="0">
                <a:solidFill>
                  <a:srgbClr val="424242"/>
                </a:solidFill>
                <a:effectLst/>
                <a:latin typeface="Segoe Sans"/>
              </a:rPr>
              <a:t>As healthcare professionals, you are often in a unique position to recognize and respond to suicide risk. This slide emphasizes the importance of integrating </a:t>
            </a:r>
            <a:r>
              <a:rPr lang="en-US" b="1" i="0" dirty="0">
                <a:solidFill>
                  <a:srgbClr val="424242"/>
                </a:solidFill>
                <a:effectLst/>
                <a:latin typeface="Segoe Sans"/>
              </a:rPr>
              <a:t>safe firearm storage</a:t>
            </a:r>
            <a:r>
              <a:rPr lang="en-US" b="0" i="0" dirty="0">
                <a:solidFill>
                  <a:srgbClr val="424242"/>
                </a:solidFill>
                <a:effectLst/>
                <a:latin typeface="Segoe Sans"/>
              </a:rPr>
              <a:t> into your conversations about home safety and mental health.</a:t>
            </a:r>
          </a:p>
          <a:p>
            <a:pPr algn="l">
              <a:buFont typeface="Arial" panose="020B0604020202020204" pitchFamily="34" charset="0"/>
              <a:buChar char="•"/>
            </a:pPr>
            <a:endParaRPr lang="en-US" b="0" i="0" dirty="0">
              <a:solidFill>
                <a:srgbClr val="424242"/>
              </a:solidFill>
              <a:effectLst/>
              <a:latin typeface="Segoe Sans"/>
            </a:endParaRPr>
          </a:p>
          <a:p>
            <a:pPr marL="171450" indent="-171450" algn="l">
              <a:buFont typeface="Arial" panose="020B0604020202020204" pitchFamily="34" charset="0"/>
              <a:buChar char="•"/>
            </a:pPr>
            <a:r>
              <a:rPr lang="en-US" b="0" i="0" dirty="0">
                <a:solidFill>
                  <a:srgbClr val="424242"/>
                </a:solidFill>
                <a:effectLst/>
                <a:latin typeface="Segoe Sans"/>
              </a:rPr>
              <a:t>The </a:t>
            </a:r>
            <a:r>
              <a:rPr lang="en-US" b="1" i="0" dirty="0">
                <a:solidFill>
                  <a:srgbClr val="424242"/>
                </a:solidFill>
                <a:effectLst/>
                <a:latin typeface="Segoe Sans"/>
              </a:rPr>
              <a:t>Safer Homes Collaborative</a:t>
            </a:r>
            <a:r>
              <a:rPr lang="en-US" b="0" i="0" dirty="0">
                <a:solidFill>
                  <a:srgbClr val="424242"/>
                </a:solidFill>
                <a:effectLst/>
                <a:latin typeface="Segoe Sans"/>
              </a:rPr>
              <a:t> encourages you to include </a:t>
            </a:r>
            <a:r>
              <a:rPr lang="en-US" b="1" i="0" dirty="0">
                <a:solidFill>
                  <a:srgbClr val="424242"/>
                </a:solidFill>
                <a:effectLst/>
                <a:latin typeface="Segoe Sans"/>
              </a:rPr>
              <a:t>responsible, legal, and secure firearm storage</a:t>
            </a:r>
            <a:r>
              <a:rPr lang="en-US" b="0" i="0" dirty="0">
                <a:solidFill>
                  <a:srgbClr val="424242"/>
                </a:solidFill>
                <a:effectLst/>
                <a:latin typeface="Segoe Sans"/>
              </a:rPr>
              <a:t> as part of routine safety planning—just like discussing medication safety or fall prevention.</a:t>
            </a:r>
          </a:p>
          <a:p>
            <a:pPr marL="171450" indent="-171450" algn="l">
              <a:buFont typeface="Arial" panose="020B0604020202020204" pitchFamily="34" charset="0"/>
              <a:buChar char="•"/>
            </a:pPr>
            <a:r>
              <a:rPr lang="en-US" b="0" i="0" dirty="0">
                <a:solidFill>
                  <a:srgbClr val="424242"/>
                </a:solidFill>
                <a:effectLst/>
                <a:latin typeface="Segoe Sans"/>
              </a:rPr>
              <a:t>While most individuals who attempt or die by suicide show </a:t>
            </a:r>
            <a:r>
              <a:rPr lang="en-US" b="1" i="0" dirty="0">
                <a:solidFill>
                  <a:srgbClr val="424242"/>
                </a:solidFill>
                <a:effectLst/>
                <a:latin typeface="Segoe Sans"/>
              </a:rPr>
              <a:t>warning signs</a:t>
            </a:r>
            <a:r>
              <a:rPr lang="en-US" b="0" i="0" dirty="0">
                <a:solidFill>
                  <a:srgbClr val="424242"/>
                </a:solidFill>
                <a:effectLst/>
                <a:latin typeface="Segoe Sans"/>
              </a:rPr>
              <a:t>, these signs are not always recognized in time. When a firearm is </a:t>
            </a:r>
            <a:r>
              <a:rPr lang="en-US" b="1" i="0" dirty="0">
                <a:solidFill>
                  <a:srgbClr val="424242"/>
                </a:solidFill>
                <a:effectLst/>
                <a:latin typeface="Segoe Sans"/>
              </a:rPr>
              <a:t>easily accessible and not securely stored</a:t>
            </a:r>
            <a:r>
              <a:rPr lang="en-US" b="0" i="0" dirty="0">
                <a:solidFill>
                  <a:srgbClr val="424242"/>
                </a:solidFill>
                <a:effectLst/>
                <a:latin typeface="Segoe Sans"/>
              </a:rPr>
              <a:t>, the risk of a fatal suicide attempt increases significantly.</a:t>
            </a:r>
          </a:p>
          <a:p>
            <a:pPr marL="171450" indent="-171450" algn="l">
              <a:buFont typeface="Arial" panose="020B0604020202020204" pitchFamily="34" charset="0"/>
              <a:buChar char="•"/>
            </a:pPr>
            <a:r>
              <a:rPr lang="en-US" b="0" i="0" dirty="0">
                <a:solidFill>
                  <a:srgbClr val="424242"/>
                </a:solidFill>
                <a:effectLst/>
                <a:latin typeface="Segoe Sans"/>
              </a:rPr>
              <a:t>Encourage patients and families to:</a:t>
            </a:r>
          </a:p>
          <a:p>
            <a:pPr marL="742950" lvl="1" indent="-285750" algn="l">
              <a:buFont typeface="Arial" panose="020B0604020202020204" pitchFamily="34" charset="0"/>
              <a:buChar char="•"/>
            </a:pPr>
            <a:r>
              <a:rPr lang="en-US" b="1" i="0" dirty="0">
                <a:solidFill>
                  <a:srgbClr val="424242"/>
                </a:solidFill>
                <a:effectLst/>
                <a:latin typeface="Segoe Sans"/>
              </a:rPr>
              <a:t>Implement safe storage practices</a:t>
            </a:r>
            <a:r>
              <a:rPr lang="en-US" b="0" i="0" dirty="0">
                <a:solidFill>
                  <a:srgbClr val="424242"/>
                </a:solidFill>
                <a:effectLst/>
                <a:latin typeface="Segoe Sans"/>
              </a:rPr>
              <a:t> before a crisis occurs.</a:t>
            </a:r>
          </a:p>
          <a:p>
            <a:pPr marL="742950" lvl="1" indent="-285750" algn="l">
              <a:buFont typeface="Arial" panose="020B0604020202020204" pitchFamily="34" charset="0"/>
              <a:buChar char="•"/>
            </a:pPr>
            <a:r>
              <a:rPr lang="en-US" b="0" i="0" dirty="0">
                <a:solidFill>
                  <a:srgbClr val="424242"/>
                </a:solidFill>
                <a:effectLst/>
                <a:latin typeface="Segoe Sans"/>
              </a:rPr>
              <a:t>Consider </a:t>
            </a:r>
            <a:r>
              <a:rPr lang="en-US" b="1" i="0" dirty="0">
                <a:solidFill>
                  <a:srgbClr val="424242"/>
                </a:solidFill>
                <a:effectLst/>
                <a:latin typeface="Segoe Sans"/>
              </a:rPr>
              <a:t>temporary off-site storage</a:t>
            </a:r>
            <a:r>
              <a:rPr lang="en-US" b="0" i="0" dirty="0">
                <a:solidFill>
                  <a:srgbClr val="424242"/>
                </a:solidFill>
                <a:effectLst/>
                <a:latin typeface="Segoe Sans"/>
              </a:rPr>
              <a:t> if someone in the home is experiencing a mental health crisis or showing signs of suicide risk.</a:t>
            </a:r>
          </a:p>
          <a:p>
            <a:pPr algn="l"/>
            <a:r>
              <a:rPr lang="en-US" b="0" i="0" dirty="0">
                <a:solidFill>
                  <a:srgbClr val="424242"/>
                </a:solidFill>
                <a:effectLst/>
                <a:latin typeface="Segoe Sans"/>
              </a:rPr>
              <a:t>Framing this as a </a:t>
            </a:r>
            <a:r>
              <a:rPr lang="en-US" b="1" i="0" dirty="0">
                <a:solidFill>
                  <a:srgbClr val="424242"/>
                </a:solidFill>
                <a:effectLst/>
                <a:latin typeface="Segoe Sans"/>
              </a:rPr>
              <a:t>preventive health measure</a:t>
            </a:r>
            <a:r>
              <a:rPr lang="en-US" b="0" i="0" dirty="0">
                <a:solidFill>
                  <a:srgbClr val="424242"/>
                </a:solidFill>
                <a:effectLst/>
                <a:latin typeface="Segoe Sans"/>
              </a:rPr>
              <a:t>—rather than a judgment or restriction—can help reduce stigma and increase acceptance. Your role in initiating these conversations can be </a:t>
            </a:r>
            <a:r>
              <a:rPr lang="en-US" b="1" i="0" dirty="0">
                <a:solidFill>
                  <a:srgbClr val="424242"/>
                </a:solidFill>
                <a:effectLst/>
                <a:latin typeface="Segoe Sans"/>
              </a:rPr>
              <a:t>life-saving</a:t>
            </a:r>
            <a:r>
              <a:rPr lang="en-US" b="0" i="0" dirty="0">
                <a:solidFill>
                  <a:srgbClr val="424242"/>
                </a:solidFill>
                <a:effectLst/>
                <a:latin typeface="Segoe Sans"/>
              </a:rPr>
              <a:t>.</a:t>
            </a:r>
          </a:p>
          <a:p>
            <a:endParaRPr lang="en-US" dirty="0">
              <a:cs typeface="Calibri"/>
            </a:endParaRPr>
          </a:p>
        </p:txBody>
      </p:sp>
    </p:spTree>
    <p:extLst>
      <p:ext uri="{BB962C8B-B14F-4D97-AF65-F5344CB8AC3E}">
        <p14:creationId xmlns:p14="http://schemas.microsoft.com/office/powerpoint/2010/main" val="880363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b="1" i="0" dirty="0">
                <a:solidFill>
                  <a:srgbClr val="424242"/>
                </a:solidFill>
                <a:effectLst/>
                <a:latin typeface="Segoe Sans"/>
              </a:rPr>
              <a:t>Instructor Note: (General Audience)</a:t>
            </a:r>
            <a:endParaRPr lang="en-US" sz="1600" b="0" i="0" dirty="0">
              <a:solidFill>
                <a:srgbClr val="424242"/>
              </a:solidFill>
              <a:effectLst/>
              <a:latin typeface="Segoe Sans"/>
            </a:endParaRPr>
          </a:p>
          <a:p>
            <a:pPr algn="l"/>
            <a:endParaRPr lang="en-US" sz="1600" b="0" i="0" dirty="0">
              <a:solidFill>
                <a:srgbClr val="424242"/>
              </a:solidFill>
              <a:effectLst/>
              <a:latin typeface="Segoe Sans"/>
            </a:endParaRPr>
          </a:p>
          <a:p>
            <a:pPr algn="l"/>
            <a:r>
              <a:rPr lang="en-US" sz="1600" b="0" i="0" dirty="0">
                <a:solidFill>
                  <a:srgbClr val="424242"/>
                </a:solidFill>
                <a:effectLst/>
                <a:latin typeface="Segoe Sans"/>
              </a:rPr>
              <a:t>Begin by defining </a:t>
            </a:r>
            <a:r>
              <a:rPr lang="en-US" sz="1600" b="1" i="0" dirty="0">
                <a:solidFill>
                  <a:srgbClr val="424242"/>
                </a:solidFill>
                <a:effectLst/>
                <a:latin typeface="Segoe Sans"/>
              </a:rPr>
              <a:t>risk factors</a:t>
            </a:r>
            <a:r>
              <a:rPr lang="en-US" sz="1600" b="0" i="0" dirty="0">
                <a:solidFill>
                  <a:srgbClr val="424242"/>
                </a:solidFill>
                <a:effectLst/>
                <a:latin typeface="Segoe Sans"/>
              </a:rPr>
              <a:t> as characteristics or conditions that increase the likelihood of someone developing suicidal thoughts or behaviors. These can be grouped into </a:t>
            </a:r>
            <a:r>
              <a:rPr lang="en-US" sz="1600" b="1" i="0" dirty="0">
                <a:solidFill>
                  <a:srgbClr val="424242"/>
                </a:solidFill>
                <a:effectLst/>
                <a:latin typeface="Segoe Sans"/>
              </a:rPr>
              <a:t>individual</a:t>
            </a:r>
            <a:r>
              <a:rPr lang="en-US" sz="1600" b="0" i="0" dirty="0">
                <a:solidFill>
                  <a:srgbClr val="424242"/>
                </a:solidFill>
                <a:effectLst/>
                <a:latin typeface="Segoe Sans"/>
              </a:rPr>
              <a:t>, </a:t>
            </a:r>
            <a:r>
              <a:rPr lang="en-US" sz="1600" b="1" i="0" dirty="0">
                <a:solidFill>
                  <a:srgbClr val="424242"/>
                </a:solidFill>
                <a:effectLst/>
                <a:latin typeface="Segoe Sans"/>
              </a:rPr>
              <a:t>relationship</a:t>
            </a:r>
            <a:r>
              <a:rPr lang="en-US" sz="1600" b="0" i="0" dirty="0">
                <a:solidFill>
                  <a:srgbClr val="424242"/>
                </a:solidFill>
                <a:effectLst/>
                <a:latin typeface="Segoe Sans"/>
              </a:rPr>
              <a:t>,  community,</a:t>
            </a:r>
            <a:r>
              <a:rPr lang="en-US" sz="1600" b="1" i="0" dirty="0">
                <a:solidFill>
                  <a:srgbClr val="424242"/>
                </a:solidFill>
                <a:effectLst/>
                <a:latin typeface="Segoe Sans"/>
              </a:rPr>
              <a:t> or societal</a:t>
            </a:r>
            <a:r>
              <a:rPr lang="en-US" sz="1600" b="0" i="0" dirty="0">
                <a:solidFill>
                  <a:srgbClr val="424242"/>
                </a:solidFill>
                <a:effectLst/>
                <a:latin typeface="Segoe Sans"/>
              </a:rPr>
              <a:t> categories.</a:t>
            </a:r>
          </a:p>
          <a:p>
            <a:pPr algn="l">
              <a:buFont typeface="Arial" panose="020B0604020202020204" pitchFamily="34" charset="0"/>
              <a:buNone/>
            </a:pPr>
            <a:endParaRPr lang="en-US" sz="1600" b="1" i="0" dirty="0">
              <a:solidFill>
                <a:srgbClr val="424242"/>
              </a:solidFill>
              <a:effectLst/>
              <a:latin typeface="Segoe Sans"/>
            </a:endParaRPr>
          </a:p>
          <a:p>
            <a:pPr marL="285750" indent="-285750" algn="l">
              <a:buFont typeface="Arial" panose="020B0604020202020204" pitchFamily="34" charset="0"/>
              <a:buChar char="•"/>
            </a:pPr>
            <a:r>
              <a:rPr lang="en-US" sz="1600" b="1" i="0" dirty="0">
                <a:solidFill>
                  <a:srgbClr val="424242"/>
                </a:solidFill>
                <a:effectLst/>
                <a:latin typeface="Segoe Sans"/>
              </a:rPr>
              <a:t>Engage participants</a:t>
            </a:r>
            <a:r>
              <a:rPr lang="en-US" sz="1600" b="0" i="0" dirty="0">
                <a:solidFill>
                  <a:srgbClr val="424242"/>
                </a:solidFill>
                <a:effectLst/>
                <a:latin typeface="Segoe Sans"/>
              </a:rPr>
              <a:t> by asking them to brainstorm known risk factors for suicide. After the discussion, reveal the </a:t>
            </a:r>
            <a:r>
              <a:rPr lang="en-US" sz="1600" b="1" i="0" dirty="0">
                <a:solidFill>
                  <a:srgbClr val="424242"/>
                </a:solidFill>
                <a:effectLst/>
                <a:latin typeface="Segoe Sans"/>
              </a:rPr>
              <a:t>CDC-defined risk factors</a:t>
            </a:r>
            <a:r>
              <a:rPr lang="en-US" sz="1600" b="0" i="0" dirty="0">
                <a:solidFill>
                  <a:srgbClr val="424242"/>
                </a:solidFill>
                <a:effectLst/>
                <a:latin typeface="Segoe Sans"/>
              </a:rPr>
              <a:t> and highlight any that weren’t mentioned to expand their understanding.</a:t>
            </a:r>
          </a:p>
          <a:p>
            <a:pPr marL="285750" indent="-285750" algn="l">
              <a:buFont typeface="Arial" panose="020B0604020202020204" pitchFamily="34" charset="0"/>
              <a:buChar char="•"/>
            </a:pPr>
            <a:r>
              <a:rPr lang="en-US" sz="1600" b="0" i="0" dirty="0">
                <a:solidFill>
                  <a:srgbClr val="424242"/>
                </a:solidFill>
                <a:effectLst/>
                <a:latin typeface="Segoe Sans"/>
              </a:rPr>
              <a:t>Emphasize that </a:t>
            </a:r>
            <a:r>
              <a:rPr lang="en-US" sz="1600" b="1" i="0" dirty="0">
                <a:solidFill>
                  <a:srgbClr val="424242"/>
                </a:solidFill>
                <a:effectLst/>
                <a:latin typeface="Segoe Sans"/>
              </a:rPr>
              <a:t>suicide is complex</a:t>
            </a:r>
            <a:r>
              <a:rPr lang="en-US" sz="1600" b="0" i="0" dirty="0">
                <a:solidFill>
                  <a:srgbClr val="424242"/>
                </a:solidFill>
                <a:effectLst/>
                <a:latin typeface="Segoe Sans"/>
              </a:rPr>
              <a:t>—no single risk factor predicts behavior. However, the </a:t>
            </a:r>
            <a:r>
              <a:rPr lang="en-US" sz="1600" b="1" i="0" dirty="0">
                <a:solidFill>
                  <a:srgbClr val="424242"/>
                </a:solidFill>
                <a:effectLst/>
                <a:latin typeface="Segoe Sans"/>
              </a:rPr>
              <a:t>presence of multiple risk factors</a:t>
            </a:r>
            <a:r>
              <a:rPr lang="en-US" sz="1600" b="0" i="0" dirty="0">
                <a:solidFill>
                  <a:srgbClr val="424242"/>
                </a:solidFill>
                <a:effectLst/>
                <a:latin typeface="Segoe Sans"/>
              </a:rPr>
              <a:t> increases the likelihood of suicidal thoughts or actions.</a:t>
            </a:r>
          </a:p>
          <a:p>
            <a:pPr marL="285750" indent="-285750" algn="l">
              <a:buFont typeface="Arial" panose="020B0604020202020204" pitchFamily="34" charset="0"/>
              <a:buChar char="•"/>
            </a:pPr>
            <a:r>
              <a:rPr lang="en-US" sz="1600" b="0" i="0" dirty="0">
                <a:solidFill>
                  <a:srgbClr val="424242"/>
                </a:solidFill>
                <a:effectLst/>
                <a:latin typeface="Segoe Sans"/>
              </a:rPr>
              <a:t>Reinforce the importance of </a:t>
            </a:r>
            <a:r>
              <a:rPr lang="en-US" sz="1600" b="1" i="0" dirty="0">
                <a:solidFill>
                  <a:srgbClr val="424242"/>
                </a:solidFill>
                <a:effectLst/>
                <a:latin typeface="Segoe Sans"/>
              </a:rPr>
              <a:t>early recognition and intervention</a:t>
            </a:r>
            <a:r>
              <a:rPr lang="en-US" sz="1600" b="0" i="0" dirty="0">
                <a:solidFill>
                  <a:srgbClr val="424242"/>
                </a:solidFill>
                <a:effectLst/>
                <a:latin typeface="Segoe Sans"/>
              </a:rPr>
              <a:t>. The sooner we identify risk, the better the chance of preventing suicidal behavior.</a:t>
            </a:r>
          </a:p>
          <a:p>
            <a:pPr marL="285750" indent="-285750" algn="l">
              <a:buFont typeface="Arial" panose="020B0604020202020204" pitchFamily="34" charset="0"/>
              <a:buChar char="•"/>
            </a:pPr>
            <a:r>
              <a:rPr lang="en-US" sz="1600" b="0" i="0" dirty="0">
                <a:solidFill>
                  <a:srgbClr val="424242"/>
                </a:solidFill>
                <a:effectLst/>
                <a:latin typeface="Segoe Sans"/>
              </a:rPr>
              <a:t>Remind participants that while we can’t always predict who will attempt suicide, </a:t>
            </a:r>
            <a:r>
              <a:rPr lang="en-US" sz="1600" b="1" i="0" dirty="0">
                <a:solidFill>
                  <a:srgbClr val="424242"/>
                </a:solidFill>
                <a:effectLst/>
                <a:latin typeface="Segoe Sans"/>
              </a:rPr>
              <a:t>training everyone to recognize risk factors and warning signs</a:t>
            </a:r>
            <a:r>
              <a:rPr lang="en-US" sz="1600" b="0" i="0" dirty="0">
                <a:solidFill>
                  <a:srgbClr val="424242"/>
                </a:solidFill>
                <a:effectLst/>
                <a:latin typeface="Segoe Sans"/>
              </a:rPr>
              <a:t> increases the chances of timely support and intervention.</a:t>
            </a:r>
          </a:p>
          <a:p>
            <a:pPr marL="285750" indent="-285750" algn="l">
              <a:buFont typeface="Arial" panose="020B0604020202020204" pitchFamily="34" charset="0"/>
              <a:buChar char="•"/>
            </a:pPr>
            <a:endParaRPr lang="en-US" sz="1600" b="0" i="0" dirty="0">
              <a:solidFill>
                <a:srgbClr val="424242"/>
              </a:solidFill>
              <a:effectLst/>
              <a:latin typeface="Segoe Sans"/>
            </a:endParaRPr>
          </a:p>
          <a:p>
            <a:r>
              <a:rPr lang="en-US" b="1" dirty="0">
                <a:solidFill>
                  <a:srgbClr val="202124"/>
                </a:solidFill>
                <a:latin typeface="Roboto"/>
                <a:ea typeface="Roboto"/>
                <a:cs typeface="Roboto"/>
              </a:rPr>
              <a:t>-------------------------------------------------------------------------------------------------------------------------------------------------------------------------------------------------------------</a:t>
            </a:r>
          </a:p>
          <a:p>
            <a:endParaRPr lang="en-US" b="1" dirty="0">
              <a:solidFill>
                <a:srgbClr val="202124"/>
              </a:solidFill>
              <a:latin typeface="Roboto"/>
              <a:ea typeface="Roboto"/>
              <a:cs typeface="Roboto"/>
            </a:endParaRPr>
          </a:p>
          <a:p>
            <a:pPr algn="l"/>
            <a:r>
              <a:rPr lang="en-US" b="1" i="0" dirty="0">
                <a:solidFill>
                  <a:srgbClr val="424242"/>
                </a:solidFill>
                <a:effectLst/>
                <a:latin typeface="Segoe Sans"/>
              </a:rPr>
              <a:t>Instructor Note (Healthcare Workers):</a:t>
            </a:r>
            <a:endParaRPr lang="en-US" b="0" i="0" dirty="0">
              <a:solidFill>
                <a:srgbClr val="424242"/>
              </a:solidFill>
              <a:effectLst/>
              <a:latin typeface="Segoe Sans"/>
            </a:endParaRPr>
          </a:p>
          <a:p>
            <a:pPr algn="l"/>
            <a:endParaRPr lang="en-US" b="0" i="0" dirty="0">
              <a:solidFill>
                <a:srgbClr val="424242"/>
              </a:solidFill>
              <a:effectLst/>
              <a:latin typeface="Segoe Sans"/>
            </a:endParaRPr>
          </a:p>
          <a:p>
            <a:pPr algn="l"/>
            <a:r>
              <a:rPr lang="en-US" b="0" i="0" dirty="0">
                <a:solidFill>
                  <a:srgbClr val="424242"/>
                </a:solidFill>
                <a:effectLst/>
                <a:latin typeface="Segoe Sans"/>
              </a:rPr>
              <a:t>Begin by defining </a:t>
            </a:r>
            <a:r>
              <a:rPr lang="en-US" b="1" i="0" dirty="0">
                <a:solidFill>
                  <a:srgbClr val="424242"/>
                </a:solidFill>
                <a:effectLst/>
                <a:latin typeface="Segoe Sans"/>
              </a:rPr>
              <a:t>risk factors</a:t>
            </a:r>
            <a:r>
              <a:rPr lang="en-US" b="0" i="0" dirty="0">
                <a:solidFill>
                  <a:srgbClr val="424242"/>
                </a:solidFill>
                <a:effectLst/>
                <a:latin typeface="Segoe Sans"/>
              </a:rPr>
              <a:t> as characteristics or conditions that increase the likelihood of someone developing suicidal thoughts or behaviors. These can be categorized into </a:t>
            </a:r>
            <a:r>
              <a:rPr lang="en-US" b="1" i="0" dirty="0">
                <a:solidFill>
                  <a:srgbClr val="424242"/>
                </a:solidFill>
                <a:effectLst/>
                <a:latin typeface="Segoe Sans"/>
              </a:rPr>
              <a:t>individual</a:t>
            </a:r>
            <a:r>
              <a:rPr lang="en-US" b="0" i="0" dirty="0">
                <a:solidFill>
                  <a:srgbClr val="424242"/>
                </a:solidFill>
                <a:effectLst/>
                <a:latin typeface="Segoe Sans"/>
              </a:rPr>
              <a:t>, </a:t>
            </a:r>
            <a:r>
              <a:rPr lang="en-US" b="1" i="0" dirty="0">
                <a:solidFill>
                  <a:srgbClr val="424242"/>
                </a:solidFill>
                <a:effectLst/>
                <a:latin typeface="Segoe Sans"/>
              </a:rPr>
              <a:t>relationship</a:t>
            </a:r>
            <a:r>
              <a:rPr lang="en-US" b="0" i="0" dirty="0">
                <a:solidFill>
                  <a:srgbClr val="424242"/>
                </a:solidFill>
                <a:effectLst/>
                <a:latin typeface="Segoe Sans"/>
              </a:rPr>
              <a:t>, and </a:t>
            </a:r>
            <a:r>
              <a:rPr lang="en-US" b="1" i="0" dirty="0">
                <a:solidFill>
                  <a:srgbClr val="424242"/>
                </a:solidFill>
                <a:effectLst/>
                <a:latin typeface="Segoe Sans"/>
              </a:rPr>
              <a:t>community or societal</a:t>
            </a:r>
            <a:r>
              <a:rPr lang="en-US" b="0" i="0" dirty="0">
                <a:solidFill>
                  <a:srgbClr val="424242"/>
                </a:solidFill>
                <a:effectLst/>
                <a:latin typeface="Segoe Sans"/>
              </a:rPr>
              <a:t> factors.</a:t>
            </a:r>
          </a:p>
          <a:p>
            <a:pPr algn="l">
              <a:buFont typeface="Arial" panose="020B0604020202020204" pitchFamily="34" charset="0"/>
              <a:buNone/>
            </a:pPr>
            <a:endParaRPr lang="en-US" b="0" i="0" dirty="0">
              <a:solidFill>
                <a:srgbClr val="424242"/>
              </a:solidFill>
              <a:effectLst/>
              <a:latin typeface="Segoe Sans"/>
            </a:endParaRPr>
          </a:p>
          <a:p>
            <a:pPr marL="171450" indent="-171450" algn="l">
              <a:buFont typeface="Arial" panose="020B0604020202020204" pitchFamily="34" charset="0"/>
              <a:buChar char="•"/>
            </a:pPr>
            <a:r>
              <a:rPr lang="en-US" b="0" i="0" dirty="0">
                <a:solidFill>
                  <a:srgbClr val="424242"/>
                </a:solidFill>
                <a:effectLst/>
                <a:latin typeface="Segoe Sans"/>
              </a:rPr>
              <a:t>Invite participants to </a:t>
            </a:r>
            <a:r>
              <a:rPr lang="en-US" b="1" i="0" dirty="0">
                <a:solidFill>
                  <a:srgbClr val="424242"/>
                </a:solidFill>
                <a:effectLst/>
                <a:latin typeface="Segoe Sans"/>
              </a:rPr>
              <a:t>brainstorm known risk factors</a:t>
            </a:r>
            <a:r>
              <a:rPr lang="en-US" b="0" i="0" dirty="0">
                <a:solidFill>
                  <a:srgbClr val="424242"/>
                </a:solidFill>
                <a:effectLst/>
                <a:latin typeface="Segoe Sans"/>
              </a:rPr>
              <a:t> for suicide. After discussion, present the </a:t>
            </a:r>
            <a:r>
              <a:rPr lang="en-US" b="1" i="0" dirty="0">
                <a:solidFill>
                  <a:srgbClr val="424242"/>
                </a:solidFill>
                <a:effectLst/>
                <a:latin typeface="Segoe Sans"/>
              </a:rPr>
              <a:t>CDC-defined risk factors</a:t>
            </a:r>
            <a:r>
              <a:rPr lang="en-US" b="0" i="0" dirty="0">
                <a:solidFill>
                  <a:srgbClr val="424242"/>
                </a:solidFill>
                <a:effectLst/>
                <a:latin typeface="Segoe Sans"/>
              </a:rPr>
              <a:t>, highlighting any that were not mentioned to expand their clinical awareness.</a:t>
            </a:r>
          </a:p>
          <a:p>
            <a:pPr marL="171450" indent="-171450" algn="l">
              <a:buFont typeface="Arial" panose="020B0604020202020204" pitchFamily="34" charset="0"/>
              <a:buChar char="•"/>
            </a:pPr>
            <a:r>
              <a:rPr lang="en-US" b="0" i="0" dirty="0">
                <a:solidFill>
                  <a:srgbClr val="424242"/>
                </a:solidFill>
                <a:effectLst/>
                <a:latin typeface="Segoe Sans"/>
              </a:rPr>
              <a:t>Emphasize that </a:t>
            </a:r>
            <a:r>
              <a:rPr lang="en-US" b="1" i="0" dirty="0">
                <a:solidFill>
                  <a:srgbClr val="424242"/>
                </a:solidFill>
                <a:effectLst/>
                <a:latin typeface="Segoe Sans"/>
              </a:rPr>
              <a:t>suicide is multifactorial</a:t>
            </a:r>
            <a:r>
              <a:rPr lang="en-US" b="0" i="0" dirty="0">
                <a:solidFill>
                  <a:srgbClr val="424242"/>
                </a:solidFill>
                <a:effectLst/>
                <a:latin typeface="Segoe Sans"/>
              </a:rPr>
              <a:t>—no single risk factor alone predicts behavior. However, the </a:t>
            </a:r>
            <a:r>
              <a:rPr lang="en-US" b="1" i="0" dirty="0">
                <a:solidFill>
                  <a:srgbClr val="424242"/>
                </a:solidFill>
                <a:effectLst/>
                <a:latin typeface="Segoe Sans"/>
              </a:rPr>
              <a:t>accumulation of multiple risk factors</a:t>
            </a:r>
            <a:r>
              <a:rPr lang="en-US" b="0" i="0" dirty="0">
                <a:solidFill>
                  <a:srgbClr val="424242"/>
                </a:solidFill>
                <a:effectLst/>
                <a:latin typeface="Segoe Sans"/>
              </a:rPr>
              <a:t> increases the likelihood of suicidal ideation or attempts.</a:t>
            </a:r>
          </a:p>
          <a:p>
            <a:pPr marL="171450" indent="-171450" algn="l">
              <a:buFont typeface="Arial" panose="020B0604020202020204" pitchFamily="34" charset="0"/>
              <a:buChar char="•"/>
            </a:pPr>
            <a:r>
              <a:rPr lang="en-US" b="0" i="0" dirty="0">
                <a:solidFill>
                  <a:srgbClr val="424242"/>
                </a:solidFill>
                <a:effectLst/>
                <a:latin typeface="Segoe Sans"/>
              </a:rPr>
              <a:t>Reinforce the importance of </a:t>
            </a:r>
            <a:r>
              <a:rPr lang="en-US" b="1" i="0" dirty="0">
                <a:solidFill>
                  <a:srgbClr val="424242"/>
                </a:solidFill>
                <a:effectLst/>
                <a:latin typeface="Segoe Sans"/>
              </a:rPr>
              <a:t>early identification and intervention</a:t>
            </a:r>
            <a:r>
              <a:rPr lang="en-US" b="0" i="0" dirty="0">
                <a:solidFill>
                  <a:srgbClr val="424242"/>
                </a:solidFill>
                <a:effectLst/>
                <a:latin typeface="Segoe Sans"/>
              </a:rPr>
              <a:t>. As healthcare providers, you are often in a position to notice subtle changes in behavior, mood, or functioning. The earlier you act, the greater the chance of preventing escalation.</a:t>
            </a:r>
          </a:p>
          <a:p>
            <a:pPr marL="171450" indent="-171450" algn="l">
              <a:buFont typeface="Arial" panose="020B0604020202020204" pitchFamily="34" charset="0"/>
              <a:buChar char="•"/>
            </a:pPr>
            <a:r>
              <a:rPr lang="en-US" b="0" i="0" dirty="0">
                <a:solidFill>
                  <a:srgbClr val="424242"/>
                </a:solidFill>
                <a:effectLst/>
                <a:latin typeface="Segoe Sans"/>
              </a:rPr>
              <a:t>Remind participants that while we cannot always predict who will attempt suicide, </a:t>
            </a:r>
            <a:r>
              <a:rPr lang="en-US" b="1" i="0" dirty="0">
                <a:solidFill>
                  <a:srgbClr val="424242"/>
                </a:solidFill>
                <a:effectLst/>
                <a:latin typeface="Segoe Sans"/>
              </a:rPr>
              <a:t>training to recognize risk factors and warning signs</a:t>
            </a:r>
            <a:r>
              <a:rPr lang="en-US" b="0" i="0" dirty="0">
                <a:solidFill>
                  <a:srgbClr val="424242"/>
                </a:solidFill>
                <a:effectLst/>
                <a:latin typeface="Segoe Sans"/>
              </a:rPr>
              <a:t> equips providers to respond with empathy, skill, and urgency.</a:t>
            </a:r>
          </a:p>
          <a:p>
            <a:pPr algn="l"/>
            <a:endParaRPr lang="en-US" b="0" i="0" dirty="0">
              <a:solidFill>
                <a:srgbClr val="424242"/>
              </a:solidFill>
              <a:effectLst/>
              <a:latin typeface="Segoe Sans"/>
            </a:endParaRPr>
          </a:p>
          <a:p>
            <a:pPr algn="l"/>
            <a:endParaRPr lang="en-US" b="0" i="0" dirty="0">
              <a:solidFill>
                <a:srgbClr val="424242"/>
              </a:solidFill>
              <a:effectLst/>
              <a:latin typeface="Segoe Sans"/>
            </a:endParaRPr>
          </a:p>
          <a:p>
            <a:pPr algn="l"/>
            <a:r>
              <a:rPr lang="en-US" b="0" i="0" dirty="0">
                <a:solidFill>
                  <a:srgbClr val="424242"/>
                </a:solidFill>
                <a:effectLst/>
                <a:latin typeface="Segoe Sans"/>
              </a:rPr>
              <a:t>This discussion supports the broader goal of integrating </a:t>
            </a:r>
            <a:r>
              <a:rPr lang="en-US" b="1" i="0" dirty="0">
                <a:solidFill>
                  <a:srgbClr val="424242"/>
                </a:solidFill>
                <a:effectLst/>
                <a:latin typeface="Segoe Sans"/>
              </a:rPr>
              <a:t>suicide prevention into routine clinical care</a:t>
            </a:r>
            <a:r>
              <a:rPr lang="en-US" b="0" i="0" dirty="0">
                <a:solidFill>
                  <a:srgbClr val="424242"/>
                </a:solidFill>
                <a:effectLst/>
                <a:latin typeface="Segoe Sans"/>
              </a:rPr>
              <a:t>.</a:t>
            </a:r>
          </a:p>
          <a:p>
            <a:endParaRPr lang="en-US" b="1" dirty="0">
              <a:solidFill>
                <a:srgbClr val="202124"/>
              </a:solidFill>
              <a:latin typeface="Roboto"/>
              <a:ea typeface="Roboto"/>
              <a:cs typeface="Roboto"/>
            </a:endParaRPr>
          </a:p>
        </p:txBody>
      </p:sp>
    </p:spTree>
    <p:extLst>
      <p:ext uri="{BB962C8B-B14F-4D97-AF65-F5344CB8AC3E}">
        <p14:creationId xmlns:p14="http://schemas.microsoft.com/office/powerpoint/2010/main" val="542067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DB44-A392-E016-9A09-EE3EDD16C0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594D1B-A655-D947-4395-EEF6FDB479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33EC56-6DF9-14E6-CBCB-C8B259816613}"/>
              </a:ext>
            </a:extLst>
          </p:cNvPr>
          <p:cNvSpPr>
            <a:spLocks noGrp="1"/>
          </p:cNvSpPr>
          <p:nvPr>
            <p:ph type="dt" sz="half" idx="10"/>
          </p:nvPr>
        </p:nvSpPr>
        <p:spPr/>
        <p:txBody>
          <a:bodyPr/>
          <a:lstStyle/>
          <a:p>
            <a:fld id="{D91ACDA9-8B27-43B5-805B-BB461F201518}" type="datetimeFigureOut">
              <a:rPr lang="en-US" smtClean="0"/>
              <a:t>8/1/2025</a:t>
            </a:fld>
            <a:endParaRPr lang="en-US"/>
          </a:p>
        </p:txBody>
      </p:sp>
      <p:sp>
        <p:nvSpPr>
          <p:cNvPr id="5" name="Footer Placeholder 4">
            <a:extLst>
              <a:ext uri="{FF2B5EF4-FFF2-40B4-BE49-F238E27FC236}">
                <a16:creationId xmlns:a16="http://schemas.microsoft.com/office/drawing/2014/main" id="{5DCB2A1B-01B1-466A-BF53-0484411EB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267B14-085C-0091-0C4A-80962831AAC5}"/>
              </a:ext>
            </a:extLst>
          </p:cNvPr>
          <p:cNvSpPr>
            <a:spLocks noGrp="1"/>
          </p:cNvSpPr>
          <p:nvPr>
            <p:ph type="sldNum" sz="quarter" idx="12"/>
          </p:nvPr>
        </p:nvSpPr>
        <p:spPr/>
        <p:txBody>
          <a:bodyPr/>
          <a:lstStyle/>
          <a:p>
            <a:fld id="{DAB1B5C0-D1E5-49F7-AE11-880C4F23DE5B}" type="slidenum">
              <a:rPr lang="en-US" smtClean="0"/>
              <a:t>‹#›</a:t>
            </a:fld>
            <a:endParaRPr lang="en-US"/>
          </a:p>
        </p:txBody>
      </p:sp>
    </p:spTree>
    <p:extLst>
      <p:ext uri="{BB962C8B-B14F-4D97-AF65-F5344CB8AC3E}">
        <p14:creationId xmlns:p14="http://schemas.microsoft.com/office/powerpoint/2010/main" val="298832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0A33B-E665-20E0-7922-DFA2A51792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EC8094-A238-C235-3A27-C6C423E61C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BC9E2-EEF6-4AF7-4307-C1684FF637C7}"/>
              </a:ext>
            </a:extLst>
          </p:cNvPr>
          <p:cNvSpPr>
            <a:spLocks noGrp="1"/>
          </p:cNvSpPr>
          <p:nvPr>
            <p:ph type="dt" sz="half" idx="10"/>
          </p:nvPr>
        </p:nvSpPr>
        <p:spPr/>
        <p:txBody>
          <a:bodyPr/>
          <a:lstStyle/>
          <a:p>
            <a:fld id="{D91ACDA9-8B27-43B5-805B-BB461F201518}" type="datetimeFigureOut">
              <a:rPr lang="en-US" smtClean="0"/>
              <a:t>8/1/2025</a:t>
            </a:fld>
            <a:endParaRPr lang="en-US"/>
          </a:p>
        </p:txBody>
      </p:sp>
      <p:sp>
        <p:nvSpPr>
          <p:cNvPr id="5" name="Footer Placeholder 4">
            <a:extLst>
              <a:ext uri="{FF2B5EF4-FFF2-40B4-BE49-F238E27FC236}">
                <a16:creationId xmlns:a16="http://schemas.microsoft.com/office/drawing/2014/main" id="{C3331DC3-A17E-5B79-8761-0BC7AC103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DA611-500E-832F-879F-156ACC36BBB4}"/>
              </a:ext>
            </a:extLst>
          </p:cNvPr>
          <p:cNvSpPr>
            <a:spLocks noGrp="1"/>
          </p:cNvSpPr>
          <p:nvPr>
            <p:ph type="sldNum" sz="quarter" idx="12"/>
          </p:nvPr>
        </p:nvSpPr>
        <p:spPr/>
        <p:txBody>
          <a:bodyPr/>
          <a:lstStyle/>
          <a:p>
            <a:fld id="{DAB1B5C0-D1E5-49F7-AE11-880C4F23DE5B}" type="slidenum">
              <a:rPr lang="en-US" smtClean="0"/>
              <a:t>‹#›</a:t>
            </a:fld>
            <a:endParaRPr lang="en-US"/>
          </a:p>
        </p:txBody>
      </p:sp>
    </p:spTree>
    <p:extLst>
      <p:ext uri="{BB962C8B-B14F-4D97-AF65-F5344CB8AC3E}">
        <p14:creationId xmlns:p14="http://schemas.microsoft.com/office/powerpoint/2010/main" val="3803279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055F6B-B0B1-5DD8-3AF9-8A5011B66C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9643C8-A468-F3DF-BD2D-429ACBB2BC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FF2E6C-F882-9FCC-3E1B-27871CC508B3}"/>
              </a:ext>
            </a:extLst>
          </p:cNvPr>
          <p:cNvSpPr>
            <a:spLocks noGrp="1"/>
          </p:cNvSpPr>
          <p:nvPr>
            <p:ph type="dt" sz="half" idx="10"/>
          </p:nvPr>
        </p:nvSpPr>
        <p:spPr/>
        <p:txBody>
          <a:bodyPr/>
          <a:lstStyle/>
          <a:p>
            <a:fld id="{D91ACDA9-8B27-43B5-805B-BB461F201518}" type="datetimeFigureOut">
              <a:rPr lang="en-US" smtClean="0"/>
              <a:t>8/1/2025</a:t>
            </a:fld>
            <a:endParaRPr lang="en-US"/>
          </a:p>
        </p:txBody>
      </p:sp>
      <p:sp>
        <p:nvSpPr>
          <p:cNvPr id="5" name="Footer Placeholder 4">
            <a:extLst>
              <a:ext uri="{FF2B5EF4-FFF2-40B4-BE49-F238E27FC236}">
                <a16:creationId xmlns:a16="http://schemas.microsoft.com/office/drawing/2014/main" id="{8F48BEFD-150C-A7FA-5A78-126D72FC03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B5D9C-9C7B-8785-EEC8-1909685C62D1}"/>
              </a:ext>
            </a:extLst>
          </p:cNvPr>
          <p:cNvSpPr>
            <a:spLocks noGrp="1"/>
          </p:cNvSpPr>
          <p:nvPr>
            <p:ph type="sldNum" sz="quarter" idx="12"/>
          </p:nvPr>
        </p:nvSpPr>
        <p:spPr/>
        <p:txBody>
          <a:bodyPr/>
          <a:lstStyle/>
          <a:p>
            <a:fld id="{DAB1B5C0-D1E5-49F7-AE11-880C4F23DE5B}" type="slidenum">
              <a:rPr lang="en-US" smtClean="0"/>
              <a:t>‹#›</a:t>
            </a:fld>
            <a:endParaRPr lang="en-US"/>
          </a:p>
        </p:txBody>
      </p:sp>
    </p:spTree>
    <p:extLst>
      <p:ext uri="{BB962C8B-B14F-4D97-AF65-F5344CB8AC3E}">
        <p14:creationId xmlns:p14="http://schemas.microsoft.com/office/powerpoint/2010/main" val="2102802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6"/>
          <p:cNvSpPr txBox="1">
            <a:spLocks noGrp="1"/>
          </p:cNvSpPr>
          <p:nvPr>
            <p:ph type="body" idx="1"/>
          </p:nvPr>
        </p:nvSpPr>
        <p:spPr>
          <a:xfrm>
            <a:off x="838200" y="1847850"/>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46"/>
          <p:cNvCxnSpPr/>
          <p:nvPr/>
        </p:nvCxnSpPr>
        <p:spPr>
          <a:xfrm>
            <a:off x="11812922" y="-100220"/>
            <a:ext cx="0" cy="3707578"/>
          </a:xfrm>
          <a:prstGeom prst="straightConnector1">
            <a:avLst/>
          </a:prstGeom>
          <a:noFill/>
          <a:ln w="28575" cap="flat" cmpd="sng">
            <a:solidFill>
              <a:schemeClr val="lt1"/>
            </a:solidFill>
            <a:prstDash val="solid"/>
            <a:round/>
            <a:headEnd type="none" w="sm" len="sm"/>
            <a:tailEnd type="none" w="sm" len="sm"/>
          </a:ln>
        </p:spPr>
      </p:cxnSp>
      <p:sp>
        <p:nvSpPr>
          <p:cNvPr id="28" name="Google Shape;28;p46"/>
          <p:cNvSpPr txBox="1"/>
          <p:nvPr/>
        </p:nvSpPr>
        <p:spPr>
          <a:xfrm rot="5400000">
            <a:off x="10264953" y="5181149"/>
            <a:ext cx="309209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29ABE2"/>
                </a:solidFill>
                <a:latin typeface="Oswald SemiBold"/>
                <a:ea typeface="Oswald SemiBold"/>
                <a:cs typeface="Oswald SemiBold"/>
                <a:sym typeface="Oswald SemiBold"/>
              </a:rPr>
              <a:t>CONVERSATIONS FOR SUICIDE SAFER HOMES</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4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4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5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5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55C93-2DFF-3066-EE8C-78CB92251F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C4807D-2A47-A2AB-A512-BC44C1716D48}"/>
              </a:ext>
            </a:extLst>
          </p:cNvPr>
          <p:cNvSpPr>
            <a:spLocks noGrp="1"/>
          </p:cNvSpPr>
          <p:nvPr>
            <p:ph idx="1"/>
          </p:nvPr>
        </p:nvSpPr>
        <p:spPr>
          <a:xfrm>
            <a:off x="838200" y="184785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4CDAC-8C04-AEEF-4EBA-B4916E4DB7B3}"/>
              </a:ext>
            </a:extLst>
          </p:cNvPr>
          <p:cNvSpPr>
            <a:spLocks noGrp="1"/>
          </p:cNvSpPr>
          <p:nvPr>
            <p:ph type="dt" sz="half" idx="10"/>
          </p:nvPr>
        </p:nvSpPr>
        <p:spPr/>
        <p:txBody>
          <a:bodyPr/>
          <a:lstStyle/>
          <a:p>
            <a:fld id="{D91ACDA9-8B27-43B5-805B-BB461F201518}" type="datetimeFigureOut">
              <a:rPr lang="en-US" smtClean="0"/>
              <a:t>8/1/2025</a:t>
            </a:fld>
            <a:endParaRPr lang="en-US"/>
          </a:p>
        </p:txBody>
      </p:sp>
      <p:sp>
        <p:nvSpPr>
          <p:cNvPr id="5" name="Footer Placeholder 4">
            <a:extLst>
              <a:ext uri="{FF2B5EF4-FFF2-40B4-BE49-F238E27FC236}">
                <a16:creationId xmlns:a16="http://schemas.microsoft.com/office/drawing/2014/main" id="{EE1AE7B1-A6F1-FBFD-806A-17839824A8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98D986-CAC5-1EA6-118E-1D9DA9166F98}"/>
              </a:ext>
            </a:extLst>
          </p:cNvPr>
          <p:cNvSpPr>
            <a:spLocks noGrp="1"/>
          </p:cNvSpPr>
          <p:nvPr>
            <p:ph type="sldNum" sz="quarter" idx="12"/>
          </p:nvPr>
        </p:nvSpPr>
        <p:spPr/>
        <p:txBody>
          <a:bodyPr/>
          <a:lstStyle/>
          <a:p>
            <a:fld id="{DAB1B5C0-D1E5-49F7-AE11-880C4F23DE5B}" type="slidenum">
              <a:rPr lang="en-US" smtClean="0"/>
              <a:t>‹#›</a:t>
            </a:fld>
            <a:endParaRPr lang="en-US"/>
          </a:p>
        </p:txBody>
      </p:sp>
      <p:cxnSp>
        <p:nvCxnSpPr>
          <p:cNvPr id="7" name="Google Shape;80;p13">
            <a:extLst>
              <a:ext uri="{FF2B5EF4-FFF2-40B4-BE49-F238E27FC236}">
                <a16:creationId xmlns:a16="http://schemas.microsoft.com/office/drawing/2014/main" id="{75C25060-5B8E-C592-AD79-571B31446507}"/>
              </a:ext>
            </a:extLst>
          </p:cNvPr>
          <p:cNvCxnSpPr>
            <a:cxnSpLocks/>
          </p:cNvCxnSpPr>
          <p:nvPr userDrawn="1"/>
        </p:nvCxnSpPr>
        <p:spPr>
          <a:xfrm>
            <a:off x="11812922" y="-100220"/>
            <a:ext cx="0" cy="3707578"/>
          </a:xfrm>
          <a:prstGeom prst="straightConnector1">
            <a:avLst/>
          </a:prstGeom>
          <a:noFill/>
          <a:ln w="28575" cap="flat" cmpd="sng">
            <a:solidFill>
              <a:schemeClr val="bg1"/>
            </a:solidFill>
            <a:prstDash val="solid"/>
            <a:round/>
            <a:headEnd type="none" w="med" len="med"/>
            <a:tailEnd type="none" w="med" len="med"/>
          </a:ln>
        </p:spPr>
      </p:cxnSp>
      <p:sp>
        <p:nvSpPr>
          <p:cNvPr id="10" name="TextBox 9">
            <a:extLst>
              <a:ext uri="{FF2B5EF4-FFF2-40B4-BE49-F238E27FC236}">
                <a16:creationId xmlns:a16="http://schemas.microsoft.com/office/drawing/2014/main" id="{B60EBDD9-AE85-0144-F9A9-8C90F984986C}"/>
              </a:ext>
            </a:extLst>
          </p:cNvPr>
          <p:cNvSpPr txBox="1"/>
          <p:nvPr userDrawn="1"/>
        </p:nvSpPr>
        <p:spPr>
          <a:xfrm rot="5400000">
            <a:off x="10264953" y="5181149"/>
            <a:ext cx="3092093" cy="261610"/>
          </a:xfrm>
          <a:prstGeom prst="rect">
            <a:avLst/>
          </a:prstGeom>
          <a:noFill/>
        </p:spPr>
        <p:txBody>
          <a:bodyPr wrap="square" rtlCol="0">
            <a:spAutoFit/>
          </a:bodyPr>
          <a:lstStyle/>
          <a:p>
            <a:r>
              <a:rPr lang="en-US" sz="1100">
                <a:solidFill>
                  <a:srgbClr val="29ABE2"/>
                </a:solidFill>
                <a:latin typeface="Oswald SemiBold" panose="00000700000000000000" pitchFamily="2" charset="0"/>
              </a:rPr>
              <a:t>CONVERSATIONS FOR SUICIDE SAFER HOMES</a:t>
            </a:r>
          </a:p>
        </p:txBody>
      </p:sp>
    </p:spTree>
    <p:extLst>
      <p:ext uri="{BB962C8B-B14F-4D97-AF65-F5344CB8AC3E}">
        <p14:creationId xmlns:p14="http://schemas.microsoft.com/office/powerpoint/2010/main" val="1773679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53"/>
          <p:cNvSpPr>
            <a:spLocks noGrp="1"/>
          </p:cNvSpPr>
          <p:nvPr>
            <p:ph type="pic" idx="2"/>
          </p:nvPr>
        </p:nvSpPr>
        <p:spPr>
          <a:xfrm>
            <a:off x="5183188" y="987425"/>
            <a:ext cx="6172200" cy="4873625"/>
          </a:xfrm>
          <a:prstGeom prst="rect">
            <a:avLst/>
          </a:prstGeom>
          <a:noFill/>
          <a:ln>
            <a:noFill/>
          </a:ln>
        </p:spPr>
      </p:sp>
      <p:sp>
        <p:nvSpPr>
          <p:cNvPr id="70" name="Google Shape;70;p5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5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6"/>
          <p:cNvSpPr txBox="1">
            <a:spLocks noGrp="1"/>
          </p:cNvSpPr>
          <p:nvPr>
            <p:ph type="body" idx="1"/>
          </p:nvPr>
        </p:nvSpPr>
        <p:spPr>
          <a:xfrm>
            <a:off x="838200" y="1847850"/>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46"/>
          <p:cNvCxnSpPr/>
          <p:nvPr/>
        </p:nvCxnSpPr>
        <p:spPr>
          <a:xfrm>
            <a:off x="11812922" y="-100220"/>
            <a:ext cx="0" cy="3707578"/>
          </a:xfrm>
          <a:prstGeom prst="straightConnector1">
            <a:avLst/>
          </a:prstGeom>
          <a:noFill/>
          <a:ln w="28575" cap="flat" cmpd="sng">
            <a:solidFill>
              <a:schemeClr val="lt1"/>
            </a:solidFill>
            <a:prstDash val="solid"/>
            <a:round/>
            <a:headEnd type="none" w="sm" len="sm"/>
            <a:tailEnd type="none" w="sm" len="sm"/>
          </a:ln>
        </p:spPr>
      </p:cxnSp>
      <p:sp>
        <p:nvSpPr>
          <p:cNvPr id="28" name="Google Shape;28;p46"/>
          <p:cNvSpPr txBox="1"/>
          <p:nvPr/>
        </p:nvSpPr>
        <p:spPr>
          <a:xfrm rot="5400000">
            <a:off x="10264953" y="5181149"/>
            <a:ext cx="309209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u="none" strike="noStrike" cap="none">
                <a:solidFill>
                  <a:srgbClr val="29ABE2"/>
                </a:solidFill>
                <a:latin typeface="Oswald SemiBold"/>
                <a:ea typeface="Oswald SemiBold"/>
                <a:cs typeface="Oswald SemiBold"/>
                <a:sym typeface="Oswald SemiBold"/>
              </a:rPr>
              <a:t>CONVERSATIONS FOR SUICIDE SAFER HOMES</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4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4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4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BE12-1A70-3E14-5D90-ECEE6DD17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2A06EA-1BB4-74E2-7F52-F8AB81E25F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D49D03-FD01-57FA-FB50-3ED60B351161}"/>
              </a:ext>
            </a:extLst>
          </p:cNvPr>
          <p:cNvSpPr>
            <a:spLocks noGrp="1"/>
          </p:cNvSpPr>
          <p:nvPr>
            <p:ph type="dt" sz="half" idx="10"/>
          </p:nvPr>
        </p:nvSpPr>
        <p:spPr/>
        <p:txBody>
          <a:bodyPr/>
          <a:lstStyle/>
          <a:p>
            <a:fld id="{D91ACDA9-8B27-43B5-805B-BB461F201518}" type="datetimeFigureOut">
              <a:rPr lang="en-US" smtClean="0"/>
              <a:t>8/1/2025</a:t>
            </a:fld>
            <a:endParaRPr lang="en-US"/>
          </a:p>
        </p:txBody>
      </p:sp>
      <p:sp>
        <p:nvSpPr>
          <p:cNvPr id="5" name="Footer Placeholder 4">
            <a:extLst>
              <a:ext uri="{FF2B5EF4-FFF2-40B4-BE49-F238E27FC236}">
                <a16:creationId xmlns:a16="http://schemas.microsoft.com/office/drawing/2014/main" id="{2F2CDFAD-5E51-C36A-1757-0B91C546B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7B2FB9-4664-F45C-AFD8-51F578CECEBB}"/>
              </a:ext>
            </a:extLst>
          </p:cNvPr>
          <p:cNvSpPr>
            <a:spLocks noGrp="1"/>
          </p:cNvSpPr>
          <p:nvPr>
            <p:ph type="sldNum" sz="quarter" idx="12"/>
          </p:nvPr>
        </p:nvSpPr>
        <p:spPr/>
        <p:txBody>
          <a:bodyPr/>
          <a:lstStyle/>
          <a:p>
            <a:fld id="{DAB1B5C0-D1E5-49F7-AE11-880C4F23DE5B}" type="slidenum">
              <a:rPr lang="en-US" smtClean="0"/>
              <a:t>‹#›</a:t>
            </a:fld>
            <a:endParaRPr lang="en-US"/>
          </a:p>
        </p:txBody>
      </p:sp>
    </p:spTree>
    <p:extLst>
      <p:ext uri="{BB962C8B-B14F-4D97-AF65-F5344CB8AC3E}">
        <p14:creationId xmlns:p14="http://schemas.microsoft.com/office/powerpoint/2010/main" val="190546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5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5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53"/>
          <p:cNvSpPr>
            <a:spLocks noGrp="1"/>
          </p:cNvSpPr>
          <p:nvPr>
            <p:ph type="pic" idx="2"/>
          </p:nvPr>
        </p:nvSpPr>
        <p:spPr>
          <a:xfrm>
            <a:off x="5183188" y="987425"/>
            <a:ext cx="6172200" cy="4873625"/>
          </a:xfrm>
          <a:prstGeom prst="rect">
            <a:avLst/>
          </a:prstGeom>
          <a:noFill/>
          <a:ln>
            <a:noFill/>
          </a:ln>
        </p:spPr>
      </p:sp>
      <p:sp>
        <p:nvSpPr>
          <p:cNvPr id="70" name="Google Shape;70;p5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5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5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31146-AE52-4154-A361-37FB6F86E8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D932F-C038-212E-580E-0B522F18A1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D192E5-C9DC-D256-4DEA-A34BD9A3D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B2720A-C475-3465-3A66-5C3CC06F6ADF}"/>
              </a:ext>
            </a:extLst>
          </p:cNvPr>
          <p:cNvSpPr>
            <a:spLocks noGrp="1"/>
          </p:cNvSpPr>
          <p:nvPr>
            <p:ph type="dt" sz="half" idx="10"/>
          </p:nvPr>
        </p:nvSpPr>
        <p:spPr/>
        <p:txBody>
          <a:bodyPr/>
          <a:lstStyle/>
          <a:p>
            <a:fld id="{D91ACDA9-8B27-43B5-805B-BB461F201518}" type="datetimeFigureOut">
              <a:rPr lang="en-US" smtClean="0"/>
              <a:t>8/1/2025</a:t>
            </a:fld>
            <a:endParaRPr lang="en-US"/>
          </a:p>
        </p:txBody>
      </p:sp>
      <p:sp>
        <p:nvSpPr>
          <p:cNvPr id="6" name="Footer Placeholder 5">
            <a:extLst>
              <a:ext uri="{FF2B5EF4-FFF2-40B4-BE49-F238E27FC236}">
                <a16:creationId xmlns:a16="http://schemas.microsoft.com/office/drawing/2014/main" id="{219EB115-F579-770B-A5DC-D517BA7FD9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F0BA12-EF8D-DE91-CA4E-28BCD694E199}"/>
              </a:ext>
            </a:extLst>
          </p:cNvPr>
          <p:cNvSpPr>
            <a:spLocks noGrp="1"/>
          </p:cNvSpPr>
          <p:nvPr>
            <p:ph type="sldNum" sz="quarter" idx="12"/>
          </p:nvPr>
        </p:nvSpPr>
        <p:spPr/>
        <p:txBody>
          <a:bodyPr/>
          <a:lstStyle/>
          <a:p>
            <a:fld id="{DAB1B5C0-D1E5-49F7-AE11-880C4F23DE5B}" type="slidenum">
              <a:rPr lang="en-US" smtClean="0"/>
              <a:t>‹#›</a:t>
            </a:fld>
            <a:endParaRPr lang="en-US"/>
          </a:p>
        </p:txBody>
      </p:sp>
    </p:spTree>
    <p:extLst>
      <p:ext uri="{BB962C8B-B14F-4D97-AF65-F5344CB8AC3E}">
        <p14:creationId xmlns:p14="http://schemas.microsoft.com/office/powerpoint/2010/main" val="932431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CC21-A590-4A9B-DA29-5FFC5EDA4D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A8736C-4F4D-B5C7-D33E-DF731DE3BC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AD226C-82DD-7605-005A-CA33A31AB9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010E32-B66B-4817-A8DF-B1B9C16596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7035DA-2A4E-2D84-9E6B-52E4553980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2DD1D9-9CCB-E9C1-ADA3-E4D58726C669}"/>
              </a:ext>
            </a:extLst>
          </p:cNvPr>
          <p:cNvSpPr>
            <a:spLocks noGrp="1"/>
          </p:cNvSpPr>
          <p:nvPr>
            <p:ph type="dt" sz="half" idx="10"/>
          </p:nvPr>
        </p:nvSpPr>
        <p:spPr/>
        <p:txBody>
          <a:bodyPr/>
          <a:lstStyle/>
          <a:p>
            <a:fld id="{D91ACDA9-8B27-43B5-805B-BB461F201518}" type="datetimeFigureOut">
              <a:rPr lang="en-US" smtClean="0"/>
              <a:t>8/1/2025</a:t>
            </a:fld>
            <a:endParaRPr lang="en-US"/>
          </a:p>
        </p:txBody>
      </p:sp>
      <p:sp>
        <p:nvSpPr>
          <p:cNvPr id="8" name="Footer Placeholder 7">
            <a:extLst>
              <a:ext uri="{FF2B5EF4-FFF2-40B4-BE49-F238E27FC236}">
                <a16:creationId xmlns:a16="http://schemas.microsoft.com/office/drawing/2014/main" id="{C5369C96-F70E-28E9-B2E2-C12E8A12D9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E6B767-F212-50A6-73B9-E4EDBD7907DF}"/>
              </a:ext>
            </a:extLst>
          </p:cNvPr>
          <p:cNvSpPr>
            <a:spLocks noGrp="1"/>
          </p:cNvSpPr>
          <p:nvPr>
            <p:ph type="sldNum" sz="quarter" idx="12"/>
          </p:nvPr>
        </p:nvSpPr>
        <p:spPr/>
        <p:txBody>
          <a:bodyPr/>
          <a:lstStyle/>
          <a:p>
            <a:fld id="{DAB1B5C0-D1E5-49F7-AE11-880C4F23DE5B}" type="slidenum">
              <a:rPr lang="en-US" smtClean="0"/>
              <a:t>‹#›</a:t>
            </a:fld>
            <a:endParaRPr lang="en-US"/>
          </a:p>
        </p:txBody>
      </p:sp>
    </p:spTree>
    <p:extLst>
      <p:ext uri="{BB962C8B-B14F-4D97-AF65-F5344CB8AC3E}">
        <p14:creationId xmlns:p14="http://schemas.microsoft.com/office/powerpoint/2010/main" val="1873594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1BE6F-A219-BA9C-353B-D5AA77D7D0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38ED0F-C474-3ABA-394D-DEB4B52E5B75}"/>
              </a:ext>
            </a:extLst>
          </p:cNvPr>
          <p:cNvSpPr>
            <a:spLocks noGrp="1"/>
          </p:cNvSpPr>
          <p:nvPr>
            <p:ph type="dt" sz="half" idx="10"/>
          </p:nvPr>
        </p:nvSpPr>
        <p:spPr/>
        <p:txBody>
          <a:bodyPr/>
          <a:lstStyle/>
          <a:p>
            <a:fld id="{D91ACDA9-8B27-43B5-805B-BB461F201518}" type="datetimeFigureOut">
              <a:rPr lang="en-US" smtClean="0"/>
              <a:t>8/1/2025</a:t>
            </a:fld>
            <a:endParaRPr lang="en-US"/>
          </a:p>
        </p:txBody>
      </p:sp>
      <p:sp>
        <p:nvSpPr>
          <p:cNvPr id="4" name="Footer Placeholder 3">
            <a:extLst>
              <a:ext uri="{FF2B5EF4-FFF2-40B4-BE49-F238E27FC236}">
                <a16:creationId xmlns:a16="http://schemas.microsoft.com/office/drawing/2014/main" id="{6722824A-1206-D419-C2F0-6C1F54B164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37910C-2EDC-3247-2985-48E4DA7A1F5F}"/>
              </a:ext>
            </a:extLst>
          </p:cNvPr>
          <p:cNvSpPr>
            <a:spLocks noGrp="1"/>
          </p:cNvSpPr>
          <p:nvPr>
            <p:ph type="sldNum" sz="quarter" idx="12"/>
          </p:nvPr>
        </p:nvSpPr>
        <p:spPr/>
        <p:txBody>
          <a:bodyPr/>
          <a:lstStyle/>
          <a:p>
            <a:fld id="{DAB1B5C0-D1E5-49F7-AE11-880C4F23DE5B}" type="slidenum">
              <a:rPr lang="en-US" smtClean="0"/>
              <a:t>‹#›</a:t>
            </a:fld>
            <a:endParaRPr lang="en-US"/>
          </a:p>
        </p:txBody>
      </p:sp>
    </p:spTree>
    <p:extLst>
      <p:ext uri="{BB962C8B-B14F-4D97-AF65-F5344CB8AC3E}">
        <p14:creationId xmlns:p14="http://schemas.microsoft.com/office/powerpoint/2010/main" val="1700783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898EC1-4665-7283-021F-A131610BC314}"/>
              </a:ext>
            </a:extLst>
          </p:cNvPr>
          <p:cNvSpPr>
            <a:spLocks noGrp="1"/>
          </p:cNvSpPr>
          <p:nvPr>
            <p:ph type="dt" sz="half" idx="10"/>
          </p:nvPr>
        </p:nvSpPr>
        <p:spPr/>
        <p:txBody>
          <a:bodyPr/>
          <a:lstStyle/>
          <a:p>
            <a:fld id="{D91ACDA9-8B27-43B5-805B-BB461F201518}" type="datetimeFigureOut">
              <a:rPr lang="en-US" smtClean="0"/>
              <a:t>8/1/2025</a:t>
            </a:fld>
            <a:endParaRPr lang="en-US"/>
          </a:p>
        </p:txBody>
      </p:sp>
      <p:sp>
        <p:nvSpPr>
          <p:cNvPr id="3" name="Footer Placeholder 2">
            <a:extLst>
              <a:ext uri="{FF2B5EF4-FFF2-40B4-BE49-F238E27FC236}">
                <a16:creationId xmlns:a16="http://schemas.microsoft.com/office/drawing/2014/main" id="{6980B47F-6E8E-09CA-5DE2-6BC57C2025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E04276-B71E-A1F8-7941-DF10A0AABF21}"/>
              </a:ext>
            </a:extLst>
          </p:cNvPr>
          <p:cNvSpPr>
            <a:spLocks noGrp="1"/>
          </p:cNvSpPr>
          <p:nvPr>
            <p:ph type="sldNum" sz="quarter" idx="12"/>
          </p:nvPr>
        </p:nvSpPr>
        <p:spPr/>
        <p:txBody>
          <a:bodyPr/>
          <a:lstStyle/>
          <a:p>
            <a:fld id="{DAB1B5C0-D1E5-49F7-AE11-880C4F23DE5B}" type="slidenum">
              <a:rPr lang="en-US" smtClean="0"/>
              <a:t>‹#›</a:t>
            </a:fld>
            <a:endParaRPr lang="en-US"/>
          </a:p>
        </p:txBody>
      </p:sp>
    </p:spTree>
    <p:extLst>
      <p:ext uri="{BB962C8B-B14F-4D97-AF65-F5344CB8AC3E}">
        <p14:creationId xmlns:p14="http://schemas.microsoft.com/office/powerpoint/2010/main" val="1657735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95BD7-421F-B5E1-0CFD-8C7CD91B29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D8BBCC-2EEC-8DFC-5BF8-61CA31A35B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5E7E30-4554-44AF-030C-B337FB76DF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53364A-C70B-285F-299D-658E393730DA}"/>
              </a:ext>
            </a:extLst>
          </p:cNvPr>
          <p:cNvSpPr>
            <a:spLocks noGrp="1"/>
          </p:cNvSpPr>
          <p:nvPr>
            <p:ph type="dt" sz="half" idx="10"/>
          </p:nvPr>
        </p:nvSpPr>
        <p:spPr/>
        <p:txBody>
          <a:bodyPr/>
          <a:lstStyle/>
          <a:p>
            <a:fld id="{D91ACDA9-8B27-43B5-805B-BB461F201518}" type="datetimeFigureOut">
              <a:rPr lang="en-US" smtClean="0"/>
              <a:t>8/1/2025</a:t>
            </a:fld>
            <a:endParaRPr lang="en-US"/>
          </a:p>
        </p:txBody>
      </p:sp>
      <p:sp>
        <p:nvSpPr>
          <p:cNvPr id="6" name="Footer Placeholder 5">
            <a:extLst>
              <a:ext uri="{FF2B5EF4-FFF2-40B4-BE49-F238E27FC236}">
                <a16:creationId xmlns:a16="http://schemas.microsoft.com/office/drawing/2014/main" id="{32E521BB-A004-F576-DFCD-AFECA617F2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941734-F86A-3853-3531-B05B40634789}"/>
              </a:ext>
            </a:extLst>
          </p:cNvPr>
          <p:cNvSpPr>
            <a:spLocks noGrp="1"/>
          </p:cNvSpPr>
          <p:nvPr>
            <p:ph type="sldNum" sz="quarter" idx="12"/>
          </p:nvPr>
        </p:nvSpPr>
        <p:spPr/>
        <p:txBody>
          <a:bodyPr/>
          <a:lstStyle/>
          <a:p>
            <a:fld id="{DAB1B5C0-D1E5-49F7-AE11-880C4F23DE5B}" type="slidenum">
              <a:rPr lang="en-US" smtClean="0"/>
              <a:t>‹#›</a:t>
            </a:fld>
            <a:endParaRPr lang="en-US"/>
          </a:p>
        </p:txBody>
      </p:sp>
    </p:spTree>
    <p:extLst>
      <p:ext uri="{BB962C8B-B14F-4D97-AF65-F5344CB8AC3E}">
        <p14:creationId xmlns:p14="http://schemas.microsoft.com/office/powerpoint/2010/main" val="3117066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7A414-D91C-0F3A-C477-76BE468511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3489A3-6087-68B0-5682-015D9C8BD0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DE9091-1D9C-38D1-FB7D-53C876704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3C17B4-1440-606B-E6F1-FEB90DB91A7D}"/>
              </a:ext>
            </a:extLst>
          </p:cNvPr>
          <p:cNvSpPr>
            <a:spLocks noGrp="1"/>
          </p:cNvSpPr>
          <p:nvPr>
            <p:ph type="dt" sz="half" idx="10"/>
          </p:nvPr>
        </p:nvSpPr>
        <p:spPr/>
        <p:txBody>
          <a:bodyPr/>
          <a:lstStyle/>
          <a:p>
            <a:fld id="{D91ACDA9-8B27-43B5-805B-BB461F201518}" type="datetimeFigureOut">
              <a:rPr lang="en-US" smtClean="0"/>
              <a:t>8/1/2025</a:t>
            </a:fld>
            <a:endParaRPr lang="en-US"/>
          </a:p>
        </p:txBody>
      </p:sp>
      <p:sp>
        <p:nvSpPr>
          <p:cNvPr id="6" name="Footer Placeholder 5">
            <a:extLst>
              <a:ext uri="{FF2B5EF4-FFF2-40B4-BE49-F238E27FC236}">
                <a16:creationId xmlns:a16="http://schemas.microsoft.com/office/drawing/2014/main" id="{CB45E765-8340-BEFD-EBA8-93DFE51B33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6A9B94-5DB3-1608-D699-86813C3BCBF2}"/>
              </a:ext>
            </a:extLst>
          </p:cNvPr>
          <p:cNvSpPr>
            <a:spLocks noGrp="1"/>
          </p:cNvSpPr>
          <p:nvPr>
            <p:ph type="sldNum" sz="quarter" idx="12"/>
          </p:nvPr>
        </p:nvSpPr>
        <p:spPr/>
        <p:txBody>
          <a:bodyPr/>
          <a:lstStyle/>
          <a:p>
            <a:fld id="{DAB1B5C0-D1E5-49F7-AE11-880C4F23DE5B}" type="slidenum">
              <a:rPr lang="en-US" smtClean="0"/>
              <a:t>‹#›</a:t>
            </a:fld>
            <a:endParaRPr lang="en-US"/>
          </a:p>
        </p:txBody>
      </p:sp>
    </p:spTree>
    <p:extLst>
      <p:ext uri="{BB962C8B-B14F-4D97-AF65-F5344CB8AC3E}">
        <p14:creationId xmlns:p14="http://schemas.microsoft.com/office/powerpoint/2010/main" val="2557524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13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80A33D-AD87-C84C-2BB8-6D472FFB6C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B06DE3-168C-218A-6301-914F08CAC5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3DE694-BFA1-54E0-1B7F-5AB7CBEB2F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ACDA9-8B27-43B5-805B-BB461F201518}" type="datetimeFigureOut">
              <a:rPr lang="en-US" smtClean="0"/>
              <a:t>8/1/2025</a:t>
            </a:fld>
            <a:endParaRPr lang="en-US"/>
          </a:p>
        </p:txBody>
      </p:sp>
      <p:sp>
        <p:nvSpPr>
          <p:cNvPr id="5" name="Footer Placeholder 4">
            <a:extLst>
              <a:ext uri="{FF2B5EF4-FFF2-40B4-BE49-F238E27FC236}">
                <a16:creationId xmlns:a16="http://schemas.microsoft.com/office/drawing/2014/main" id="{ACEB852F-54D8-0586-AC24-402563D969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FB49F1-745B-89F7-2F38-EFFF2B5BD9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1B5C0-D1E5-49F7-AE11-880C4F23DE5B}" type="slidenum">
              <a:rPr lang="en-US" smtClean="0"/>
              <a:t>‹#›</a:t>
            </a:fld>
            <a:endParaRPr lang="en-US"/>
          </a:p>
        </p:txBody>
      </p:sp>
    </p:spTree>
    <p:extLst>
      <p:ext uri="{BB962C8B-B14F-4D97-AF65-F5344CB8AC3E}">
        <p14:creationId xmlns:p14="http://schemas.microsoft.com/office/powerpoint/2010/main" val="2277500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1132"/>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https://player.vimeo.com/video/668732659?h=c6f4c63a65&amp;app_id=122963" TargetMode="External"/><Relationship Id="rId5" Type="http://schemas.openxmlformats.org/officeDocument/2006/relationships/image" Target="../media/image22.jpe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video" Target="https://player.vimeo.com/video/668731612?h=3bc76fdb05&amp;app_id=122963" TargetMode="External"/><Relationship Id="rId5" Type="http://schemas.openxmlformats.org/officeDocument/2006/relationships/image" Target="../media/image25.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video" Target="https://player.vimeo.com/video/668733014?h=1faa0b331e&amp;app_id=122963" TargetMode="External"/><Relationship Id="rId5" Type="http://schemas.openxmlformats.org/officeDocument/2006/relationships/image" Target="../media/image26.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video" Target="https://player.vimeo.com/video/668732342?h=2f2a6b2d89&amp;app_id=122963" TargetMode="External"/><Relationship Id="rId5" Type="http://schemas.openxmlformats.org/officeDocument/2006/relationships/image" Target="../media/image27.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3.jpe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4.xml"/><Relationship Id="rId4" Type="http://schemas.openxmlformats.org/officeDocument/2006/relationships/hyperlink" Target="http://www.yourorgwebsite.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player.vimeo.com/video/175761640?h=e8ceb3c007&amp;app_id=122963" TargetMode="External"/><Relationship Id="rId5" Type="http://schemas.openxmlformats.org/officeDocument/2006/relationships/image" Target="../media/image9.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3" name="Google Shape;93;p1" descr="A picture containing person&#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4" name="Google Shape;94;p1"/>
          <p:cNvSpPr/>
          <p:nvPr/>
        </p:nvSpPr>
        <p:spPr>
          <a:xfrm rot="-3204654">
            <a:off x="4960620" y="-7511578"/>
            <a:ext cx="8381221" cy="13796145"/>
          </a:xfrm>
          <a:prstGeom prst="rect">
            <a:avLst/>
          </a:prstGeom>
          <a:solidFill>
            <a:srgbClr val="002060">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
          <p:cNvSpPr txBox="1"/>
          <p:nvPr/>
        </p:nvSpPr>
        <p:spPr>
          <a:xfrm>
            <a:off x="6771242" y="980733"/>
            <a:ext cx="4759976" cy="1655761"/>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2D2929"/>
              </a:buClr>
              <a:buSzPts val="2400"/>
              <a:buFont typeface="Oswald SemiBold"/>
              <a:buNone/>
            </a:pPr>
            <a:r>
              <a:rPr lang="en-US" sz="4800" b="0" i="0" u="none" strike="noStrike" cap="none">
                <a:solidFill>
                  <a:schemeClr val="lt1"/>
                </a:solidFill>
                <a:latin typeface="Oswald Light"/>
                <a:ea typeface="Oswald Light"/>
                <a:cs typeface="Oswald Light"/>
                <a:sym typeface="Oswald Light"/>
              </a:rPr>
              <a:t>Conversations for Suicide Safer Homes</a:t>
            </a:r>
            <a:endParaRPr sz="4800" b="0" i="0" u="none" strike="noStrike" cap="none">
              <a:solidFill>
                <a:schemeClr val="lt1"/>
              </a:solidFill>
              <a:latin typeface="Oswald Light"/>
              <a:ea typeface="Oswald Light"/>
              <a:cs typeface="Oswald Light"/>
              <a:sym typeface="Oswald Light"/>
            </a:endParaRPr>
          </a:p>
        </p:txBody>
      </p:sp>
      <p:sp>
        <p:nvSpPr>
          <p:cNvPr id="96" name="Google Shape;96;p1"/>
          <p:cNvSpPr txBox="1"/>
          <p:nvPr/>
        </p:nvSpPr>
        <p:spPr>
          <a:xfrm>
            <a:off x="6744441" y="2427738"/>
            <a:ext cx="4759976" cy="601661"/>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2D2929"/>
              </a:buClr>
              <a:buSzPts val="2400"/>
              <a:buFont typeface="Oswald SemiBold"/>
              <a:buNone/>
            </a:pPr>
            <a:r>
              <a:rPr lang="en-US" sz="2400" b="0" i="0" u="none" strike="noStrike" cap="none">
                <a:solidFill>
                  <a:srgbClr val="F36306"/>
                </a:solidFill>
                <a:latin typeface="Arial Narrow"/>
                <a:ea typeface="Arial Narrow"/>
                <a:cs typeface="Arial Narrow"/>
                <a:sym typeface="Arial Narrow"/>
              </a:rPr>
              <a:t>a CALM-informed training</a:t>
            </a:r>
            <a:endParaRPr sz="2400" b="1" i="0" u="none" strike="noStrike" cap="none">
              <a:solidFill>
                <a:srgbClr val="F36306"/>
              </a:solidFill>
              <a:latin typeface="Arial Narrow"/>
              <a:ea typeface="Arial Narrow"/>
              <a:cs typeface="Arial Narrow"/>
              <a:sym typeface="Arial Narrow"/>
            </a:endParaRPr>
          </a:p>
        </p:txBody>
      </p:sp>
      <p:pic>
        <p:nvPicPr>
          <p:cNvPr id="97" name="Google Shape;97;p1" descr="Icon&#10;&#10;Description automatically generated"/>
          <p:cNvPicPr preferRelativeResize="0"/>
          <p:nvPr/>
        </p:nvPicPr>
        <p:blipFill rotWithShape="1">
          <a:blip r:embed="rId4">
            <a:alphaModFix/>
          </a:blip>
          <a:srcRect/>
          <a:stretch/>
        </p:blipFill>
        <p:spPr>
          <a:xfrm>
            <a:off x="9839094" y="3210249"/>
            <a:ext cx="2022515" cy="2022515"/>
          </a:xfrm>
          <a:prstGeom prst="rect">
            <a:avLst/>
          </a:prstGeom>
          <a:noFill/>
          <a:ln>
            <a:noFill/>
          </a:ln>
        </p:spPr>
      </p:pic>
      <p:sp>
        <p:nvSpPr>
          <p:cNvPr id="98" name="Google Shape;98;p1"/>
          <p:cNvSpPr/>
          <p:nvPr/>
        </p:nvSpPr>
        <p:spPr>
          <a:xfrm>
            <a:off x="0" y="-8090025"/>
            <a:ext cx="17281003" cy="808501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1"/>
          <p:cNvSpPr/>
          <p:nvPr/>
        </p:nvSpPr>
        <p:spPr>
          <a:xfrm>
            <a:off x="12192000" y="0"/>
            <a:ext cx="5022614"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17758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2;p36">
            <a:extLst>
              <a:ext uri="{FF2B5EF4-FFF2-40B4-BE49-F238E27FC236}">
                <a16:creationId xmlns:a16="http://schemas.microsoft.com/office/drawing/2014/main" id="{51531352-9FB2-470E-A46C-8FD7969D4044}"/>
              </a:ext>
            </a:extLst>
          </p:cNvPr>
          <p:cNvSpPr txBox="1">
            <a:spLocks/>
          </p:cNvSpPr>
          <p:nvPr/>
        </p:nvSpPr>
        <p:spPr>
          <a:xfrm>
            <a:off x="603798" y="160914"/>
            <a:ext cx="10986397" cy="121023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9pPr>
          </a:lstStyle>
          <a:p>
            <a:pPr marL="0" marR="0" lvl="0" indent="0" algn="l" defTabSz="914400" rtl="0" eaLnBrk="1" fontAlgn="auto" latinLnBrk="0" hangingPunct="1">
              <a:lnSpc>
                <a:spcPct val="115000"/>
              </a:lnSpc>
              <a:spcBef>
                <a:spcPts val="0"/>
              </a:spcBef>
              <a:spcAft>
                <a:spcPts val="0"/>
              </a:spcAft>
              <a:buClr>
                <a:srgbClr val="2D2929"/>
              </a:buClr>
              <a:buSzPts val="2400"/>
              <a:buFont typeface="Oswald SemiBold"/>
              <a:buNone/>
              <a:tabLst/>
              <a:defRPr/>
            </a:pPr>
            <a:r>
              <a:rPr kumimoji="0" lang="en-US" sz="3600" b="1" i="0" u="none" strike="noStrike" kern="0" cap="all" spc="0" normalizeH="0" noProof="0">
                <a:ln>
                  <a:noFill/>
                </a:ln>
                <a:solidFill>
                  <a:srgbClr val="C6540D"/>
                </a:solidFill>
                <a:effectLst/>
                <a:uLnTx/>
                <a:uFillTx/>
                <a:latin typeface="Oswald SemiBold"/>
                <a:sym typeface="Oswald SemiBold"/>
              </a:rPr>
              <a:t>Observe warning signs </a:t>
            </a:r>
            <a:r>
              <a:rPr kumimoji="0" lang="en-US" sz="3600" b="0" i="1" u="none" strike="noStrike" kern="0" cap="all" spc="0" normalizeH="0" noProof="0">
                <a:ln>
                  <a:noFill/>
                </a:ln>
                <a:solidFill>
                  <a:srgbClr val="FFFF00"/>
                </a:solidFill>
                <a:effectLst/>
                <a:uLnTx/>
                <a:uFillTx/>
                <a:latin typeface="Oswald SemiBold"/>
                <a:sym typeface="Oswald SemiBold"/>
              </a:rPr>
              <a:t>–</a:t>
            </a:r>
            <a:r>
              <a:rPr kumimoji="0" lang="en-US" b="1" i="1" u="none" strike="noStrike" kern="0" cap="all" spc="0" normalizeH="0" noProof="0">
                <a:ln>
                  <a:noFill/>
                </a:ln>
                <a:solidFill>
                  <a:srgbClr val="FFFF00"/>
                </a:solidFill>
                <a:effectLst/>
                <a:uLnTx/>
                <a:uFillTx/>
                <a:latin typeface="Oswald SemiBold"/>
                <a:sym typeface="Oswald SemiBold"/>
              </a:rPr>
              <a:t> </a:t>
            </a:r>
            <a:r>
              <a:rPr kumimoji="0" lang="en-US" b="0" i="1" u="none" strike="noStrike" kern="0" spc="0" normalizeH="0" noProof="0">
                <a:ln>
                  <a:noFill/>
                </a:ln>
                <a:solidFill>
                  <a:srgbClr val="FFFF00"/>
                </a:solidFill>
                <a:effectLst/>
                <a:uLnTx/>
                <a:uFillTx/>
                <a:latin typeface="+mn-lt"/>
                <a:sym typeface="Oswald SemiBold"/>
              </a:rPr>
              <a:t>a change from what is typical or expected</a:t>
            </a:r>
            <a:r>
              <a:rPr kumimoji="0" lang="en-US" b="0" i="0" u="none" strike="noStrike" kern="0" cap="all" spc="0" normalizeH="0" noProof="0">
                <a:ln>
                  <a:noFill/>
                </a:ln>
                <a:solidFill>
                  <a:srgbClr val="FFFF00"/>
                </a:solidFill>
                <a:effectLst/>
                <a:uLnTx/>
                <a:uFillTx/>
                <a:latin typeface="+mn-lt"/>
                <a:sym typeface="Oswald SemiBold"/>
              </a:rPr>
              <a:t> </a:t>
            </a:r>
          </a:p>
        </p:txBody>
      </p:sp>
      <p:sp>
        <p:nvSpPr>
          <p:cNvPr id="34" name="TextBox 33">
            <a:extLst>
              <a:ext uri="{FF2B5EF4-FFF2-40B4-BE49-F238E27FC236}">
                <a16:creationId xmlns:a16="http://schemas.microsoft.com/office/drawing/2014/main" id="{834FEE68-52DA-38F3-4E09-942BA7FC8958}"/>
              </a:ext>
            </a:extLst>
          </p:cNvPr>
          <p:cNvSpPr txBox="1"/>
          <p:nvPr/>
        </p:nvSpPr>
        <p:spPr>
          <a:xfrm>
            <a:off x="504825" y="6222456"/>
            <a:ext cx="1419225" cy="276999"/>
          </a:xfrm>
          <a:prstGeom prst="rect">
            <a:avLst/>
          </a:prstGeom>
          <a:noFill/>
        </p:spPr>
        <p:txBody>
          <a:bodyPr wrap="square">
            <a:spAutoFit/>
          </a:bodyPr>
          <a:lstStyle/>
          <a:p>
            <a:r>
              <a:rPr lang="en-US" sz="1200">
                <a:solidFill>
                  <a:schemeClr val="bg1"/>
                </a:solidFill>
                <a:effectLst/>
              </a:rPr>
              <a:t>CDC, 2021</a:t>
            </a:r>
          </a:p>
        </p:txBody>
      </p:sp>
      <p:sp>
        <p:nvSpPr>
          <p:cNvPr id="8" name="Google Shape;305;p40">
            <a:extLst>
              <a:ext uri="{FF2B5EF4-FFF2-40B4-BE49-F238E27FC236}">
                <a16:creationId xmlns:a16="http://schemas.microsoft.com/office/drawing/2014/main" id="{0968A33C-10ED-30F5-36EB-006C98AEAD37}"/>
              </a:ext>
            </a:extLst>
          </p:cNvPr>
          <p:cNvSpPr txBox="1">
            <a:spLocks/>
          </p:cNvSpPr>
          <p:nvPr/>
        </p:nvSpPr>
        <p:spPr>
          <a:xfrm>
            <a:off x="601805" y="1273873"/>
            <a:ext cx="10692008" cy="470863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8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9pPr>
          </a:lstStyle>
          <a:p>
            <a:pPr marR="0" lvl="0" algn="l" defTabSz="914400" rtl="0" eaLnBrk="1" fontAlgn="auto" latinLnBrk="0" hangingPunct="1">
              <a:lnSpc>
                <a:spcPct val="100000"/>
              </a:lnSpc>
              <a:spcBef>
                <a:spcPts val="0"/>
              </a:spcBef>
              <a:spcAft>
                <a:spcPts val="0"/>
              </a:spcAft>
              <a:buClr>
                <a:schemeClr val="bg1"/>
              </a:buClr>
              <a:buSzPts val="2400"/>
              <a:tabLst/>
              <a:defRPr/>
            </a:pPr>
            <a:endParaRPr lang="en-US" kern="0">
              <a:solidFill>
                <a:schemeClr val="bg1"/>
              </a:solidFill>
              <a:latin typeface="Oswald Medium" panose="00000600000000000000" pitchFamily="2" charset="0"/>
            </a:endParaRPr>
          </a:p>
          <a:p>
            <a:pPr marL="342900" marR="0" lvl="0" indent="-342900" algn="l" defTabSz="914400" rtl="0" eaLnBrk="1" fontAlgn="auto" latinLnBrk="0" hangingPunct="1">
              <a:lnSpc>
                <a:spcPct val="100000"/>
              </a:lnSpc>
              <a:spcBef>
                <a:spcPts val="0"/>
              </a:spcBef>
              <a:spcAft>
                <a:spcPts val="800"/>
              </a:spcAft>
              <a:buClr>
                <a:srgbClr val="29ABE2"/>
              </a:buClr>
              <a:buSzPts val="2400"/>
              <a:buFont typeface="Wingdings" panose="05000000000000000000" pitchFamily="2" charset="2"/>
              <a:buChar char="ü"/>
              <a:tabLst/>
              <a:defRPr/>
            </a:pPr>
            <a:r>
              <a:rPr lang="en-US" sz="2400" b="1" kern="0">
                <a:solidFill>
                  <a:srgbClr val="29ABE2"/>
                </a:solidFill>
                <a:latin typeface="Oswald Medium" panose="00000600000000000000" pitchFamily="2" charset="0"/>
              </a:rPr>
              <a:t>Mood –</a:t>
            </a:r>
            <a:r>
              <a:rPr lang="en-US" sz="2400" kern="0">
                <a:solidFill>
                  <a:srgbClr val="29ABE2"/>
                </a:solidFill>
                <a:latin typeface="Oswald Medium" panose="00000600000000000000" pitchFamily="2" charset="0"/>
              </a:rPr>
              <a:t> </a:t>
            </a:r>
            <a:r>
              <a:rPr lang="en-US" sz="2400" i="1" kern="0">
                <a:solidFill>
                  <a:schemeClr val="bg1"/>
                </a:solidFill>
                <a:latin typeface="+mn-lt"/>
              </a:rPr>
              <a:t>depressed, angry, impulsive, lethargic</a:t>
            </a:r>
          </a:p>
          <a:p>
            <a:pPr marL="342900" marR="0" lvl="0" indent="-342900" algn="l" defTabSz="914400" rtl="0" eaLnBrk="1" fontAlgn="auto" latinLnBrk="0" hangingPunct="1">
              <a:lnSpc>
                <a:spcPct val="100000"/>
              </a:lnSpc>
              <a:spcBef>
                <a:spcPts val="0"/>
              </a:spcBef>
              <a:spcAft>
                <a:spcPts val="800"/>
              </a:spcAft>
              <a:buClr>
                <a:srgbClr val="29ABE2"/>
              </a:buClr>
              <a:buSzPts val="2400"/>
              <a:buFont typeface="Wingdings" panose="05000000000000000000" pitchFamily="2" charset="2"/>
              <a:buChar char="ü"/>
              <a:tabLst/>
              <a:defRPr/>
            </a:pPr>
            <a:r>
              <a:rPr lang="en-US" sz="2400" b="1" kern="0">
                <a:solidFill>
                  <a:srgbClr val="29ABE2"/>
                </a:solidFill>
                <a:latin typeface="Oswald Medium" panose="00000600000000000000" pitchFamily="2" charset="0"/>
              </a:rPr>
              <a:t>Major life change –</a:t>
            </a:r>
            <a:r>
              <a:rPr lang="en-US" sz="2400" kern="0">
                <a:solidFill>
                  <a:srgbClr val="29ABE2"/>
                </a:solidFill>
                <a:latin typeface="Oswald Medium" panose="00000600000000000000" pitchFamily="2" charset="0"/>
              </a:rPr>
              <a:t> </a:t>
            </a:r>
            <a:r>
              <a:rPr lang="en-US" sz="2400" i="1" kern="0">
                <a:solidFill>
                  <a:schemeClr val="bg1"/>
                </a:solidFill>
                <a:latin typeface="+mn-lt"/>
              </a:rPr>
              <a:t>facing a breakup, legal/money challenges,  or another personal setback that represents a loss</a:t>
            </a:r>
          </a:p>
          <a:p>
            <a:pPr marL="342900" lvl="0" indent="-342900">
              <a:spcAft>
                <a:spcPts val="800"/>
              </a:spcAft>
              <a:buClr>
                <a:srgbClr val="29ABE2"/>
              </a:buClr>
              <a:buFont typeface="Wingdings" panose="05000000000000000000" pitchFamily="2" charset="2"/>
              <a:buChar char="ü"/>
              <a:defRPr/>
            </a:pPr>
            <a:r>
              <a:rPr lang="en-US" sz="2400" b="1" kern="0">
                <a:solidFill>
                  <a:srgbClr val="29ABE2"/>
                </a:solidFill>
                <a:latin typeface="Oswald Medium" panose="00000600000000000000" pitchFamily="2" charset="0"/>
              </a:rPr>
              <a:t>Substance use or misuse – </a:t>
            </a:r>
            <a:r>
              <a:rPr lang="en-US" sz="2400" i="1" kern="0">
                <a:solidFill>
                  <a:schemeClr val="bg1"/>
                </a:solidFill>
                <a:latin typeface="+mn-lt"/>
              </a:rPr>
              <a:t>increase in prescription or recreational drugs or alcohol</a:t>
            </a:r>
          </a:p>
          <a:p>
            <a:pPr marL="342900" lvl="0" indent="-342900">
              <a:spcAft>
                <a:spcPts val="800"/>
              </a:spcAft>
              <a:buClr>
                <a:srgbClr val="29ABE2"/>
              </a:buClr>
              <a:buFont typeface="Wingdings" panose="05000000000000000000" pitchFamily="2" charset="2"/>
              <a:buChar char="ü"/>
              <a:defRPr/>
            </a:pPr>
            <a:r>
              <a:rPr lang="en-US" sz="2400" b="1" kern="0">
                <a:solidFill>
                  <a:srgbClr val="29ABE2"/>
                </a:solidFill>
                <a:latin typeface="Oswald" panose="00000500000000000000" pitchFamily="2" charset="0"/>
              </a:rPr>
              <a:t>Behaviors – </a:t>
            </a:r>
            <a:r>
              <a:rPr lang="en-US" sz="2400" i="1" kern="0">
                <a:solidFill>
                  <a:schemeClr val="bg1"/>
                </a:solidFill>
                <a:latin typeface="+mn-lt"/>
              </a:rPr>
              <a:t>withdrawing from usual activities, writing or drawing about suicide/death, absenteeism or presenteeism, reckless behaviors, giving things away, acquiring or having access to lethal means</a:t>
            </a:r>
          </a:p>
          <a:p>
            <a:pPr marL="342900" lvl="0" indent="-342900">
              <a:spcAft>
                <a:spcPts val="800"/>
              </a:spcAft>
              <a:buClr>
                <a:srgbClr val="29ABE2"/>
              </a:buClr>
              <a:buFont typeface="Wingdings" panose="05000000000000000000" pitchFamily="2" charset="2"/>
              <a:buChar char="ü"/>
              <a:defRPr/>
            </a:pPr>
            <a:r>
              <a:rPr lang="en-US" sz="2400" b="1" kern="0">
                <a:solidFill>
                  <a:srgbClr val="29ABE2"/>
                </a:solidFill>
                <a:latin typeface="Oswald" panose="00000500000000000000" pitchFamily="2" charset="0"/>
              </a:rPr>
              <a:t>Affect/Emotion – </a:t>
            </a:r>
            <a:r>
              <a:rPr lang="en-US" sz="2400" i="1" kern="0">
                <a:solidFill>
                  <a:schemeClr val="bg1"/>
                </a:solidFill>
                <a:latin typeface="+mn-lt"/>
              </a:rPr>
              <a:t>hopeless, sense of burden, trapped or stuck with no way out of the circumstances, unexplained euphoric shift like the weight has lifted off their shoulders</a:t>
            </a:r>
            <a:endParaRPr lang="en-US" sz="2400" b="1" kern="0">
              <a:solidFill>
                <a:srgbClr val="29ABE2"/>
              </a:solidFill>
              <a:latin typeface="Oswald" panose="00000500000000000000" pitchFamily="2" charset="0"/>
            </a:endParaRPr>
          </a:p>
        </p:txBody>
      </p:sp>
      <p:pic>
        <p:nvPicPr>
          <p:cNvPr id="9" name="Picture 8" descr="Icon&#10;&#10;Description automatically generated">
            <a:extLst>
              <a:ext uri="{FF2B5EF4-FFF2-40B4-BE49-F238E27FC236}">
                <a16:creationId xmlns:a16="http://schemas.microsoft.com/office/drawing/2014/main" id="{297AC8A3-A737-91F8-183F-C9E2C9BFD28F}"/>
              </a:ext>
            </a:extLst>
          </p:cNvPr>
          <p:cNvPicPr>
            <a:picLocks noChangeAspect="1"/>
          </p:cNvPicPr>
          <p:nvPr/>
        </p:nvPicPr>
        <p:blipFill>
          <a:blip r:embed="rId3"/>
          <a:stretch>
            <a:fillRect/>
          </a:stretch>
        </p:blipFill>
        <p:spPr>
          <a:xfrm>
            <a:off x="10472074" y="5223535"/>
            <a:ext cx="1118121" cy="1118121"/>
          </a:xfrm>
          <a:prstGeom prst="rect">
            <a:avLst/>
          </a:prstGeom>
        </p:spPr>
      </p:pic>
    </p:spTree>
    <p:extLst>
      <p:ext uri="{BB962C8B-B14F-4D97-AF65-F5344CB8AC3E}">
        <p14:creationId xmlns:p14="http://schemas.microsoft.com/office/powerpoint/2010/main" val="2966904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1"/>
          <p:cNvSpPr txBox="1"/>
          <p:nvPr/>
        </p:nvSpPr>
        <p:spPr>
          <a:xfrm>
            <a:off x="575867" y="550606"/>
            <a:ext cx="7795598" cy="1235242"/>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2D2929"/>
              </a:buClr>
              <a:buSzPts val="2400"/>
              <a:buFont typeface="Oswald SemiBold"/>
              <a:buNone/>
            </a:pPr>
            <a:r>
              <a:rPr lang="en-US" sz="3600" b="1" i="0" u="none" strike="noStrike" cap="none">
                <a:solidFill>
                  <a:srgbClr val="C6540D"/>
                </a:solidFill>
                <a:latin typeface="Oswald SemiBold"/>
                <a:ea typeface="Oswald SemiBold"/>
                <a:cs typeface="Oswald SemiBold"/>
                <a:sym typeface="Oswald SemiBold"/>
              </a:rPr>
              <a:t>REDUCING ACCESS TO LETHAL MEANS IS EFFECTIVE SUICIDE PREVENTION</a:t>
            </a:r>
            <a:endParaRPr sz="3600" b="1" i="0" u="none" strike="noStrike" cap="none">
              <a:solidFill>
                <a:srgbClr val="C6540D"/>
              </a:solidFill>
              <a:latin typeface="Oswald SemiBold"/>
              <a:ea typeface="Oswald SemiBold"/>
              <a:cs typeface="Oswald SemiBold"/>
              <a:sym typeface="Oswald SemiBold"/>
            </a:endParaRPr>
          </a:p>
        </p:txBody>
      </p:sp>
      <p:sp>
        <p:nvSpPr>
          <p:cNvPr id="210" name="Google Shape;210;p11"/>
          <p:cNvSpPr txBox="1"/>
          <p:nvPr/>
        </p:nvSpPr>
        <p:spPr>
          <a:xfrm>
            <a:off x="545677" y="2209608"/>
            <a:ext cx="635810" cy="601270"/>
          </a:xfrm>
          <a:prstGeom prst="rect">
            <a:avLst/>
          </a:prstGeom>
          <a:solidFill>
            <a:srgbClr val="001132"/>
          </a:solidFill>
          <a:ln w="38100"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2D2929"/>
              </a:buClr>
              <a:buSzPts val="3000"/>
              <a:buFont typeface="Oswald SemiBold"/>
              <a:buNone/>
            </a:pPr>
            <a:r>
              <a:rPr lang="en-US" sz="3600" b="0" i="0" u="none" strike="noStrike" cap="none">
                <a:solidFill>
                  <a:srgbClr val="C6540D"/>
                </a:solidFill>
                <a:latin typeface="Oswald SemiBold"/>
                <a:ea typeface="Oswald SemiBold"/>
                <a:cs typeface="Oswald SemiBold"/>
                <a:sym typeface="Oswald SemiBold"/>
              </a:rPr>
              <a:t>1</a:t>
            </a:r>
            <a:endParaRPr/>
          </a:p>
        </p:txBody>
      </p:sp>
      <p:sp>
        <p:nvSpPr>
          <p:cNvPr id="211" name="Google Shape;211;p11"/>
          <p:cNvSpPr txBox="1"/>
          <p:nvPr/>
        </p:nvSpPr>
        <p:spPr>
          <a:xfrm>
            <a:off x="4152053" y="2204634"/>
            <a:ext cx="635810" cy="601271"/>
          </a:xfrm>
          <a:prstGeom prst="rect">
            <a:avLst/>
          </a:prstGeom>
          <a:solidFill>
            <a:srgbClr val="001132"/>
          </a:solidFill>
          <a:ln w="38100"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2D2929"/>
              </a:buClr>
              <a:buSzPts val="3000"/>
              <a:buFont typeface="Oswald SemiBold"/>
              <a:buNone/>
            </a:pPr>
            <a:r>
              <a:rPr lang="en-US" sz="3600" b="0" i="0" u="none" strike="noStrike" cap="none">
                <a:solidFill>
                  <a:srgbClr val="C6540D"/>
                </a:solidFill>
                <a:latin typeface="Oswald SemiBold"/>
                <a:ea typeface="Oswald SemiBold"/>
                <a:cs typeface="Oswald SemiBold"/>
                <a:sym typeface="Oswald SemiBold"/>
              </a:rPr>
              <a:t>2</a:t>
            </a:r>
            <a:endParaRPr/>
          </a:p>
        </p:txBody>
      </p:sp>
      <p:sp>
        <p:nvSpPr>
          <p:cNvPr id="212" name="Google Shape;212;p11"/>
          <p:cNvSpPr txBox="1"/>
          <p:nvPr/>
        </p:nvSpPr>
        <p:spPr>
          <a:xfrm>
            <a:off x="7921716" y="2204635"/>
            <a:ext cx="579130" cy="601270"/>
          </a:xfrm>
          <a:prstGeom prst="rect">
            <a:avLst/>
          </a:prstGeom>
          <a:solidFill>
            <a:srgbClr val="001132"/>
          </a:solidFill>
          <a:ln w="38100"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2D2929"/>
              </a:buClr>
              <a:buSzPts val="3000"/>
              <a:buFont typeface="Oswald SemiBold"/>
              <a:buNone/>
            </a:pPr>
            <a:r>
              <a:rPr lang="en-US" sz="3600" b="0" i="0" u="none" strike="noStrike" cap="none">
                <a:solidFill>
                  <a:srgbClr val="C6540D"/>
                </a:solidFill>
                <a:latin typeface="Oswald SemiBold"/>
                <a:ea typeface="Oswald SemiBold"/>
                <a:cs typeface="Oswald SemiBold"/>
                <a:sym typeface="Oswald SemiBold"/>
              </a:rPr>
              <a:t>3</a:t>
            </a:r>
            <a:endParaRPr/>
          </a:p>
        </p:txBody>
      </p:sp>
      <p:sp>
        <p:nvSpPr>
          <p:cNvPr id="213" name="Google Shape;213;p11"/>
          <p:cNvSpPr txBox="1"/>
          <p:nvPr/>
        </p:nvSpPr>
        <p:spPr>
          <a:xfrm>
            <a:off x="491248" y="3045471"/>
            <a:ext cx="33528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a:solidFill>
                  <a:schemeClr val="lt1"/>
                </a:solidFill>
                <a:latin typeface="Oswald Medium"/>
                <a:ea typeface="Oswald Medium"/>
                <a:cs typeface="Oswald Medium"/>
                <a:sym typeface="Oswald Medium"/>
              </a:rPr>
              <a:t>Automobile Exhaust</a:t>
            </a:r>
            <a:endParaRPr sz="2400"/>
          </a:p>
        </p:txBody>
      </p:sp>
      <p:pic>
        <p:nvPicPr>
          <p:cNvPr id="214" name="Google Shape;214;p11" descr="A car on fire&#10;&#10;Description automatically generated with medium confidence"/>
          <p:cNvPicPr preferRelativeResize="0"/>
          <p:nvPr/>
        </p:nvPicPr>
        <p:blipFill rotWithShape="1">
          <a:blip r:embed="rId3">
            <a:alphaModFix/>
          </a:blip>
          <a:srcRect/>
          <a:stretch/>
        </p:blipFill>
        <p:spPr>
          <a:xfrm>
            <a:off x="491248" y="3497531"/>
            <a:ext cx="3406877" cy="2271251"/>
          </a:xfrm>
          <a:prstGeom prst="rect">
            <a:avLst/>
          </a:prstGeom>
          <a:noFill/>
          <a:ln>
            <a:noFill/>
          </a:ln>
        </p:spPr>
      </p:pic>
      <p:sp>
        <p:nvSpPr>
          <p:cNvPr id="215" name="Google Shape;215;p11"/>
          <p:cNvSpPr txBox="1"/>
          <p:nvPr/>
        </p:nvSpPr>
        <p:spPr>
          <a:xfrm>
            <a:off x="4152053" y="3044067"/>
            <a:ext cx="33528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a:solidFill>
                  <a:schemeClr val="lt1"/>
                </a:solidFill>
                <a:latin typeface="Oswald Medium"/>
                <a:ea typeface="Oswald Medium"/>
                <a:cs typeface="Oswald Medium"/>
                <a:sym typeface="Oswald Medium"/>
              </a:rPr>
              <a:t>Heights</a:t>
            </a:r>
            <a:endParaRPr sz="2400"/>
          </a:p>
        </p:txBody>
      </p:sp>
      <p:sp>
        <p:nvSpPr>
          <p:cNvPr id="218" name="Google Shape;218;p11"/>
          <p:cNvSpPr txBox="1"/>
          <p:nvPr/>
        </p:nvSpPr>
        <p:spPr>
          <a:xfrm>
            <a:off x="7801973" y="3045471"/>
            <a:ext cx="33528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a:solidFill>
                  <a:schemeClr val="lt1"/>
                </a:solidFill>
                <a:latin typeface="Oswald Medium"/>
                <a:ea typeface="Oswald Medium"/>
                <a:cs typeface="Oswald Medium"/>
                <a:sym typeface="Oswald Medium"/>
              </a:rPr>
              <a:t>Firearms</a:t>
            </a:r>
            <a:endParaRPr sz="2400"/>
          </a:p>
        </p:txBody>
      </p:sp>
      <p:sp>
        <p:nvSpPr>
          <p:cNvPr id="3" name="AutoShape 4">
            <a:extLst>
              <a:ext uri="{FF2B5EF4-FFF2-40B4-BE49-F238E27FC236}">
                <a16:creationId xmlns:a16="http://schemas.microsoft.com/office/drawing/2014/main" id="{C7A20E20-F398-7E5F-5B46-FE2A66BEF27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7" descr="Swiss Army.png">
            <a:extLst>
              <a:ext uri="{FF2B5EF4-FFF2-40B4-BE49-F238E27FC236}">
                <a16:creationId xmlns:a16="http://schemas.microsoft.com/office/drawing/2014/main" id="{1DE28BCD-3664-589C-B6BF-4D5539132C65}"/>
              </a:ext>
            </a:extLst>
          </p:cNvPr>
          <p:cNvPicPr>
            <a:picLocks noChangeAspect="1"/>
          </p:cNvPicPr>
          <p:nvPr/>
        </p:nvPicPr>
        <p:blipFill rotWithShape="1">
          <a:blip r:embed="rId4"/>
          <a:srcRect l="10112" t="1492" r="-13483" b="-498"/>
          <a:stretch/>
        </p:blipFill>
        <p:spPr>
          <a:xfrm>
            <a:off x="7801974" y="3498992"/>
            <a:ext cx="4185084" cy="2254250"/>
          </a:xfrm>
          <a:prstGeom prst="rect">
            <a:avLst/>
          </a:prstGeom>
        </p:spPr>
      </p:pic>
      <p:pic>
        <p:nvPicPr>
          <p:cNvPr id="11" name="Picture 11" descr="Bloor Viaduct - Luminous Veil.jpg">
            <a:extLst>
              <a:ext uri="{FF2B5EF4-FFF2-40B4-BE49-F238E27FC236}">
                <a16:creationId xmlns:a16="http://schemas.microsoft.com/office/drawing/2014/main" id="{471158B6-9E98-765B-9364-1698EF8BEA04}"/>
              </a:ext>
            </a:extLst>
          </p:cNvPr>
          <p:cNvPicPr>
            <a:picLocks noChangeAspect="1"/>
          </p:cNvPicPr>
          <p:nvPr/>
        </p:nvPicPr>
        <p:blipFill>
          <a:blip r:embed="rId5"/>
          <a:stretch>
            <a:fillRect/>
          </a:stretch>
        </p:blipFill>
        <p:spPr>
          <a:xfrm>
            <a:off x="3898900" y="3498564"/>
            <a:ext cx="3949700" cy="2316204"/>
          </a:xfrm>
          <a:prstGeom prst="rect">
            <a:avLst/>
          </a:prstGeom>
        </p:spPr>
      </p:pic>
      <p:sp>
        <p:nvSpPr>
          <p:cNvPr id="13" name="Rectangle 12">
            <a:extLst>
              <a:ext uri="{FF2B5EF4-FFF2-40B4-BE49-F238E27FC236}">
                <a16:creationId xmlns:a16="http://schemas.microsoft.com/office/drawing/2014/main" id="{1BF8791B-18EA-2BD4-E407-D9BF3B5E3C7B}"/>
              </a:ext>
            </a:extLst>
          </p:cNvPr>
          <p:cNvSpPr/>
          <p:nvPr/>
        </p:nvSpPr>
        <p:spPr>
          <a:xfrm>
            <a:off x="3862917" y="3481916"/>
            <a:ext cx="4032249" cy="2338916"/>
          </a:xfrm>
          <a:prstGeom prst="rect">
            <a:avLst/>
          </a:prstGeom>
          <a:solidFill>
            <a:srgbClr val="0011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2" descr="Luminous Veil - Bloor Viaduct.jpg">
            <a:extLst>
              <a:ext uri="{FF2B5EF4-FFF2-40B4-BE49-F238E27FC236}">
                <a16:creationId xmlns:a16="http://schemas.microsoft.com/office/drawing/2014/main" id="{0A9B8795-48BE-FCCC-E8A3-1734BCEE6468}"/>
              </a:ext>
            </a:extLst>
          </p:cNvPr>
          <p:cNvPicPr>
            <a:picLocks noChangeAspect="1"/>
          </p:cNvPicPr>
          <p:nvPr/>
        </p:nvPicPr>
        <p:blipFill>
          <a:blip r:embed="rId6"/>
          <a:stretch>
            <a:fillRect/>
          </a:stretch>
        </p:blipFill>
        <p:spPr>
          <a:xfrm>
            <a:off x="4184650" y="3480403"/>
            <a:ext cx="3272366" cy="2257277"/>
          </a:xfrm>
          <a:prstGeom prst="rect">
            <a:avLst/>
          </a:prstGeom>
        </p:spPr>
      </p:pic>
    </p:spTree>
    <p:extLst>
      <p:ext uri="{BB962C8B-B14F-4D97-AF65-F5344CB8AC3E}">
        <p14:creationId xmlns:p14="http://schemas.microsoft.com/office/powerpoint/2010/main" val="8047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animBg="1"/>
      <p:bldP spid="211" grpId="0" animBg="1"/>
      <p:bldP spid="212" grpId="0" animBg="1"/>
      <p:bldP spid="213" grpId="0"/>
      <p:bldP spid="215" grpId="0"/>
      <p:bldP spid="218"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13;p41">
            <a:extLst>
              <a:ext uri="{FF2B5EF4-FFF2-40B4-BE49-F238E27FC236}">
                <a16:creationId xmlns:a16="http://schemas.microsoft.com/office/drawing/2014/main" id="{F2D17669-1ECC-FC05-F33F-2337DBDDAEB9}"/>
              </a:ext>
            </a:extLst>
          </p:cNvPr>
          <p:cNvSpPr txBox="1">
            <a:spLocks/>
          </p:cNvSpPr>
          <p:nvPr/>
        </p:nvSpPr>
        <p:spPr>
          <a:xfrm>
            <a:off x="575867" y="194310"/>
            <a:ext cx="7517546" cy="156959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kumimoji="0" lang="en-US" sz="3600" i="0" u="none" strike="noStrike" kern="0" cap="none" spc="0" normalizeH="0" baseline="0" noProof="0">
                <a:ln>
                  <a:noFill/>
                </a:ln>
                <a:solidFill>
                  <a:srgbClr val="C6540D"/>
                </a:solidFill>
                <a:effectLst/>
                <a:uLnTx/>
                <a:uFillTx/>
                <a:latin typeface="Oswald SemiBold"/>
                <a:sym typeface="Oswald SemiBold"/>
              </a:rPr>
              <a:t>REDUCING ACCESS TO LETHAL MEANS IS EFFECTIVE SUICIDE PREVENTION</a:t>
            </a:r>
          </a:p>
        </p:txBody>
      </p:sp>
      <p:grpSp>
        <p:nvGrpSpPr>
          <p:cNvPr id="2" name="Group 1">
            <a:extLst>
              <a:ext uri="{FF2B5EF4-FFF2-40B4-BE49-F238E27FC236}">
                <a16:creationId xmlns:a16="http://schemas.microsoft.com/office/drawing/2014/main" id="{35901363-4D74-B026-4CF3-9D546F88370A}"/>
              </a:ext>
            </a:extLst>
          </p:cNvPr>
          <p:cNvGrpSpPr/>
          <p:nvPr/>
        </p:nvGrpSpPr>
        <p:grpSpPr>
          <a:xfrm>
            <a:off x="887153" y="2135656"/>
            <a:ext cx="10493367" cy="606081"/>
            <a:chOff x="887153" y="2135656"/>
            <a:chExt cx="10493367" cy="606081"/>
          </a:xfrm>
        </p:grpSpPr>
        <p:sp>
          <p:nvSpPr>
            <p:cNvPr id="6" name="Google Shape;321;p41">
              <a:extLst>
                <a:ext uri="{FF2B5EF4-FFF2-40B4-BE49-F238E27FC236}">
                  <a16:creationId xmlns:a16="http://schemas.microsoft.com/office/drawing/2014/main" id="{8330ECBC-A3AF-CF11-1A86-FBC79AE644F7}"/>
                </a:ext>
              </a:extLst>
            </p:cNvPr>
            <p:cNvSpPr txBox="1">
              <a:spLocks/>
            </p:cNvSpPr>
            <p:nvPr/>
          </p:nvSpPr>
          <p:spPr>
            <a:xfrm>
              <a:off x="887153" y="2140467"/>
              <a:ext cx="635810" cy="601270"/>
            </a:xfrm>
            <a:prstGeom prst="rect">
              <a:avLst/>
            </a:prstGeom>
            <a:solidFill>
              <a:srgbClr val="001132"/>
            </a:solidFill>
            <a:ln w="38100">
              <a:solidFill>
                <a:srgbClr val="29ABE2"/>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2D2929"/>
                </a:buClr>
                <a:buSzPts val="3000"/>
                <a:buFont typeface="Oswald SemiBold"/>
                <a:buNone/>
                <a:defRPr sz="3000" b="0" i="0" u="none" strike="noStrike" cap="none">
                  <a:solidFill>
                    <a:srgbClr val="2D2929"/>
                  </a:solidFill>
                  <a:latin typeface="Oswald SemiBold"/>
                  <a:ea typeface="Oswald SemiBold"/>
                  <a:cs typeface="Oswald SemiBold"/>
                  <a:sym typeface="Oswald SemiBold"/>
                </a:defRPr>
              </a:lvl1pPr>
              <a:lvl2pPr marR="0" lvl="1"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2pPr>
              <a:lvl3pPr marR="0" lvl="2"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3pPr>
              <a:lvl4pPr marR="0" lvl="3"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4pPr>
              <a:lvl5pPr marR="0" lvl="4"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5pPr>
              <a:lvl6pPr marR="0" lvl="5"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6pPr>
              <a:lvl7pPr marR="0" lvl="6"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7pPr>
              <a:lvl8pPr marR="0" lvl="7"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8pPr>
              <a:lvl9pPr marR="0" lvl="8"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9pPr>
            </a:lstStyle>
            <a:p>
              <a:pPr marL="0" marR="0" lvl="0" indent="0" algn="ctr" defTabSz="914400" rtl="0" eaLnBrk="1" fontAlgn="auto" latinLnBrk="0" hangingPunct="1">
                <a:lnSpc>
                  <a:spcPct val="100000"/>
                </a:lnSpc>
                <a:spcBef>
                  <a:spcPts val="0"/>
                </a:spcBef>
                <a:spcAft>
                  <a:spcPts val="0"/>
                </a:spcAft>
                <a:buClr>
                  <a:srgbClr val="2D2929"/>
                </a:buClr>
                <a:buSzPts val="3000"/>
                <a:buFont typeface="Oswald SemiBold"/>
                <a:buNone/>
                <a:tabLst/>
                <a:defRPr/>
              </a:pPr>
              <a:r>
                <a:rPr kumimoji="0" lang="es" sz="3600" b="1" i="0" u="none" strike="noStrike" kern="0" cap="none" spc="0" normalizeH="0" baseline="0" noProof="0" dirty="0">
                  <a:ln>
                    <a:noFill/>
                  </a:ln>
                  <a:solidFill>
                    <a:srgbClr val="C6540D"/>
                  </a:solidFill>
                  <a:effectLst/>
                  <a:uLnTx/>
                  <a:uFillTx/>
                  <a:latin typeface="Oswald SemiBold"/>
                  <a:sym typeface="Oswald SemiBold"/>
                </a:rPr>
                <a:t>1</a:t>
              </a:r>
            </a:p>
          </p:txBody>
        </p:sp>
        <p:sp>
          <p:nvSpPr>
            <p:cNvPr id="17" name="TextBox 16">
              <a:extLst>
                <a:ext uri="{FF2B5EF4-FFF2-40B4-BE49-F238E27FC236}">
                  <a16:creationId xmlns:a16="http://schemas.microsoft.com/office/drawing/2014/main" id="{BF5E4494-1ADF-8F9A-3F82-E1D720857A54}"/>
                </a:ext>
              </a:extLst>
            </p:cNvPr>
            <p:cNvSpPr txBox="1"/>
            <p:nvPr/>
          </p:nvSpPr>
          <p:spPr>
            <a:xfrm>
              <a:off x="1794252" y="2135656"/>
              <a:ext cx="9586268" cy="461665"/>
            </a:xfrm>
            <a:prstGeom prst="rect">
              <a:avLst/>
            </a:prstGeom>
            <a:noFill/>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
                  <a:schemeClr val="bg1"/>
                </a:buClr>
                <a:buSzPts val="2400"/>
                <a:tabLst/>
                <a:defRPr/>
              </a:pPr>
              <a:r>
                <a:rPr lang="en-US" sz="2400" b="1" kern="0" dirty="0">
                  <a:solidFill>
                    <a:schemeClr val="bg1"/>
                  </a:solidFill>
                  <a:latin typeface="Oswald Medium"/>
                </a:rPr>
                <a:t>Ambivalence</a:t>
              </a:r>
              <a:endParaRPr lang="en-US" sz="2400" kern="0" dirty="0">
                <a:solidFill>
                  <a:schemeClr val="bg1"/>
                </a:solidFill>
                <a:cs typeface="Calibri"/>
              </a:endParaRPr>
            </a:p>
          </p:txBody>
        </p:sp>
      </p:grpSp>
      <p:grpSp>
        <p:nvGrpSpPr>
          <p:cNvPr id="3" name="Group 2">
            <a:extLst>
              <a:ext uri="{FF2B5EF4-FFF2-40B4-BE49-F238E27FC236}">
                <a16:creationId xmlns:a16="http://schemas.microsoft.com/office/drawing/2014/main" id="{88110BF3-A9D1-11C0-FFD4-1B5328669CB3}"/>
              </a:ext>
            </a:extLst>
          </p:cNvPr>
          <p:cNvGrpSpPr/>
          <p:nvPr/>
        </p:nvGrpSpPr>
        <p:grpSpPr>
          <a:xfrm>
            <a:off x="887153" y="3258655"/>
            <a:ext cx="10560208" cy="605619"/>
            <a:chOff x="887153" y="3258655"/>
            <a:chExt cx="10560208" cy="605619"/>
          </a:xfrm>
        </p:grpSpPr>
        <p:sp>
          <p:nvSpPr>
            <p:cNvPr id="9" name="Google Shape;321;p41">
              <a:extLst>
                <a:ext uri="{FF2B5EF4-FFF2-40B4-BE49-F238E27FC236}">
                  <a16:creationId xmlns:a16="http://schemas.microsoft.com/office/drawing/2014/main" id="{48E146B9-3647-5F0B-F3B5-A2FBAD38A0FF}"/>
                </a:ext>
              </a:extLst>
            </p:cNvPr>
            <p:cNvSpPr txBox="1">
              <a:spLocks/>
            </p:cNvSpPr>
            <p:nvPr/>
          </p:nvSpPr>
          <p:spPr>
            <a:xfrm>
              <a:off x="887153" y="3263003"/>
              <a:ext cx="635810" cy="601271"/>
            </a:xfrm>
            <a:prstGeom prst="rect">
              <a:avLst/>
            </a:prstGeom>
            <a:solidFill>
              <a:srgbClr val="001132"/>
            </a:solidFill>
            <a:ln w="38100">
              <a:solidFill>
                <a:srgbClr val="29ABE2"/>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2D2929"/>
                </a:buClr>
                <a:buSzPts val="3000"/>
                <a:buFont typeface="Oswald SemiBold"/>
                <a:buNone/>
                <a:defRPr sz="3000" b="0" i="0" u="none" strike="noStrike" cap="none">
                  <a:solidFill>
                    <a:srgbClr val="2D2929"/>
                  </a:solidFill>
                  <a:latin typeface="Oswald SemiBold"/>
                  <a:ea typeface="Oswald SemiBold"/>
                  <a:cs typeface="Oswald SemiBold"/>
                  <a:sym typeface="Oswald SemiBold"/>
                </a:defRPr>
              </a:lvl1pPr>
              <a:lvl2pPr marR="0" lvl="1"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2pPr>
              <a:lvl3pPr marR="0" lvl="2"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3pPr>
              <a:lvl4pPr marR="0" lvl="3"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4pPr>
              <a:lvl5pPr marR="0" lvl="4"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5pPr>
              <a:lvl6pPr marR="0" lvl="5"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6pPr>
              <a:lvl7pPr marR="0" lvl="6"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7pPr>
              <a:lvl8pPr marR="0" lvl="7"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8pPr>
              <a:lvl9pPr marR="0" lvl="8"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9pPr>
            </a:lstStyle>
            <a:p>
              <a:pPr marL="0" marR="0" lvl="0" indent="0" algn="ctr" defTabSz="914400" rtl="0" eaLnBrk="1" fontAlgn="auto" latinLnBrk="0" hangingPunct="1">
                <a:lnSpc>
                  <a:spcPct val="100000"/>
                </a:lnSpc>
                <a:spcBef>
                  <a:spcPts val="0"/>
                </a:spcBef>
                <a:spcAft>
                  <a:spcPts val="0"/>
                </a:spcAft>
                <a:buClr>
                  <a:srgbClr val="2D2929"/>
                </a:buClr>
                <a:buSzPts val="3000"/>
                <a:buFont typeface="Oswald SemiBold"/>
                <a:buNone/>
                <a:tabLst/>
                <a:defRPr/>
              </a:pPr>
              <a:r>
                <a:rPr kumimoji="0" lang="es" sz="3600" b="1" i="0" u="none" strike="noStrike" kern="0" cap="none" spc="0" normalizeH="0" baseline="0" noProof="0" dirty="0">
                  <a:ln>
                    <a:noFill/>
                  </a:ln>
                  <a:solidFill>
                    <a:srgbClr val="C6540D"/>
                  </a:solidFill>
                  <a:effectLst/>
                  <a:uLnTx/>
                  <a:uFillTx/>
                  <a:latin typeface="Oswald SemiBold"/>
                  <a:sym typeface="Oswald SemiBold"/>
                </a:rPr>
                <a:t>2</a:t>
              </a:r>
            </a:p>
          </p:txBody>
        </p:sp>
        <p:sp>
          <p:nvSpPr>
            <p:cNvPr id="20" name="TextBox 19">
              <a:extLst>
                <a:ext uri="{FF2B5EF4-FFF2-40B4-BE49-F238E27FC236}">
                  <a16:creationId xmlns:a16="http://schemas.microsoft.com/office/drawing/2014/main" id="{27A05140-C21F-18D0-8C60-89247C344302}"/>
                </a:ext>
              </a:extLst>
            </p:cNvPr>
            <p:cNvSpPr txBox="1"/>
            <p:nvPr/>
          </p:nvSpPr>
          <p:spPr>
            <a:xfrm>
              <a:off x="1861094" y="3258655"/>
              <a:ext cx="9586267" cy="461665"/>
            </a:xfrm>
            <a:prstGeom prst="rect">
              <a:avLst/>
            </a:prstGeom>
            <a:noFill/>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
                  <a:schemeClr val="bg1"/>
                </a:buClr>
                <a:buSzPts val="2400"/>
                <a:tabLst/>
                <a:defRPr/>
              </a:pPr>
              <a:r>
                <a:rPr lang="en-US" sz="2400" b="1" kern="0" dirty="0">
                  <a:solidFill>
                    <a:schemeClr val="bg1"/>
                  </a:solidFill>
                  <a:latin typeface="Oswald Medium"/>
                </a:rPr>
                <a:t>Transient/Temporary</a:t>
              </a:r>
              <a:endParaRPr lang="en-US" sz="2400" kern="0" dirty="0">
                <a:solidFill>
                  <a:schemeClr val="bg1"/>
                </a:solidFill>
                <a:latin typeface="Oswald Medium" panose="00000600000000000000" pitchFamily="2" charset="0"/>
              </a:endParaRPr>
            </a:p>
          </p:txBody>
        </p:sp>
      </p:grpSp>
      <p:grpSp>
        <p:nvGrpSpPr>
          <p:cNvPr id="4" name="Group 3">
            <a:extLst>
              <a:ext uri="{FF2B5EF4-FFF2-40B4-BE49-F238E27FC236}">
                <a16:creationId xmlns:a16="http://schemas.microsoft.com/office/drawing/2014/main" id="{DE406884-89BC-8DF9-1937-6455D664A58E}"/>
              </a:ext>
            </a:extLst>
          </p:cNvPr>
          <p:cNvGrpSpPr/>
          <p:nvPr/>
        </p:nvGrpSpPr>
        <p:grpSpPr>
          <a:xfrm>
            <a:off x="890359" y="4381192"/>
            <a:ext cx="10557002" cy="645722"/>
            <a:chOff x="890359" y="4381192"/>
            <a:chExt cx="10557002" cy="645722"/>
          </a:xfrm>
        </p:grpSpPr>
        <p:sp>
          <p:nvSpPr>
            <p:cNvPr id="12" name="Google Shape;321;p41">
              <a:extLst>
                <a:ext uri="{FF2B5EF4-FFF2-40B4-BE49-F238E27FC236}">
                  <a16:creationId xmlns:a16="http://schemas.microsoft.com/office/drawing/2014/main" id="{76C43689-EE78-9FDD-FFEC-20FFEA0C8437}"/>
                </a:ext>
              </a:extLst>
            </p:cNvPr>
            <p:cNvSpPr txBox="1">
              <a:spLocks/>
            </p:cNvSpPr>
            <p:nvPr/>
          </p:nvSpPr>
          <p:spPr>
            <a:xfrm>
              <a:off x="890359" y="4425644"/>
              <a:ext cx="632604" cy="601270"/>
            </a:xfrm>
            <a:prstGeom prst="rect">
              <a:avLst/>
            </a:prstGeom>
            <a:solidFill>
              <a:srgbClr val="001132"/>
            </a:solidFill>
            <a:ln w="38100">
              <a:solidFill>
                <a:srgbClr val="29ABE2"/>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2D2929"/>
                </a:buClr>
                <a:buSzPts val="3000"/>
                <a:buFont typeface="Oswald SemiBold"/>
                <a:buNone/>
                <a:defRPr sz="3000" b="0" i="0" u="none" strike="noStrike" cap="none">
                  <a:solidFill>
                    <a:srgbClr val="2D2929"/>
                  </a:solidFill>
                  <a:latin typeface="Oswald SemiBold"/>
                  <a:ea typeface="Oswald SemiBold"/>
                  <a:cs typeface="Oswald SemiBold"/>
                  <a:sym typeface="Oswald SemiBold"/>
                </a:defRPr>
              </a:lvl1pPr>
              <a:lvl2pPr marR="0" lvl="1"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2pPr>
              <a:lvl3pPr marR="0" lvl="2"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3pPr>
              <a:lvl4pPr marR="0" lvl="3"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4pPr>
              <a:lvl5pPr marR="0" lvl="4"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5pPr>
              <a:lvl6pPr marR="0" lvl="5"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6pPr>
              <a:lvl7pPr marR="0" lvl="6"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7pPr>
              <a:lvl8pPr marR="0" lvl="7"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8pPr>
              <a:lvl9pPr marR="0" lvl="8"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9pPr>
            </a:lstStyle>
            <a:p>
              <a:pPr marL="0" marR="0" lvl="0" indent="0" algn="ctr" defTabSz="914400" rtl="0" eaLnBrk="1" fontAlgn="auto" latinLnBrk="0" hangingPunct="1">
                <a:lnSpc>
                  <a:spcPct val="100000"/>
                </a:lnSpc>
                <a:spcBef>
                  <a:spcPts val="0"/>
                </a:spcBef>
                <a:spcAft>
                  <a:spcPts val="0"/>
                </a:spcAft>
                <a:buClr>
                  <a:srgbClr val="2D2929"/>
                </a:buClr>
                <a:buSzPts val="3000"/>
                <a:buFont typeface="Oswald SemiBold"/>
                <a:buNone/>
                <a:tabLst/>
                <a:defRPr/>
              </a:pPr>
              <a:r>
                <a:rPr kumimoji="0" lang="es" sz="3600" b="1" i="0" u="none" strike="noStrike" kern="0" cap="none" spc="0" normalizeH="0" baseline="0" noProof="0" dirty="0">
                  <a:ln>
                    <a:noFill/>
                  </a:ln>
                  <a:solidFill>
                    <a:srgbClr val="C6540D"/>
                  </a:solidFill>
                  <a:effectLst/>
                  <a:uLnTx/>
                  <a:uFillTx/>
                  <a:latin typeface="Oswald SemiBold"/>
                  <a:sym typeface="Oswald SemiBold"/>
                </a:rPr>
                <a:t>3</a:t>
              </a:r>
            </a:p>
          </p:txBody>
        </p:sp>
        <p:sp>
          <p:nvSpPr>
            <p:cNvPr id="24" name="TextBox 23">
              <a:extLst>
                <a:ext uri="{FF2B5EF4-FFF2-40B4-BE49-F238E27FC236}">
                  <a16:creationId xmlns:a16="http://schemas.microsoft.com/office/drawing/2014/main" id="{5351A9F2-58D0-7796-34E2-5F659E375ED7}"/>
                </a:ext>
              </a:extLst>
            </p:cNvPr>
            <p:cNvSpPr txBox="1"/>
            <p:nvPr/>
          </p:nvSpPr>
          <p:spPr>
            <a:xfrm>
              <a:off x="1861095" y="4381192"/>
              <a:ext cx="9586266" cy="461665"/>
            </a:xfrm>
            <a:prstGeom prst="rect">
              <a:avLst/>
            </a:prstGeom>
            <a:noFill/>
          </p:spPr>
          <p:txBody>
            <a:bodyPr wrap="square" lIns="91440" tIns="45720" rIns="91440" bIns="45720" anchor="t">
              <a:spAutoFit/>
            </a:bodyPr>
            <a:lstStyle/>
            <a:p>
              <a:pPr>
                <a:buClr>
                  <a:schemeClr val="bg1"/>
                </a:buClr>
                <a:buSzPts val="2400"/>
                <a:defRPr/>
              </a:pPr>
              <a:r>
                <a:rPr lang="en-US" sz="2400" b="1" kern="0" dirty="0">
                  <a:solidFill>
                    <a:schemeClr val="bg1"/>
                  </a:solidFill>
                  <a:latin typeface="Oswald Medium"/>
                </a:rPr>
                <a:t>Urgency</a:t>
              </a:r>
              <a:endParaRPr lang="en-US" kern="0" dirty="0">
                <a:solidFill>
                  <a:schemeClr val="bg1"/>
                </a:solidFill>
                <a:latin typeface="Oswald Medium" panose="00000600000000000000" pitchFamily="2" charset="0"/>
              </a:endParaRPr>
            </a:p>
          </p:txBody>
        </p:sp>
      </p:grpSp>
      <p:grpSp>
        <p:nvGrpSpPr>
          <p:cNvPr id="7" name="Group 6">
            <a:extLst>
              <a:ext uri="{FF2B5EF4-FFF2-40B4-BE49-F238E27FC236}">
                <a16:creationId xmlns:a16="http://schemas.microsoft.com/office/drawing/2014/main" id="{617BA243-7DB4-9DC6-A876-AC2F815B79BD}"/>
              </a:ext>
            </a:extLst>
          </p:cNvPr>
          <p:cNvGrpSpPr/>
          <p:nvPr/>
        </p:nvGrpSpPr>
        <p:grpSpPr>
          <a:xfrm>
            <a:off x="890359" y="5583939"/>
            <a:ext cx="10557000" cy="605616"/>
            <a:chOff x="890359" y="5583939"/>
            <a:chExt cx="10557000" cy="605616"/>
          </a:xfrm>
        </p:grpSpPr>
        <p:sp>
          <p:nvSpPr>
            <p:cNvPr id="13" name="Google Shape;321;p41">
              <a:extLst>
                <a:ext uri="{FF2B5EF4-FFF2-40B4-BE49-F238E27FC236}">
                  <a16:creationId xmlns:a16="http://schemas.microsoft.com/office/drawing/2014/main" id="{025488E2-9B03-A40D-BCB3-F6D53C9EAC89}"/>
                </a:ext>
              </a:extLst>
            </p:cNvPr>
            <p:cNvSpPr txBox="1">
              <a:spLocks/>
            </p:cNvSpPr>
            <p:nvPr/>
          </p:nvSpPr>
          <p:spPr>
            <a:xfrm>
              <a:off x="890359" y="5588285"/>
              <a:ext cx="632604" cy="601270"/>
            </a:xfrm>
            <a:prstGeom prst="rect">
              <a:avLst/>
            </a:prstGeom>
            <a:solidFill>
              <a:srgbClr val="001132"/>
            </a:solidFill>
            <a:ln w="38100">
              <a:solidFill>
                <a:srgbClr val="29ABE2"/>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2D2929"/>
                </a:buClr>
                <a:buSzPts val="3000"/>
                <a:buFont typeface="Oswald SemiBold"/>
                <a:buNone/>
                <a:defRPr sz="3000" b="0" i="0" u="none" strike="noStrike" cap="none">
                  <a:solidFill>
                    <a:srgbClr val="2D2929"/>
                  </a:solidFill>
                  <a:latin typeface="Oswald SemiBold"/>
                  <a:ea typeface="Oswald SemiBold"/>
                  <a:cs typeface="Oswald SemiBold"/>
                  <a:sym typeface="Oswald SemiBold"/>
                </a:defRPr>
              </a:lvl1pPr>
              <a:lvl2pPr marR="0" lvl="1"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2pPr>
              <a:lvl3pPr marR="0" lvl="2"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3pPr>
              <a:lvl4pPr marR="0" lvl="3"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4pPr>
              <a:lvl5pPr marR="0" lvl="4"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5pPr>
              <a:lvl6pPr marR="0" lvl="5"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6pPr>
              <a:lvl7pPr marR="0" lvl="6"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7pPr>
              <a:lvl8pPr marR="0" lvl="7"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8pPr>
              <a:lvl9pPr marR="0" lvl="8"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9pPr>
            </a:lstStyle>
            <a:p>
              <a:pPr marL="0" marR="0" lvl="0" indent="0" algn="ctr" defTabSz="914400" rtl="0" eaLnBrk="1" fontAlgn="auto" latinLnBrk="0" hangingPunct="1">
                <a:lnSpc>
                  <a:spcPct val="100000"/>
                </a:lnSpc>
                <a:spcBef>
                  <a:spcPts val="0"/>
                </a:spcBef>
                <a:spcAft>
                  <a:spcPts val="0"/>
                </a:spcAft>
                <a:buClr>
                  <a:srgbClr val="2D2929"/>
                </a:buClr>
                <a:buSzPts val="3000"/>
                <a:buFont typeface="Oswald SemiBold"/>
                <a:buNone/>
                <a:tabLst/>
                <a:defRPr/>
              </a:pPr>
              <a:r>
                <a:rPr kumimoji="0" lang="es" sz="3600" b="1" i="0" u="none" strike="noStrike" kern="0" cap="none" spc="0" normalizeH="0" baseline="0" noProof="0" dirty="0">
                  <a:ln>
                    <a:noFill/>
                  </a:ln>
                  <a:solidFill>
                    <a:srgbClr val="C6540D"/>
                  </a:solidFill>
                  <a:effectLst/>
                  <a:uLnTx/>
                  <a:uFillTx/>
                  <a:latin typeface="Oswald SemiBold"/>
                  <a:sym typeface="Oswald SemiBold"/>
                </a:rPr>
                <a:t>4</a:t>
              </a:r>
            </a:p>
          </p:txBody>
        </p:sp>
        <p:sp>
          <p:nvSpPr>
            <p:cNvPr id="14" name="TextBox 13">
              <a:extLst>
                <a:ext uri="{FF2B5EF4-FFF2-40B4-BE49-F238E27FC236}">
                  <a16:creationId xmlns:a16="http://schemas.microsoft.com/office/drawing/2014/main" id="{9CA2A0CD-629C-089D-F961-8836CF43157A}"/>
                </a:ext>
              </a:extLst>
            </p:cNvPr>
            <p:cNvSpPr txBox="1"/>
            <p:nvPr/>
          </p:nvSpPr>
          <p:spPr>
            <a:xfrm>
              <a:off x="1861094" y="5583939"/>
              <a:ext cx="9586265" cy="461665"/>
            </a:xfrm>
            <a:prstGeom prst="rect">
              <a:avLst/>
            </a:prstGeom>
            <a:noFill/>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
                  <a:schemeClr val="bg1"/>
                </a:buClr>
                <a:buSzPts val="2400"/>
                <a:tabLst/>
                <a:defRPr/>
              </a:pPr>
              <a:r>
                <a:rPr lang="en-US" sz="2400" b="1" kern="0" dirty="0">
                  <a:solidFill>
                    <a:schemeClr val="bg1"/>
                  </a:solidFill>
                  <a:latin typeface="Oswald Medium"/>
                </a:rPr>
                <a:t>Lethality</a:t>
              </a:r>
              <a:endParaRPr lang="en-US" sz="2400" kern="0" dirty="0">
                <a:solidFill>
                  <a:schemeClr val="bg1"/>
                </a:solidFill>
                <a:latin typeface="Oswald Medium" panose="00000600000000000000" pitchFamily="2" charset="0"/>
              </a:endParaRPr>
            </a:p>
          </p:txBody>
        </p:sp>
      </p:grpSp>
      <p:pic>
        <p:nvPicPr>
          <p:cNvPr id="15" name="Picture 14" descr="Icon&#10;&#10;Description automatically generated">
            <a:extLst>
              <a:ext uri="{FF2B5EF4-FFF2-40B4-BE49-F238E27FC236}">
                <a16:creationId xmlns:a16="http://schemas.microsoft.com/office/drawing/2014/main" id="{D34CBEEC-E9F0-7C77-425F-89B2C4ADF86C}"/>
              </a:ext>
            </a:extLst>
          </p:cNvPr>
          <p:cNvPicPr>
            <a:picLocks noChangeAspect="1"/>
          </p:cNvPicPr>
          <p:nvPr/>
        </p:nvPicPr>
        <p:blipFill>
          <a:blip r:embed="rId3"/>
          <a:stretch>
            <a:fillRect/>
          </a:stretch>
        </p:blipFill>
        <p:spPr>
          <a:xfrm>
            <a:off x="10472074" y="5223535"/>
            <a:ext cx="1118121" cy="1118121"/>
          </a:xfrm>
          <a:prstGeom prst="rect">
            <a:avLst/>
          </a:prstGeom>
        </p:spPr>
      </p:pic>
    </p:spTree>
    <p:extLst>
      <p:ext uri="{BB962C8B-B14F-4D97-AF65-F5344CB8AC3E}">
        <p14:creationId xmlns:p14="http://schemas.microsoft.com/office/powerpoint/2010/main" val="1270687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13;p41">
            <a:extLst>
              <a:ext uri="{FF2B5EF4-FFF2-40B4-BE49-F238E27FC236}">
                <a16:creationId xmlns:a16="http://schemas.microsoft.com/office/drawing/2014/main" id="{F2D17669-1ECC-FC05-F33F-2337DBDDAEB9}"/>
              </a:ext>
            </a:extLst>
          </p:cNvPr>
          <p:cNvSpPr txBox="1">
            <a:spLocks/>
          </p:cNvSpPr>
          <p:nvPr/>
        </p:nvSpPr>
        <p:spPr>
          <a:xfrm>
            <a:off x="575867" y="550607"/>
            <a:ext cx="5923256" cy="65562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kumimoji="0" lang="en-US" sz="3600" i="0" u="none" strike="noStrike" kern="0" cap="none" spc="0" normalizeH="0" baseline="0" noProof="0">
                <a:ln>
                  <a:noFill/>
                </a:ln>
                <a:solidFill>
                  <a:srgbClr val="C6540D"/>
                </a:solidFill>
                <a:effectLst/>
                <a:uLnTx/>
                <a:uFillTx/>
                <a:latin typeface="Oswald SemiBold"/>
                <a:sym typeface="Oswald SemiBold"/>
              </a:rPr>
              <a:t>AMBIVALENCE</a:t>
            </a:r>
          </a:p>
        </p:txBody>
      </p:sp>
      <p:pic>
        <p:nvPicPr>
          <p:cNvPr id="11" name="Picture 5">
            <a:extLst>
              <a:ext uri="{FF2B5EF4-FFF2-40B4-BE49-F238E27FC236}">
                <a16:creationId xmlns:a16="http://schemas.microsoft.com/office/drawing/2014/main" id="{D230DB74-6254-016F-2DD0-BD0C1AAE3AAD}"/>
              </a:ext>
            </a:extLst>
          </p:cNvPr>
          <p:cNvPicPr>
            <a:picLocks noChangeAspect="1" noChangeArrowheads="1"/>
          </p:cNvPicPr>
          <p:nvPr/>
        </p:nvPicPr>
        <p:blipFill>
          <a:blip r:embed="rId3"/>
          <a:srcRect/>
          <a:stretch>
            <a:fillRect/>
          </a:stretch>
        </p:blipFill>
        <p:spPr bwMode="auto">
          <a:xfrm>
            <a:off x="2286000" y="1354393"/>
            <a:ext cx="7620000" cy="4953000"/>
          </a:xfrm>
          <a:prstGeom prst="rect">
            <a:avLst/>
          </a:prstGeom>
          <a:noFill/>
          <a:ln>
            <a:noFill/>
          </a:ln>
          <a:effectLst>
            <a:glow rad="127000">
              <a:schemeClr val="bg1">
                <a:lumMod val="50000"/>
              </a:schemeClr>
            </a:glow>
          </a:effectLst>
        </p:spPr>
      </p:pic>
      <p:pic>
        <p:nvPicPr>
          <p:cNvPr id="16" name="Picture 15" descr="Icon&#10;&#10;Description automatically generated">
            <a:extLst>
              <a:ext uri="{FF2B5EF4-FFF2-40B4-BE49-F238E27FC236}">
                <a16:creationId xmlns:a16="http://schemas.microsoft.com/office/drawing/2014/main" id="{E9412B8D-738F-13A3-999E-981F37F9C235}"/>
              </a:ext>
            </a:extLst>
          </p:cNvPr>
          <p:cNvPicPr>
            <a:picLocks noChangeAspect="1"/>
          </p:cNvPicPr>
          <p:nvPr/>
        </p:nvPicPr>
        <p:blipFill>
          <a:blip r:embed="rId4"/>
          <a:stretch>
            <a:fillRect/>
          </a:stretch>
        </p:blipFill>
        <p:spPr>
          <a:xfrm>
            <a:off x="10472074" y="5223535"/>
            <a:ext cx="1118121" cy="1118121"/>
          </a:xfrm>
          <a:prstGeom prst="rect">
            <a:avLst/>
          </a:prstGeom>
        </p:spPr>
      </p:pic>
    </p:spTree>
    <p:extLst>
      <p:ext uri="{BB962C8B-B14F-4D97-AF65-F5344CB8AC3E}">
        <p14:creationId xmlns:p14="http://schemas.microsoft.com/office/powerpoint/2010/main" val="283855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13;p41">
            <a:extLst>
              <a:ext uri="{FF2B5EF4-FFF2-40B4-BE49-F238E27FC236}">
                <a16:creationId xmlns:a16="http://schemas.microsoft.com/office/drawing/2014/main" id="{F2D17669-1ECC-FC05-F33F-2337DBDDAEB9}"/>
              </a:ext>
            </a:extLst>
          </p:cNvPr>
          <p:cNvSpPr txBox="1">
            <a:spLocks/>
          </p:cNvSpPr>
          <p:nvPr/>
        </p:nvSpPr>
        <p:spPr>
          <a:xfrm>
            <a:off x="644614" y="583827"/>
            <a:ext cx="10902771" cy="111812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kumimoji="0" lang="en-US" sz="3600" i="0" u="none" strike="noStrike" kern="0" cap="none" spc="0" normalizeH="0" baseline="0" noProof="0" dirty="0">
                <a:ln>
                  <a:noFill/>
                </a:ln>
                <a:solidFill>
                  <a:srgbClr val="C6540D"/>
                </a:solidFill>
                <a:effectLst/>
                <a:uLnTx/>
                <a:uFillTx/>
                <a:latin typeface="Oswald SemiBold"/>
                <a:sym typeface="Oswald SemiBold"/>
              </a:rPr>
              <a:t>THOUGHTS</a:t>
            </a:r>
            <a:r>
              <a:rPr kumimoji="0" lang="en-US" sz="3600" i="0" u="none" strike="noStrike" kern="0" cap="none" spc="0" normalizeH="0" noProof="0" dirty="0">
                <a:ln>
                  <a:noFill/>
                </a:ln>
                <a:solidFill>
                  <a:srgbClr val="C6540D"/>
                </a:solidFill>
                <a:effectLst/>
                <a:uLnTx/>
                <a:uFillTx/>
                <a:latin typeface="Oswald SemiBold"/>
                <a:sym typeface="Oswald SemiBold"/>
              </a:rPr>
              <a:t> OF SUICIDE CAN BE TRANSIENT/TEMPORARY- </a:t>
            </a:r>
            <a:r>
              <a:rPr kumimoji="0" lang="en-US" sz="2800" b="0" i="1" u="none" strike="noStrike" kern="0" cap="none" spc="0" normalizeH="0" noProof="0" dirty="0">
                <a:ln>
                  <a:noFill/>
                </a:ln>
                <a:solidFill>
                  <a:schemeClr val="bg1"/>
                </a:solidFill>
                <a:effectLst/>
                <a:uLnTx/>
                <a:uFillTx/>
                <a:latin typeface="+mj-lt"/>
                <a:sym typeface="Oswald SemiBold"/>
              </a:rPr>
              <a:t>suicidal thoughts often </a:t>
            </a:r>
            <a:r>
              <a:rPr lang="en-US" i="1" kern="0" dirty="0">
                <a:solidFill>
                  <a:srgbClr val="FFC000"/>
                </a:solidFill>
                <a:latin typeface="+mj-lt"/>
              </a:rPr>
              <a:t>come and go;</a:t>
            </a:r>
            <a:r>
              <a:rPr lang="en-US" i="1" kern="0" dirty="0">
                <a:solidFill>
                  <a:schemeClr val="bg1"/>
                </a:solidFill>
                <a:latin typeface="+mj-lt"/>
              </a:rPr>
              <a:t> they are frequently momentary.</a:t>
            </a:r>
            <a:r>
              <a:rPr kumimoji="0" lang="en-US" b="0" i="1" u="none" strike="noStrike" kern="0" cap="none" spc="0" normalizeH="0" noProof="0" dirty="0">
                <a:ln>
                  <a:noFill/>
                </a:ln>
                <a:solidFill>
                  <a:schemeClr val="bg1"/>
                </a:solidFill>
                <a:effectLst/>
                <a:uLnTx/>
                <a:uFillTx/>
                <a:latin typeface="+mj-lt"/>
                <a:sym typeface="Oswald SemiBold"/>
              </a:rPr>
              <a:t> </a:t>
            </a:r>
            <a:endParaRPr kumimoji="0" lang="en-US" i="0" u="none" strike="noStrike" kern="0" cap="none" spc="0" normalizeH="0" baseline="0" noProof="0" dirty="0">
              <a:ln>
                <a:noFill/>
              </a:ln>
              <a:solidFill>
                <a:srgbClr val="C6540D"/>
              </a:solidFill>
              <a:effectLst/>
              <a:uLnTx/>
              <a:uFillTx/>
              <a:latin typeface="+mj-lt"/>
              <a:sym typeface="Oswald SemiBold"/>
            </a:endParaRPr>
          </a:p>
        </p:txBody>
      </p:sp>
      <p:pic>
        <p:nvPicPr>
          <p:cNvPr id="14" name="Picture 13" descr="Icon&#10;&#10;Description automatically generated">
            <a:extLst>
              <a:ext uri="{FF2B5EF4-FFF2-40B4-BE49-F238E27FC236}">
                <a16:creationId xmlns:a16="http://schemas.microsoft.com/office/drawing/2014/main" id="{B44D0EEF-4546-6BA9-6AE0-0DBEFF34399F}"/>
              </a:ext>
            </a:extLst>
          </p:cNvPr>
          <p:cNvPicPr>
            <a:picLocks noChangeAspect="1"/>
          </p:cNvPicPr>
          <p:nvPr/>
        </p:nvPicPr>
        <p:blipFill>
          <a:blip r:embed="rId3"/>
          <a:stretch>
            <a:fillRect/>
          </a:stretch>
        </p:blipFill>
        <p:spPr>
          <a:xfrm>
            <a:off x="10472074" y="5223535"/>
            <a:ext cx="1118121" cy="1118121"/>
          </a:xfrm>
          <a:prstGeom prst="rect">
            <a:avLst/>
          </a:prstGeom>
        </p:spPr>
      </p:pic>
      <p:graphicFrame>
        <p:nvGraphicFramePr>
          <p:cNvPr id="12" name="Chart 11">
            <a:extLst>
              <a:ext uri="{FF2B5EF4-FFF2-40B4-BE49-F238E27FC236}">
                <a16:creationId xmlns:a16="http://schemas.microsoft.com/office/drawing/2014/main" id="{8CABCFE9-11BF-3A9F-9783-B3C2D88B5067}"/>
              </a:ext>
            </a:extLst>
          </p:cNvPr>
          <p:cNvGraphicFramePr/>
          <p:nvPr/>
        </p:nvGraphicFramePr>
        <p:xfrm>
          <a:off x="644614" y="1990725"/>
          <a:ext cx="10386520" cy="4867275"/>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6E224979-5F0B-3CCB-231B-DFC94F97553A}"/>
              </a:ext>
            </a:extLst>
          </p:cNvPr>
          <p:cNvSpPr txBox="1"/>
          <p:nvPr/>
        </p:nvSpPr>
        <p:spPr>
          <a:xfrm>
            <a:off x="368389" y="6488668"/>
            <a:ext cx="3679736" cy="369332"/>
          </a:xfrm>
          <a:prstGeom prst="rect">
            <a:avLst/>
          </a:prstGeom>
          <a:noFill/>
        </p:spPr>
        <p:txBody>
          <a:bodyPr wrap="square" rtlCol="0">
            <a:spAutoFit/>
          </a:bodyPr>
          <a:lstStyle/>
          <a:p>
            <a:r>
              <a:rPr lang="en-US" dirty="0">
                <a:solidFill>
                  <a:schemeClr val="bg1"/>
                </a:solidFill>
              </a:rPr>
              <a:t>Owens, Horrocks &amp; House, 2002</a:t>
            </a:r>
          </a:p>
        </p:txBody>
      </p:sp>
    </p:spTree>
    <p:extLst>
      <p:ext uri="{BB962C8B-B14F-4D97-AF65-F5344CB8AC3E}">
        <p14:creationId xmlns:p14="http://schemas.microsoft.com/office/powerpoint/2010/main" val="1196348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13;p41">
            <a:extLst>
              <a:ext uri="{FF2B5EF4-FFF2-40B4-BE49-F238E27FC236}">
                <a16:creationId xmlns:a16="http://schemas.microsoft.com/office/drawing/2014/main" id="{F2D17669-1ECC-FC05-F33F-2337DBDDAEB9}"/>
              </a:ext>
            </a:extLst>
          </p:cNvPr>
          <p:cNvSpPr txBox="1">
            <a:spLocks/>
          </p:cNvSpPr>
          <p:nvPr/>
        </p:nvSpPr>
        <p:spPr>
          <a:xfrm>
            <a:off x="575867" y="550607"/>
            <a:ext cx="11014328" cy="111812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kumimoji="0" lang="en-US" sz="3600" i="0" u="none" strike="noStrike" kern="0" cap="none" spc="0" normalizeH="0" baseline="0" noProof="0" dirty="0">
                <a:ln>
                  <a:noFill/>
                </a:ln>
                <a:solidFill>
                  <a:srgbClr val="C6540D"/>
                </a:solidFill>
                <a:effectLst/>
                <a:uLnTx/>
                <a:uFillTx/>
                <a:latin typeface="Oswald SemiBold"/>
                <a:sym typeface="Oswald SemiBold"/>
              </a:rPr>
              <a:t>URGENCY- </a:t>
            </a:r>
            <a:r>
              <a:rPr kumimoji="0" lang="en-US" sz="2800" b="0" i="1" u="none" strike="noStrike" kern="0" cap="none" spc="0" normalizeH="0" baseline="0" noProof="0" dirty="0">
                <a:ln>
                  <a:noFill/>
                </a:ln>
                <a:solidFill>
                  <a:schemeClr val="bg1"/>
                </a:solidFill>
                <a:effectLst/>
                <a:uLnTx/>
                <a:uFillTx/>
                <a:latin typeface="+mj-lt"/>
                <a:sym typeface="Oswald SemiBold"/>
              </a:rPr>
              <a:t>to </a:t>
            </a:r>
            <a:r>
              <a:rPr kumimoji="0" lang="en-US" sz="2800" b="0" i="1" u="none" strike="noStrike" kern="0" cap="none" spc="0" normalizeH="0" baseline="0" noProof="0" dirty="0">
                <a:ln>
                  <a:noFill/>
                </a:ln>
                <a:solidFill>
                  <a:srgbClr val="FFFF00"/>
                </a:solidFill>
                <a:effectLst/>
                <a:uLnTx/>
                <a:uFillTx/>
                <a:latin typeface="+mj-lt"/>
                <a:sym typeface="Oswald SemiBold"/>
              </a:rPr>
              <a:t>end despair or pain</a:t>
            </a:r>
            <a:r>
              <a:rPr kumimoji="0" lang="en-US" sz="2800" b="0" i="1" u="none" strike="noStrike" kern="0" cap="none" spc="0" normalizeH="0" baseline="0" noProof="0" dirty="0">
                <a:ln>
                  <a:noFill/>
                </a:ln>
                <a:solidFill>
                  <a:schemeClr val="bg1"/>
                </a:solidFill>
                <a:effectLst/>
                <a:uLnTx/>
                <a:uFillTx/>
                <a:latin typeface="+mj-lt"/>
                <a:sym typeface="Oswald SemiBold"/>
              </a:rPr>
              <a:t>, the decision to act on suicidal thoughts is reached quickly, particularly among young people.</a:t>
            </a:r>
            <a:endParaRPr kumimoji="0" lang="en-US" sz="2800" b="0" i="0" u="none" strike="noStrike" kern="0" cap="none" spc="0" normalizeH="0" baseline="0" noProof="0" dirty="0">
              <a:ln>
                <a:noFill/>
              </a:ln>
              <a:solidFill>
                <a:srgbClr val="C6540D"/>
              </a:solidFill>
              <a:effectLst/>
              <a:uLnTx/>
              <a:uFillTx/>
              <a:latin typeface="Oswald SemiBold"/>
              <a:sym typeface="Oswald SemiBold"/>
            </a:endParaRPr>
          </a:p>
        </p:txBody>
      </p:sp>
      <p:sp>
        <p:nvSpPr>
          <p:cNvPr id="10" name="TextBox 9">
            <a:extLst>
              <a:ext uri="{FF2B5EF4-FFF2-40B4-BE49-F238E27FC236}">
                <a16:creationId xmlns:a16="http://schemas.microsoft.com/office/drawing/2014/main" id="{18885FA4-98BA-191C-73AE-ED93AD2E602C}"/>
              </a:ext>
            </a:extLst>
          </p:cNvPr>
          <p:cNvSpPr txBox="1"/>
          <p:nvPr/>
        </p:nvSpPr>
        <p:spPr>
          <a:xfrm>
            <a:off x="560316" y="1880159"/>
            <a:ext cx="10408508" cy="5201424"/>
          </a:xfrm>
          <a:prstGeom prst="rect">
            <a:avLst/>
          </a:prstGeom>
          <a:noFill/>
        </p:spPr>
        <p:txBody>
          <a:bodyPr wrap="square" lIns="91440" tIns="45720" rIns="91440" bIns="45720" anchor="t">
            <a:spAutoFit/>
          </a:bodyPr>
          <a:lstStyle/>
          <a:p>
            <a:r>
              <a:rPr lang="en-US" sz="2800" i="1" kern="0" dirty="0">
                <a:solidFill>
                  <a:schemeClr val="bg1"/>
                </a:solidFill>
              </a:rPr>
              <a:t>The time between suicide as an option and an attempt</a:t>
            </a:r>
          </a:p>
          <a:p>
            <a:endParaRPr lang="en-US" sz="2800" i="1" kern="0" dirty="0">
              <a:solidFill>
                <a:schemeClr val="bg1"/>
              </a:solidFill>
            </a:endParaRPr>
          </a:p>
          <a:p>
            <a:endParaRPr lang="en-US" sz="2800" i="1" kern="0" dirty="0">
              <a:solidFill>
                <a:schemeClr val="bg1"/>
              </a:solidFill>
            </a:endParaRPr>
          </a:p>
          <a:p>
            <a:endParaRPr lang="en-US" sz="2800" i="1" kern="0" dirty="0">
              <a:solidFill>
                <a:schemeClr val="bg1"/>
              </a:solidFill>
            </a:endParaRPr>
          </a:p>
          <a:p>
            <a:endParaRPr lang="en-US" sz="2800" i="1" kern="0" dirty="0">
              <a:solidFill>
                <a:schemeClr val="bg1"/>
              </a:solidFill>
            </a:endParaRPr>
          </a:p>
          <a:p>
            <a:endParaRPr lang="en-US" sz="2800" i="1" kern="0" dirty="0">
              <a:solidFill>
                <a:schemeClr val="bg1"/>
              </a:solidFill>
            </a:endParaRPr>
          </a:p>
          <a:p>
            <a:endParaRPr lang="en-US" sz="2400" kern="0" dirty="0">
              <a:solidFill>
                <a:schemeClr val="bg1"/>
              </a:solidFill>
              <a:latin typeface="Oswald Medium" panose="00000600000000000000" pitchFamily="2" charset="0"/>
            </a:endParaRPr>
          </a:p>
          <a:p>
            <a:endParaRPr lang="en-US" sz="2000" kern="0" dirty="0">
              <a:solidFill>
                <a:schemeClr val="bg1"/>
              </a:solidFill>
              <a:latin typeface="Oswald Medium" panose="00000600000000000000" pitchFamily="2" charset="0"/>
            </a:endParaRPr>
          </a:p>
          <a:p>
            <a:endParaRPr lang="en-US" sz="2000" kern="0" dirty="0">
              <a:solidFill>
                <a:schemeClr val="bg1"/>
              </a:solidFill>
              <a:latin typeface="Oswald Medium" panose="00000600000000000000" pitchFamily="2" charset="0"/>
            </a:endParaRPr>
          </a:p>
          <a:p>
            <a:endParaRPr lang="en-US" sz="2400" kern="0" dirty="0">
              <a:solidFill>
                <a:schemeClr val="bg1"/>
              </a:solidFill>
              <a:latin typeface="Oswald Medium" panose="00000600000000000000" pitchFamily="2" charset="0"/>
            </a:endParaRPr>
          </a:p>
          <a:p>
            <a:pPr algn="ctr"/>
            <a:r>
              <a:rPr lang="en-US" sz="2800" kern="0" dirty="0">
                <a:solidFill>
                  <a:srgbClr val="FFFF00"/>
                </a:solidFill>
                <a:latin typeface="Oswald Medium"/>
              </a:rPr>
              <a:t>Putting time and distance between a suicidal person </a:t>
            </a:r>
            <a:endParaRPr lang="en-US" sz="2800" kern="0" dirty="0">
              <a:solidFill>
                <a:srgbClr val="FFFF00"/>
              </a:solidFill>
              <a:latin typeface="Oswald Medium" panose="00000600000000000000" pitchFamily="2" charset="0"/>
            </a:endParaRPr>
          </a:p>
          <a:p>
            <a:pPr algn="ctr"/>
            <a:r>
              <a:rPr lang="en-US" sz="2800" kern="0" dirty="0">
                <a:solidFill>
                  <a:srgbClr val="FFFF00"/>
                </a:solidFill>
                <a:latin typeface="Oswald Medium"/>
              </a:rPr>
              <a:t>and lethal means MAY save a life</a:t>
            </a:r>
          </a:p>
          <a:p>
            <a:endParaRPr lang="en-US" sz="2000" dirty="0"/>
          </a:p>
        </p:txBody>
      </p:sp>
      <p:sp>
        <p:nvSpPr>
          <p:cNvPr id="11" name="Arrow: Right 10">
            <a:extLst>
              <a:ext uri="{FF2B5EF4-FFF2-40B4-BE49-F238E27FC236}">
                <a16:creationId xmlns:a16="http://schemas.microsoft.com/office/drawing/2014/main" id="{B88FF51D-B3E0-06F2-3B57-CE21713EECCF}"/>
              </a:ext>
            </a:extLst>
          </p:cNvPr>
          <p:cNvSpPr/>
          <p:nvPr/>
        </p:nvSpPr>
        <p:spPr>
          <a:xfrm>
            <a:off x="2696901" y="4668273"/>
            <a:ext cx="509286" cy="30094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1FFFAAA2-03EF-48F7-2B08-5EB2A109CB94}"/>
              </a:ext>
            </a:extLst>
          </p:cNvPr>
          <p:cNvPicPr>
            <a:picLocks noChangeAspect="1"/>
          </p:cNvPicPr>
          <p:nvPr/>
        </p:nvPicPr>
        <p:blipFill>
          <a:blip r:embed="rId3"/>
          <a:stretch>
            <a:fillRect/>
          </a:stretch>
        </p:blipFill>
        <p:spPr>
          <a:xfrm>
            <a:off x="10472074" y="5223535"/>
            <a:ext cx="1118121" cy="1118121"/>
          </a:xfrm>
          <a:prstGeom prst="rect">
            <a:avLst/>
          </a:prstGeom>
        </p:spPr>
      </p:pic>
      <p:sp>
        <p:nvSpPr>
          <p:cNvPr id="3" name="Arrow: Right 2">
            <a:extLst>
              <a:ext uri="{FF2B5EF4-FFF2-40B4-BE49-F238E27FC236}">
                <a16:creationId xmlns:a16="http://schemas.microsoft.com/office/drawing/2014/main" id="{C999B8EF-A1EF-3F49-ADD2-B9A5BCC55B82}"/>
              </a:ext>
            </a:extLst>
          </p:cNvPr>
          <p:cNvSpPr/>
          <p:nvPr/>
        </p:nvSpPr>
        <p:spPr>
          <a:xfrm>
            <a:off x="2696901" y="3906166"/>
            <a:ext cx="509286" cy="30094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blue and red circle with numbers and symbols&#10;&#10;Description automatically generated with medium confidence">
            <a:extLst>
              <a:ext uri="{FF2B5EF4-FFF2-40B4-BE49-F238E27FC236}">
                <a16:creationId xmlns:a16="http://schemas.microsoft.com/office/drawing/2014/main" id="{D7D379DD-0E23-79CF-C631-8408A3965A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4059" y="2426091"/>
            <a:ext cx="8832124" cy="3261092"/>
          </a:xfrm>
          <a:prstGeom prst="rect">
            <a:avLst/>
          </a:prstGeom>
        </p:spPr>
      </p:pic>
    </p:spTree>
    <p:extLst>
      <p:ext uri="{BB962C8B-B14F-4D97-AF65-F5344CB8AC3E}">
        <p14:creationId xmlns:p14="http://schemas.microsoft.com/office/powerpoint/2010/main" val="1869602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13;p41">
            <a:extLst>
              <a:ext uri="{FF2B5EF4-FFF2-40B4-BE49-F238E27FC236}">
                <a16:creationId xmlns:a16="http://schemas.microsoft.com/office/drawing/2014/main" id="{F2D17669-1ECC-FC05-F33F-2337DBDDAEB9}"/>
              </a:ext>
            </a:extLst>
          </p:cNvPr>
          <p:cNvSpPr txBox="1">
            <a:spLocks/>
          </p:cNvSpPr>
          <p:nvPr/>
        </p:nvSpPr>
        <p:spPr>
          <a:xfrm>
            <a:off x="575866" y="550607"/>
            <a:ext cx="10231563" cy="70426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9pPr>
          </a:lstStyle>
          <a:p>
            <a:pPr>
              <a:defRPr/>
            </a:pPr>
            <a:r>
              <a:rPr kumimoji="0" lang="en-US" sz="3600" i="0" u="none" strike="noStrike" kern="0" cap="none" spc="0" normalizeH="0" baseline="0" noProof="0">
                <a:ln>
                  <a:noFill/>
                </a:ln>
                <a:solidFill>
                  <a:srgbClr val="C6540D"/>
                </a:solidFill>
                <a:effectLst/>
                <a:uLnTx/>
                <a:uFillTx/>
                <a:latin typeface="Oswald SemiBold"/>
                <a:sym typeface="Oswald SemiBold"/>
              </a:rPr>
              <a:t>LEADING LETHAL </a:t>
            </a:r>
            <a:r>
              <a:rPr lang="en-US" sz="3600" kern="0">
                <a:solidFill>
                  <a:srgbClr val="C6540D"/>
                </a:solidFill>
              </a:rPr>
              <a:t>METHODS OF</a:t>
            </a:r>
            <a:r>
              <a:rPr kumimoji="0" lang="en-US" sz="3600" i="0" u="none" strike="noStrike" kern="0" cap="none" spc="0" normalizeH="0" baseline="0" noProof="0">
                <a:ln>
                  <a:noFill/>
                </a:ln>
                <a:solidFill>
                  <a:srgbClr val="C6540D"/>
                </a:solidFill>
                <a:effectLst/>
                <a:uLnTx/>
                <a:uFillTx/>
                <a:latin typeface="Oswald SemiBold"/>
                <a:sym typeface="Oswald SemiBold"/>
              </a:rPr>
              <a:t> SUICIDE IN MISSOURI</a:t>
            </a:r>
          </a:p>
        </p:txBody>
      </p:sp>
      <p:pic>
        <p:nvPicPr>
          <p:cNvPr id="12" name="Picture 11" descr="Icon&#10;&#10;Description automatically generated">
            <a:extLst>
              <a:ext uri="{FF2B5EF4-FFF2-40B4-BE49-F238E27FC236}">
                <a16:creationId xmlns:a16="http://schemas.microsoft.com/office/drawing/2014/main" id="{1FFFAAA2-03EF-48F7-2B08-5EB2A109CB94}"/>
              </a:ext>
            </a:extLst>
          </p:cNvPr>
          <p:cNvPicPr>
            <a:picLocks noChangeAspect="1"/>
          </p:cNvPicPr>
          <p:nvPr/>
        </p:nvPicPr>
        <p:blipFill>
          <a:blip r:embed="rId3"/>
          <a:stretch>
            <a:fillRect/>
          </a:stretch>
        </p:blipFill>
        <p:spPr>
          <a:xfrm>
            <a:off x="10472074" y="5223535"/>
            <a:ext cx="1118121" cy="1118121"/>
          </a:xfrm>
          <a:prstGeom prst="rect">
            <a:avLst/>
          </a:prstGeom>
        </p:spPr>
      </p:pic>
      <p:graphicFrame>
        <p:nvGraphicFramePr>
          <p:cNvPr id="19" name="Chart 18">
            <a:extLst>
              <a:ext uri="{FF2B5EF4-FFF2-40B4-BE49-F238E27FC236}">
                <a16:creationId xmlns:a16="http://schemas.microsoft.com/office/drawing/2014/main" id="{838FD073-8BDA-295C-DBB1-5D3E2597292E}"/>
              </a:ext>
            </a:extLst>
          </p:cNvPr>
          <p:cNvGraphicFramePr/>
          <p:nvPr>
            <p:extLst>
              <p:ext uri="{D42A27DB-BD31-4B8C-83A1-F6EECF244321}">
                <p14:modId xmlns:p14="http://schemas.microsoft.com/office/powerpoint/2010/main" val="2986939217"/>
              </p:ext>
            </p:extLst>
          </p:nvPr>
        </p:nvGraphicFramePr>
        <p:xfrm>
          <a:off x="2032000" y="1633512"/>
          <a:ext cx="8128000" cy="4504821"/>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D4066232-D7FD-4F97-3AC5-3ADF2F9CD610}"/>
              </a:ext>
            </a:extLst>
          </p:cNvPr>
          <p:cNvSpPr txBox="1"/>
          <p:nvPr/>
        </p:nvSpPr>
        <p:spPr>
          <a:xfrm>
            <a:off x="504825" y="6222456"/>
            <a:ext cx="1624917" cy="276999"/>
          </a:xfrm>
          <a:prstGeom prst="rect">
            <a:avLst/>
          </a:prstGeom>
          <a:noFill/>
        </p:spPr>
        <p:txBody>
          <a:bodyPr wrap="square">
            <a:spAutoFit/>
          </a:bodyPr>
          <a:lstStyle/>
          <a:p>
            <a:r>
              <a:rPr lang="en-US" sz="1200">
                <a:solidFill>
                  <a:schemeClr val="bg1"/>
                </a:solidFill>
                <a:effectLst/>
              </a:rPr>
              <a:t>CDC WISQARS, 2021</a:t>
            </a:r>
          </a:p>
        </p:txBody>
      </p:sp>
      <p:sp>
        <p:nvSpPr>
          <p:cNvPr id="21" name="Rectangle 20">
            <a:extLst>
              <a:ext uri="{FF2B5EF4-FFF2-40B4-BE49-F238E27FC236}">
                <a16:creationId xmlns:a16="http://schemas.microsoft.com/office/drawing/2014/main" id="{5443BD62-3185-789F-75DB-F5DBA588A7E3}"/>
              </a:ext>
            </a:extLst>
          </p:cNvPr>
          <p:cNvSpPr/>
          <p:nvPr/>
        </p:nvSpPr>
        <p:spPr>
          <a:xfrm>
            <a:off x="3493549" y="2569580"/>
            <a:ext cx="6276820" cy="85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2" name="Rectangle 21">
            <a:extLst>
              <a:ext uri="{FF2B5EF4-FFF2-40B4-BE49-F238E27FC236}">
                <a16:creationId xmlns:a16="http://schemas.microsoft.com/office/drawing/2014/main" id="{3AC579A0-3714-59BF-5EBD-695D71BDC3F1}"/>
              </a:ext>
            </a:extLst>
          </p:cNvPr>
          <p:cNvSpPr/>
          <p:nvPr/>
        </p:nvSpPr>
        <p:spPr>
          <a:xfrm>
            <a:off x="3493549" y="3646538"/>
            <a:ext cx="6276820" cy="85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3" name="Rectangle 22">
            <a:extLst>
              <a:ext uri="{FF2B5EF4-FFF2-40B4-BE49-F238E27FC236}">
                <a16:creationId xmlns:a16="http://schemas.microsoft.com/office/drawing/2014/main" id="{2C0B2512-8679-9984-F7AA-03FFCDACF16E}"/>
              </a:ext>
            </a:extLst>
          </p:cNvPr>
          <p:cNvSpPr/>
          <p:nvPr/>
        </p:nvSpPr>
        <p:spPr>
          <a:xfrm>
            <a:off x="3508465" y="4669894"/>
            <a:ext cx="6261904" cy="85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235604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13;p41">
            <a:extLst>
              <a:ext uri="{FF2B5EF4-FFF2-40B4-BE49-F238E27FC236}">
                <a16:creationId xmlns:a16="http://schemas.microsoft.com/office/drawing/2014/main" id="{F2D17669-1ECC-FC05-F33F-2337DBDDAEB9}"/>
              </a:ext>
            </a:extLst>
          </p:cNvPr>
          <p:cNvSpPr txBox="1">
            <a:spLocks/>
          </p:cNvSpPr>
          <p:nvPr/>
        </p:nvSpPr>
        <p:spPr>
          <a:xfrm>
            <a:off x="575867" y="550607"/>
            <a:ext cx="5651313" cy="108290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kumimoji="0" lang="en-US" sz="3600" i="0" u="none" strike="noStrike" kern="0" cap="none" spc="0" normalizeH="0" baseline="0" noProof="0">
                <a:ln>
                  <a:noFill/>
                </a:ln>
                <a:solidFill>
                  <a:srgbClr val="C6540D"/>
                </a:solidFill>
                <a:effectLst/>
                <a:uLnTx/>
                <a:uFillTx/>
                <a:latin typeface="Oswald SemiBold"/>
                <a:sym typeface="Oswald SemiBold"/>
              </a:rPr>
              <a:t>LETHALITY</a:t>
            </a:r>
          </a:p>
        </p:txBody>
      </p:sp>
      <p:pic>
        <p:nvPicPr>
          <p:cNvPr id="12" name="Picture 11" descr="Icon&#10;&#10;Description automatically generated">
            <a:extLst>
              <a:ext uri="{FF2B5EF4-FFF2-40B4-BE49-F238E27FC236}">
                <a16:creationId xmlns:a16="http://schemas.microsoft.com/office/drawing/2014/main" id="{1FFFAAA2-03EF-48F7-2B08-5EB2A109CB94}"/>
              </a:ext>
            </a:extLst>
          </p:cNvPr>
          <p:cNvPicPr>
            <a:picLocks noChangeAspect="1"/>
          </p:cNvPicPr>
          <p:nvPr/>
        </p:nvPicPr>
        <p:blipFill>
          <a:blip r:embed="rId3"/>
          <a:stretch>
            <a:fillRect/>
          </a:stretch>
        </p:blipFill>
        <p:spPr>
          <a:xfrm>
            <a:off x="10472074" y="5223535"/>
            <a:ext cx="1118121" cy="1118121"/>
          </a:xfrm>
          <a:prstGeom prst="rect">
            <a:avLst/>
          </a:prstGeom>
        </p:spPr>
      </p:pic>
      <p:pic>
        <p:nvPicPr>
          <p:cNvPr id="7" name="Google Shape;257;p38">
            <a:extLst>
              <a:ext uri="{FF2B5EF4-FFF2-40B4-BE49-F238E27FC236}">
                <a16:creationId xmlns:a16="http://schemas.microsoft.com/office/drawing/2014/main" id="{8A832109-67E2-B387-F021-9E354199B58F}"/>
              </a:ext>
            </a:extLst>
          </p:cNvPr>
          <p:cNvPicPr preferRelativeResize="0"/>
          <p:nvPr/>
        </p:nvPicPr>
        <p:blipFill rotWithShape="1">
          <a:blip r:embed="rId4">
            <a:alphaModFix/>
          </a:blip>
          <a:srcRect/>
          <a:stretch/>
        </p:blipFill>
        <p:spPr>
          <a:xfrm>
            <a:off x="2499730" y="1397000"/>
            <a:ext cx="7454900" cy="4064000"/>
          </a:xfrm>
          <a:prstGeom prst="rect">
            <a:avLst/>
          </a:prstGeom>
          <a:noFill/>
          <a:ln>
            <a:noFill/>
          </a:ln>
        </p:spPr>
      </p:pic>
      <p:sp>
        <p:nvSpPr>
          <p:cNvPr id="8" name="Google Shape;262;p38">
            <a:extLst>
              <a:ext uri="{FF2B5EF4-FFF2-40B4-BE49-F238E27FC236}">
                <a16:creationId xmlns:a16="http://schemas.microsoft.com/office/drawing/2014/main" id="{299F100C-B305-E5E6-4166-064323A06120}"/>
              </a:ext>
            </a:extLst>
          </p:cNvPr>
          <p:cNvSpPr txBox="1"/>
          <p:nvPr/>
        </p:nvSpPr>
        <p:spPr>
          <a:xfrm>
            <a:off x="2798226" y="1732867"/>
            <a:ext cx="1600200" cy="336550"/>
          </a:xfrm>
          <a:prstGeom prst="rect">
            <a:avLst/>
          </a:prstGeom>
          <a:no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600"/>
              <a:buFont typeface="Arial"/>
              <a:buNone/>
            </a:pPr>
            <a:r>
              <a:rPr lang="en-US" sz="1800" b="0" i="0" u="none" strike="noStrike" cap="none">
                <a:solidFill>
                  <a:schemeClr val="bg1"/>
                </a:solidFill>
                <a:latin typeface="Arial"/>
                <a:ea typeface="Arial"/>
                <a:cs typeface="Arial"/>
                <a:sym typeface="Arial"/>
              </a:rPr>
              <a:t>90% fatal</a:t>
            </a:r>
            <a:endParaRPr sz="2800" b="0" i="0" u="none" strike="noStrike" cap="none">
              <a:solidFill>
                <a:schemeClr val="bg1"/>
              </a:solidFill>
              <a:latin typeface="Arial"/>
              <a:ea typeface="Arial"/>
              <a:cs typeface="Arial"/>
              <a:sym typeface="Arial"/>
            </a:endParaRPr>
          </a:p>
        </p:txBody>
      </p:sp>
      <p:sp>
        <p:nvSpPr>
          <p:cNvPr id="13" name="TextBox 12">
            <a:extLst>
              <a:ext uri="{FF2B5EF4-FFF2-40B4-BE49-F238E27FC236}">
                <a16:creationId xmlns:a16="http://schemas.microsoft.com/office/drawing/2014/main" id="{AC8E1026-72E9-2CDA-E4EE-E79D5FAC049E}"/>
              </a:ext>
            </a:extLst>
          </p:cNvPr>
          <p:cNvSpPr txBox="1"/>
          <p:nvPr/>
        </p:nvSpPr>
        <p:spPr>
          <a:xfrm>
            <a:off x="3538196" y="5421149"/>
            <a:ext cx="1600199" cy="523220"/>
          </a:xfrm>
          <a:prstGeom prst="rect">
            <a:avLst/>
          </a:prstGeom>
          <a:noFill/>
        </p:spPr>
        <p:txBody>
          <a:bodyPr wrap="square">
            <a:spAutoFit/>
          </a:bodyPr>
          <a:lstStyle/>
          <a:p>
            <a:r>
              <a:rPr lang="en-US" sz="2800" b="0" i="0" u="none" strike="noStrike" cap="none">
                <a:solidFill>
                  <a:srgbClr val="FFC000"/>
                </a:solidFill>
                <a:latin typeface="Arial"/>
                <a:ea typeface="Arial"/>
                <a:cs typeface="Arial"/>
                <a:sym typeface="Arial"/>
              </a:rPr>
              <a:t>Firearms</a:t>
            </a:r>
            <a:endParaRPr lang="en-US" sz="2800">
              <a:solidFill>
                <a:srgbClr val="FFC000"/>
              </a:solidFill>
            </a:endParaRPr>
          </a:p>
        </p:txBody>
      </p:sp>
      <p:sp>
        <p:nvSpPr>
          <p:cNvPr id="14" name="Google Shape;261;p38">
            <a:extLst>
              <a:ext uri="{FF2B5EF4-FFF2-40B4-BE49-F238E27FC236}">
                <a16:creationId xmlns:a16="http://schemas.microsoft.com/office/drawing/2014/main" id="{070512FF-5C91-37C8-4DE7-89B48AF9AA38}"/>
              </a:ext>
            </a:extLst>
          </p:cNvPr>
          <p:cNvSpPr txBox="1"/>
          <p:nvPr/>
        </p:nvSpPr>
        <p:spPr>
          <a:xfrm>
            <a:off x="6100328" y="5413263"/>
            <a:ext cx="3390914" cy="461665"/>
          </a:xfrm>
          <a:prstGeom prst="rect">
            <a:avLst/>
          </a:prstGeom>
          <a:no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2400"/>
              <a:buFont typeface="Arial"/>
              <a:buNone/>
            </a:pPr>
            <a:r>
              <a:rPr lang="en-US" sz="2800" b="0" i="0" u="none" strike="noStrike" cap="none">
                <a:solidFill>
                  <a:srgbClr val="FFC000"/>
                </a:solidFill>
                <a:latin typeface="Arial"/>
                <a:ea typeface="Arial"/>
                <a:cs typeface="Arial"/>
                <a:sym typeface="Arial"/>
              </a:rPr>
              <a:t>Sharps &amp; Overdose</a:t>
            </a:r>
            <a:endParaRPr sz="2800" b="0" i="0" u="none" strike="noStrike" cap="none">
              <a:solidFill>
                <a:srgbClr val="FFC000"/>
              </a:solidFill>
              <a:latin typeface="Arial"/>
              <a:ea typeface="Arial"/>
              <a:cs typeface="Arial"/>
              <a:sym typeface="Arial"/>
            </a:endParaRPr>
          </a:p>
        </p:txBody>
      </p:sp>
      <p:sp>
        <p:nvSpPr>
          <p:cNvPr id="15" name="Google Shape;264;p38">
            <a:extLst>
              <a:ext uri="{FF2B5EF4-FFF2-40B4-BE49-F238E27FC236}">
                <a16:creationId xmlns:a16="http://schemas.microsoft.com/office/drawing/2014/main" id="{3DEE8656-CAB3-892B-A7E3-72516E96F919}"/>
              </a:ext>
            </a:extLst>
          </p:cNvPr>
          <p:cNvSpPr txBox="1"/>
          <p:nvPr/>
        </p:nvSpPr>
        <p:spPr>
          <a:xfrm>
            <a:off x="8168881" y="1732867"/>
            <a:ext cx="1224893" cy="336550"/>
          </a:xfrm>
          <a:prstGeom prst="rect">
            <a:avLst/>
          </a:prstGeom>
          <a:no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600"/>
              <a:buFont typeface="Arial"/>
              <a:buNone/>
            </a:pPr>
            <a:r>
              <a:rPr lang="en-US" sz="1800" b="0" i="0" u="none" strike="noStrike" cap="none">
                <a:solidFill>
                  <a:schemeClr val="bg1"/>
                </a:solidFill>
                <a:latin typeface="Arial"/>
                <a:ea typeface="Arial"/>
                <a:cs typeface="Arial"/>
                <a:sym typeface="Arial"/>
              </a:rPr>
              <a:t>1-2% fatal</a:t>
            </a:r>
            <a:endParaRPr sz="2800" b="0" i="0" u="none" strike="noStrike" cap="none">
              <a:solidFill>
                <a:schemeClr val="bg1"/>
              </a:solidFill>
              <a:latin typeface="Arial"/>
              <a:ea typeface="Arial"/>
              <a:cs typeface="Arial"/>
              <a:sym typeface="Arial"/>
            </a:endParaRPr>
          </a:p>
        </p:txBody>
      </p:sp>
      <p:sp>
        <p:nvSpPr>
          <p:cNvPr id="16" name="Oval 15">
            <a:extLst>
              <a:ext uri="{FF2B5EF4-FFF2-40B4-BE49-F238E27FC236}">
                <a16:creationId xmlns:a16="http://schemas.microsoft.com/office/drawing/2014/main" id="{14720789-ABF0-9049-18AB-D558D6EA7C3D}"/>
              </a:ext>
            </a:extLst>
          </p:cNvPr>
          <p:cNvSpPr/>
          <p:nvPr/>
        </p:nvSpPr>
        <p:spPr>
          <a:xfrm>
            <a:off x="7320133" y="1542776"/>
            <a:ext cx="770772" cy="716732"/>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6">
            <a:extLst>
              <a:ext uri="{FF2B5EF4-FFF2-40B4-BE49-F238E27FC236}">
                <a16:creationId xmlns:a16="http://schemas.microsoft.com/office/drawing/2014/main" id="{50CA196B-0DA6-FD88-0047-6CB0E199802C}"/>
              </a:ext>
            </a:extLst>
          </p:cNvPr>
          <p:cNvSpPr txBox="1"/>
          <p:nvPr/>
        </p:nvSpPr>
        <p:spPr>
          <a:xfrm>
            <a:off x="245963" y="6341656"/>
            <a:ext cx="6094070" cy="276999"/>
          </a:xfrm>
          <a:prstGeom prst="rect">
            <a:avLst/>
          </a:prstGeom>
          <a:noFill/>
        </p:spPr>
        <p:txBody>
          <a:bodyPr wrap="square">
            <a:spAutoFit/>
          </a:bodyPr>
          <a:lstStyle/>
          <a:p>
            <a:pPr eaLnBrk="1" fontAlgn="auto" hangingPunct="1">
              <a:spcBef>
                <a:spcPts val="0"/>
              </a:spcBef>
              <a:spcAft>
                <a:spcPts val="0"/>
              </a:spcAft>
              <a:defRPr/>
            </a:pPr>
            <a:r>
              <a:rPr lang="en-US" sz="1200" spc="-1">
                <a:solidFill>
                  <a:srgbClr val="FFFFFF"/>
                </a:solidFill>
                <a:latin typeface="Arial"/>
                <a:ea typeface="ＭＳ Ｐゴシック"/>
              </a:rPr>
              <a:t>Spicer &amp; Miller (2000)</a:t>
            </a:r>
            <a:endParaRPr lang="en-US" sz="1200" spc="-1">
              <a:latin typeface="Arial"/>
            </a:endParaRPr>
          </a:p>
        </p:txBody>
      </p:sp>
    </p:spTree>
    <p:extLst>
      <p:ext uri="{BB962C8B-B14F-4D97-AF65-F5344CB8AC3E}">
        <p14:creationId xmlns:p14="http://schemas.microsoft.com/office/powerpoint/2010/main" val="189684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13;p41">
            <a:extLst>
              <a:ext uri="{FF2B5EF4-FFF2-40B4-BE49-F238E27FC236}">
                <a16:creationId xmlns:a16="http://schemas.microsoft.com/office/drawing/2014/main" id="{F2D17669-1ECC-FC05-F33F-2337DBDDAEB9}"/>
              </a:ext>
            </a:extLst>
          </p:cNvPr>
          <p:cNvSpPr txBox="1">
            <a:spLocks/>
          </p:cNvSpPr>
          <p:nvPr/>
        </p:nvSpPr>
        <p:spPr>
          <a:xfrm>
            <a:off x="587442" y="897848"/>
            <a:ext cx="5651313" cy="61966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kumimoji="0" lang="en-US" sz="3600" i="0" u="none" strike="noStrike" kern="0" cap="none" spc="0" normalizeH="0" baseline="0" noProof="0">
                <a:ln>
                  <a:noFill/>
                </a:ln>
                <a:solidFill>
                  <a:srgbClr val="C6540D"/>
                </a:solidFill>
                <a:effectLst/>
                <a:uLnTx/>
                <a:uFillTx/>
                <a:latin typeface="Oswald SemiBold"/>
                <a:sym typeface="Oswald SemiBold"/>
              </a:rPr>
              <a:t>WHY</a:t>
            </a:r>
            <a:r>
              <a:rPr kumimoji="0" lang="en-US" sz="3600" i="0" u="none" strike="noStrike" kern="0" cap="none" spc="0" normalizeH="0" noProof="0">
                <a:ln>
                  <a:noFill/>
                </a:ln>
                <a:solidFill>
                  <a:srgbClr val="C6540D"/>
                </a:solidFill>
                <a:effectLst/>
                <a:uLnTx/>
                <a:uFillTx/>
                <a:latin typeface="Oswald SemiBold"/>
                <a:sym typeface="Oswald SemiBold"/>
              </a:rPr>
              <a:t> FOCUS ON FIREARMS?</a:t>
            </a:r>
            <a:endParaRPr kumimoji="0" lang="en-US" sz="3600" i="0" u="none" strike="noStrike" kern="0" cap="none" spc="0" normalizeH="0" baseline="0" noProof="0">
              <a:ln>
                <a:noFill/>
              </a:ln>
              <a:solidFill>
                <a:srgbClr val="C6540D"/>
              </a:solidFill>
              <a:effectLst/>
              <a:uLnTx/>
              <a:uFillTx/>
              <a:latin typeface="Oswald SemiBold"/>
              <a:sym typeface="Oswald SemiBold"/>
            </a:endParaRPr>
          </a:p>
        </p:txBody>
      </p:sp>
      <p:pic>
        <p:nvPicPr>
          <p:cNvPr id="12" name="Picture 11" descr="Icon&#10;&#10;Description automatically generated">
            <a:extLst>
              <a:ext uri="{FF2B5EF4-FFF2-40B4-BE49-F238E27FC236}">
                <a16:creationId xmlns:a16="http://schemas.microsoft.com/office/drawing/2014/main" id="{1FFFAAA2-03EF-48F7-2B08-5EB2A109CB94}"/>
              </a:ext>
            </a:extLst>
          </p:cNvPr>
          <p:cNvPicPr>
            <a:picLocks noChangeAspect="1"/>
          </p:cNvPicPr>
          <p:nvPr/>
        </p:nvPicPr>
        <p:blipFill>
          <a:blip r:embed="rId3"/>
          <a:stretch>
            <a:fillRect/>
          </a:stretch>
        </p:blipFill>
        <p:spPr>
          <a:xfrm>
            <a:off x="10472074" y="5223535"/>
            <a:ext cx="1118121" cy="1118121"/>
          </a:xfrm>
          <a:prstGeom prst="rect">
            <a:avLst/>
          </a:prstGeom>
        </p:spPr>
      </p:pic>
      <p:sp>
        <p:nvSpPr>
          <p:cNvPr id="18" name="TextBox 17">
            <a:extLst>
              <a:ext uri="{FF2B5EF4-FFF2-40B4-BE49-F238E27FC236}">
                <a16:creationId xmlns:a16="http://schemas.microsoft.com/office/drawing/2014/main" id="{923872DF-53C2-9AE1-1EF1-2389F5A68D45}"/>
              </a:ext>
            </a:extLst>
          </p:cNvPr>
          <p:cNvSpPr txBox="1"/>
          <p:nvPr/>
        </p:nvSpPr>
        <p:spPr>
          <a:xfrm>
            <a:off x="907755" y="1517515"/>
            <a:ext cx="10376490" cy="3254865"/>
          </a:xfrm>
          <a:prstGeom prst="rect">
            <a:avLst/>
          </a:prstGeom>
          <a:noFill/>
        </p:spPr>
        <p:txBody>
          <a:bodyPr wrap="square" lIns="91440" tIns="45720" rIns="91440" bIns="45720" anchor="t">
            <a:spAutoFit/>
          </a:bodyPr>
          <a:lstStyle/>
          <a:p>
            <a:pPr>
              <a:lnSpc>
                <a:spcPct val="150000"/>
              </a:lnSpc>
              <a:buClr>
                <a:schemeClr val="bg1"/>
              </a:buClr>
              <a:buSzPts val="2400"/>
              <a:defRPr/>
            </a:pPr>
            <a:r>
              <a:rPr lang="en-US" sz="2800" b="1" kern="0" dirty="0">
                <a:solidFill>
                  <a:schemeClr val="bg1"/>
                </a:solidFill>
                <a:latin typeface="Oswald Medium"/>
              </a:rPr>
              <a:t>Frequency</a:t>
            </a:r>
            <a:r>
              <a:rPr lang="en-US" sz="2800" kern="0" dirty="0">
                <a:solidFill>
                  <a:schemeClr val="bg1"/>
                </a:solidFill>
                <a:latin typeface="Oswald Medium"/>
              </a:rPr>
              <a:t>: </a:t>
            </a:r>
            <a:r>
              <a:rPr lang="en-US" sz="2800" i="1" kern="0" dirty="0">
                <a:solidFill>
                  <a:schemeClr val="bg1"/>
                </a:solidFill>
              </a:rPr>
              <a:t>+60% of suicides in Missouri are with a firearm </a:t>
            </a:r>
            <a:endParaRPr lang="en-US" dirty="0">
              <a:solidFill>
                <a:schemeClr val="bg1"/>
              </a:solidFill>
              <a:cs typeface="Calibri" panose="020F0502020204030204"/>
            </a:endParaRPr>
          </a:p>
          <a:p>
            <a:pPr>
              <a:lnSpc>
                <a:spcPct val="150000"/>
              </a:lnSpc>
              <a:buSzPts val="2400"/>
              <a:defRPr/>
            </a:pPr>
            <a:r>
              <a:rPr lang="en-US" sz="2800" b="1" kern="0" dirty="0">
                <a:solidFill>
                  <a:schemeClr val="bg1"/>
                </a:solidFill>
                <a:latin typeface="Oswald Medium"/>
                <a:ea typeface="+mn-lt"/>
                <a:cs typeface="+mn-lt"/>
              </a:rPr>
              <a:t>Lethality: </a:t>
            </a:r>
            <a:r>
              <a:rPr lang="en-US" sz="2800" kern="0" dirty="0">
                <a:solidFill>
                  <a:schemeClr val="bg1"/>
                </a:solidFill>
                <a:latin typeface="Calibri"/>
                <a:ea typeface="+mn-lt"/>
                <a:cs typeface="+mn-lt"/>
              </a:rPr>
              <a:t>a</a:t>
            </a:r>
            <a:r>
              <a:rPr lang="en-US" sz="2800" i="1" kern="0" dirty="0">
                <a:solidFill>
                  <a:schemeClr val="bg1"/>
                </a:solidFill>
                <a:ea typeface="+mn-lt"/>
                <a:cs typeface="+mn-lt"/>
              </a:rPr>
              <a:t>lmost always fatal  </a:t>
            </a:r>
            <a:endParaRPr lang="en-US" dirty="0">
              <a:solidFill>
                <a:schemeClr val="bg1"/>
              </a:solidFill>
              <a:cs typeface="Calibri" panose="020F0502020204030204"/>
            </a:endParaRPr>
          </a:p>
          <a:p>
            <a:pPr>
              <a:lnSpc>
                <a:spcPct val="150000"/>
              </a:lnSpc>
              <a:defRPr/>
            </a:pPr>
            <a:r>
              <a:rPr lang="en-US" sz="2800" b="1" kern="0" dirty="0">
                <a:solidFill>
                  <a:schemeClr val="bg1"/>
                </a:solidFill>
                <a:latin typeface="Oswald Medium"/>
                <a:ea typeface="+mn-lt"/>
                <a:cs typeface="+mn-lt"/>
              </a:rPr>
              <a:t>Impulsivity:</a:t>
            </a:r>
            <a:r>
              <a:rPr lang="en-US" sz="2800" kern="0" dirty="0">
                <a:solidFill>
                  <a:schemeClr val="bg1"/>
                </a:solidFill>
                <a:latin typeface="Oswald Medium"/>
                <a:ea typeface="+mn-lt"/>
                <a:cs typeface="+mn-lt"/>
              </a:rPr>
              <a:t> </a:t>
            </a:r>
            <a:r>
              <a:rPr lang="en-US" sz="2800" i="1" kern="0" dirty="0">
                <a:solidFill>
                  <a:schemeClr val="bg1"/>
                </a:solidFill>
                <a:latin typeface="Calibri"/>
                <a:ea typeface="+mn-lt"/>
                <a:cs typeface="+mn-lt"/>
              </a:rPr>
              <a:t>&lt;10 minutes between thoughts and action</a:t>
            </a:r>
          </a:p>
          <a:p>
            <a:pPr>
              <a:lnSpc>
                <a:spcPct val="150000"/>
              </a:lnSpc>
              <a:defRPr/>
            </a:pPr>
            <a:r>
              <a:rPr lang="en-US" sz="2800" b="1" kern="0" dirty="0">
                <a:solidFill>
                  <a:schemeClr val="bg1"/>
                </a:solidFill>
                <a:latin typeface="Oswald Medium"/>
                <a:ea typeface="+mn-lt"/>
                <a:cs typeface="+mn-lt"/>
              </a:rPr>
              <a:t>Availability: </a:t>
            </a:r>
            <a:r>
              <a:rPr lang="en-US" sz="2800" i="1" kern="0" dirty="0">
                <a:solidFill>
                  <a:schemeClr val="bg1"/>
                </a:solidFill>
                <a:ea typeface="+mn-lt"/>
                <a:cs typeface="+mn-lt"/>
              </a:rPr>
              <a:t>52% of Missourians have access to a firearm in the home</a:t>
            </a:r>
          </a:p>
          <a:p>
            <a:pPr>
              <a:lnSpc>
                <a:spcPct val="150000"/>
              </a:lnSpc>
              <a:defRPr/>
            </a:pPr>
            <a:r>
              <a:rPr lang="en-US" sz="2800" b="1" kern="0" dirty="0">
                <a:solidFill>
                  <a:schemeClr val="bg1"/>
                </a:solidFill>
                <a:latin typeface="Oswald Medium"/>
                <a:ea typeface="+mn-lt"/>
                <a:cs typeface="+mn-lt"/>
              </a:rPr>
              <a:t>Cultural Acceptability:</a:t>
            </a:r>
            <a:r>
              <a:rPr lang="en-US" sz="2800" kern="0" dirty="0">
                <a:solidFill>
                  <a:schemeClr val="bg1"/>
                </a:solidFill>
                <a:ea typeface="+mn-lt"/>
                <a:cs typeface="+mn-lt"/>
              </a:rPr>
              <a:t> </a:t>
            </a:r>
            <a:r>
              <a:rPr lang="en-US" sz="2800" i="1" kern="0" dirty="0">
                <a:solidFill>
                  <a:schemeClr val="bg1"/>
                </a:solidFill>
                <a:ea typeface="+mn-lt"/>
                <a:cs typeface="+mn-lt"/>
              </a:rPr>
              <a:t>‘shall issue/open carry’ state</a:t>
            </a:r>
          </a:p>
        </p:txBody>
      </p:sp>
    </p:spTree>
    <p:extLst>
      <p:ext uri="{BB962C8B-B14F-4D97-AF65-F5344CB8AC3E}">
        <p14:creationId xmlns:p14="http://schemas.microsoft.com/office/powerpoint/2010/main" val="2202764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13;p41">
            <a:extLst>
              <a:ext uri="{FF2B5EF4-FFF2-40B4-BE49-F238E27FC236}">
                <a16:creationId xmlns:a16="http://schemas.microsoft.com/office/drawing/2014/main" id="{F2D17669-1ECC-FC05-F33F-2337DBDDAEB9}"/>
              </a:ext>
            </a:extLst>
          </p:cNvPr>
          <p:cNvSpPr txBox="1">
            <a:spLocks/>
          </p:cNvSpPr>
          <p:nvPr/>
        </p:nvSpPr>
        <p:spPr>
          <a:xfrm>
            <a:off x="794404" y="756737"/>
            <a:ext cx="9867111" cy="68552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kumimoji="0" lang="en-US" sz="3600" i="0" u="none" strike="noStrike" kern="0" cap="none" spc="0" normalizeH="0" baseline="0" noProof="0">
                <a:ln>
                  <a:noFill/>
                </a:ln>
                <a:solidFill>
                  <a:srgbClr val="C6540D"/>
                </a:solidFill>
                <a:effectLst/>
                <a:uLnTx/>
                <a:uFillTx/>
                <a:latin typeface="Oswald SemiBold"/>
                <a:sym typeface="Oswald SemiBold"/>
              </a:rPr>
              <a:t>ACCESS TO FIREARMS INCREASES SUICIDE RISK</a:t>
            </a:r>
          </a:p>
        </p:txBody>
      </p:sp>
      <p:pic>
        <p:nvPicPr>
          <p:cNvPr id="12" name="Picture 11" descr="Icon&#10;&#10;Description automatically generated">
            <a:extLst>
              <a:ext uri="{FF2B5EF4-FFF2-40B4-BE49-F238E27FC236}">
                <a16:creationId xmlns:a16="http://schemas.microsoft.com/office/drawing/2014/main" id="{1FFFAAA2-03EF-48F7-2B08-5EB2A109CB94}"/>
              </a:ext>
            </a:extLst>
          </p:cNvPr>
          <p:cNvPicPr>
            <a:picLocks noChangeAspect="1"/>
          </p:cNvPicPr>
          <p:nvPr/>
        </p:nvPicPr>
        <p:blipFill>
          <a:blip r:embed="rId3"/>
          <a:stretch>
            <a:fillRect/>
          </a:stretch>
        </p:blipFill>
        <p:spPr>
          <a:xfrm>
            <a:off x="10472074" y="5223535"/>
            <a:ext cx="1118121" cy="1118121"/>
          </a:xfrm>
          <a:prstGeom prst="rect">
            <a:avLst/>
          </a:prstGeom>
        </p:spPr>
      </p:pic>
      <p:sp>
        <p:nvSpPr>
          <p:cNvPr id="10" name="TextBox 9">
            <a:extLst>
              <a:ext uri="{FF2B5EF4-FFF2-40B4-BE49-F238E27FC236}">
                <a16:creationId xmlns:a16="http://schemas.microsoft.com/office/drawing/2014/main" id="{4BFAF8D4-1BDA-947C-09B6-25BB56259F53}"/>
              </a:ext>
            </a:extLst>
          </p:cNvPr>
          <p:cNvSpPr txBox="1"/>
          <p:nvPr/>
        </p:nvSpPr>
        <p:spPr>
          <a:xfrm>
            <a:off x="794210" y="1786651"/>
            <a:ext cx="10198190" cy="3370153"/>
          </a:xfrm>
          <a:prstGeom prst="rect">
            <a:avLst/>
          </a:prstGeom>
          <a:noFill/>
        </p:spPr>
        <p:txBody>
          <a:bodyPr wrap="square" lIns="91440" tIns="45720" rIns="91440" bIns="45720" anchor="t">
            <a:spAutoFit/>
          </a:bodyPr>
          <a:lstStyle/>
          <a:p>
            <a:pPr marL="336550" indent="-331470" eaLnBrk="1" hangingPunct="1">
              <a:spcBef>
                <a:spcPts val="600"/>
              </a:spcBef>
              <a:spcAft>
                <a:spcPts val="1200"/>
              </a:spcAft>
              <a:buClr>
                <a:schemeClr val="bg1"/>
              </a:buClr>
              <a:buSzPct val="100000"/>
              <a:buFont typeface="Wingdings" panose="05000000000000000000" pitchFamily="2" charset="2"/>
              <a:buChar char=""/>
              <a:defRPr/>
            </a:pPr>
            <a:r>
              <a:rPr lang="en-US" altLang="en-US" sz="2800" i="1" dirty="0">
                <a:solidFill>
                  <a:schemeClr val="bg1"/>
                </a:solidFill>
              </a:rPr>
              <a:t>Suicide rates vary with rates of firearm ownership.</a:t>
            </a:r>
            <a:endParaRPr lang="en-US" altLang="en-US" sz="2800" i="1" baseline="30000" dirty="0">
              <a:solidFill>
                <a:schemeClr val="bg1"/>
              </a:solidFill>
              <a:cs typeface="Calibri"/>
            </a:endParaRPr>
          </a:p>
          <a:p>
            <a:pPr marL="336550" indent="-331470" eaLnBrk="1" hangingPunct="1">
              <a:spcBef>
                <a:spcPts val="600"/>
              </a:spcBef>
              <a:spcAft>
                <a:spcPts val="1200"/>
              </a:spcAft>
              <a:buClr>
                <a:schemeClr val="bg1"/>
              </a:buClr>
              <a:buSzPct val="100000"/>
              <a:buFont typeface="Wingdings" panose="05000000000000000000" pitchFamily="2" charset="2"/>
              <a:buChar char=""/>
              <a:defRPr/>
            </a:pPr>
            <a:r>
              <a:rPr lang="en-US" altLang="en-US" sz="2800" i="1" dirty="0">
                <a:solidFill>
                  <a:schemeClr val="bg1"/>
                </a:solidFill>
              </a:rPr>
              <a:t>82% of youth who die by suicide used a firearm owned by a family member, usually a parent.</a:t>
            </a:r>
            <a:endParaRPr lang="en-US" altLang="en-US" sz="2800" i="1" baseline="30000" dirty="0">
              <a:solidFill>
                <a:schemeClr val="bg1"/>
              </a:solidFill>
              <a:cs typeface="Calibri"/>
            </a:endParaRPr>
          </a:p>
          <a:p>
            <a:pPr marL="336550" indent="-331470">
              <a:spcBef>
                <a:spcPts val="600"/>
              </a:spcBef>
              <a:spcAft>
                <a:spcPts val="1200"/>
              </a:spcAft>
              <a:buClr>
                <a:schemeClr val="bg1"/>
              </a:buClr>
              <a:buSzPct val="100000"/>
              <a:buFont typeface="Wingdings" panose="05000000000000000000" pitchFamily="2" charset="2"/>
              <a:buChar char=""/>
              <a:defRPr/>
            </a:pPr>
            <a:r>
              <a:rPr lang="en-US" altLang="en-US" sz="2800" i="1" dirty="0">
                <a:solidFill>
                  <a:schemeClr val="bg1"/>
                </a:solidFill>
              </a:rPr>
              <a:t>Parents underestimate the likelihood that their children have or could obtain their firearms.</a:t>
            </a:r>
            <a:endParaRPr lang="en-US" altLang="en-US" sz="2800" i="1" dirty="0">
              <a:solidFill>
                <a:schemeClr val="bg1"/>
              </a:solidFill>
              <a:cs typeface="Calibri"/>
            </a:endParaRPr>
          </a:p>
          <a:p>
            <a:pPr marL="336550" indent="-331470">
              <a:spcBef>
                <a:spcPts val="600"/>
              </a:spcBef>
              <a:spcAft>
                <a:spcPts val="1200"/>
              </a:spcAft>
              <a:buClr>
                <a:srgbClr val="FFFFFF"/>
              </a:buClr>
              <a:buSzPct val="100000"/>
              <a:buFont typeface="Wingdings" panose="05000000000000000000" pitchFamily="2" charset="2"/>
              <a:buChar char=""/>
              <a:defRPr/>
            </a:pPr>
            <a:r>
              <a:rPr lang="en-US" altLang="en-US" sz="2800" i="1" dirty="0">
                <a:solidFill>
                  <a:schemeClr val="bg1"/>
                </a:solidFill>
              </a:rPr>
              <a:t>Three out of five firearm-related deaths in the U.S. are a suicide.</a:t>
            </a:r>
            <a:endParaRPr lang="en-US" altLang="en-US" sz="2800" i="1" dirty="0">
              <a:solidFill>
                <a:schemeClr val="bg1"/>
              </a:solidFill>
              <a:cs typeface="Calibri"/>
            </a:endParaRPr>
          </a:p>
        </p:txBody>
      </p:sp>
    </p:spTree>
    <p:extLst>
      <p:ext uri="{BB962C8B-B14F-4D97-AF65-F5344CB8AC3E}">
        <p14:creationId xmlns:p14="http://schemas.microsoft.com/office/powerpoint/2010/main" val="1556142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F0540E-197D-3773-4674-526582DAC249}"/>
              </a:ext>
            </a:extLst>
          </p:cNvPr>
          <p:cNvSpPr/>
          <p:nvPr/>
        </p:nvSpPr>
        <p:spPr>
          <a:xfrm>
            <a:off x="35147" y="0"/>
            <a:ext cx="5657850" cy="6858000"/>
          </a:xfrm>
          <a:prstGeom prst="rect">
            <a:avLst/>
          </a:prstGeom>
          <a:solidFill>
            <a:srgbClr val="0011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240;p34">
            <a:extLst>
              <a:ext uri="{FF2B5EF4-FFF2-40B4-BE49-F238E27FC236}">
                <a16:creationId xmlns:a16="http://schemas.microsoft.com/office/drawing/2014/main" id="{B8000239-F196-5B8E-EC03-6DADC2565129}"/>
              </a:ext>
            </a:extLst>
          </p:cNvPr>
          <p:cNvSpPr txBox="1">
            <a:spLocks/>
          </p:cNvSpPr>
          <p:nvPr/>
        </p:nvSpPr>
        <p:spPr>
          <a:xfrm>
            <a:off x="264135" y="1006568"/>
            <a:ext cx="7874400" cy="672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F4EFEA"/>
              </a:buClr>
              <a:buSzPts val="2400"/>
              <a:buFont typeface="Oswald SemiBold"/>
              <a:buNone/>
              <a:defRPr sz="2400" b="1" i="0" u="none" strike="noStrike" cap="none">
                <a:solidFill>
                  <a:srgbClr val="F4EFEA"/>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FFFFFF"/>
              </a:buClr>
              <a:buSzPts val="4000"/>
              <a:buFont typeface="Arvo"/>
              <a:buNone/>
              <a:defRPr sz="4000" b="0" i="0" u="none" strike="noStrike" cap="none">
                <a:solidFill>
                  <a:srgbClr val="FFFFFF"/>
                </a:solidFill>
                <a:latin typeface="Arvo"/>
                <a:ea typeface="Arvo"/>
                <a:cs typeface="Arvo"/>
                <a:sym typeface="Arvo"/>
              </a:defRPr>
            </a:lvl2pPr>
            <a:lvl3pPr marR="0" lvl="2" algn="l" rtl="0">
              <a:lnSpc>
                <a:spcPct val="100000"/>
              </a:lnSpc>
              <a:spcBef>
                <a:spcPts val="0"/>
              </a:spcBef>
              <a:spcAft>
                <a:spcPts val="0"/>
              </a:spcAft>
              <a:buClr>
                <a:srgbClr val="FFFFFF"/>
              </a:buClr>
              <a:buSzPts val="4000"/>
              <a:buFont typeface="Arvo"/>
              <a:buNone/>
              <a:defRPr sz="4000" b="0" i="0" u="none" strike="noStrike" cap="none">
                <a:solidFill>
                  <a:srgbClr val="FFFFFF"/>
                </a:solidFill>
                <a:latin typeface="Arvo"/>
                <a:ea typeface="Arvo"/>
                <a:cs typeface="Arvo"/>
                <a:sym typeface="Arvo"/>
              </a:defRPr>
            </a:lvl3pPr>
            <a:lvl4pPr marR="0" lvl="3" algn="l" rtl="0">
              <a:lnSpc>
                <a:spcPct val="100000"/>
              </a:lnSpc>
              <a:spcBef>
                <a:spcPts val="0"/>
              </a:spcBef>
              <a:spcAft>
                <a:spcPts val="0"/>
              </a:spcAft>
              <a:buClr>
                <a:srgbClr val="FFFFFF"/>
              </a:buClr>
              <a:buSzPts val="4000"/>
              <a:buFont typeface="Arvo"/>
              <a:buNone/>
              <a:defRPr sz="4000" b="0" i="0" u="none" strike="noStrike" cap="none">
                <a:solidFill>
                  <a:srgbClr val="FFFFFF"/>
                </a:solidFill>
                <a:latin typeface="Arvo"/>
                <a:ea typeface="Arvo"/>
                <a:cs typeface="Arvo"/>
                <a:sym typeface="Arvo"/>
              </a:defRPr>
            </a:lvl4pPr>
            <a:lvl5pPr marR="0" lvl="4" algn="l" rtl="0">
              <a:lnSpc>
                <a:spcPct val="100000"/>
              </a:lnSpc>
              <a:spcBef>
                <a:spcPts val="0"/>
              </a:spcBef>
              <a:spcAft>
                <a:spcPts val="0"/>
              </a:spcAft>
              <a:buClr>
                <a:srgbClr val="FFFFFF"/>
              </a:buClr>
              <a:buSzPts val="4000"/>
              <a:buFont typeface="Arvo"/>
              <a:buNone/>
              <a:defRPr sz="4000" b="0" i="0" u="none" strike="noStrike" cap="none">
                <a:solidFill>
                  <a:srgbClr val="FFFFFF"/>
                </a:solidFill>
                <a:latin typeface="Arvo"/>
                <a:ea typeface="Arvo"/>
                <a:cs typeface="Arvo"/>
                <a:sym typeface="Arvo"/>
              </a:defRPr>
            </a:lvl5pPr>
            <a:lvl6pPr marR="0" lvl="5" algn="l" rtl="0">
              <a:lnSpc>
                <a:spcPct val="100000"/>
              </a:lnSpc>
              <a:spcBef>
                <a:spcPts val="0"/>
              </a:spcBef>
              <a:spcAft>
                <a:spcPts val="0"/>
              </a:spcAft>
              <a:buClr>
                <a:srgbClr val="FFFFFF"/>
              </a:buClr>
              <a:buSzPts val="4000"/>
              <a:buFont typeface="Arvo"/>
              <a:buNone/>
              <a:defRPr sz="4000" b="0" i="0" u="none" strike="noStrike" cap="none">
                <a:solidFill>
                  <a:srgbClr val="FFFFFF"/>
                </a:solidFill>
                <a:latin typeface="Arvo"/>
                <a:ea typeface="Arvo"/>
                <a:cs typeface="Arvo"/>
                <a:sym typeface="Arvo"/>
              </a:defRPr>
            </a:lvl6pPr>
            <a:lvl7pPr marR="0" lvl="6" algn="l" rtl="0">
              <a:lnSpc>
                <a:spcPct val="100000"/>
              </a:lnSpc>
              <a:spcBef>
                <a:spcPts val="0"/>
              </a:spcBef>
              <a:spcAft>
                <a:spcPts val="0"/>
              </a:spcAft>
              <a:buClr>
                <a:srgbClr val="FFFFFF"/>
              </a:buClr>
              <a:buSzPts val="4000"/>
              <a:buFont typeface="Arvo"/>
              <a:buNone/>
              <a:defRPr sz="4000" b="0" i="0" u="none" strike="noStrike" cap="none">
                <a:solidFill>
                  <a:srgbClr val="FFFFFF"/>
                </a:solidFill>
                <a:latin typeface="Arvo"/>
                <a:ea typeface="Arvo"/>
                <a:cs typeface="Arvo"/>
                <a:sym typeface="Arvo"/>
              </a:defRPr>
            </a:lvl7pPr>
            <a:lvl8pPr marR="0" lvl="7" algn="l" rtl="0">
              <a:lnSpc>
                <a:spcPct val="100000"/>
              </a:lnSpc>
              <a:spcBef>
                <a:spcPts val="0"/>
              </a:spcBef>
              <a:spcAft>
                <a:spcPts val="0"/>
              </a:spcAft>
              <a:buClr>
                <a:srgbClr val="FFFFFF"/>
              </a:buClr>
              <a:buSzPts val="4000"/>
              <a:buFont typeface="Arvo"/>
              <a:buNone/>
              <a:defRPr sz="4000" b="0" i="0" u="none" strike="noStrike" cap="none">
                <a:solidFill>
                  <a:srgbClr val="FFFFFF"/>
                </a:solidFill>
                <a:latin typeface="Arvo"/>
                <a:ea typeface="Arvo"/>
                <a:cs typeface="Arvo"/>
                <a:sym typeface="Arvo"/>
              </a:defRPr>
            </a:lvl8pPr>
            <a:lvl9pPr marR="0" lvl="8" algn="l" rtl="0">
              <a:lnSpc>
                <a:spcPct val="100000"/>
              </a:lnSpc>
              <a:spcBef>
                <a:spcPts val="0"/>
              </a:spcBef>
              <a:spcAft>
                <a:spcPts val="0"/>
              </a:spcAft>
              <a:buClr>
                <a:srgbClr val="FFFFFF"/>
              </a:buClr>
              <a:buSzPts val="4000"/>
              <a:buFont typeface="Arvo"/>
              <a:buNone/>
              <a:defRPr sz="4000" b="0" i="0" u="none" strike="noStrike" cap="none">
                <a:solidFill>
                  <a:srgbClr val="FFFFFF"/>
                </a:solidFill>
                <a:latin typeface="Arvo"/>
                <a:ea typeface="Arvo"/>
                <a:cs typeface="Arvo"/>
                <a:sym typeface="Arvo"/>
              </a:defRPr>
            </a:lvl9pPr>
          </a:lstStyle>
          <a:p>
            <a:pPr marL="0" marR="0" lvl="0" indent="0" algn="l" defTabSz="914400" rtl="0" eaLnBrk="1" fontAlgn="auto" latinLnBrk="0" hangingPunct="1">
              <a:lnSpc>
                <a:spcPct val="115000"/>
              </a:lnSpc>
              <a:spcBef>
                <a:spcPts val="0"/>
              </a:spcBef>
              <a:spcAft>
                <a:spcPts val="0"/>
              </a:spcAft>
              <a:buClr>
                <a:srgbClr val="F4EFEA"/>
              </a:buClr>
              <a:buSzPts val="2400"/>
              <a:buFont typeface="Oswald SemiBold"/>
              <a:buNone/>
              <a:tabLst/>
              <a:defRPr/>
            </a:pPr>
            <a:r>
              <a:rPr kumimoji="0" lang="en-US" sz="3600" b="1" i="0" u="none" strike="noStrike" kern="0" cap="none" spc="0" normalizeH="0" baseline="0" noProof="0">
                <a:ln>
                  <a:noFill/>
                </a:ln>
                <a:solidFill>
                  <a:srgbClr val="F4EFEA"/>
                </a:solidFill>
                <a:effectLst/>
                <a:uLnTx/>
                <a:uFillTx/>
                <a:latin typeface="Oswald SemiBold"/>
                <a:sym typeface="Oswald SemiBold"/>
              </a:rPr>
              <a:t>ACKNOWLEDGMENTS</a:t>
            </a:r>
          </a:p>
        </p:txBody>
      </p:sp>
      <p:sp>
        <p:nvSpPr>
          <p:cNvPr id="8" name="Google Shape;237;p34">
            <a:extLst>
              <a:ext uri="{FF2B5EF4-FFF2-40B4-BE49-F238E27FC236}">
                <a16:creationId xmlns:a16="http://schemas.microsoft.com/office/drawing/2014/main" id="{28FEDF74-741B-CABF-8024-20B3514A0FA4}"/>
              </a:ext>
            </a:extLst>
          </p:cNvPr>
          <p:cNvSpPr/>
          <p:nvPr/>
        </p:nvSpPr>
        <p:spPr>
          <a:xfrm>
            <a:off x="367525" y="1910294"/>
            <a:ext cx="609600" cy="721200"/>
          </a:xfrm>
          <a:prstGeom prst="rect">
            <a:avLst/>
          </a:prstGeom>
          <a:noFill/>
          <a:ln w="28575"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 name="Google Shape;243;p34">
            <a:extLst>
              <a:ext uri="{FF2B5EF4-FFF2-40B4-BE49-F238E27FC236}">
                <a16:creationId xmlns:a16="http://schemas.microsoft.com/office/drawing/2014/main" id="{5A04DD70-13E7-C77B-C031-37A63A31A342}"/>
              </a:ext>
            </a:extLst>
          </p:cNvPr>
          <p:cNvSpPr txBox="1">
            <a:spLocks/>
          </p:cNvSpPr>
          <p:nvPr/>
        </p:nvSpPr>
        <p:spPr>
          <a:xfrm>
            <a:off x="1160865" y="1684985"/>
            <a:ext cx="2931385" cy="49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8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kumimoji="0" lang="en-US" sz="2400" b="1" i="0" u="none" strike="noStrike" kern="0" cap="none" spc="0" normalizeH="0" baseline="0" noProof="0">
                <a:ln>
                  <a:noFill/>
                </a:ln>
                <a:solidFill>
                  <a:srgbClr val="C6540D"/>
                </a:solidFill>
                <a:effectLst/>
                <a:uLnTx/>
                <a:uFillTx/>
                <a:latin typeface="Oswald SemiBold"/>
                <a:sym typeface="Oswald SemiBold"/>
              </a:rPr>
              <a:t>CALM Developers</a:t>
            </a:r>
          </a:p>
        </p:txBody>
      </p:sp>
      <p:sp>
        <p:nvSpPr>
          <p:cNvPr id="10" name="Google Shape;244;p34">
            <a:extLst>
              <a:ext uri="{FF2B5EF4-FFF2-40B4-BE49-F238E27FC236}">
                <a16:creationId xmlns:a16="http://schemas.microsoft.com/office/drawing/2014/main" id="{26EBB0C2-39D8-0D30-A7CA-357D786A577D}"/>
              </a:ext>
            </a:extLst>
          </p:cNvPr>
          <p:cNvSpPr txBox="1">
            <a:spLocks/>
          </p:cNvSpPr>
          <p:nvPr/>
        </p:nvSpPr>
        <p:spPr>
          <a:xfrm>
            <a:off x="1136551" y="2098182"/>
            <a:ext cx="2891100" cy="7211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2D2929"/>
              </a:buClr>
              <a:buSzPts val="1300"/>
              <a:buFont typeface="Ubuntu Light"/>
              <a:buNone/>
              <a:defRPr sz="1200" b="0" i="0" u="none" strike="noStrike" cap="none">
                <a:solidFill>
                  <a:srgbClr val="FFFFFF"/>
                </a:solidFill>
                <a:latin typeface="Ubuntu Light"/>
                <a:ea typeface="Ubuntu Light"/>
                <a:cs typeface="Ubuntu Light"/>
                <a:sym typeface="Ubuntu Light"/>
              </a:defRPr>
            </a:lvl1pPr>
            <a:lvl2pPr marL="914400" marR="0" lvl="1" indent="-311150" algn="l" rtl="0">
              <a:lnSpc>
                <a:spcPct val="100000"/>
              </a:lnSpc>
              <a:spcBef>
                <a:spcPts val="0"/>
              </a:spcBef>
              <a:spcAft>
                <a:spcPts val="0"/>
              </a:spcAft>
              <a:buClr>
                <a:srgbClr val="2D2929"/>
              </a:buClr>
              <a:buSzPts val="1300"/>
              <a:buFont typeface="Ubuntu Light"/>
              <a:buNone/>
              <a:defRPr sz="1300" b="0" i="0" u="none" strike="noStrike" cap="none">
                <a:solidFill>
                  <a:srgbClr val="2D2929"/>
                </a:solidFill>
                <a:latin typeface="Ubuntu Light"/>
                <a:ea typeface="Ubuntu Light"/>
                <a:cs typeface="Ubuntu Light"/>
                <a:sym typeface="Ubuntu Light"/>
              </a:defRPr>
            </a:lvl2pPr>
            <a:lvl3pPr marL="1371600" marR="0" lvl="2"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3pPr>
            <a:lvl4pPr marL="1828800" marR="0" lvl="3"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4pPr>
            <a:lvl5pPr marL="2286000" marR="0" lvl="4" indent="-298450" algn="l" rtl="0">
              <a:lnSpc>
                <a:spcPct val="100000"/>
              </a:lnSpc>
              <a:spcBef>
                <a:spcPts val="0"/>
              </a:spcBef>
              <a:spcAft>
                <a:spcPts val="0"/>
              </a:spcAft>
              <a:buClr>
                <a:srgbClr val="2D2929"/>
              </a:buClr>
              <a:buSzPts val="1100"/>
              <a:buFont typeface="Ubuntu Light"/>
              <a:buNone/>
              <a:defRPr sz="1100" b="0" i="0" u="none" strike="noStrike" cap="none">
                <a:solidFill>
                  <a:srgbClr val="2D2929"/>
                </a:solidFill>
                <a:latin typeface="Ubuntu Light"/>
                <a:ea typeface="Ubuntu Light"/>
                <a:cs typeface="Ubuntu Light"/>
                <a:sym typeface="Ubuntu Light"/>
              </a:defRPr>
            </a:lvl5pPr>
            <a:lvl6pPr marL="2743200" marR="0" lvl="5" indent="-298450" algn="l" rtl="0">
              <a:lnSpc>
                <a:spcPct val="100000"/>
              </a:lnSpc>
              <a:spcBef>
                <a:spcPts val="0"/>
              </a:spcBef>
              <a:spcAft>
                <a:spcPts val="0"/>
              </a:spcAft>
              <a:buClr>
                <a:srgbClr val="2D2929"/>
              </a:buClr>
              <a:buSzPts val="1100"/>
              <a:buFont typeface="Ubuntu Light"/>
              <a:buNone/>
              <a:defRPr sz="1100" b="0" i="0" u="none" strike="noStrike" cap="none">
                <a:solidFill>
                  <a:srgbClr val="2D2929"/>
                </a:solidFill>
                <a:latin typeface="Ubuntu Light"/>
                <a:ea typeface="Ubuntu Light"/>
                <a:cs typeface="Ubuntu Light"/>
                <a:sym typeface="Ubuntu Light"/>
              </a:defRPr>
            </a:lvl6pPr>
            <a:lvl7pPr marL="3200400" marR="0" lvl="6" indent="-292100" algn="l" rtl="0">
              <a:lnSpc>
                <a:spcPct val="100000"/>
              </a:lnSpc>
              <a:spcBef>
                <a:spcPts val="0"/>
              </a:spcBef>
              <a:spcAft>
                <a:spcPts val="0"/>
              </a:spcAft>
              <a:buClr>
                <a:srgbClr val="2D2929"/>
              </a:buClr>
              <a:buSzPts val="1000"/>
              <a:buFont typeface="Ubuntu Light"/>
              <a:buNone/>
              <a:defRPr sz="1000" b="0" i="0" u="none" strike="noStrike" cap="none">
                <a:solidFill>
                  <a:srgbClr val="2D2929"/>
                </a:solidFill>
                <a:latin typeface="Ubuntu Light"/>
                <a:ea typeface="Ubuntu Light"/>
                <a:cs typeface="Ubuntu Light"/>
                <a:sym typeface="Ubuntu Light"/>
              </a:defRPr>
            </a:lvl7pPr>
            <a:lvl8pPr marL="3657600" marR="0" lvl="7" indent="-292100" algn="l" rtl="0">
              <a:lnSpc>
                <a:spcPct val="100000"/>
              </a:lnSpc>
              <a:spcBef>
                <a:spcPts val="0"/>
              </a:spcBef>
              <a:spcAft>
                <a:spcPts val="0"/>
              </a:spcAft>
              <a:buClr>
                <a:srgbClr val="2D2929"/>
              </a:buClr>
              <a:buSzPts val="1000"/>
              <a:buFont typeface="Ubuntu Light"/>
              <a:buNone/>
              <a:defRPr sz="1000" b="0" i="0" u="none" strike="noStrike" cap="none">
                <a:solidFill>
                  <a:srgbClr val="2D2929"/>
                </a:solidFill>
                <a:latin typeface="Ubuntu Light"/>
                <a:ea typeface="Ubuntu Light"/>
                <a:cs typeface="Ubuntu Light"/>
                <a:sym typeface="Ubuntu Light"/>
              </a:defRPr>
            </a:lvl8pPr>
            <a:lvl9pPr marL="4114800" marR="0" lvl="8" indent="-285750" algn="l" rtl="0">
              <a:lnSpc>
                <a:spcPct val="100000"/>
              </a:lnSpc>
              <a:spcBef>
                <a:spcPts val="0"/>
              </a:spcBef>
              <a:spcAft>
                <a:spcPts val="0"/>
              </a:spcAft>
              <a:buClr>
                <a:srgbClr val="2D2929"/>
              </a:buClr>
              <a:buSzPts val="900"/>
              <a:buFont typeface="Ubuntu Light"/>
              <a:buNone/>
              <a:defRPr sz="900" b="0" i="0" u="none" strike="noStrike" cap="none">
                <a:solidFill>
                  <a:srgbClr val="2D2929"/>
                </a:solidFill>
                <a:latin typeface="Ubuntu Light"/>
                <a:ea typeface="Ubuntu Light"/>
                <a:cs typeface="Ubuntu Light"/>
                <a:sym typeface="Ubuntu Light"/>
              </a:defRPr>
            </a:lvl9p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2000" b="0" i="0" u="none" strike="noStrike" kern="0" cap="none" spc="0" normalizeH="0" baseline="0" noProof="0">
                <a:ln>
                  <a:noFill/>
                </a:ln>
                <a:solidFill>
                  <a:srgbClr val="FFFFFF"/>
                </a:solidFill>
                <a:effectLst/>
                <a:uLnTx/>
                <a:uFillTx/>
                <a:latin typeface="Oswald Light" panose="00000400000000000000" pitchFamily="2" charset="0"/>
                <a:sym typeface="Ubuntu Light"/>
              </a:rPr>
              <a:t>Elaine Frank</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2000" b="0" i="0" u="none" strike="noStrike" kern="0" cap="none" spc="0" normalizeH="0" baseline="0" noProof="0">
                <a:ln>
                  <a:noFill/>
                </a:ln>
                <a:solidFill>
                  <a:srgbClr val="FFFFFF"/>
                </a:solidFill>
                <a:effectLst/>
                <a:uLnTx/>
                <a:uFillTx/>
                <a:latin typeface="Oswald Light" panose="00000400000000000000" pitchFamily="2" charset="0"/>
                <a:sym typeface="Ubuntu Light"/>
              </a:rPr>
              <a:t>Cathy Barber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2000" b="0" i="0" u="none" strike="noStrike" kern="0" cap="none" spc="0" normalizeH="0" baseline="0" noProof="0">
                <a:ln>
                  <a:noFill/>
                </a:ln>
                <a:solidFill>
                  <a:srgbClr val="FFFFFF"/>
                </a:solidFill>
                <a:effectLst/>
                <a:uLnTx/>
                <a:uFillTx/>
                <a:latin typeface="Oswald Light" panose="00000400000000000000" pitchFamily="2" charset="0"/>
                <a:sym typeface="Ubuntu Light"/>
              </a:rPr>
              <a:t>Mark Ciocca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200" b="0" i="0" u="none" strike="noStrike" kern="0" cap="none" spc="0" normalizeH="0" baseline="0" noProof="0">
              <a:ln>
                <a:noFill/>
              </a:ln>
              <a:solidFill>
                <a:srgbClr val="FFFFFF"/>
              </a:solidFill>
              <a:effectLst/>
              <a:uLnTx/>
              <a:uFillTx/>
              <a:latin typeface="Ubuntu Light"/>
              <a:sym typeface="Ubuntu Ligh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kumimoji="0" lang="en-US" sz="1200" b="0" i="0" u="none" strike="noStrike" kern="0" cap="none" spc="0" normalizeH="0" baseline="0" noProof="0">
              <a:ln>
                <a:noFill/>
              </a:ln>
              <a:solidFill>
                <a:srgbClr val="FFFFFF"/>
              </a:solidFill>
              <a:effectLst/>
              <a:uLnTx/>
              <a:uFillTx/>
              <a:latin typeface="Ubuntu Light"/>
              <a:sym typeface="Ubuntu Light"/>
            </a:endParaRPr>
          </a:p>
        </p:txBody>
      </p:sp>
      <p:sp>
        <p:nvSpPr>
          <p:cNvPr id="11" name="Google Shape;245;p34">
            <a:extLst>
              <a:ext uri="{FF2B5EF4-FFF2-40B4-BE49-F238E27FC236}">
                <a16:creationId xmlns:a16="http://schemas.microsoft.com/office/drawing/2014/main" id="{F61CB260-843E-029F-6CD4-FB9FB278AC14}"/>
              </a:ext>
            </a:extLst>
          </p:cNvPr>
          <p:cNvSpPr txBox="1">
            <a:spLocks/>
          </p:cNvSpPr>
          <p:nvPr/>
        </p:nvSpPr>
        <p:spPr>
          <a:xfrm>
            <a:off x="183775" y="2011357"/>
            <a:ext cx="977100" cy="49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000"/>
              <a:buFont typeface="Oswald SemiBold"/>
              <a:buNone/>
              <a:defRPr sz="3000" b="0" i="0" u="none" strike="noStrike" cap="none">
                <a:solidFill>
                  <a:srgbClr val="FFFFFF"/>
                </a:solidFill>
                <a:latin typeface="Oswald SemiBold"/>
                <a:ea typeface="Oswald SemiBold"/>
                <a:cs typeface="Oswald SemiBold"/>
                <a:sym typeface="Oswald SemiBold"/>
              </a:defRPr>
            </a:lvl1pPr>
            <a:lvl2pPr marR="0" lvl="1"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2pPr>
            <a:lvl3pPr marR="0" lvl="2"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3pPr>
            <a:lvl4pPr marR="0" lvl="3"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4pPr>
            <a:lvl5pPr marR="0" lvl="4"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5pPr>
            <a:lvl6pPr marR="0" lvl="5"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6pPr>
            <a:lvl7pPr marR="0" lvl="6"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7pPr>
            <a:lvl8pPr marR="0" lvl="7"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8pPr>
            <a:lvl9pPr marR="0" lvl="8"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9pPr>
          </a:lstStyle>
          <a:p>
            <a:pPr marL="0" marR="0" lvl="0" indent="0" algn="ctr" defTabSz="914400" rtl="0" eaLnBrk="1" fontAlgn="auto" latinLnBrk="0" hangingPunct="1">
              <a:lnSpc>
                <a:spcPct val="100000"/>
              </a:lnSpc>
              <a:spcBef>
                <a:spcPts val="0"/>
              </a:spcBef>
              <a:spcAft>
                <a:spcPts val="0"/>
              </a:spcAft>
              <a:buClr>
                <a:srgbClr val="FFFFFF"/>
              </a:buClr>
              <a:buSzPts val="3000"/>
              <a:buFont typeface="Oswald SemiBold"/>
              <a:buNone/>
              <a:tabLst/>
              <a:defRPr/>
            </a:pPr>
            <a:r>
              <a:rPr kumimoji="0" lang="es" sz="3000" b="0" i="0" u="none" strike="noStrike" kern="0" cap="none" spc="0" normalizeH="0" baseline="0" noProof="0">
                <a:ln>
                  <a:noFill/>
                </a:ln>
                <a:solidFill>
                  <a:srgbClr val="FFFFFF"/>
                </a:solidFill>
                <a:effectLst/>
                <a:uLnTx/>
                <a:uFillTx/>
                <a:latin typeface="Oswald SemiBold"/>
                <a:sym typeface="Oswald SemiBold"/>
              </a:rPr>
              <a:t>1</a:t>
            </a:r>
          </a:p>
        </p:txBody>
      </p:sp>
      <p:sp>
        <p:nvSpPr>
          <p:cNvPr id="12" name="Google Shape;238;p34">
            <a:extLst>
              <a:ext uri="{FF2B5EF4-FFF2-40B4-BE49-F238E27FC236}">
                <a16:creationId xmlns:a16="http://schemas.microsoft.com/office/drawing/2014/main" id="{D6557F6D-6CBA-F334-EE2D-00B80F8DCF22}"/>
              </a:ext>
            </a:extLst>
          </p:cNvPr>
          <p:cNvSpPr/>
          <p:nvPr/>
        </p:nvSpPr>
        <p:spPr>
          <a:xfrm>
            <a:off x="367525" y="3288710"/>
            <a:ext cx="609600" cy="721200"/>
          </a:xfrm>
          <a:prstGeom prst="rect">
            <a:avLst/>
          </a:prstGeom>
          <a:noFill/>
          <a:ln w="28575"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 name="Google Shape;246;p34">
            <a:extLst>
              <a:ext uri="{FF2B5EF4-FFF2-40B4-BE49-F238E27FC236}">
                <a16:creationId xmlns:a16="http://schemas.microsoft.com/office/drawing/2014/main" id="{C5DC575C-E78C-3397-4B7D-AA6B0CDF745E}"/>
              </a:ext>
            </a:extLst>
          </p:cNvPr>
          <p:cNvSpPr txBox="1">
            <a:spLocks/>
          </p:cNvSpPr>
          <p:nvPr/>
        </p:nvSpPr>
        <p:spPr>
          <a:xfrm>
            <a:off x="159451" y="3432233"/>
            <a:ext cx="977100" cy="49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000"/>
              <a:buFont typeface="Oswald SemiBold"/>
              <a:buNone/>
              <a:defRPr sz="3000" b="0" i="0" u="none" strike="noStrike" cap="none">
                <a:solidFill>
                  <a:srgbClr val="FFFFFF"/>
                </a:solidFill>
                <a:latin typeface="Oswald SemiBold"/>
                <a:ea typeface="Oswald SemiBold"/>
                <a:cs typeface="Oswald SemiBold"/>
                <a:sym typeface="Oswald SemiBold"/>
              </a:defRPr>
            </a:lvl1pPr>
            <a:lvl2pPr marR="0" lvl="1"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2pPr>
            <a:lvl3pPr marR="0" lvl="2"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3pPr>
            <a:lvl4pPr marR="0" lvl="3"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4pPr>
            <a:lvl5pPr marR="0" lvl="4"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5pPr>
            <a:lvl6pPr marR="0" lvl="5"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6pPr>
            <a:lvl7pPr marR="0" lvl="6"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7pPr>
            <a:lvl8pPr marR="0" lvl="7"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8pPr>
            <a:lvl9pPr marR="0" lvl="8"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9pPr>
          </a:lstStyle>
          <a:p>
            <a:pPr marL="0" marR="0" lvl="0" indent="0" algn="ctr" defTabSz="914400" rtl="0" eaLnBrk="1" fontAlgn="auto" latinLnBrk="0" hangingPunct="1">
              <a:lnSpc>
                <a:spcPct val="100000"/>
              </a:lnSpc>
              <a:spcBef>
                <a:spcPts val="0"/>
              </a:spcBef>
              <a:spcAft>
                <a:spcPts val="0"/>
              </a:spcAft>
              <a:buClr>
                <a:srgbClr val="FFFFFF"/>
              </a:buClr>
              <a:buSzPts val="3000"/>
              <a:buFont typeface="Oswald SemiBold"/>
              <a:buNone/>
              <a:tabLst/>
              <a:defRPr/>
            </a:pPr>
            <a:r>
              <a:rPr kumimoji="0" lang="es" sz="3000" b="0" i="0" u="none" strike="noStrike" kern="0" cap="none" spc="0" normalizeH="0" baseline="0" noProof="0">
                <a:ln>
                  <a:noFill/>
                </a:ln>
                <a:solidFill>
                  <a:srgbClr val="FFFFFF"/>
                </a:solidFill>
                <a:effectLst/>
                <a:uLnTx/>
                <a:uFillTx/>
                <a:latin typeface="Oswald SemiBold"/>
                <a:sym typeface="Oswald SemiBold"/>
              </a:rPr>
              <a:t>2</a:t>
            </a:r>
          </a:p>
        </p:txBody>
      </p:sp>
      <p:sp>
        <p:nvSpPr>
          <p:cNvPr id="14" name="Google Shape;239;p34">
            <a:extLst>
              <a:ext uri="{FF2B5EF4-FFF2-40B4-BE49-F238E27FC236}">
                <a16:creationId xmlns:a16="http://schemas.microsoft.com/office/drawing/2014/main" id="{F140F4BE-57F5-DF7A-0475-E693F29AB0DA}"/>
              </a:ext>
            </a:extLst>
          </p:cNvPr>
          <p:cNvSpPr/>
          <p:nvPr/>
        </p:nvSpPr>
        <p:spPr>
          <a:xfrm>
            <a:off x="367525" y="4945649"/>
            <a:ext cx="609600" cy="721200"/>
          </a:xfrm>
          <a:prstGeom prst="rect">
            <a:avLst/>
          </a:prstGeom>
          <a:noFill/>
          <a:ln w="28575"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 name="Google Shape;247;p34">
            <a:extLst>
              <a:ext uri="{FF2B5EF4-FFF2-40B4-BE49-F238E27FC236}">
                <a16:creationId xmlns:a16="http://schemas.microsoft.com/office/drawing/2014/main" id="{3AC36BB1-F02A-1CB6-855B-9FF16B18D496}"/>
              </a:ext>
            </a:extLst>
          </p:cNvPr>
          <p:cNvSpPr txBox="1">
            <a:spLocks/>
          </p:cNvSpPr>
          <p:nvPr/>
        </p:nvSpPr>
        <p:spPr>
          <a:xfrm>
            <a:off x="203908" y="5084806"/>
            <a:ext cx="977100" cy="49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000"/>
              <a:buFont typeface="Oswald SemiBold"/>
              <a:buNone/>
              <a:defRPr sz="3000" b="0" i="0" u="none" strike="noStrike" cap="none">
                <a:solidFill>
                  <a:srgbClr val="FFFFFF"/>
                </a:solidFill>
                <a:latin typeface="Oswald SemiBold"/>
                <a:ea typeface="Oswald SemiBold"/>
                <a:cs typeface="Oswald SemiBold"/>
                <a:sym typeface="Oswald SemiBold"/>
              </a:defRPr>
            </a:lvl1pPr>
            <a:lvl2pPr marR="0" lvl="1"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2pPr>
            <a:lvl3pPr marR="0" lvl="2"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3pPr>
            <a:lvl4pPr marR="0" lvl="3"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4pPr>
            <a:lvl5pPr marR="0" lvl="4"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5pPr>
            <a:lvl6pPr marR="0" lvl="5"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6pPr>
            <a:lvl7pPr marR="0" lvl="6"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7pPr>
            <a:lvl8pPr marR="0" lvl="7"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8pPr>
            <a:lvl9pPr marR="0" lvl="8"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9pPr>
          </a:lstStyle>
          <a:p>
            <a:pPr marL="0" marR="0" lvl="0" indent="0" algn="ctr" defTabSz="914400" rtl="0" eaLnBrk="1" fontAlgn="auto" latinLnBrk="0" hangingPunct="1">
              <a:lnSpc>
                <a:spcPct val="100000"/>
              </a:lnSpc>
              <a:spcBef>
                <a:spcPts val="0"/>
              </a:spcBef>
              <a:spcAft>
                <a:spcPts val="0"/>
              </a:spcAft>
              <a:buClr>
                <a:srgbClr val="FFFFFF"/>
              </a:buClr>
              <a:buSzPts val="3000"/>
              <a:buFont typeface="Oswald SemiBold"/>
              <a:buNone/>
              <a:tabLst/>
              <a:defRPr/>
            </a:pPr>
            <a:r>
              <a:rPr kumimoji="0" lang="es" sz="3000" b="0" i="0" u="none" strike="noStrike" kern="0" cap="none" spc="0" normalizeH="0" baseline="0" noProof="0">
                <a:ln>
                  <a:noFill/>
                </a:ln>
                <a:solidFill>
                  <a:srgbClr val="FFFFFF"/>
                </a:solidFill>
                <a:effectLst/>
                <a:uLnTx/>
                <a:uFillTx/>
                <a:latin typeface="Oswald SemiBold"/>
                <a:sym typeface="Oswald SemiBold"/>
              </a:rPr>
              <a:t>3</a:t>
            </a:r>
          </a:p>
        </p:txBody>
      </p:sp>
      <p:sp>
        <p:nvSpPr>
          <p:cNvPr id="16" name="Google Shape;248;p34">
            <a:extLst>
              <a:ext uri="{FF2B5EF4-FFF2-40B4-BE49-F238E27FC236}">
                <a16:creationId xmlns:a16="http://schemas.microsoft.com/office/drawing/2014/main" id="{152F7BD0-1AED-7772-3DFA-01042F162074}"/>
              </a:ext>
            </a:extLst>
          </p:cNvPr>
          <p:cNvSpPr txBox="1">
            <a:spLocks/>
          </p:cNvSpPr>
          <p:nvPr/>
        </p:nvSpPr>
        <p:spPr>
          <a:xfrm>
            <a:off x="1181008" y="3080403"/>
            <a:ext cx="6068700" cy="4467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8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kumimoji="0" lang="en-US" sz="2400" b="1" i="0" u="none" strike="noStrike" kern="0" cap="none" spc="0" normalizeH="0" baseline="0" noProof="0">
                <a:ln>
                  <a:noFill/>
                </a:ln>
                <a:solidFill>
                  <a:srgbClr val="C6540D"/>
                </a:solidFill>
                <a:effectLst/>
                <a:uLnTx/>
                <a:uFillTx/>
                <a:latin typeface="Oswald SemiBold"/>
                <a:sym typeface="Oswald SemiBold"/>
              </a:rPr>
              <a:t>Safer Homes Collaborative</a:t>
            </a:r>
          </a:p>
        </p:txBody>
      </p:sp>
      <p:sp>
        <p:nvSpPr>
          <p:cNvPr id="17" name="Google Shape;249;p34">
            <a:extLst>
              <a:ext uri="{FF2B5EF4-FFF2-40B4-BE49-F238E27FC236}">
                <a16:creationId xmlns:a16="http://schemas.microsoft.com/office/drawing/2014/main" id="{0F246A38-8BD7-E0FA-3308-7E82357CF233}"/>
              </a:ext>
            </a:extLst>
          </p:cNvPr>
          <p:cNvSpPr txBox="1">
            <a:spLocks/>
          </p:cNvSpPr>
          <p:nvPr/>
        </p:nvSpPr>
        <p:spPr>
          <a:xfrm>
            <a:off x="1154551" y="3527140"/>
            <a:ext cx="3040450" cy="12958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2D2929"/>
              </a:buClr>
              <a:buSzPts val="1300"/>
              <a:buFont typeface="Ubuntu Light"/>
              <a:buNone/>
              <a:defRPr sz="1200" b="0" i="0" u="none" strike="noStrike" cap="none">
                <a:solidFill>
                  <a:srgbClr val="FFFFFF"/>
                </a:solidFill>
                <a:latin typeface="Ubuntu Light"/>
                <a:ea typeface="Ubuntu Light"/>
                <a:cs typeface="Ubuntu Light"/>
                <a:sym typeface="Ubuntu Light"/>
              </a:defRPr>
            </a:lvl1pPr>
            <a:lvl2pPr marL="914400" marR="0" lvl="1" indent="-311150" algn="l" rtl="0">
              <a:lnSpc>
                <a:spcPct val="100000"/>
              </a:lnSpc>
              <a:spcBef>
                <a:spcPts val="0"/>
              </a:spcBef>
              <a:spcAft>
                <a:spcPts val="0"/>
              </a:spcAft>
              <a:buClr>
                <a:srgbClr val="2D2929"/>
              </a:buClr>
              <a:buSzPts val="1300"/>
              <a:buFont typeface="Ubuntu Light"/>
              <a:buNone/>
              <a:defRPr sz="1300" b="0" i="0" u="none" strike="noStrike" cap="none">
                <a:solidFill>
                  <a:srgbClr val="2D2929"/>
                </a:solidFill>
                <a:latin typeface="Ubuntu Light"/>
                <a:ea typeface="Ubuntu Light"/>
                <a:cs typeface="Ubuntu Light"/>
                <a:sym typeface="Ubuntu Light"/>
              </a:defRPr>
            </a:lvl2pPr>
            <a:lvl3pPr marL="1371600" marR="0" lvl="2"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3pPr>
            <a:lvl4pPr marL="1828800" marR="0" lvl="3"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4pPr>
            <a:lvl5pPr marL="2286000" marR="0" lvl="4" indent="-298450" algn="l" rtl="0">
              <a:lnSpc>
                <a:spcPct val="100000"/>
              </a:lnSpc>
              <a:spcBef>
                <a:spcPts val="0"/>
              </a:spcBef>
              <a:spcAft>
                <a:spcPts val="0"/>
              </a:spcAft>
              <a:buClr>
                <a:srgbClr val="2D2929"/>
              </a:buClr>
              <a:buSzPts val="1100"/>
              <a:buFont typeface="Ubuntu Light"/>
              <a:buNone/>
              <a:defRPr sz="1100" b="0" i="0" u="none" strike="noStrike" cap="none">
                <a:solidFill>
                  <a:srgbClr val="2D2929"/>
                </a:solidFill>
                <a:latin typeface="Ubuntu Light"/>
                <a:ea typeface="Ubuntu Light"/>
                <a:cs typeface="Ubuntu Light"/>
                <a:sym typeface="Ubuntu Light"/>
              </a:defRPr>
            </a:lvl5pPr>
            <a:lvl6pPr marL="2743200" marR="0" lvl="5" indent="-298450" algn="l" rtl="0">
              <a:lnSpc>
                <a:spcPct val="100000"/>
              </a:lnSpc>
              <a:spcBef>
                <a:spcPts val="0"/>
              </a:spcBef>
              <a:spcAft>
                <a:spcPts val="0"/>
              </a:spcAft>
              <a:buClr>
                <a:srgbClr val="2D2929"/>
              </a:buClr>
              <a:buSzPts val="1100"/>
              <a:buFont typeface="Ubuntu Light"/>
              <a:buNone/>
              <a:defRPr sz="1100" b="0" i="0" u="none" strike="noStrike" cap="none">
                <a:solidFill>
                  <a:srgbClr val="2D2929"/>
                </a:solidFill>
                <a:latin typeface="Ubuntu Light"/>
                <a:ea typeface="Ubuntu Light"/>
                <a:cs typeface="Ubuntu Light"/>
                <a:sym typeface="Ubuntu Light"/>
              </a:defRPr>
            </a:lvl6pPr>
            <a:lvl7pPr marL="3200400" marR="0" lvl="6" indent="-292100" algn="l" rtl="0">
              <a:lnSpc>
                <a:spcPct val="100000"/>
              </a:lnSpc>
              <a:spcBef>
                <a:spcPts val="0"/>
              </a:spcBef>
              <a:spcAft>
                <a:spcPts val="0"/>
              </a:spcAft>
              <a:buClr>
                <a:srgbClr val="2D2929"/>
              </a:buClr>
              <a:buSzPts val="1000"/>
              <a:buFont typeface="Ubuntu Light"/>
              <a:buNone/>
              <a:defRPr sz="1000" b="0" i="0" u="none" strike="noStrike" cap="none">
                <a:solidFill>
                  <a:srgbClr val="2D2929"/>
                </a:solidFill>
                <a:latin typeface="Ubuntu Light"/>
                <a:ea typeface="Ubuntu Light"/>
                <a:cs typeface="Ubuntu Light"/>
                <a:sym typeface="Ubuntu Light"/>
              </a:defRPr>
            </a:lvl7pPr>
            <a:lvl8pPr marL="3657600" marR="0" lvl="7" indent="-292100" algn="l" rtl="0">
              <a:lnSpc>
                <a:spcPct val="100000"/>
              </a:lnSpc>
              <a:spcBef>
                <a:spcPts val="0"/>
              </a:spcBef>
              <a:spcAft>
                <a:spcPts val="0"/>
              </a:spcAft>
              <a:buClr>
                <a:srgbClr val="2D2929"/>
              </a:buClr>
              <a:buSzPts val="1000"/>
              <a:buFont typeface="Ubuntu Light"/>
              <a:buNone/>
              <a:defRPr sz="1000" b="0" i="0" u="none" strike="noStrike" cap="none">
                <a:solidFill>
                  <a:srgbClr val="2D2929"/>
                </a:solidFill>
                <a:latin typeface="Ubuntu Light"/>
                <a:ea typeface="Ubuntu Light"/>
                <a:cs typeface="Ubuntu Light"/>
                <a:sym typeface="Ubuntu Light"/>
              </a:defRPr>
            </a:lvl8pPr>
            <a:lvl9pPr marL="4114800" marR="0" lvl="8" indent="-285750" algn="l" rtl="0">
              <a:lnSpc>
                <a:spcPct val="100000"/>
              </a:lnSpc>
              <a:spcBef>
                <a:spcPts val="0"/>
              </a:spcBef>
              <a:spcAft>
                <a:spcPts val="0"/>
              </a:spcAft>
              <a:buClr>
                <a:srgbClr val="2D2929"/>
              </a:buClr>
              <a:buSzPts val="900"/>
              <a:buFont typeface="Ubuntu Light"/>
              <a:buNone/>
              <a:defRPr sz="900" b="0" i="0" u="none" strike="noStrike" cap="none">
                <a:solidFill>
                  <a:srgbClr val="2D2929"/>
                </a:solidFill>
                <a:latin typeface="Ubuntu Light"/>
                <a:ea typeface="Ubuntu Light"/>
                <a:cs typeface="Ubuntu Light"/>
                <a:sym typeface="Ubuntu Light"/>
              </a:defRPr>
            </a:lvl9pPr>
          </a:lstStyle>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r>
              <a:rPr kumimoji="0" lang="en-US" sz="2000" b="0" i="0" u="none" strike="noStrike" kern="0" cap="none" spc="0" normalizeH="0" baseline="0" noProof="0">
                <a:ln>
                  <a:noFill/>
                </a:ln>
                <a:solidFill>
                  <a:srgbClr val="FFFFFF"/>
                </a:solidFill>
                <a:effectLst/>
                <a:uLnTx/>
                <a:uFillTx/>
                <a:latin typeface="Oswald Light" panose="00000400000000000000" pitchFamily="2" charset="0"/>
                <a:sym typeface="Ubuntu Light"/>
              </a:rPr>
              <a:t>Elizabeth Makulec</a:t>
            </a: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r>
              <a:rPr kumimoji="0" lang="en-US" sz="2000" b="0" i="0" u="none" strike="noStrike" kern="0" cap="none" spc="0" normalizeH="0" baseline="0" noProof="0">
                <a:ln>
                  <a:noFill/>
                </a:ln>
                <a:solidFill>
                  <a:srgbClr val="FFFFFF"/>
                </a:solidFill>
                <a:effectLst/>
                <a:uLnTx/>
                <a:uFillTx/>
                <a:latin typeface="Oswald Light" panose="00000400000000000000" pitchFamily="2" charset="0"/>
                <a:sym typeface="Ubuntu Light"/>
              </a:rPr>
              <a:t>Rick Strait</a:t>
            </a: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r>
              <a:rPr kumimoji="0" lang="en-US" sz="2000" b="0" i="0" u="none" strike="noStrike" kern="0" cap="none" spc="0" normalizeH="0" baseline="0" noProof="0">
                <a:ln>
                  <a:noFill/>
                </a:ln>
                <a:solidFill>
                  <a:srgbClr val="FFFFFF"/>
                </a:solidFill>
                <a:effectLst/>
                <a:uLnTx/>
                <a:uFillTx/>
                <a:latin typeface="Oswald Light" panose="00000400000000000000" pitchFamily="2" charset="0"/>
                <a:sym typeface="Ubuntu Light"/>
              </a:rPr>
              <a:t>Dr. Elizabeth Sale</a:t>
            </a: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r>
              <a:rPr kumimoji="0" lang="en-US" sz="2000" b="0" i="0" u="none" strike="noStrike" kern="0" cap="none" spc="0" normalizeH="0" baseline="0" noProof="0">
                <a:ln>
                  <a:noFill/>
                </a:ln>
                <a:solidFill>
                  <a:srgbClr val="FFFFFF"/>
                </a:solidFill>
                <a:effectLst/>
                <a:uLnTx/>
                <a:uFillTx/>
                <a:latin typeface="Oswald Light" panose="00000400000000000000" pitchFamily="2" charset="0"/>
                <a:sym typeface="Ubuntu Light"/>
              </a:rPr>
              <a:t>Katie Ellison</a:t>
            </a:r>
          </a:p>
        </p:txBody>
      </p:sp>
      <p:sp>
        <p:nvSpPr>
          <p:cNvPr id="18" name="Google Shape;252;p34">
            <a:extLst>
              <a:ext uri="{FF2B5EF4-FFF2-40B4-BE49-F238E27FC236}">
                <a16:creationId xmlns:a16="http://schemas.microsoft.com/office/drawing/2014/main" id="{A8EE21DA-588D-E175-5499-4A886C4B7E31}"/>
              </a:ext>
            </a:extLst>
          </p:cNvPr>
          <p:cNvSpPr txBox="1">
            <a:spLocks/>
          </p:cNvSpPr>
          <p:nvPr/>
        </p:nvSpPr>
        <p:spPr>
          <a:xfrm>
            <a:off x="1181007" y="4822946"/>
            <a:ext cx="3361809" cy="4467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2D2929"/>
              </a:buClr>
              <a:buSzPts val="1300"/>
              <a:buFont typeface="Ubuntu Light"/>
              <a:buNone/>
              <a:defRPr sz="1400" b="0" i="0" u="none" strike="noStrike" cap="none">
                <a:solidFill>
                  <a:srgbClr val="2D2929"/>
                </a:solidFill>
                <a:latin typeface="Ubuntu Light"/>
                <a:ea typeface="Ubuntu Light"/>
                <a:cs typeface="Ubuntu Light"/>
                <a:sym typeface="Ubuntu Light"/>
              </a:defRPr>
            </a:lvl1pPr>
            <a:lvl2pPr marL="914400" marR="0" lvl="1" indent="-311150" algn="l" rtl="0">
              <a:lnSpc>
                <a:spcPct val="100000"/>
              </a:lnSpc>
              <a:spcBef>
                <a:spcPts val="0"/>
              </a:spcBef>
              <a:spcAft>
                <a:spcPts val="0"/>
              </a:spcAft>
              <a:buClr>
                <a:srgbClr val="2D2929"/>
              </a:buClr>
              <a:buSzPts val="1300"/>
              <a:buFont typeface="Ubuntu Light"/>
              <a:buNone/>
              <a:defRPr sz="1300" b="0" i="0" u="none" strike="noStrike" cap="none">
                <a:solidFill>
                  <a:srgbClr val="2D2929"/>
                </a:solidFill>
                <a:latin typeface="Ubuntu Light"/>
                <a:ea typeface="Ubuntu Light"/>
                <a:cs typeface="Ubuntu Light"/>
                <a:sym typeface="Ubuntu Light"/>
              </a:defRPr>
            </a:lvl2pPr>
            <a:lvl3pPr marL="1371600" marR="0" lvl="2"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3pPr>
            <a:lvl4pPr marL="1828800" marR="0" lvl="3"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4pPr>
            <a:lvl5pPr marL="2286000" marR="0" lvl="4" indent="-298450" algn="l" rtl="0">
              <a:lnSpc>
                <a:spcPct val="100000"/>
              </a:lnSpc>
              <a:spcBef>
                <a:spcPts val="0"/>
              </a:spcBef>
              <a:spcAft>
                <a:spcPts val="0"/>
              </a:spcAft>
              <a:buClr>
                <a:srgbClr val="2D2929"/>
              </a:buClr>
              <a:buSzPts val="1100"/>
              <a:buFont typeface="Ubuntu Light"/>
              <a:buNone/>
              <a:defRPr sz="1100" b="0" i="0" u="none" strike="noStrike" cap="none">
                <a:solidFill>
                  <a:srgbClr val="2D2929"/>
                </a:solidFill>
                <a:latin typeface="Ubuntu Light"/>
                <a:ea typeface="Ubuntu Light"/>
                <a:cs typeface="Ubuntu Light"/>
                <a:sym typeface="Ubuntu Light"/>
              </a:defRPr>
            </a:lvl5pPr>
            <a:lvl6pPr marL="2743200" marR="0" lvl="5" indent="-298450" algn="l" rtl="0">
              <a:lnSpc>
                <a:spcPct val="100000"/>
              </a:lnSpc>
              <a:spcBef>
                <a:spcPts val="0"/>
              </a:spcBef>
              <a:spcAft>
                <a:spcPts val="0"/>
              </a:spcAft>
              <a:buClr>
                <a:srgbClr val="2D2929"/>
              </a:buClr>
              <a:buSzPts val="1100"/>
              <a:buFont typeface="Ubuntu Light"/>
              <a:buNone/>
              <a:defRPr sz="1100" b="0" i="0" u="none" strike="noStrike" cap="none">
                <a:solidFill>
                  <a:srgbClr val="2D2929"/>
                </a:solidFill>
                <a:latin typeface="Ubuntu Light"/>
                <a:ea typeface="Ubuntu Light"/>
                <a:cs typeface="Ubuntu Light"/>
                <a:sym typeface="Ubuntu Light"/>
              </a:defRPr>
            </a:lvl6pPr>
            <a:lvl7pPr marL="3200400" marR="0" lvl="6" indent="-292100" algn="l" rtl="0">
              <a:lnSpc>
                <a:spcPct val="100000"/>
              </a:lnSpc>
              <a:spcBef>
                <a:spcPts val="0"/>
              </a:spcBef>
              <a:spcAft>
                <a:spcPts val="0"/>
              </a:spcAft>
              <a:buClr>
                <a:srgbClr val="2D2929"/>
              </a:buClr>
              <a:buSzPts val="1000"/>
              <a:buFont typeface="Ubuntu Light"/>
              <a:buNone/>
              <a:defRPr sz="1000" b="0" i="0" u="none" strike="noStrike" cap="none">
                <a:solidFill>
                  <a:srgbClr val="2D2929"/>
                </a:solidFill>
                <a:latin typeface="Ubuntu Light"/>
                <a:ea typeface="Ubuntu Light"/>
                <a:cs typeface="Ubuntu Light"/>
                <a:sym typeface="Ubuntu Light"/>
              </a:defRPr>
            </a:lvl7pPr>
            <a:lvl8pPr marL="3657600" marR="0" lvl="7" indent="-292100" algn="l" rtl="0">
              <a:lnSpc>
                <a:spcPct val="100000"/>
              </a:lnSpc>
              <a:spcBef>
                <a:spcPts val="0"/>
              </a:spcBef>
              <a:spcAft>
                <a:spcPts val="0"/>
              </a:spcAft>
              <a:buClr>
                <a:srgbClr val="2D2929"/>
              </a:buClr>
              <a:buSzPts val="1000"/>
              <a:buFont typeface="Ubuntu Light"/>
              <a:buNone/>
              <a:defRPr sz="1000" b="0" i="0" u="none" strike="noStrike" cap="none">
                <a:solidFill>
                  <a:srgbClr val="2D2929"/>
                </a:solidFill>
                <a:latin typeface="Ubuntu Light"/>
                <a:ea typeface="Ubuntu Light"/>
                <a:cs typeface="Ubuntu Light"/>
                <a:sym typeface="Ubuntu Light"/>
              </a:defRPr>
            </a:lvl8pPr>
            <a:lvl9pPr marL="4114800" marR="0" lvl="8" indent="-285750" algn="l" rtl="0">
              <a:lnSpc>
                <a:spcPct val="100000"/>
              </a:lnSpc>
              <a:spcBef>
                <a:spcPts val="0"/>
              </a:spcBef>
              <a:spcAft>
                <a:spcPts val="0"/>
              </a:spcAft>
              <a:buClr>
                <a:srgbClr val="2D2929"/>
              </a:buClr>
              <a:buSzPts val="900"/>
              <a:buFont typeface="Ubuntu Light"/>
              <a:buNone/>
              <a:defRPr sz="900" b="0" i="0" u="none" strike="noStrike" cap="none">
                <a:solidFill>
                  <a:srgbClr val="2D2929"/>
                </a:solidFill>
                <a:latin typeface="Ubuntu Light"/>
                <a:ea typeface="Ubuntu Light"/>
                <a:cs typeface="Ubuntu Light"/>
                <a:sym typeface="Ubuntu Light"/>
              </a:defRPr>
            </a:lvl9pPr>
          </a:lstStyle>
          <a:p>
            <a:pPr marL="0" indent="0"/>
            <a:r>
              <a:rPr lang="en-US" sz="2400" b="1" kern="0">
                <a:solidFill>
                  <a:srgbClr val="C6540D"/>
                </a:solidFill>
                <a:latin typeface="Oswald SemiBold" panose="00000700000000000000" pitchFamily="2" charset="0"/>
              </a:rPr>
              <a:t>With Special Thanks to</a:t>
            </a:r>
          </a:p>
        </p:txBody>
      </p:sp>
      <p:sp>
        <p:nvSpPr>
          <p:cNvPr id="19" name="Google Shape;251;p34">
            <a:extLst>
              <a:ext uri="{FF2B5EF4-FFF2-40B4-BE49-F238E27FC236}">
                <a16:creationId xmlns:a16="http://schemas.microsoft.com/office/drawing/2014/main" id="{96756842-8D4C-7483-3E06-327199907235}"/>
              </a:ext>
            </a:extLst>
          </p:cNvPr>
          <p:cNvSpPr txBox="1">
            <a:spLocks/>
          </p:cNvSpPr>
          <p:nvPr/>
        </p:nvSpPr>
        <p:spPr>
          <a:xfrm>
            <a:off x="1136551" y="5287363"/>
            <a:ext cx="4103433" cy="14212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2D2929"/>
              </a:buClr>
              <a:buSzPts val="1300"/>
              <a:buFont typeface="Ubuntu Light"/>
              <a:buNone/>
              <a:defRPr sz="1200" b="0" i="0" u="none" strike="noStrike" cap="none">
                <a:solidFill>
                  <a:srgbClr val="FFFFFF"/>
                </a:solidFill>
                <a:latin typeface="Ubuntu Light"/>
                <a:ea typeface="Ubuntu Light"/>
                <a:cs typeface="Ubuntu Light"/>
                <a:sym typeface="Ubuntu Light"/>
              </a:defRPr>
            </a:lvl1pPr>
            <a:lvl2pPr marL="914400" marR="0" lvl="1" indent="-311150" algn="l" rtl="0">
              <a:lnSpc>
                <a:spcPct val="100000"/>
              </a:lnSpc>
              <a:spcBef>
                <a:spcPts val="0"/>
              </a:spcBef>
              <a:spcAft>
                <a:spcPts val="0"/>
              </a:spcAft>
              <a:buClr>
                <a:srgbClr val="2D2929"/>
              </a:buClr>
              <a:buSzPts val="1300"/>
              <a:buFont typeface="Ubuntu Light"/>
              <a:buNone/>
              <a:defRPr sz="1300" b="0" i="0" u="none" strike="noStrike" cap="none">
                <a:solidFill>
                  <a:srgbClr val="2D2929"/>
                </a:solidFill>
                <a:latin typeface="Ubuntu Light"/>
                <a:ea typeface="Ubuntu Light"/>
                <a:cs typeface="Ubuntu Light"/>
                <a:sym typeface="Ubuntu Light"/>
              </a:defRPr>
            </a:lvl2pPr>
            <a:lvl3pPr marL="1371600" marR="0" lvl="2"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3pPr>
            <a:lvl4pPr marL="1828800" marR="0" lvl="3"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4pPr>
            <a:lvl5pPr marL="2286000" marR="0" lvl="4" indent="-298450" algn="l" rtl="0">
              <a:lnSpc>
                <a:spcPct val="100000"/>
              </a:lnSpc>
              <a:spcBef>
                <a:spcPts val="0"/>
              </a:spcBef>
              <a:spcAft>
                <a:spcPts val="0"/>
              </a:spcAft>
              <a:buClr>
                <a:srgbClr val="2D2929"/>
              </a:buClr>
              <a:buSzPts val="1100"/>
              <a:buFont typeface="Ubuntu Light"/>
              <a:buNone/>
              <a:defRPr sz="1100" b="0" i="0" u="none" strike="noStrike" cap="none">
                <a:solidFill>
                  <a:srgbClr val="2D2929"/>
                </a:solidFill>
                <a:latin typeface="Ubuntu Light"/>
                <a:ea typeface="Ubuntu Light"/>
                <a:cs typeface="Ubuntu Light"/>
                <a:sym typeface="Ubuntu Light"/>
              </a:defRPr>
            </a:lvl5pPr>
            <a:lvl6pPr marL="2743200" marR="0" lvl="5" indent="-298450" algn="l" rtl="0">
              <a:lnSpc>
                <a:spcPct val="100000"/>
              </a:lnSpc>
              <a:spcBef>
                <a:spcPts val="0"/>
              </a:spcBef>
              <a:spcAft>
                <a:spcPts val="0"/>
              </a:spcAft>
              <a:buClr>
                <a:srgbClr val="2D2929"/>
              </a:buClr>
              <a:buSzPts val="1100"/>
              <a:buFont typeface="Ubuntu Light"/>
              <a:buNone/>
              <a:defRPr sz="1100" b="0" i="0" u="none" strike="noStrike" cap="none">
                <a:solidFill>
                  <a:srgbClr val="2D2929"/>
                </a:solidFill>
                <a:latin typeface="Ubuntu Light"/>
                <a:ea typeface="Ubuntu Light"/>
                <a:cs typeface="Ubuntu Light"/>
                <a:sym typeface="Ubuntu Light"/>
              </a:defRPr>
            </a:lvl6pPr>
            <a:lvl7pPr marL="3200400" marR="0" lvl="6" indent="-292100" algn="l" rtl="0">
              <a:lnSpc>
                <a:spcPct val="100000"/>
              </a:lnSpc>
              <a:spcBef>
                <a:spcPts val="0"/>
              </a:spcBef>
              <a:spcAft>
                <a:spcPts val="0"/>
              </a:spcAft>
              <a:buClr>
                <a:srgbClr val="2D2929"/>
              </a:buClr>
              <a:buSzPts val="1000"/>
              <a:buFont typeface="Ubuntu Light"/>
              <a:buNone/>
              <a:defRPr sz="1000" b="0" i="0" u="none" strike="noStrike" cap="none">
                <a:solidFill>
                  <a:srgbClr val="2D2929"/>
                </a:solidFill>
                <a:latin typeface="Ubuntu Light"/>
                <a:ea typeface="Ubuntu Light"/>
                <a:cs typeface="Ubuntu Light"/>
                <a:sym typeface="Ubuntu Light"/>
              </a:defRPr>
            </a:lvl7pPr>
            <a:lvl8pPr marL="3657600" marR="0" lvl="7" indent="-292100" algn="l" rtl="0">
              <a:lnSpc>
                <a:spcPct val="100000"/>
              </a:lnSpc>
              <a:spcBef>
                <a:spcPts val="0"/>
              </a:spcBef>
              <a:spcAft>
                <a:spcPts val="0"/>
              </a:spcAft>
              <a:buClr>
                <a:srgbClr val="2D2929"/>
              </a:buClr>
              <a:buSzPts val="1000"/>
              <a:buFont typeface="Ubuntu Light"/>
              <a:buNone/>
              <a:defRPr sz="1000" b="0" i="0" u="none" strike="noStrike" cap="none">
                <a:solidFill>
                  <a:srgbClr val="2D2929"/>
                </a:solidFill>
                <a:latin typeface="Ubuntu Light"/>
                <a:ea typeface="Ubuntu Light"/>
                <a:cs typeface="Ubuntu Light"/>
                <a:sym typeface="Ubuntu Light"/>
              </a:defRPr>
            </a:lvl8pPr>
            <a:lvl9pPr marL="4114800" marR="0" lvl="8" indent="-285750" algn="l" rtl="0">
              <a:lnSpc>
                <a:spcPct val="100000"/>
              </a:lnSpc>
              <a:spcBef>
                <a:spcPts val="0"/>
              </a:spcBef>
              <a:spcAft>
                <a:spcPts val="0"/>
              </a:spcAft>
              <a:buClr>
                <a:srgbClr val="2D2929"/>
              </a:buClr>
              <a:buSzPts val="900"/>
              <a:buFont typeface="Ubuntu Light"/>
              <a:buNone/>
              <a:defRPr sz="900" b="0" i="0" u="none" strike="noStrike" cap="none">
                <a:solidFill>
                  <a:srgbClr val="2D2929"/>
                </a:solidFill>
                <a:latin typeface="Ubuntu Light"/>
                <a:ea typeface="Ubuntu Light"/>
                <a:cs typeface="Ubuntu Light"/>
                <a:sym typeface="Ubuntu Light"/>
              </a:defRPr>
            </a:lvl9pPr>
          </a:lstStyle>
          <a:p>
            <a:pPr marL="0" indent="0">
              <a:defRPr/>
            </a:pPr>
            <a:r>
              <a:rPr kumimoji="0" lang="es" sz="2000" b="0" i="0" u="none" strike="noStrike" kern="0" cap="none" spc="0" normalizeH="0" baseline="0" noProof="0" dirty="0">
                <a:ln>
                  <a:noFill/>
                </a:ln>
                <a:solidFill>
                  <a:srgbClr val="FFFFFF"/>
                </a:solidFill>
                <a:effectLst/>
                <a:uLnTx/>
                <a:uFillTx/>
                <a:latin typeface="Oswald Light"/>
                <a:sym typeface="Ubuntu Light"/>
              </a:rPr>
              <a:t>Dartmouth Injury P</a:t>
            </a:r>
            <a:r>
              <a:rPr kumimoji="0" lang="en-US" sz="2000" b="0" i="0" u="none" strike="noStrike" kern="0" cap="none" spc="0" normalizeH="0" baseline="0" noProof="0" dirty="0">
                <a:ln>
                  <a:noFill/>
                </a:ln>
                <a:solidFill>
                  <a:srgbClr val="FFFFFF"/>
                </a:solidFill>
                <a:effectLst/>
                <a:uLnTx/>
                <a:uFillTx/>
                <a:latin typeface="Oswald Light"/>
                <a:sym typeface="Ubuntu Light"/>
              </a:rPr>
              <a:t>re</a:t>
            </a:r>
            <a:r>
              <a:rPr kumimoji="0" lang="es" sz="2000" b="0" i="0" u="none" strike="noStrike" kern="0" cap="none" spc="0" normalizeH="0" baseline="0" noProof="0" err="1">
                <a:ln>
                  <a:noFill/>
                </a:ln>
                <a:solidFill>
                  <a:srgbClr val="FFFFFF"/>
                </a:solidFill>
                <a:effectLst/>
                <a:uLnTx/>
                <a:uFillTx/>
                <a:latin typeface="Oswald Light"/>
                <a:sym typeface="Ubuntu Light"/>
              </a:rPr>
              <a:t>vention</a:t>
            </a:r>
            <a:r>
              <a:rPr kumimoji="0" lang="es" sz="2000" b="0" i="0" u="none" strike="noStrike" kern="0" cap="none" spc="0" normalizeH="0" baseline="0" noProof="0" dirty="0">
                <a:ln>
                  <a:noFill/>
                </a:ln>
                <a:solidFill>
                  <a:srgbClr val="FFFFFF"/>
                </a:solidFill>
                <a:effectLst/>
                <a:uLnTx/>
                <a:uFillTx/>
                <a:latin typeface="Oswald Light"/>
                <a:sym typeface="Ubuntu Light"/>
              </a:rPr>
              <a:t> Center,</a:t>
            </a:r>
            <a:r>
              <a:rPr lang="es" sz="2000" kern="0" dirty="0">
                <a:latin typeface="Oswald Light"/>
              </a:rPr>
              <a:t> </a:t>
            </a:r>
            <a:endParaRPr kumimoji="0" lang="es" sz="2000" b="0" i="0" u="none" strike="noStrike" kern="0" cap="none" spc="0" normalizeH="0" baseline="0" noProof="0">
              <a:ln>
                <a:noFill/>
              </a:ln>
              <a:solidFill>
                <a:srgbClr val="FFFFFF"/>
              </a:solidFill>
              <a:effectLst/>
              <a:uLnTx/>
              <a:uFillTx/>
              <a:latin typeface="Oswald Light" panose="00000400000000000000" pitchFamily="2" charset="0"/>
              <a:sym typeface="Ubuntu Light"/>
            </a:endParaRPr>
          </a:p>
          <a:p>
            <a:pPr marL="0" marR="0" lvl="0" indent="0" algn="l" defTabSz="914400" rtl="0" eaLnBrk="1" fontAlgn="auto" latinLnBrk="0" hangingPunct="1">
              <a:spcBef>
                <a:spcPts val="0"/>
              </a:spcBef>
              <a:spcAft>
                <a:spcPts val="0"/>
              </a:spcAft>
              <a:buClr>
                <a:srgbClr val="2D2929"/>
              </a:buClr>
              <a:buSzPts val="1300"/>
              <a:buFont typeface="Ubuntu Light"/>
              <a:buNone/>
              <a:tabLst/>
              <a:defRPr/>
            </a:pPr>
            <a:r>
              <a:rPr kumimoji="0" lang="es" sz="2000" b="0" i="0" u="none" strike="noStrike" kern="0" cap="none" spc="0" normalizeH="0" baseline="0" noProof="0" dirty="0">
                <a:ln>
                  <a:noFill/>
                </a:ln>
                <a:solidFill>
                  <a:srgbClr val="FFFFFF"/>
                </a:solidFill>
                <a:effectLst/>
                <a:uLnTx/>
                <a:uFillTx/>
                <a:latin typeface="Oswald Light"/>
                <a:sym typeface="Ubuntu Light"/>
              </a:rPr>
              <a:t>Harvard </a:t>
            </a:r>
            <a:r>
              <a:rPr kumimoji="0" lang="es" sz="2000" b="0" i="0" u="none" strike="noStrike" kern="0" cap="none" spc="0" normalizeH="0" baseline="0" noProof="0" dirty="0" err="1">
                <a:ln>
                  <a:noFill/>
                </a:ln>
                <a:solidFill>
                  <a:srgbClr val="FFFFFF"/>
                </a:solidFill>
                <a:effectLst/>
                <a:uLnTx/>
                <a:uFillTx/>
                <a:latin typeface="Oswald Light"/>
                <a:sym typeface="Ubuntu Light"/>
              </a:rPr>
              <a:t>Injury</a:t>
            </a:r>
            <a:r>
              <a:rPr kumimoji="0" lang="es" sz="2000" b="0" i="0" u="none" strike="noStrike" kern="0" cap="none" spc="0" normalizeH="0" baseline="0" noProof="0" dirty="0">
                <a:ln>
                  <a:noFill/>
                </a:ln>
                <a:solidFill>
                  <a:srgbClr val="FFFFFF"/>
                </a:solidFill>
                <a:effectLst/>
                <a:uLnTx/>
                <a:uFillTx/>
                <a:latin typeface="Oswald Light"/>
                <a:sym typeface="Ubuntu Light"/>
              </a:rPr>
              <a:t> Control </a:t>
            </a:r>
            <a:r>
              <a:rPr kumimoji="0" lang="es" sz="2000" b="0" i="0" u="none" strike="noStrike" kern="0" cap="none" spc="0" normalizeH="0" baseline="0" noProof="0" dirty="0" err="1">
                <a:ln>
                  <a:noFill/>
                </a:ln>
                <a:solidFill>
                  <a:srgbClr val="FFFFFF"/>
                </a:solidFill>
                <a:effectLst/>
                <a:uLnTx/>
                <a:uFillTx/>
                <a:latin typeface="Oswald Light"/>
                <a:sym typeface="Ubuntu Light"/>
              </a:rPr>
              <a:t>Research</a:t>
            </a:r>
            <a:r>
              <a:rPr kumimoji="0" lang="es" sz="2000" b="0" i="0" u="none" strike="noStrike" kern="0" cap="none" spc="0" normalizeH="0" baseline="0" noProof="0" dirty="0">
                <a:ln>
                  <a:noFill/>
                </a:ln>
                <a:solidFill>
                  <a:srgbClr val="FFFFFF"/>
                </a:solidFill>
                <a:effectLst/>
                <a:uLnTx/>
                <a:uFillTx/>
                <a:latin typeface="Oswald Light"/>
                <a:sym typeface="Ubuntu Light"/>
              </a:rPr>
              <a:t> Center</a:t>
            </a:r>
            <a:r>
              <a:rPr lang="es" sz="2000" kern="0" dirty="0">
                <a:latin typeface="Oswald Light"/>
              </a:rPr>
              <a:t>,</a:t>
            </a:r>
            <a:r>
              <a:rPr kumimoji="0" lang="es" sz="2000" b="0" i="0" u="none" strike="noStrike" kern="0" cap="none" spc="0" normalizeH="0" baseline="0" noProof="0" dirty="0">
                <a:ln>
                  <a:noFill/>
                </a:ln>
                <a:solidFill>
                  <a:srgbClr val="FFFFFF"/>
                </a:solidFill>
                <a:effectLst/>
                <a:uLnTx/>
                <a:uFillTx/>
                <a:latin typeface="Oswald Light"/>
                <a:sym typeface="Ubuntu Light"/>
              </a:rPr>
              <a:t> and </a:t>
            </a:r>
            <a:r>
              <a:rPr kumimoji="0" lang="es" sz="2000" b="0" i="0" u="none" strike="noStrike" kern="0" cap="none" spc="0" normalizeH="0" baseline="0" noProof="0" dirty="0" err="1">
                <a:ln>
                  <a:noFill/>
                </a:ln>
                <a:solidFill>
                  <a:srgbClr val="FFFFFF"/>
                </a:solidFill>
                <a:effectLst/>
                <a:uLnTx/>
                <a:uFillTx/>
                <a:latin typeface="Oswald Light"/>
                <a:sym typeface="Ubuntu Light"/>
              </a:rPr>
              <a:t>our</a:t>
            </a:r>
            <a:r>
              <a:rPr kumimoji="0" lang="es" sz="2000" b="0" i="0" u="none" strike="noStrike" kern="0" cap="none" spc="0" normalizeH="0" baseline="0" noProof="0" dirty="0">
                <a:ln>
                  <a:noFill/>
                </a:ln>
                <a:solidFill>
                  <a:srgbClr val="FFFFFF"/>
                </a:solidFill>
                <a:effectLst/>
                <a:uLnTx/>
                <a:uFillTx/>
                <a:latin typeface="Oswald Light"/>
                <a:sym typeface="Ubuntu Light"/>
              </a:rPr>
              <a:t> </a:t>
            </a:r>
            <a:r>
              <a:rPr kumimoji="0" lang="es" sz="2000" b="0" i="0" u="none" strike="noStrike" kern="0" cap="none" spc="0" normalizeH="0" baseline="0" noProof="0" dirty="0" err="1">
                <a:ln>
                  <a:noFill/>
                </a:ln>
                <a:solidFill>
                  <a:srgbClr val="FFFFFF"/>
                </a:solidFill>
                <a:effectLst/>
                <a:uLnTx/>
                <a:uFillTx/>
                <a:latin typeface="Oswald Light"/>
                <a:sym typeface="Ubuntu Light"/>
              </a:rPr>
              <a:t>partners</a:t>
            </a:r>
            <a:r>
              <a:rPr kumimoji="0" lang="es" sz="2000" b="0" i="0" u="none" strike="noStrike" kern="0" cap="none" spc="0" normalizeH="0" baseline="0" noProof="0" dirty="0">
                <a:ln>
                  <a:noFill/>
                </a:ln>
                <a:solidFill>
                  <a:srgbClr val="FFFFFF"/>
                </a:solidFill>
                <a:effectLst/>
                <a:uLnTx/>
                <a:uFillTx/>
                <a:latin typeface="Oswald Light"/>
                <a:sym typeface="Ubuntu Light"/>
              </a:rPr>
              <a:t> and </a:t>
            </a:r>
            <a:r>
              <a:rPr kumimoji="0" lang="es" sz="2000" b="0" i="0" u="none" strike="noStrike" kern="0" cap="none" spc="0" normalizeH="0" baseline="0" noProof="0" dirty="0" err="1">
                <a:ln>
                  <a:noFill/>
                </a:ln>
                <a:solidFill>
                  <a:srgbClr val="FFFFFF"/>
                </a:solidFill>
                <a:effectLst/>
                <a:uLnTx/>
                <a:uFillTx/>
                <a:latin typeface="Oswald Light"/>
                <a:sym typeface="Ubuntu Light"/>
              </a:rPr>
              <a:t>colleagues</a:t>
            </a:r>
            <a:r>
              <a:rPr kumimoji="0" lang="es" sz="2000" b="0" i="0" u="none" strike="noStrike" kern="0" cap="none" spc="0" normalizeH="0" baseline="0" noProof="0" dirty="0">
                <a:ln>
                  <a:noFill/>
                </a:ln>
                <a:solidFill>
                  <a:srgbClr val="FFFFFF"/>
                </a:solidFill>
                <a:effectLst/>
                <a:uLnTx/>
                <a:uFillTx/>
                <a:latin typeface="Oswald Light"/>
                <a:sym typeface="Ubuntu Light"/>
              </a:rPr>
              <a:t> </a:t>
            </a:r>
            <a:r>
              <a:rPr kumimoji="0" lang="es" sz="2000" b="0" i="0" u="none" strike="noStrike" kern="0" cap="none" spc="0" normalizeH="0" baseline="0" noProof="0" dirty="0" err="1">
                <a:ln>
                  <a:noFill/>
                </a:ln>
                <a:solidFill>
                  <a:srgbClr val="FFFFFF"/>
                </a:solidFill>
                <a:effectLst/>
                <a:uLnTx/>
                <a:uFillTx/>
                <a:latin typeface="Oswald Light"/>
                <a:sym typeface="Ubuntu Light"/>
              </a:rPr>
              <a:t>working</a:t>
            </a:r>
            <a:r>
              <a:rPr kumimoji="0" lang="es" sz="2000" b="0" i="0" u="none" strike="noStrike" kern="0" cap="none" spc="0" normalizeH="0" baseline="0" noProof="0" dirty="0">
                <a:ln>
                  <a:noFill/>
                </a:ln>
                <a:solidFill>
                  <a:srgbClr val="FFFFFF"/>
                </a:solidFill>
                <a:effectLst/>
                <a:uLnTx/>
                <a:uFillTx/>
                <a:latin typeface="Oswald Light"/>
                <a:sym typeface="Ubuntu Light"/>
              </a:rPr>
              <a:t> in </a:t>
            </a:r>
            <a:r>
              <a:rPr kumimoji="0" lang="es" sz="2000" b="0" i="0" u="none" strike="noStrike" kern="0" cap="none" spc="0" normalizeH="0" baseline="0" noProof="0" dirty="0" err="1">
                <a:ln>
                  <a:noFill/>
                </a:ln>
                <a:solidFill>
                  <a:srgbClr val="FFFFFF"/>
                </a:solidFill>
                <a:effectLst/>
                <a:uLnTx/>
                <a:uFillTx/>
                <a:latin typeface="Oswald Light"/>
                <a:sym typeface="Ubuntu Light"/>
              </a:rPr>
              <a:t>firearm</a:t>
            </a:r>
            <a:r>
              <a:rPr kumimoji="0" lang="es" sz="2000" b="0" i="0" u="none" strike="noStrike" kern="0" cap="none" spc="0" normalizeH="0" baseline="0" noProof="0" dirty="0">
                <a:ln>
                  <a:noFill/>
                </a:ln>
                <a:solidFill>
                  <a:srgbClr val="FFFFFF"/>
                </a:solidFill>
                <a:effectLst/>
                <a:uLnTx/>
                <a:uFillTx/>
                <a:latin typeface="Oswald Light"/>
                <a:sym typeface="Ubuntu Light"/>
              </a:rPr>
              <a:t> suicide </a:t>
            </a:r>
            <a:r>
              <a:rPr kumimoji="0" lang="es" sz="2000" b="0" i="0" u="none" strike="noStrike" kern="0" cap="none" spc="0" normalizeH="0" baseline="0" noProof="0" dirty="0" err="1">
                <a:ln>
                  <a:noFill/>
                </a:ln>
                <a:solidFill>
                  <a:srgbClr val="FFFFFF"/>
                </a:solidFill>
                <a:effectLst/>
                <a:uLnTx/>
                <a:uFillTx/>
                <a:latin typeface="Oswald Light"/>
                <a:sym typeface="Ubuntu Light"/>
              </a:rPr>
              <a:t>prevention</a:t>
            </a:r>
            <a:endParaRPr lang="es" sz="2000" b="0" i="0" u="none" strike="noStrike" kern="0" cap="none" spc="0" normalizeH="0" baseline="0" noProof="0" dirty="0">
              <a:ln>
                <a:noFill/>
              </a:ln>
              <a:solidFill>
                <a:srgbClr val="FFFFFF"/>
              </a:solidFill>
              <a:effectLst/>
              <a:uLnTx/>
              <a:uFillTx/>
              <a:latin typeface="Oswald Light"/>
            </a:endParaRPr>
          </a:p>
        </p:txBody>
      </p:sp>
      <p:pic>
        <p:nvPicPr>
          <p:cNvPr id="21" name="Picture 20">
            <a:extLst>
              <a:ext uri="{FF2B5EF4-FFF2-40B4-BE49-F238E27FC236}">
                <a16:creationId xmlns:a16="http://schemas.microsoft.com/office/drawing/2014/main" id="{BB61C166-AAE5-32E5-D0EB-CEC29C026451}"/>
              </a:ext>
            </a:extLst>
          </p:cNvPr>
          <p:cNvPicPr>
            <a:picLocks noChangeAspect="1"/>
          </p:cNvPicPr>
          <p:nvPr/>
        </p:nvPicPr>
        <p:blipFill>
          <a:blip r:embed="rId3"/>
          <a:stretch>
            <a:fillRect/>
          </a:stretch>
        </p:blipFill>
        <p:spPr>
          <a:xfrm>
            <a:off x="5475828" y="0"/>
            <a:ext cx="6727991" cy="6858000"/>
          </a:xfrm>
          <a:prstGeom prst="rect">
            <a:avLst/>
          </a:prstGeom>
        </p:spPr>
      </p:pic>
    </p:spTree>
    <p:extLst>
      <p:ext uri="{BB962C8B-B14F-4D97-AF65-F5344CB8AC3E}">
        <p14:creationId xmlns:p14="http://schemas.microsoft.com/office/powerpoint/2010/main" val="4188343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13;p41">
            <a:extLst>
              <a:ext uri="{FF2B5EF4-FFF2-40B4-BE49-F238E27FC236}">
                <a16:creationId xmlns:a16="http://schemas.microsoft.com/office/drawing/2014/main" id="{F2D17669-1ECC-FC05-F33F-2337DBDDAEB9}"/>
              </a:ext>
            </a:extLst>
          </p:cNvPr>
          <p:cNvSpPr txBox="1">
            <a:spLocks/>
          </p:cNvSpPr>
          <p:nvPr/>
        </p:nvSpPr>
        <p:spPr>
          <a:xfrm>
            <a:off x="587442" y="897848"/>
            <a:ext cx="5651313" cy="6899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kumimoji="0" lang="en-US" sz="3600" i="0" u="none" strike="noStrike" kern="0" cap="none" spc="0" normalizeH="0" baseline="0" noProof="0">
                <a:ln>
                  <a:noFill/>
                </a:ln>
                <a:solidFill>
                  <a:srgbClr val="C6540D"/>
                </a:solidFill>
                <a:effectLst/>
                <a:uLnTx/>
                <a:uFillTx/>
                <a:latin typeface="Oswald SemiBold"/>
                <a:sym typeface="Oswald SemiBold"/>
              </a:rPr>
              <a:t>MAYBE IT’S NOT THE GUNS</a:t>
            </a:r>
          </a:p>
        </p:txBody>
      </p:sp>
      <p:pic>
        <p:nvPicPr>
          <p:cNvPr id="12" name="Picture 11" descr="Icon&#10;&#10;Description automatically generated">
            <a:extLst>
              <a:ext uri="{FF2B5EF4-FFF2-40B4-BE49-F238E27FC236}">
                <a16:creationId xmlns:a16="http://schemas.microsoft.com/office/drawing/2014/main" id="{1FFFAAA2-03EF-48F7-2B08-5EB2A109CB94}"/>
              </a:ext>
            </a:extLst>
          </p:cNvPr>
          <p:cNvPicPr>
            <a:picLocks noChangeAspect="1"/>
          </p:cNvPicPr>
          <p:nvPr/>
        </p:nvPicPr>
        <p:blipFill>
          <a:blip r:embed="rId3"/>
          <a:stretch>
            <a:fillRect/>
          </a:stretch>
        </p:blipFill>
        <p:spPr>
          <a:xfrm>
            <a:off x="10472074" y="5223535"/>
            <a:ext cx="1118121" cy="1118121"/>
          </a:xfrm>
          <a:prstGeom prst="rect">
            <a:avLst/>
          </a:prstGeom>
        </p:spPr>
      </p:pic>
      <p:graphicFrame>
        <p:nvGraphicFramePr>
          <p:cNvPr id="3" name="Table 3">
            <a:extLst>
              <a:ext uri="{FF2B5EF4-FFF2-40B4-BE49-F238E27FC236}">
                <a16:creationId xmlns:a16="http://schemas.microsoft.com/office/drawing/2014/main" id="{169B1E79-3B0F-2FB7-78E4-C5310DA52F8C}"/>
              </a:ext>
            </a:extLst>
          </p:cNvPr>
          <p:cNvGraphicFramePr>
            <a:graphicFrameLocks noGrp="1"/>
          </p:cNvGraphicFramePr>
          <p:nvPr>
            <p:extLst>
              <p:ext uri="{D42A27DB-BD31-4B8C-83A1-F6EECF244321}">
                <p14:modId xmlns:p14="http://schemas.microsoft.com/office/powerpoint/2010/main" val="338401570"/>
              </p:ext>
            </p:extLst>
          </p:nvPr>
        </p:nvGraphicFramePr>
        <p:xfrm>
          <a:off x="1128125" y="1992239"/>
          <a:ext cx="9225023" cy="2072640"/>
        </p:xfrm>
        <a:graphic>
          <a:graphicData uri="http://schemas.openxmlformats.org/drawingml/2006/table">
            <a:tbl>
              <a:tblPr firstRow="1" bandRow="1">
                <a:tableStyleId>{5C22544A-7EE6-4342-B048-85BDC9FD1C3A}</a:tableStyleId>
              </a:tblPr>
              <a:tblGrid>
                <a:gridCol w="5994883">
                  <a:extLst>
                    <a:ext uri="{9D8B030D-6E8A-4147-A177-3AD203B41FA5}">
                      <a16:colId xmlns:a16="http://schemas.microsoft.com/office/drawing/2014/main" val="1373452206"/>
                    </a:ext>
                  </a:extLst>
                </a:gridCol>
                <a:gridCol w="1649248">
                  <a:extLst>
                    <a:ext uri="{9D8B030D-6E8A-4147-A177-3AD203B41FA5}">
                      <a16:colId xmlns:a16="http://schemas.microsoft.com/office/drawing/2014/main" val="22369299"/>
                    </a:ext>
                  </a:extLst>
                </a:gridCol>
                <a:gridCol w="1580892">
                  <a:extLst>
                    <a:ext uri="{9D8B030D-6E8A-4147-A177-3AD203B41FA5}">
                      <a16:colId xmlns:a16="http://schemas.microsoft.com/office/drawing/2014/main" val="1787064334"/>
                    </a:ext>
                  </a:extLst>
                </a:gridCol>
              </a:tblGrid>
              <a:tr h="370840">
                <a:tc gridSpan="3">
                  <a:txBody>
                    <a:bodyPr/>
                    <a:lstStyle/>
                    <a:p>
                      <a:r>
                        <a:rPr lang="en-US" sz="2800"/>
                        <a:t>Are people who live in homes with guns more likely to have…</a:t>
                      </a:r>
                    </a:p>
                  </a:txBody>
                  <a:tcPr>
                    <a:solidFill>
                      <a:srgbClr val="29ABE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7496581"/>
                  </a:ext>
                </a:extLst>
              </a:tr>
              <a:tr h="370840">
                <a:tc>
                  <a:txBody>
                    <a:bodyPr/>
                    <a:lstStyle/>
                    <a:p>
                      <a:r>
                        <a:rPr lang="en-US" sz="2800"/>
                        <a:t>… a mental health problem?</a:t>
                      </a:r>
                    </a:p>
                  </a:txBody>
                  <a:tcPr>
                    <a:solidFill>
                      <a:schemeClr val="bg1">
                        <a:lumMod val="85000"/>
                      </a:schemeClr>
                    </a:solidFill>
                  </a:tcPr>
                </a:tc>
                <a:tc>
                  <a:txBody>
                    <a:bodyPr/>
                    <a:lstStyle/>
                    <a:p>
                      <a:r>
                        <a:rPr lang="en-US" sz="2800"/>
                        <a:t>Yes</a:t>
                      </a:r>
                    </a:p>
                  </a:txBody>
                  <a:tcPr>
                    <a:solidFill>
                      <a:schemeClr val="bg1">
                        <a:lumMod val="85000"/>
                      </a:schemeClr>
                    </a:solidFill>
                  </a:tcPr>
                </a:tc>
                <a:tc>
                  <a:txBody>
                    <a:bodyPr/>
                    <a:lstStyle/>
                    <a:p>
                      <a:r>
                        <a:rPr lang="en-US" sz="2800"/>
                        <a:t>No</a:t>
                      </a:r>
                    </a:p>
                  </a:txBody>
                  <a:tcPr>
                    <a:solidFill>
                      <a:schemeClr val="bg1">
                        <a:lumMod val="85000"/>
                      </a:schemeClr>
                    </a:solidFill>
                  </a:tcPr>
                </a:tc>
                <a:extLst>
                  <a:ext uri="{0D108BD9-81ED-4DB2-BD59-A6C34878D82A}">
                    <a16:rowId xmlns:a16="http://schemas.microsoft.com/office/drawing/2014/main" val="943829870"/>
                  </a:ext>
                </a:extLst>
              </a:tr>
              <a:tr h="370840">
                <a:tc>
                  <a:txBody>
                    <a:bodyPr/>
                    <a:lstStyle/>
                    <a:p>
                      <a:r>
                        <a:rPr lang="en-US" sz="2800"/>
                        <a:t>… seriously consider suicide?</a:t>
                      </a:r>
                    </a:p>
                  </a:txBody>
                  <a:tcPr>
                    <a:solidFill>
                      <a:srgbClr val="E1F4FB"/>
                    </a:solidFill>
                  </a:tcPr>
                </a:tc>
                <a:tc>
                  <a:txBody>
                    <a:bodyPr/>
                    <a:lstStyle/>
                    <a:p>
                      <a:r>
                        <a:rPr lang="en-US" sz="2800"/>
                        <a:t>Yes</a:t>
                      </a:r>
                    </a:p>
                  </a:txBody>
                  <a:tcPr>
                    <a:solidFill>
                      <a:srgbClr val="E1F4FB"/>
                    </a:solidFill>
                  </a:tcPr>
                </a:tc>
                <a:tc>
                  <a:txBody>
                    <a:bodyPr/>
                    <a:lstStyle/>
                    <a:p>
                      <a:r>
                        <a:rPr lang="en-US" sz="2800"/>
                        <a:t>No</a:t>
                      </a:r>
                    </a:p>
                  </a:txBody>
                  <a:tcPr>
                    <a:solidFill>
                      <a:srgbClr val="E1F4FB"/>
                    </a:solidFill>
                  </a:tcPr>
                </a:tc>
                <a:extLst>
                  <a:ext uri="{0D108BD9-81ED-4DB2-BD59-A6C34878D82A}">
                    <a16:rowId xmlns:a16="http://schemas.microsoft.com/office/drawing/2014/main" val="1613849028"/>
                  </a:ext>
                </a:extLst>
              </a:tr>
              <a:tr h="370840">
                <a:tc>
                  <a:txBody>
                    <a:bodyPr/>
                    <a:lstStyle/>
                    <a:p>
                      <a:r>
                        <a:rPr lang="en-US" sz="2800"/>
                        <a:t>… attempt suicide?</a:t>
                      </a:r>
                    </a:p>
                  </a:txBody>
                  <a:tcPr>
                    <a:solidFill>
                      <a:schemeClr val="bg1">
                        <a:lumMod val="85000"/>
                      </a:schemeClr>
                    </a:solidFill>
                  </a:tcPr>
                </a:tc>
                <a:tc>
                  <a:txBody>
                    <a:bodyPr/>
                    <a:lstStyle/>
                    <a:p>
                      <a:r>
                        <a:rPr lang="en-US" sz="2800"/>
                        <a:t>Yes</a:t>
                      </a:r>
                    </a:p>
                  </a:txBody>
                  <a:tcPr>
                    <a:solidFill>
                      <a:schemeClr val="bg1">
                        <a:lumMod val="85000"/>
                      </a:schemeClr>
                    </a:solidFill>
                  </a:tcPr>
                </a:tc>
                <a:tc>
                  <a:txBody>
                    <a:bodyPr/>
                    <a:lstStyle/>
                    <a:p>
                      <a:r>
                        <a:rPr lang="en-US" sz="2800"/>
                        <a:t>No</a:t>
                      </a:r>
                    </a:p>
                  </a:txBody>
                  <a:tcPr>
                    <a:solidFill>
                      <a:schemeClr val="bg1">
                        <a:lumMod val="85000"/>
                      </a:schemeClr>
                    </a:solidFill>
                  </a:tcPr>
                </a:tc>
                <a:extLst>
                  <a:ext uri="{0D108BD9-81ED-4DB2-BD59-A6C34878D82A}">
                    <a16:rowId xmlns:a16="http://schemas.microsoft.com/office/drawing/2014/main" val="374645657"/>
                  </a:ext>
                </a:extLst>
              </a:tr>
            </a:tbl>
          </a:graphicData>
        </a:graphic>
      </p:graphicFrame>
      <p:sp>
        <p:nvSpPr>
          <p:cNvPr id="14" name="Oval 13">
            <a:extLst>
              <a:ext uri="{FF2B5EF4-FFF2-40B4-BE49-F238E27FC236}">
                <a16:creationId xmlns:a16="http://schemas.microsoft.com/office/drawing/2014/main" id="{F040A8BD-7B14-B40E-9BFF-5A8DE830C1A6}"/>
              </a:ext>
            </a:extLst>
          </p:cNvPr>
          <p:cNvSpPr/>
          <p:nvPr/>
        </p:nvSpPr>
        <p:spPr>
          <a:xfrm>
            <a:off x="8715736" y="2437004"/>
            <a:ext cx="671331" cy="53166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9F3994F-6451-9F63-E7C2-DDDC6C9DD98B}"/>
              </a:ext>
            </a:extLst>
          </p:cNvPr>
          <p:cNvSpPr txBox="1"/>
          <p:nvPr/>
        </p:nvSpPr>
        <p:spPr>
          <a:xfrm>
            <a:off x="2210257" y="4958888"/>
            <a:ext cx="7776257" cy="1569660"/>
          </a:xfrm>
          <a:prstGeom prst="rect">
            <a:avLst/>
          </a:prstGeom>
          <a:noFill/>
        </p:spPr>
        <p:txBody>
          <a:bodyPr wrap="square">
            <a:spAutoFit/>
          </a:bodyPr>
          <a:lstStyle/>
          <a:p>
            <a:r>
              <a:rPr lang="en-US" sz="3200" kern="0">
                <a:solidFill>
                  <a:schemeClr val="bg1"/>
                </a:solidFill>
                <a:latin typeface="Oswald Medium" panose="00000600000000000000" pitchFamily="2" charset="0"/>
              </a:rPr>
              <a:t>Gun owners aren’t likely to be more suicidal, just </a:t>
            </a:r>
            <a:r>
              <a:rPr lang="en-US" sz="3200" kern="0">
                <a:solidFill>
                  <a:srgbClr val="FFC000"/>
                </a:solidFill>
                <a:latin typeface="Oswald Medium" panose="00000600000000000000" pitchFamily="2" charset="0"/>
              </a:rPr>
              <a:t>more likely to die </a:t>
            </a:r>
            <a:r>
              <a:rPr lang="en-US" sz="3200" kern="0">
                <a:solidFill>
                  <a:schemeClr val="bg1"/>
                </a:solidFill>
                <a:latin typeface="Oswald Medium" panose="00000600000000000000" pitchFamily="2" charset="0"/>
              </a:rPr>
              <a:t>if they make an attempt.</a:t>
            </a:r>
            <a:endParaRPr lang="en-US" sz="3200"/>
          </a:p>
        </p:txBody>
      </p:sp>
      <p:sp>
        <p:nvSpPr>
          <p:cNvPr id="17" name="Oval 16">
            <a:extLst>
              <a:ext uri="{FF2B5EF4-FFF2-40B4-BE49-F238E27FC236}">
                <a16:creationId xmlns:a16="http://schemas.microsoft.com/office/drawing/2014/main" id="{07B0ED65-426C-A84F-2D9F-D65C53677FEF}"/>
              </a:ext>
            </a:extLst>
          </p:cNvPr>
          <p:cNvSpPr/>
          <p:nvPr/>
        </p:nvSpPr>
        <p:spPr>
          <a:xfrm>
            <a:off x="8715736" y="3556687"/>
            <a:ext cx="671331" cy="53166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0A695BE-65E0-F115-54AE-20B024D04297}"/>
              </a:ext>
            </a:extLst>
          </p:cNvPr>
          <p:cNvSpPr/>
          <p:nvPr/>
        </p:nvSpPr>
        <p:spPr>
          <a:xfrm>
            <a:off x="8715736" y="3010257"/>
            <a:ext cx="671331" cy="53166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022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7"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person, indoor&#10;&#10;Description automatically generated">
            <a:extLst>
              <a:ext uri="{FF2B5EF4-FFF2-40B4-BE49-F238E27FC236}">
                <a16:creationId xmlns:a16="http://schemas.microsoft.com/office/drawing/2014/main" id="{80021387-3952-A75A-07EC-26AE299BE79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6905337" cy="6858000"/>
          </a:xfrm>
          <a:prstGeom prst="rect">
            <a:avLst/>
          </a:prstGeom>
        </p:spPr>
      </p:pic>
      <p:pic>
        <p:nvPicPr>
          <p:cNvPr id="9" name="Picture 8" descr="Icon&#10;&#10;Description automatically generated">
            <a:extLst>
              <a:ext uri="{FF2B5EF4-FFF2-40B4-BE49-F238E27FC236}">
                <a16:creationId xmlns:a16="http://schemas.microsoft.com/office/drawing/2014/main" id="{78B05DA0-51EC-512F-CA51-7FEDACAD5D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2010" y="0"/>
            <a:ext cx="4761905" cy="4761905"/>
          </a:xfrm>
          <a:prstGeom prst="rect">
            <a:avLst/>
          </a:prstGeom>
        </p:spPr>
      </p:pic>
      <p:sp>
        <p:nvSpPr>
          <p:cNvPr id="11" name="TextBox 10">
            <a:extLst>
              <a:ext uri="{FF2B5EF4-FFF2-40B4-BE49-F238E27FC236}">
                <a16:creationId xmlns:a16="http://schemas.microsoft.com/office/drawing/2014/main" id="{8BA58339-C2F5-CA62-877F-AF32D87FDE19}"/>
              </a:ext>
            </a:extLst>
          </p:cNvPr>
          <p:cNvSpPr txBox="1"/>
          <p:nvPr/>
        </p:nvSpPr>
        <p:spPr>
          <a:xfrm>
            <a:off x="6905335" y="4761905"/>
            <a:ext cx="4875254" cy="1938992"/>
          </a:xfrm>
          <a:prstGeom prst="rect">
            <a:avLst/>
          </a:prstGeom>
          <a:noFill/>
        </p:spPr>
        <p:txBody>
          <a:bodyPr wrap="square">
            <a:spAutoFit/>
          </a:bodyPr>
          <a:lstStyle/>
          <a:p>
            <a:pPr marL="0" indent="0" algn="ctr" eaLnBrk="1" hangingPunct="1">
              <a:buFont typeface="Arial" panose="020B0604020202020204" pitchFamily="34" charset="0"/>
              <a:buNone/>
              <a:defRPr/>
            </a:pPr>
            <a:r>
              <a:rPr lang="en-US" altLang="en-US" sz="2400" i="1">
                <a:solidFill>
                  <a:schemeClr val="bg1"/>
                </a:solidFill>
                <a:cs typeface="Arial" panose="020B0604020202020204" pitchFamily="34" charset="0"/>
              </a:rPr>
              <a:t>Encourage putting time and distance between a person in emotional crisis and access </a:t>
            </a:r>
          </a:p>
          <a:p>
            <a:pPr marL="0" indent="0" algn="ctr" eaLnBrk="1" hangingPunct="1">
              <a:buFont typeface="Arial" panose="020B0604020202020204" pitchFamily="34" charset="0"/>
              <a:buNone/>
              <a:defRPr/>
            </a:pPr>
            <a:r>
              <a:rPr lang="en-US" altLang="en-US" sz="2400" b="1" i="1">
                <a:solidFill>
                  <a:srgbClr val="F36306"/>
                </a:solidFill>
                <a:cs typeface="Arial" panose="020B0604020202020204" pitchFamily="34" charset="0"/>
              </a:rPr>
              <a:t>ALL/ANY lethal means </a:t>
            </a:r>
          </a:p>
          <a:p>
            <a:pPr marL="0" indent="0" algn="ctr" eaLnBrk="1" hangingPunct="1">
              <a:buFont typeface="Arial" panose="020B0604020202020204" pitchFamily="34" charset="0"/>
              <a:buNone/>
              <a:defRPr/>
            </a:pPr>
            <a:r>
              <a:rPr lang="en-US" altLang="en-US" sz="2400" i="1">
                <a:solidFill>
                  <a:schemeClr val="bg1"/>
                </a:solidFill>
                <a:cs typeface="Arial" panose="020B0604020202020204" pitchFamily="34" charset="0"/>
              </a:rPr>
              <a:t>to POTENTIALLY save a life</a:t>
            </a:r>
          </a:p>
        </p:txBody>
      </p:sp>
    </p:spTree>
    <p:extLst>
      <p:ext uri="{BB962C8B-B14F-4D97-AF65-F5344CB8AC3E}">
        <p14:creationId xmlns:p14="http://schemas.microsoft.com/office/powerpoint/2010/main" val="302739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2;p36">
            <a:extLst>
              <a:ext uri="{FF2B5EF4-FFF2-40B4-BE49-F238E27FC236}">
                <a16:creationId xmlns:a16="http://schemas.microsoft.com/office/drawing/2014/main" id="{D0DA5EC3-6CA0-E028-E676-88FF1AFE30D3}"/>
              </a:ext>
            </a:extLst>
          </p:cNvPr>
          <p:cNvSpPr txBox="1">
            <a:spLocks/>
          </p:cNvSpPr>
          <p:nvPr/>
        </p:nvSpPr>
        <p:spPr>
          <a:xfrm>
            <a:off x="578902" y="77033"/>
            <a:ext cx="10693715" cy="121939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9pPr>
          </a:lstStyle>
          <a:p>
            <a:pPr marL="0" marR="0" lvl="0" indent="0" algn="l" defTabSz="914400" rtl="0" eaLnBrk="1" fontAlgn="auto" latinLnBrk="0" hangingPunct="1">
              <a:lnSpc>
                <a:spcPct val="115000"/>
              </a:lnSpc>
              <a:spcBef>
                <a:spcPts val="0"/>
              </a:spcBef>
              <a:spcAft>
                <a:spcPts val="0"/>
              </a:spcAft>
              <a:buClr>
                <a:srgbClr val="2D2929"/>
              </a:buClr>
              <a:buSzPts val="2400"/>
              <a:buFont typeface="Oswald SemiBold"/>
              <a:buNone/>
              <a:tabLst/>
              <a:defRPr/>
            </a:pPr>
            <a:r>
              <a:rPr kumimoji="0" lang="en-US" sz="3600" b="1" i="0" u="none" strike="noStrike" kern="0" cap="all" spc="0" normalizeH="0" noProof="0">
                <a:ln>
                  <a:noFill/>
                </a:ln>
                <a:solidFill>
                  <a:srgbClr val="C6540D"/>
                </a:solidFill>
                <a:effectLst/>
                <a:uLnTx/>
                <a:uFillTx/>
                <a:sym typeface="Oswald SemiBold"/>
              </a:rPr>
              <a:t>Why have the Conversation?</a:t>
            </a:r>
            <a:endParaRPr kumimoji="0" lang="en-US" sz="3600" b="0" i="1" u="none" strike="noStrike" kern="0" spc="0" normalizeH="0" noProof="0">
              <a:ln>
                <a:noFill/>
              </a:ln>
              <a:solidFill>
                <a:srgbClr val="C6540D"/>
              </a:solidFill>
              <a:effectLst/>
              <a:uLnTx/>
              <a:uFillTx/>
              <a:latin typeface="+mn-lt"/>
              <a:sym typeface="Oswald SemiBold"/>
            </a:endParaRPr>
          </a:p>
        </p:txBody>
      </p:sp>
      <p:sp>
        <p:nvSpPr>
          <p:cNvPr id="5" name="Google Shape;237;p34">
            <a:extLst>
              <a:ext uri="{FF2B5EF4-FFF2-40B4-BE49-F238E27FC236}">
                <a16:creationId xmlns:a16="http://schemas.microsoft.com/office/drawing/2014/main" id="{C87640A8-7E66-5FDD-ABB5-4BAEE7F88383}"/>
              </a:ext>
            </a:extLst>
          </p:cNvPr>
          <p:cNvSpPr/>
          <p:nvPr/>
        </p:nvSpPr>
        <p:spPr>
          <a:xfrm>
            <a:off x="1068183" y="1527434"/>
            <a:ext cx="609600" cy="721200"/>
          </a:xfrm>
          <a:prstGeom prst="rect">
            <a:avLst/>
          </a:prstGeom>
          <a:noFill/>
          <a:ln w="28575"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315;p41">
            <a:extLst>
              <a:ext uri="{FF2B5EF4-FFF2-40B4-BE49-F238E27FC236}">
                <a16:creationId xmlns:a16="http://schemas.microsoft.com/office/drawing/2014/main" id="{1D8DBC4F-D1F3-31E3-2596-BD2A31377B80}"/>
              </a:ext>
            </a:extLst>
          </p:cNvPr>
          <p:cNvSpPr txBox="1">
            <a:spLocks/>
          </p:cNvSpPr>
          <p:nvPr/>
        </p:nvSpPr>
        <p:spPr>
          <a:xfrm>
            <a:off x="2052446" y="1485661"/>
            <a:ext cx="8762625" cy="49602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6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kumimoji="0" lang="en-US" sz="2800" b="1" i="0" u="none" strike="noStrike" kern="0" cap="none" spc="0" normalizeH="0" baseline="0" noProof="0">
                <a:ln>
                  <a:noFill/>
                </a:ln>
                <a:solidFill>
                  <a:srgbClr val="C6540D"/>
                </a:solidFill>
                <a:effectLst/>
                <a:uLnTx/>
                <a:uFillTx/>
                <a:latin typeface="Oswald SemiBold"/>
                <a:sym typeface="Oswald SemiBold"/>
              </a:rPr>
              <a:t>You recognize the warning signs or have a gut feeling </a:t>
            </a:r>
          </a:p>
        </p:txBody>
      </p:sp>
      <p:grpSp>
        <p:nvGrpSpPr>
          <p:cNvPr id="27" name="Google Shape;8749;p78">
            <a:extLst>
              <a:ext uri="{FF2B5EF4-FFF2-40B4-BE49-F238E27FC236}">
                <a16:creationId xmlns:a16="http://schemas.microsoft.com/office/drawing/2014/main" id="{5489F581-6454-2105-4D6B-75BE5CB4E8FE}"/>
              </a:ext>
            </a:extLst>
          </p:cNvPr>
          <p:cNvGrpSpPr/>
          <p:nvPr/>
        </p:nvGrpSpPr>
        <p:grpSpPr>
          <a:xfrm>
            <a:off x="1133677" y="1643637"/>
            <a:ext cx="471094" cy="507607"/>
            <a:chOff x="685475" y="2318350"/>
            <a:chExt cx="297750" cy="296200"/>
          </a:xfrm>
        </p:grpSpPr>
        <p:sp>
          <p:nvSpPr>
            <p:cNvPr id="28" name="Google Shape;8750;p78">
              <a:extLst>
                <a:ext uri="{FF2B5EF4-FFF2-40B4-BE49-F238E27FC236}">
                  <a16:creationId xmlns:a16="http://schemas.microsoft.com/office/drawing/2014/main" id="{71ABBE5A-9DF2-4847-C357-B14DE50CDF7C}"/>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751;p78">
              <a:extLst>
                <a:ext uri="{FF2B5EF4-FFF2-40B4-BE49-F238E27FC236}">
                  <a16:creationId xmlns:a16="http://schemas.microsoft.com/office/drawing/2014/main" id="{C40871DC-F8C8-95DB-E707-B950F1E2B72C}"/>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752;p78">
              <a:extLst>
                <a:ext uri="{FF2B5EF4-FFF2-40B4-BE49-F238E27FC236}">
                  <a16:creationId xmlns:a16="http://schemas.microsoft.com/office/drawing/2014/main" id="{512F0F96-ADAA-DB65-E824-43193ECCBB7D}"/>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05;p40">
            <a:extLst>
              <a:ext uri="{FF2B5EF4-FFF2-40B4-BE49-F238E27FC236}">
                <a16:creationId xmlns:a16="http://schemas.microsoft.com/office/drawing/2014/main" id="{C694DD3B-5E2E-E680-3F13-E7E852BF7C9F}"/>
              </a:ext>
            </a:extLst>
          </p:cNvPr>
          <p:cNvSpPr txBox="1">
            <a:spLocks/>
          </p:cNvSpPr>
          <p:nvPr/>
        </p:nvSpPr>
        <p:spPr>
          <a:xfrm>
            <a:off x="2052446" y="1986488"/>
            <a:ext cx="8824086" cy="471149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8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9pPr>
          </a:lstStyle>
          <a:p>
            <a:pPr marL="342900" marR="0" lvl="0" indent="-342900" algn="l" defTabSz="914400" rtl="0" eaLnBrk="1" fontAlgn="auto" latinLnBrk="0" hangingPunct="1">
              <a:lnSpc>
                <a:spcPct val="100000"/>
              </a:lnSpc>
              <a:spcBef>
                <a:spcPts val="0"/>
              </a:spcBef>
              <a:spcAft>
                <a:spcPts val="0"/>
              </a:spcAft>
              <a:buClr>
                <a:srgbClr val="29ABE2"/>
              </a:buClr>
              <a:buSzPct val="100000"/>
              <a:buFont typeface="Wingdings" panose="05000000000000000000" pitchFamily="2" charset="2"/>
              <a:buChar char="ü"/>
              <a:tabLst/>
              <a:defRPr/>
            </a:pPr>
            <a:r>
              <a:rPr lang="en-US" sz="2400" b="1" kern="0">
                <a:solidFill>
                  <a:srgbClr val="29ABE2"/>
                </a:solidFill>
                <a:latin typeface="Oswald Medium"/>
              </a:rPr>
              <a:t>Mood – </a:t>
            </a:r>
            <a:r>
              <a:rPr lang="en-US" sz="2400" i="1" kern="0">
                <a:solidFill>
                  <a:schemeClr val="bg1"/>
                </a:solidFill>
                <a:latin typeface="+mn-lt"/>
              </a:rPr>
              <a:t>depressed, angry, impulsive, lethargic</a:t>
            </a:r>
          </a:p>
          <a:p>
            <a:pPr marL="342900" indent="-342900">
              <a:buClr>
                <a:srgbClr val="29ABE2"/>
              </a:buClr>
              <a:buSzPct val="100000"/>
              <a:buFont typeface="Wingdings" panose="05000000000000000000" pitchFamily="2" charset="2"/>
              <a:buChar char="ü"/>
              <a:defRPr/>
            </a:pPr>
            <a:r>
              <a:rPr lang="en-US" sz="2400" b="1" kern="0">
                <a:solidFill>
                  <a:srgbClr val="29ABE2"/>
                </a:solidFill>
                <a:latin typeface="Oswald Medium"/>
              </a:rPr>
              <a:t>Major life change – </a:t>
            </a:r>
            <a:r>
              <a:rPr lang="en-US" sz="2400" i="1" kern="0">
                <a:solidFill>
                  <a:schemeClr val="bg1"/>
                </a:solidFill>
                <a:latin typeface="+mn-lt"/>
              </a:rPr>
              <a:t>facing a breakup, legal/money challenges,  or another personal setback that represents a loss</a:t>
            </a:r>
          </a:p>
          <a:p>
            <a:pPr marL="342900" lvl="0" indent="-342900">
              <a:buClr>
                <a:srgbClr val="29ABE2"/>
              </a:buClr>
              <a:buSzPct val="100000"/>
              <a:buFont typeface="Wingdings" panose="05000000000000000000" pitchFamily="2" charset="2"/>
              <a:buChar char="ü"/>
              <a:defRPr/>
            </a:pPr>
            <a:r>
              <a:rPr lang="en-US" sz="2400" b="1" kern="0">
                <a:solidFill>
                  <a:srgbClr val="29ABE2"/>
                </a:solidFill>
                <a:latin typeface="Oswald Medium"/>
              </a:rPr>
              <a:t>Substance use or misuse –</a:t>
            </a:r>
            <a:r>
              <a:rPr lang="en-US" sz="2400" kern="0">
                <a:solidFill>
                  <a:srgbClr val="29ABE2"/>
                </a:solidFill>
                <a:latin typeface="Oswald Medium"/>
              </a:rPr>
              <a:t> </a:t>
            </a:r>
            <a:r>
              <a:rPr lang="en-US" sz="2400" i="1" kern="0">
                <a:solidFill>
                  <a:schemeClr val="bg1"/>
                </a:solidFill>
                <a:latin typeface="+mn-lt"/>
              </a:rPr>
              <a:t>increase in prescription or recreational drugs or alcohol</a:t>
            </a:r>
          </a:p>
          <a:p>
            <a:pPr marL="342900" lvl="0" indent="-342900">
              <a:buClr>
                <a:srgbClr val="29ABE2"/>
              </a:buClr>
              <a:buSzPct val="100000"/>
              <a:buFont typeface="Wingdings" panose="05000000000000000000" pitchFamily="2" charset="2"/>
              <a:buChar char="ü"/>
              <a:defRPr/>
            </a:pPr>
            <a:r>
              <a:rPr lang="en-US" sz="2400" b="1" kern="0">
                <a:solidFill>
                  <a:srgbClr val="29ABE2"/>
                </a:solidFill>
                <a:latin typeface="Oswald"/>
              </a:rPr>
              <a:t>Behaviors – </a:t>
            </a:r>
            <a:r>
              <a:rPr lang="en-US" sz="2400" i="1" kern="0">
                <a:solidFill>
                  <a:schemeClr val="bg1"/>
                </a:solidFill>
                <a:latin typeface="+mn-lt"/>
              </a:rPr>
              <a:t>withdrawing from usual activities, writing or drawing about suicide/death, absenteeism or presenteeism, reckless behaviors, giving things away, acquiring or having access to lethal means</a:t>
            </a:r>
          </a:p>
          <a:p>
            <a:pPr marL="342900" lvl="0" indent="-342900">
              <a:buClr>
                <a:srgbClr val="29ABE2"/>
              </a:buClr>
              <a:buSzPct val="100000"/>
              <a:buFont typeface="Wingdings" panose="05000000000000000000" pitchFamily="2" charset="2"/>
              <a:buChar char="ü"/>
              <a:defRPr/>
            </a:pPr>
            <a:r>
              <a:rPr lang="en-US" sz="2400" b="1" kern="0">
                <a:solidFill>
                  <a:srgbClr val="29ABE2"/>
                </a:solidFill>
                <a:latin typeface="Oswald"/>
              </a:rPr>
              <a:t>Affect/Emotion – </a:t>
            </a:r>
            <a:r>
              <a:rPr lang="en-US" sz="2400" i="1" kern="0">
                <a:solidFill>
                  <a:schemeClr val="bg1"/>
                </a:solidFill>
                <a:latin typeface="+mn-lt"/>
              </a:rPr>
              <a:t>hopeless, sense of burden, trapped or stuck with no way out of the circumstances, unexplained euphoric shift like the weight has lifted off their shoulders</a:t>
            </a:r>
            <a:endParaRPr lang="en-US" sz="2400" b="1" kern="0">
              <a:solidFill>
                <a:schemeClr val="bg1"/>
              </a:solidFill>
              <a:latin typeface="Oswald" panose="00000500000000000000" pitchFamily="2" charset="0"/>
            </a:endParaRPr>
          </a:p>
        </p:txBody>
      </p:sp>
      <p:pic>
        <p:nvPicPr>
          <p:cNvPr id="2" name="Picture 1">
            <a:extLst>
              <a:ext uri="{FF2B5EF4-FFF2-40B4-BE49-F238E27FC236}">
                <a16:creationId xmlns:a16="http://schemas.microsoft.com/office/drawing/2014/main" id="{8B0390C8-2211-7D3F-CDF2-BE598CE58648}"/>
              </a:ext>
            </a:extLst>
          </p:cNvPr>
          <p:cNvPicPr>
            <a:picLocks noChangeAspect="1"/>
          </p:cNvPicPr>
          <p:nvPr/>
        </p:nvPicPr>
        <p:blipFill>
          <a:blip r:embed="rId3"/>
          <a:stretch>
            <a:fillRect/>
          </a:stretch>
        </p:blipFill>
        <p:spPr>
          <a:xfrm>
            <a:off x="10469614" y="5365153"/>
            <a:ext cx="1115665" cy="1115665"/>
          </a:xfrm>
          <a:prstGeom prst="rect">
            <a:avLst/>
          </a:prstGeom>
        </p:spPr>
      </p:pic>
    </p:spTree>
    <p:extLst>
      <p:ext uri="{BB962C8B-B14F-4D97-AF65-F5344CB8AC3E}">
        <p14:creationId xmlns:p14="http://schemas.microsoft.com/office/powerpoint/2010/main" val="2813410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0390C8-2211-7D3F-CDF2-BE598CE58648}"/>
              </a:ext>
            </a:extLst>
          </p:cNvPr>
          <p:cNvPicPr>
            <a:picLocks noChangeAspect="1"/>
          </p:cNvPicPr>
          <p:nvPr/>
        </p:nvPicPr>
        <p:blipFill>
          <a:blip r:embed="rId4"/>
          <a:stretch>
            <a:fillRect/>
          </a:stretch>
        </p:blipFill>
        <p:spPr>
          <a:xfrm>
            <a:off x="10469614" y="5365153"/>
            <a:ext cx="1115665" cy="1115665"/>
          </a:xfrm>
          <a:prstGeom prst="rect">
            <a:avLst/>
          </a:prstGeom>
        </p:spPr>
      </p:pic>
      <p:pic>
        <p:nvPicPr>
          <p:cNvPr id="3" name="Online Media 2" title="SMVF_ELENA_FINAL">
            <a:hlinkClick r:id="" action="ppaction://media"/>
            <a:extLst>
              <a:ext uri="{FF2B5EF4-FFF2-40B4-BE49-F238E27FC236}">
                <a16:creationId xmlns:a16="http://schemas.microsoft.com/office/drawing/2014/main" id="{E95A5C73-6405-9DEC-52FC-1D392F93CFC8}"/>
              </a:ext>
            </a:extLst>
          </p:cNvPr>
          <p:cNvPicPr>
            <a:picLocks noRot="1" noChangeAspect="1"/>
          </p:cNvPicPr>
          <p:nvPr>
            <a:videoFile r:link="rId1"/>
          </p:nvPr>
        </p:nvPicPr>
        <p:blipFill>
          <a:blip r:embed="rId5"/>
          <a:stretch>
            <a:fillRect/>
          </a:stretch>
        </p:blipFill>
        <p:spPr>
          <a:xfrm>
            <a:off x="943264" y="473364"/>
            <a:ext cx="9335654" cy="5195454"/>
          </a:xfrm>
          <a:prstGeom prst="rect">
            <a:avLst/>
          </a:prstGeom>
        </p:spPr>
      </p:pic>
      <p:sp>
        <p:nvSpPr>
          <p:cNvPr id="6" name="TextBox 5">
            <a:extLst>
              <a:ext uri="{FF2B5EF4-FFF2-40B4-BE49-F238E27FC236}">
                <a16:creationId xmlns:a16="http://schemas.microsoft.com/office/drawing/2014/main" id="{4319C26D-900D-F3C3-BB11-42DA314BB5F4}"/>
              </a:ext>
            </a:extLst>
          </p:cNvPr>
          <p:cNvSpPr txBox="1"/>
          <p:nvPr/>
        </p:nvSpPr>
        <p:spPr>
          <a:xfrm>
            <a:off x="925945" y="5671127"/>
            <a:ext cx="485601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bg1"/>
                </a:solidFill>
              </a:rPr>
              <a:t>Courtesy of Worried About A Veteran​</a:t>
            </a:r>
            <a:endParaRPr lang="en-US" sz="1200">
              <a:solidFill>
                <a:schemeClr val="bg1"/>
              </a:solidFill>
              <a:cs typeface="Calibri"/>
            </a:endParaRPr>
          </a:p>
        </p:txBody>
      </p:sp>
    </p:spTree>
    <p:extLst>
      <p:ext uri="{BB962C8B-B14F-4D97-AF65-F5344CB8AC3E}">
        <p14:creationId xmlns:p14="http://schemas.microsoft.com/office/powerpoint/2010/main" val="2242692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2;p36">
            <a:extLst>
              <a:ext uri="{FF2B5EF4-FFF2-40B4-BE49-F238E27FC236}">
                <a16:creationId xmlns:a16="http://schemas.microsoft.com/office/drawing/2014/main" id="{D0DA5EC3-6CA0-E028-E676-88FF1AFE30D3}"/>
              </a:ext>
            </a:extLst>
          </p:cNvPr>
          <p:cNvSpPr txBox="1">
            <a:spLocks/>
          </p:cNvSpPr>
          <p:nvPr/>
        </p:nvSpPr>
        <p:spPr>
          <a:xfrm>
            <a:off x="627785" y="553201"/>
            <a:ext cx="10693715" cy="98713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9pPr>
          </a:lstStyle>
          <a:p>
            <a:pPr marL="0" marR="0" lvl="0" indent="0" algn="l" defTabSz="914400" rtl="0" eaLnBrk="1" fontAlgn="auto" latinLnBrk="0" hangingPunct="1">
              <a:lnSpc>
                <a:spcPct val="115000"/>
              </a:lnSpc>
              <a:spcBef>
                <a:spcPts val="0"/>
              </a:spcBef>
              <a:spcAft>
                <a:spcPts val="0"/>
              </a:spcAft>
              <a:buClr>
                <a:srgbClr val="2D2929"/>
              </a:buClr>
              <a:buSzPts val="2400"/>
              <a:buFont typeface="Oswald SemiBold"/>
              <a:buNone/>
              <a:tabLst/>
              <a:defRPr/>
            </a:pPr>
            <a:r>
              <a:rPr kumimoji="0" lang="en-US" sz="3600" b="1" i="0" u="none" strike="noStrike" kern="0" cap="all" spc="0" normalizeH="0" noProof="0">
                <a:ln>
                  <a:noFill/>
                </a:ln>
                <a:solidFill>
                  <a:srgbClr val="C6540D"/>
                </a:solidFill>
                <a:effectLst/>
                <a:uLnTx/>
                <a:uFillTx/>
                <a:latin typeface="Oswald SemiBold"/>
                <a:sym typeface="Oswald SemiBold"/>
              </a:rPr>
              <a:t>When &amp; Where to have the Conversation?</a:t>
            </a:r>
            <a:endParaRPr kumimoji="0" lang="en-US" sz="3600" b="0" i="1" u="none" strike="noStrike" kern="0" spc="0" normalizeH="0" noProof="0">
              <a:ln>
                <a:noFill/>
              </a:ln>
              <a:solidFill>
                <a:srgbClr val="C6540D"/>
              </a:solidFill>
              <a:effectLst/>
              <a:uLnTx/>
              <a:uFillTx/>
              <a:latin typeface="+mn-lt"/>
              <a:sym typeface="Oswald SemiBold"/>
            </a:endParaRPr>
          </a:p>
        </p:txBody>
      </p:sp>
      <p:sp>
        <p:nvSpPr>
          <p:cNvPr id="5" name="Google Shape;237;p34">
            <a:extLst>
              <a:ext uri="{FF2B5EF4-FFF2-40B4-BE49-F238E27FC236}">
                <a16:creationId xmlns:a16="http://schemas.microsoft.com/office/drawing/2014/main" id="{C87640A8-7E66-5FDD-ABB5-4BAEE7F88383}"/>
              </a:ext>
            </a:extLst>
          </p:cNvPr>
          <p:cNvSpPr/>
          <p:nvPr/>
        </p:nvSpPr>
        <p:spPr>
          <a:xfrm>
            <a:off x="878531" y="2071093"/>
            <a:ext cx="609600" cy="721200"/>
          </a:xfrm>
          <a:prstGeom prst="rect">
            <a:avLst/>
          </a:prstGeom>
          <a:noFill/>
          <a:ln w="28575"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315;p41">
            <a:extLst>
              <a:ext uri="{FF2B5EF4-FFF2-40B4-BE49-F238E27FC236}">
                <a16:creationId xmlns:a16="http://schemas.microsoft.com/office/drawing/2014/main" id="{1D8DBC4F-D1F3-31E3-2596-BD2A31377B80}"/>
              </a:ext>
            </a:extLst>
          </p:cNvPr>
          <p:cNvSpPr txBox="1">
            <a:spLocks/>
          </p:cNvSpPr>
          <p:nvPr/>
        </p:nvSpPr>
        <p:spPr>
          <a:xfrm>
            <a:off x="1704408" y="2149096"/>
            <a:ext cx="7746625" cy="49602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6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kumimoji="0" lang="en-US" sz="2800" b="1" i="0" u="none" strike="noStrike" kern="0" cap="none" spc="0" normalizeH="0" baseline="0" noProof="0">
                <a:ln>
                  <a:noFill/>
                </a:ln>
                <a:solidFill>
                  <a:srgbClr val="C6540D"/>
                </a:solidFill>
                <a:effectLst/>
                <a:uLnTx/>
                <a:uFillTx/>
                <a:latin typeface="Oswald SemiBold"/>
                <a:sym typeface="Oswald SemiBold"/>
              </a:rPr>
              <a:t>ASAP – life vs death</a:t>
            </a:r>
          </a:p>
        </p:txBody>
      </p:sp>
      <p:grpSp>
        <p:nvGrpSpPr>
          <p:cNvPr id="27" name="Google Shape;8749;p78">
            <a:extLst>
              <a:ext uri="{FF2B5EF4-FFF2-40B4-BE49-F238E27FC236}">
                <a16:creationId xmlns:a16="http://schemas.microsoft.com/office/drawing/2014/main" id="{5489F581-6454-2105-4D6B-75BE5CB4E8FE}"/>
              </a:ext>
            </a:extLst>
          </p:cNvPr>
          <p:cNvGrpSpPr/>
          <p:nvPr/>
        </p:nvGrpSpPr>
        <p:grpSpPr>
          <a:xfrm>
            <a:off x="947784" y="2163674"/>
            <a:ext cx="471094" cy="507607"/>
            <a:chOff x="685475" y="2318350"/>
            <a:chExt cx="297750" cy="296200"/>
          </a:xfrm>
        </p:grpSpPr>
        <p:sp>
          <p:nvSpPr>
            <p:cNvPr id="28" name="Google Shape;8750;p78">
              <a:extLst>
                <a:ext uri="{FF2B5EF4-FFF2-40B4-BE49-F238E27FC236}">
                  <a16:creationId xmlns:a16="http://schemas.microsoft.com/office/drawing/2014/main" id="{71ABBE5A-9DF2-4847-C357-B14DE50CDF7C}"/>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751;p78">
              <a:extLst>
                <a:ext uri="{FF2B5EF4-FFF2-40B4-BE49-F238E27FC236}">
                  <a16:creationId xmlns:a16="http://schemas.microsoft.com/office/drawing/2014/main" id="{C40871DC-F8C8-95DB-E707-B950F1E2B72C}"/>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752;p78">
              <a:extLst>
                <a:ext uri="{FF2B5EF4-FFF2-40B4-BE49-F238E27FC236}">
                  <a16:creationId xmlns:a16="http://schemas.microsoft.com/office/drawing/2014/main" id="{512F0F96-ADAA-DB65-E824-43193ECCBB7D}"/>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8B0390C8-2211-7D3F-CDF2-BE598CE58648}"/>
              </a:ext>
            </a:extLst>
          </p:cNvPr>
          <p:cNvPicPr>
            <a:picLocks noChangeAspect="1"/>
          </p:cNvPicPr>
          <p:nvPr/>
        </p:nvPicPr>
        <p:blipFill>
          <a:blip r:embed="rId3"/>
          <a:stretch>
            <a:fillRect/>
          </a:stretch>
        </p:blipFill>
        <p:spPr>
          <a:xfrm>
            <a:off x="10481189" y="5330429"/>
            <a:ext cx="1115665" cy="1115665"/>
          </a:xfrm>
          <a:prstGeom prst="rect">
            <a:avLst/>
          </a:prstGeom>
        </p:spPr>
      </p:pic>
      <p:grpSp>
        <p:nvGrpSpPr>
          <p:cNvPr id="18" name="Google Shape;8749;p78">
            <a:extLst>
              <a:ext uri="{FF2B5EF4-FFF2-40B4-BE49-F238E27FC236}">
                <a16:creationId xmlns:a16="http://schemas.microsoft.com/office/drawing/2014/main" id="{2681F5AA-8BA6-29E6-0530-AF31E2AEDED5}"/>
              </a:ext>
            </a:extLst>
          </p:cNvPr>
          <p:cNvGrpSpPr/>
          <p:nvPr/>
        </p:nvGrpSpPr>
        <p:grpSpPr>
          <a:xfrm>
            <a:off x="947784" y="3237691"/>
            <a:ext cx="471094" cy="507607"/>
            <a:chOff x="685475" y="2318350"/>
            <a:chExt cx="297750" cy="296200"/>
          </a:xfrm>
        </p:grpSpPr>
        <p:sp>
          <p:nvSpPr>
            <p:cNvPr id="19" name="Google Shape;8750;p78">
              <a:extLst>
                <a:ext uri="{FF2B5EF4-FFF2-40B4-BE49-F238E27FC236}">
                  <a16:creationId xmlns:a16="http://schemas.microsoft.com/office/drawing/2014/main" id="{DB888FD4-6FEF-B15A-FB98-C3E75DE54A56}"/>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751;p78">
              <a:extLst>
                <a:ext uri="{FF2B5EF4-FFF2-40B4-BE49-F238E27FC236}">
                  <a16:creationId xmlns:a16="http://schemas.microsoft.com/office/drawing/2014/main" id="{A203D114-6026-8C53-B1E0-FA1D281F8C7A}"/>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752;p78">
              <a:extLst>
                <a:ext uri="{FF2B5EF4-FFF2-40B4-BE49-F238E27FC236}">
                  <a16:creationId xmlns:a16="http://schemas.microsoft.com/office/drawing/2014/main" id="{37675065-143D-C83C-52BC-DA22429A2ED1}"/>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37;p34">
            <a:extLst>
              <a:ext uri="{FF2B5EF4-FFF2-40B4-BE49-F238E27FC236}">
                <a16:creationId xmlns:a16="http://schemas.microsoft.com/office/drawing/2014/main" id="{C4B9C39C-1292-102C-D624-F811F6F84CA6}"/>
              </a:ext>
            </a:extLst>
          </p:cNvPr>
          <p:cNvSpPr/>
          <p:nvPr/>
        </p:nvSpPr>
        <p:spPr>
          <a:xfrm>
            <a:off x="888619" y="3130895"/>
            <a:ext cx="609600" cy="721200"/>
          </a:xfrm>
          <a:prstGeom prst="rect">
            <a:avLst/>
          </a:prstGeom>
          <a:noFill/>
          <a:ln w="28575"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 name="Google Shape;315;p41">
            <a:extLst>
              <a:ext uri="{FF2B5EF4-FFF2-40B4-BE49-F238E27FC236}">
                <a16:creationId xmlns:a16="http://schemas.microsoft.com/office/drawing/2014/main" id="{BDC6F383-FF1D-E794-F975-0F2049ACF828}"/>
              </a:ext>
            </a:extLst>
          </p:cNvPr>
          <p:cNvSpPr txBox="1">
            <a:spLocks/>
          </p:cNvSpPr>
          <p:nvPr/>
        </p:nvSpPr>
        <p:spPr>
          <a:xfrm>
            <a:off x="1704408" y="3169750"/>
            <a:ext cx="7746625" cy="49602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6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kumimoji="0" lang="en-US" sz="2800" b="1" i="0" u="none" strike="noStrike" kern="0" cap="none" spc="0" normalizeH="0" baseline="0" noProof="0">
                <a:ln>
                  <a:noFill/>
                </a:ln>
                <a:solidFill>
                  <a:srgbClr val="C6540D"/>
                </a:solidFill>
                <a:effectLst/>
                <a:uLnTx/>
                <a:uFillTx/>
                <a:latin typeface="Oswald SemiBold"/>
                <a:sym typeface="Oswald SemiBold"/>
              </a:rPr>
              <a:t>Stress </a:t>
            </a:r>
            <a:r>
              <a:rPr lang="en-US" sz="2800" b="1" kern="0">
                <a:solidFill>
                  <a:srgbClr val="C6540D"/>
                </a:solidFill>
              </a:rPr>
              <a:t>c</a:t>
            </a:r>
            <a:r>
              <a:rPr kumimoji="0" lang="en-US" sz="2800" b="1" i="0" u="none" strike="noStrike" kern="0" cap="none" spc="0" normalizeH="0" baseline="0" noProof="0" err="1">
                <a:ln>
                  <a:noFill/>
                </a:ln>
                <a:solidFill>
                  <a:srgbClr val="C6540D"/>
                </a:solidFill>
                <a:effectLst/>
                <a:uLnTx/>
                <a:uFillTx/>
                <a:latin typeface="Oswald SemiBold"/>
                <a:sym typeface="Oswald SemiBold"/>
              </a:rPr>
              <a:t>oncern</a:t>
            </a:r>
            <a:r>
              <a:rPr kumimoji="0" lang="en-US" sz="2800" b="1" i="0" u="none" strike="noStrike" kern="0" cap="none" spc="0" normalizeH="0" baseline="0" noProof="0">
                <a:ln>
                  <a:noFill/>
                </a:ln>
                <a:solidFill>
                  <a:srgbClr val="C6540D"/>
                </a:solidFill>
                <a:effectLst/>
                <a:uLnTx/>
                <a:uFillTx/>
                <a:latin typeface="Oswald SemiBold"/>
                <a:sym typeface="Oswald SemiBold"/>
              </a:rPr>
              <a:t> for safety</a:t>
            </a:r>
          </a:p>
        </p:txBody>
      </p:sp>
      <p:sp>
        <p:nvSpPr>
          <p:cNvPr id="32" name="Google Shape;237;p34">
            <a:extLst>
              <a:ext uri="{FF2B5EF4-FFF2-40B4-BE49-F238E27FC236}">
                <a16:creationId xmlns:a16="http://schemas.microsoft.com/office/drawing/2014/main" id="{0AA4E0A0-F5B2-D9D3-761A-9669428018B8}"/>
              </a:ext>
            </a:extLst>
          </p:cNvPr>
          <p:cNvSpPr/>
          <p:nvPr/>
        </p:nvSpPr>
        <p:spPr>
          <a:xfrm>
            <a:off x="890719" y="4190697"/>
            <a:ext cx="609600" cy="721200"/>
          </a:xfrm>
          <a:prstGeom prst="rect">
            <a:avLst/>
          </a:prstGeom>
          <a:noFill/>
          <a:ln w="28575"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nvGrpSpPr>
          <p:cNvPr id="34" name="Google Shape;8749;p78">
            <a:extLst>
              <a:ext uri="{FF2B5EF4-FFF2-40B4-BE49-F238E27FC236}">
                <a16:creationId xmlns:a16="http://schemas.microsoft.com/office/drawing/2014/main" id="{E9C1A958-596D-F507-29E1-7E2A136C3382}"/>
              </a:ext>
            </a:extLst>
          </p:cNvPr>
          <p:cNvGrpSpPr/>
          <p:nvPr/>
        </p:nvGrpSpPr>
        <p:grpSpPr>
          <a:xfrm>
            <a:off x="956486" y="4297493"/>
            <a:ext cx="471094" cy="507607"/>
            <a:chOff x="685475" y="2318350"/>
            <a:chExt cx="297750" cy="296200"/>
          </a:xfrm>
        </p:grpSpPr>
        <p:sp>
          <p:nvSpPr>
            <p:cNvPr id="35" name="Google Shape;8750;p78">
              <a:extLst>
                <a:ext uri="{FF2B5EF4-FFF2-40B4-BE49-F238E27FC236}">
                  <a16:creationId xmlns:a16="http://schemas.microsoft.com/office/drawing/2014/main" id="{0B3A7FD5-8FFD-853A-042D-309B074A6669}"/>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751;p78">
              <a:extLst>
                <a:ext uri="{FF2B5EF4-FFF2-40B4-BE49-F238E27FC236}">
                  <a16:creationId xmlns:a16="http://schemas.microsoft.com/office/drawing/2014/main" id="{2FB19823-775C-DC98-E6E3-23EA08872DE0}"/>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752;p78">
              <a:extLst>
                <a:ext uri="{FF2B5EF4-FFF2-40B4-BE49-F238E27FC236}">
                  <a16:creationId xmlns:a16="http://schemas.microsoft.com/office/drawing/2014/main" id="{E0763E94-B80E-BB10-1DB3-D0D9A4A2D8D5}"/>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15;p41">
            <a:extLst>
              <a:ext uri="{FF2B5EF4-FFF2-40B4-BE49-F238E27FC236}">
                <a16:creationId xmlns:a16="http://schemas.microsoft.com/office/drawing/2014/main" id="{6B8EC78A-3664-6189-B0DC-830764F82205}"/>
              </a:ext>
            </a:extLst>
          </p:cNvPr>
          <p:cNvSpPr txBox="1">
            <a:spLocks/>
          </p:cNvSpPr>
          <p:nvPr/>
        </p:nvSpPr>
        <p:spPr>
          <a:xfrm>
            <a:off x="1704408" y="4229552"/>
            <a:ext cx="7746625" cy="49602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6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lang="en-US" sz="2800" b="1" kern="0">
                <a:solidFill>
                  <a:srgbClr val="C6540D"/>
                </a:solidFill>
              </a:rPr>
              <a:t>Where it’s convenient, familiar, private, and safe</a:t>
            </a:r>
            <a:endParaRPr kumimoji="0" lang="en-US" sz="2800" b="1" i="0" u="none" strike="noStrike" kern="0" cap="none" spc="0" normalizeH="0" baseline="0" noProof="0">
              <a:ln>
                <a:noFill/>
              </a:ln>
              <a:solidFill>
                <a:srgbClr val="C6540D"/>
              </a:solidFill>
              <a:effectLst/>
              <a:uLnTx/>
              <a:uFillTx/>
              <a:latin typeface="Oswald SemiBold"/>
              <a:sym typeface="Oswald SemiBold"/>
            </a:endParaRPr>
          </a:p>
        </p:txBody>
      </p:sp>
    </p:spTree>
    <p:extLst>
      <p:ext uri="{BB962C8B-B14F-4D97-AF65-F5344CB8AC3E}">
        <p14:creationId xmlns:p14="http://schemas.microsoft.com/office/powerpoint/2010/main" val="3015850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2;p36">
            <a:extLst>
              <a:ext uri="{FF2B5EF4-FFF2-40B4-BE49-F238E27FC236}">
                <a16:creationId xmlns:a16="http://schemas.microsoft.com/office/drawing/2014/main" id="{D0DA5EC3-6CA0-E028-E676-88FF1AFE30D3}"/>
              </a:ext>
            </a:extLst>
          </p:cNvPr>
          <p:cNvSpPr txBox="1">
            <a:spLocks/>
          </p:cNvSpPr>
          <p:nvPr/>
        </p:nvSpPr>
        <p:spPr>
          <a:xfrm>
            <a:off x="672325" y="167051"/>
            <a:ext cx="10693715" cy="118176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9pPr>
          </a:lstStyle>
          <a:p>
            <a:pPr marL="0" marR="0" lvl="0" indent="0" algn="l" defTabSz="914400" rtl="0" eaLnBrk="1" fontAlgn="auto" latinLnBrk="0" hangingPunct="1">
              <a:lnSpc>
                <a:spcPct val="115000"/>
              </a:lnSpc>
              <a:spcBef>
                <a:spcPts val="0"/>
              </a:spcBef>
              <a:spcAft>
                <a:spcPts val="0"/>
              </a:spcAft>
              <a:buClr>
                <a:srgbClr val="2D2929"/>
              </a:buClr>
              <a:buSzPts val="2400"/>
              <a:buFont typeface="Oswald SemiBold"/>
              <a:buNone/>
              <a:tabLst/>
              <a:defRPr/>
            </a:pPr>
            <a:r>
              <a:rPr kumimoji="0" lang="en-US" sz="3600" b="1" i="0" u="none" strike="noStrike" kern="0" cap="all" spc="0" normalizeH="0" noProof="0" dirty="0">
                <a:ln>
                  <a:noFill/>
                </a:ln>
                <a:solidFill>
                  <a:srgbClr val="C6540D"/>
                </a:solidFill>
                <a:effectLst/>
                <a:uLnTx/>
                <a:uFillTx/>
                <a:latin typeface="Oswald SemiBold"/>
                <a:sym typeface="Oswald SemiBold"/>
              </a:rPr>
              <a:t>Start the Conversation </a:t>
            </a:r>
            <a:r>
              <a:rPr kumimoji="0" lang="en-US" sz="3600" b="1" i="0" u="none" strike="noStrike" kern="0" cap="all" spc="0" normalizeH="0" noProof="0" dirty="0">
                <a:ln>
                  <a:noFill/>
                </a:ln>
                <a:solidFill>
                  <a:srgbClr val="FFFF00"/>
                </a:solidFill>
                <a:effectLst/>
                <a:uLnTx/>
                <a:uFillTx/>
                <a:latin typeface="Oswald SemiBold"/>
                <a:sym typeface="Oswald SemiBold"/>
              </a:rPr>
              <a:t>– </a:t>
            </a:r>
            <a:r>
              <a:rPr kumimoji="0" lang="en-US" sz="3600" b="0" i="1" u="none" strike="noStrike" kern="0" spc="0" normalizeH="0" noProof="0" dirty="0">
                <a:ln>
                  <a:noFill/>
                </a:ln>
                <a:solidFill>
                  <a:srgbClr val="FFFF00"/>
                </a:solidFill>
                <a:effectLst/>
                <a:uLnTx/>
                <a:uFillTx/>
                <a:latin typeface="+mn-lt"/>
                <a:sym typeface="Oswald SemiBold"/>
              </a:rPr>
              <a:t>ask about suicide</a:t>
            </a:r>
            <a:r>
              <a:rPr kumimoji="0" lang="en-US" sz="3600" b="0" i="1" u="none" strike="noStrike" kern="0" spc="0" normalizeH="0" noProof="0" dirty="0">
                <a:ln>
                  <a:noFill/>
                </a:ln>
                <a:solidFill>
                  <a:srgbClr val="EE7A30"/>
                </a:solidFill>
                <a:effectLst/>
                <a:uLnTx/>
                <a:uFillTx/>
                <a:latin typeface="+mn-lt"/>
                <a:sym typeface="Oswald SemiBold"/>
              </a:rPr>
              <a:t> </a:t>
            </a:r>
          </a:p>
        </p:txBody>
      </p:sp>
      <p:sp>
        <p:nvSpPr>
          <p:cNvPr id="5" name="Google Shape;237;p34">
            <a:extLst>
              <a:ext uri="{FF2B5EF4-FFF2-40B4-BE49-F238E27FC236}">
                <a16:creationId xmlns:a16="http://schemas.microsoft.com/office/drawing/2014/main" id="{C87640A8-7E66-5FDD-ABB5-4BAEE7F88383}"/>
              </a:ext>
            </a:extLst>
          </p:cNvPr>
          <p:cNvSpPr/>
          <p:nvPr/>
        </p:nvSpPr>
        <p:spPr>
          <a:xfrm>
            <a:off x="1066309" y="1556619"/>
            <a:ext cx="609600" cy="721200"/>
          </a:xfrm>
          <a:prstGeom prst="rect">
            <a:avLst/>
          </a:prstGeom>
          <a:noFill/>
          <a:ln w="28575"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315;p41">
            <a:extLst>
              <a:ext uri="{FF2B5EF4-FFF2-40B4-BE49-F238E27FC236}">
                <a16:creationId xmlns:a16="http://schemas.microsoft.com/office/drawing/2014/main" id="{1D8DBC4F-D1F3-31E3-2596-BD2A31377B80}"/>
              </a:ext>
            </a:extLst>
          </p:cNvPr>
          <p:cNvSpPr txBox="1">
            <a:spLocks/>
          </p:cNvSpPr>
          <p:nvPr/>
        </p:nvSpPr>
        <p:spPr>
          <a:xfrm>
            <a:off x="1987108" y="1534980"/>
            <a:ext cx="7525466" cy="49602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6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kumimoji="0" lang="en-US" sz="2800" b="1" i="0" u="none" strike="noStrike" kern="0" cap="none" spc="0" normalizeH="0" baseline="0" noProof="0" dirty="0">
                <a:ln>
                  <a:noFill/>
                </a:ln>
                <a:solidFill>
                  <a:srgbClr val="C6540D"/>
                </a:solidFill>
                <a:effectLst/>
                <a:uLnTx/>
                <a:uFillTx/>
                <a:latin typeface="Oswald SemiBold"/>
                <a:sym typeface="Oswald SemiBold"/>
              </a:rPr>
              <a:t>Express care and concern for their well-being</a:t>
            </a:r>
          </a:p>
        </p:txBody>
      </p:sp>
      <p:sp>
        <p:nvSpPr>
          <p:cNvPr id="8" name="Google Shape;314;p41">
            <a:extLst>
              <a:ext uri="{FF2B5EF4-FFF2-40B4-BE49-F238E27FC236}">
                <a16:creationId xmlns:a16="http://schemas.microsoft.com/office/drawing/2014/main" id="{F343E183-2D0B-3461-8DB9-66CBE37401C2}"/>
              </a:ext>
            </a:extLst>
          </p:cNvPr>
          <p:cNvSpPr txBox="1">
            <a:spLocks/>
          </p:cNvSpPr>
          <p:nvPr/>
        </p:nvSpPr>
        <p:spPr>
          <a:xfrm>
            <a:off x="1987242" y="1917219"/>
            <a:ext cx="9071499" cy="865534"/>
          </a:xfrm>
          <a:prstGeom prst="rect">
            <a:avLst/>
          </a:prstGeom>
          <a:solidFill>
            <a:srgbClr val="00113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1pPr>
            <a:lvl2pPr marL="914400" marR="0" lvl="1"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2pPr>
            <a:lvl3pPr marL="1371600" marR="0" lvl="2"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3pPr>
            <a:lvl4pPr marL="1828800" marR="0" lvl="3"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4pPr>
            <a:lvl5pPr marL="2286000" marR="0" lvl="4"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5pPr>
            <a:lvl6pPr marL="2743200" marR="0" lvl="5"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6pPr>
            <a:lvl7pPr marL="3200400" marR="0" lvl="6"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7pPr>
            <a:lvl8pPr marL="3657600" marR="0" lvl="7"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8pPr>
            <a:lvl9pPr marL="4114800" marR="0" lvl="8" indent="-285750" algn="l" rtl="0">
              <a:lnSpc>
                <a:spcPct val="100000"/>
              </a:lnSpc>
              <a:spcBef>
                <a:spcPts val="0"/>
              </a:spcBef>
              <a:spcAft>
                <a:spcPts val="0"/>
              </a:spcAft>
              <a:buClr>
                <a:srgbClr val="2D2929"/>
              </a:buClr>
              <a:buSzPts val="900"/>
              <a:buFont typeface="Ubuntu Light"/>
              <a:buNone/>
              <a:defRPr sz="1200" b="0" i="0" u="none" strike="noStrike" cap="none">
                <a:solidFill>
                  <a:srgbClr val="2D2929"/>
                </a:solidFill>
                <a:latin typeface="Ubuntu Light"/>
                <a:ea typeface="Ubuntu Light"/>
                <a:cs typeface="Ubuntu Light"/>
                <a:sym typeface="Ubuntu Light"/>
              </a:defRPr>
            </a:lvl9pPr>
          </a:lstStyle>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r>
              <a:rPr kumimoji="0" lang="en-US" sz="2400" b="0" i="1" u="none" strike="noStrike" kern="0" cap="none" spc="0" normalizeH="0" baseline="0" noProof="0" dirty="0">
                <a:ln>
                  <a:noFill/>
                </a:ln>
                <a:solidFill>
                  <a:schemeClr val="bg1"/>
                </a:solidFill>
                <a:effectLst/>
                <a:uLnTx/>
                <a:uFillTx/>
                <a:latin typeface="+mn-lt"/>
                <a:sym typeface="Ubuntu Light"/>
              </a:rPr>
              <a:t>“Because of X, Y, Z, I am worried about you.”</a:t>
            </a:r>
            <a:endParaRPr lang="en-US" sz="2400" b="0" i="1" u="none" strike="noStrike" kern="0" cap="none" spc="0" normalizeH="0" baseline="0" noProof="0" dirty="0">
              <a:ln>
                <a:noFill/>
              </a:ln>
              <a:solidFill>
                <a:schemeClr val="bg1"/>
              </a:solidFill>
              <a:effectLst/>
              <a:uLnTx/>
              <a:uFillTx/>
              <a:latin typeface="+mn-lt"/>
            </a:endParaRPr>
          </a:p>
          <a:p>
            <a:pPr marL="0" indent="0">
              <a:defRPr/>
            </a:pPr>
            <a:endParaRPr lang="en-US" sz="800" i="1" kern="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r>
              <a:rPr lang="en-US" sz="2400" i="1" kern="0" dirty="0">
                <a:solidFill>
                  <a:schemeClr val="bg1"/>
                </a:solidFill>
                <a:latin typeface="+mn-lt"/>
              </a:rPr>
              <a:t>“I have noticed lately you’ve been X, Y, and Z. Are you okay?”</a:t>
            </a: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kumimoji="0" lang="en-US" sz="1800" b="0" i="1" u="none" strike="noStrike" kern="0" cap="none" spc="0" normalizeH="0" baseline="0" noProof="0">
              <a:ln>
                <a:noFill/>
              </a:ln>
              <a:solidFill>
                <a:schemeClr val="bg1"/>
              </a:solidFill>
              <a:effectLst/>
              <a:uLnTx/>
              <a:uFillTx/>
              <a:latin typeface="+mn-lt"/>
              <a:sym typeface="Ubuntu Ligh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kumimoji="0" lang="en-US" sz="1200" b="0" i="0" u="none" strike="noStrike" kern="0" cap="none" spc="0" normalizeH="0" baseline="0" noProof="0">
              <a:ln>
                <a:noFill/>
              </a:ln>
              <a:solidFill>
                <a:srgbClr val="2D2929"/>
              </a:solidFill>
              <a:effectLst/>
              <a:uLnTx/>
              <a:uFillTx/>
              <a:latin typeface="Ubuntu Light"/>
              <a:sym typeface="Ubuntu Light"/>
            </a:endParaRPr>
          </a:p>
        </p:txBody>
      </p:sp>
      <p:sp>
        <p:nvSpPr>
          <p:cNvPr id="9" name="Google Shape;237;p34">
            <a:extLst>
              <a:ext uri="{FF2B5EF4-FFF2-40B4-BE49-F238E27FC236}">
                <a16:creationId xmlns:a16="http://schemas.microsoft.com/office/drawing/2014/main" id="{5CAD4468-0822-8237-A24B-3D398EF5499F}"/>
              </a:ext>
            </a:extLst>
          </p:cNvPr>
          <p:cNvSpPr/>
          <p:nvPr/>
        </p:nvSpPr>
        <p:spPr>
          <a:xfrm>
            <a:off x="1034181" y="3312400"/>
            <a:ext cx="609600" cy="721200"/>
          </a:xfrm>
          <a:prstGeom prst="rect">
            <a:avLst/>
          </a:prstGeom>
          <a:noFill/>
          <a:ln w="28575"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 name="Google Shape;315;p41">
            <a:extLst>
              <a:ext uri="{FF2B5EF4-FFF2-40B4-BE49-F238E27FC236}">
                <a16:creationId xmlns:a16="http://schemas.microsoft.com/office/drawing/2014/main" id="{2FA300D4-7E6A-8B4C-6A65-1A42B6060F0A}"/>
              </a:ext>
            </a:extLst>
          </p:cNvPr>
          <p:cNvSpPr txBox="1">
            <a:spLocks/>
          </p:cNvSpPr>
          <p:nvPr/>
        </p:nvSpPr>
        <p:spPr>
          <a:xfrm>
            <a:off x="1881181" y="3261617"/>
            <a:ext cx="6092359" cy="49602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6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kumimoji="0" lang="en-US" sz="2800" b="1" i="0" u="none" strike="noStrike" kern="0" cap="none" spc="0" normalizeH="0" baseline="0" noProof="0" dirty="0">
                <a:ln>
                  <a:noFill/>
                </a:ln>
                <a:solidFill>
                  <a:srgbClr val="C6540D"/>
                </a:solidFill>
                <a:effectLst/>
                <a:uLnTx/>
                <a:uFillTx/>
                <a:latin typeface="Oswald SemiBold"/>
                <a:sym typeface="Oswald SemiBold"/>
              </a:rPr>
              <a:t>Ask directly about suicide</a:t>
            </a:r>
          </a:p>
        </p:txBody>
      </p:sp>
      <p:sp>
        <p:nvSpPr>
          <p:cNvPr id="15" name="Google Shape;314;p41">
            <a:extLst>
              <a:ext uri="{FF2B5EF4-FFF2-40B4-BE49-F238E27FC236}">
                <a16:creationId xmlns:a16="http://schemas.microsoft.com/office/drawing/2014/main" id="{E9691113-019D-97FB-C684-F587CC4CC0E1}"/>
              </a:ext>
            </a:extLst>
          </p:cNvPr>
          <p:cNvSpPr txBox="1">
            <a:spLocks/>
          </p:cNvSpPr>
          <p:nvPr/>
        </p:nvSpPr>
        <p:spPr>
          <a:xfrm>
            <a:off x="1881181" y="3716017"/>
            <a:ext cx="9045349" cy="2833185"/>
          </a:xfrm>
          <a:prstGeom prst="rect">
            <a:avLst/>
          </a:prstGeom>
          <a:solidFill>
            <a:srgbClr val="00113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1pPr>
            <a:lvl2pPr marL="914400" marR="0" lvl="1"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2pPr>
            <a:lvl3pPr marL="1371600" marR="0" lvl="2"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3pPr>
            <a:lvl4pPr marL="1828800" marR="0" lvl="3"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4pPr>
            <a:lvl5pPr marL="2286000" marR="0" lvl="4"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5pPr>
            <a:lvl6pPr marL="2743200" marR="0" lvl="5"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6pPr>
            <a:lvl7pPr marL="3200400" marR="0" lvl="6"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7pPr>
            <a:lvl8pPr marL="3657600" marR="0" lvl="7"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8pPr>
            <a:lvl9pPr marL="4114800" marR="0" lvl="8" indent="-285750" algn="l" rtl="0">
              <a:lnSpc>
                <a:spcPct val="100000"/>
              </a:lnSpc>
              <a:spcBef>
                <a:spcPts val="0"/>
              </a:spcBef>
              <a:spcAft>
                <a:spcPts val="0"/>
              </a:spcAft>
              <a:buClr>
                <a:srgbClr val="2D2929"/>
              </a:buClr>
              <a:buSzPts val="900"/>
              <a:buFont typeface="Ubuntu Light"/>
              <a:buNone/>
              <a:defRPr sz="1200" b="0" i="0" u="none" strike="noStrike" cap="none">
                <a:solidFill>
                  <a:srgbClr val="2D2929"/>
                </a:solidFill>
                <a:latin typeface="Ubuntu Light"/>
                <a:ea typeface="Ubuntu Light"/>
                <a:cs typeface="Ubuntu Light"/>
                <a:sym typeface="Ubuntu Light"/>
              </a:defRPr>
            </a:lvl9pPr>
          </a:lstStyle>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r>
              <a:rPr kumimoji="0" lang="en-US" sz="2400" b="0" i="1" u="none" strike="noStrike" kern="0" cap="none" spc="0" normalizeH="0" baseline="0" noProof="0" dirty="0">
                <a:ln>
                  <a:noFill/>
                </a:ln>
                <a:solidFill>
                  <a:schemeClr val="bg1"/>
                </a:solidFill>
                <a:effectLst/>
                <a:uLnTx/>
                <a:uFillTx/>
                <a:latin typeface="+mn-lt"/>
                <a:sym typeface="Ubuntu Light"/>
              </a:rPr>
              <a:t>“Are you thinking about suicide?”</a:t>
            </a:r>
            <a:endParaRPr lang="en-US" sz="2400" b="0" i="1" u="none" strike="noStrike" kern="0" cap="none" spc="0" normalizeH="0" baseline="0" noProof="0" dirty="0">
              <a:ln>
                <a:noFill/>
              </a:ln>
              <a:solidFill>
                <a:schemeClr val="bg1"/>
              </a:solidFill>
              <a:effectLst/>
              <a:uLnTx/>
              <a:uFillTx/>
              <a:latin typeface="+mn-l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lang="en-US" sz="800" b="0" i="1" u="none" strike="noStrike" kern="0" cap="none" spc="0" normalizeH="0" baseline="0" noProof="0">
              <a:ln>
                <a:noFill/>
              </a:ln>
              <a:solidFill>
                <a:schemeClr val="bg1"/>
              </a:solidFill>
              <a:effectLst/>
              <a:uLnTx/>
              <a:uFillTx/>
              <a:latin typeface="+mn-lt"/>
            </a:endParaRPr>
          </a:p>
          <a:p>
            <a:pPr marL="0" indent="0">
              <a:defRPr/>
            </a:pPr>
            <a:r>
              <a:rPr kumimoji="0" lang="en-US" sz="2400" b="0" i="1" u="none" strike="noStrike" kern="0" cap="none" spc="0" normalizeH="0" baseline="0" noProof="0" dirty="0">
                <a:ln>
                  <a:noFill/>
                </a:ln>
                <a:solidFill>
                  <a:schemeClr val="bg1"/>
                </a:solidFill>
                <a:effectLst/>
                <a:uLnTx/>
                <a:uFillTx/>
                <a:latin typeface="+mn-lt"/>
                <a:sym typeface="Ubuntu Light"/>
              </a:rPr>
              <a:t>“Are you thinking about killing yourself?”</a:t>
            </a:r>
            <a:r>
              <a:rPr lang="en-US" sz="2400" i="1" kern="0" dirty="0">
                <a:solidFill>
                  <a:schemeClr val="bg1"/>
                </a:solidFill>
                <a:latin typeface="+mn-lt"/>
              </a:rPr>
              <a:t> </a:t>
            </a:r>
            <a:endParaRPr lang="en-US" sz="2400" b="0" i="1" u="none" strike="noStrike" kern="0" cap="none" spc="0" normalizeH="0" baseline="0" noProof="0" dirty="0">
              <a:ln>
                <a:noFill/>
              </a:ln>
              <a:solidFill>
                <a:schemeClr val="bg1"/>
              </a:solidFill>
              <a:effectLst/>
              <a:uLnTx/>
              <a:uFillTx/>
              <a:latin typeface="+mn-l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lang="en-US" sz="800" b="0" i="1" u="none" strike="noStrike" kern="0" cap="none" spc="0" normalizeH="0" baseline="0" noProof="0">
              <a:ln>
                <a:noFill/>
              </a:ln>
              <a:solidFill>
                <a:schemeClr val="bg1"/>
              </a:solidFill>
              <a:effectLst/>
              <a:uLnTx/>
              <a:uFillTx/>
              <a:latin typeface="+mn-l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r>
              <a:rPr lang="en-US" sz="2400" i="1" kern="0" dirty="0">
                <a:solidFill>
                  <a:schemeClr val="bg1"/>
                </a:solidFill>
                <a:latin typeface="+mn-lt"/>
              </a:rPr>
              <a:t>“It’s not uncommon for people to think about suicide when they are going through a hard time like you are. I’m wondering if you have thought about ending your life.”</a:t>
            </a:r>
            <a:endParaRPr lang="en-US" sz="2400" b="0" i="1" u="none" strike="noStrike" kern="0" cap="none" spc="0" normalizeH="0" baseline="0" noProof="0" dirty="0">
              <a:ln>
                <a:noFill/>
              </a:ln>
              <a:solidFill>
                <a:schemeClr val="bg1"/>
              </a:solidFill>
              <a:effectLst/>
              <a:uLnTx/>
              <a:uFillTx/>
              <a:latin typeface="+mn-l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kumimoji="0" lang="en-US" sz="1800" b="0" i="1" u="none" strike="noStrike" kern="0" cap="none" spc="0" normalizeH="0" baseline="0" noProof="0">
              <a:ln>
                <a:noFill/>
              </a:ln>
              <a:solidFill>
                <a:schemeClr val="bg1"/>
              </a:solidFill>
              <a:effectLst/>
              <a:uLnTx/>
              <a:uFillTx/>
              <a:latin typeface="+mn-lt"/>
              <a:sym typeface="Ubuntu Ligh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kumimoji="0" lang="en-US" sz="1800" b="0" i="1" u="none" strike="noStrike" kern="0" cap="none" spc="0" normalizeH="0" baseline="0" noProof="0">
              <a:ln>
                <a:noFill/>
              </a:ln>
              <a:solidFill>
                <a:schemeClr val="bg1"/>
              </a:solidFill>
              <a:effectLst/>
              <a:uLnTx/>
              <a:uFillTx/>
              <a:latin typeface="+mn-lt"/>
              <a:sym typeface="Ubuntu Ligh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kumimoji="0" lang="en-US" sz="1200" b="0" i="0" u="none" strike="noStrike" kern="0" cap="none" spc="0" normalizeH="0" baseline="0" noProof="0">
              <a:ln>
                <a:noFill/>
              </a:ln>
              <a:solidFill>
                <a:srgbClr val="2D2929"/>
              </a:solidFill>
              <a:effectLst/>
              <a:uLnTx/>
              <a:uFillTx/>
              <a:latin typeface="Ubuntu Light"/>
              <a:sym typeface="Ubuntu Light"/>
            </a:endParaRPr>
          </a:p>
        </p:txBody>
      </p:sp>
      <p:grpSp>
        <p:nvGrpSpPr>
          <p:cNvPr id="17" name="Google Shape;8749;p78">
            <a:extLst>
              <a:ext uri="{FF2B5EF4-FFF2-40B4-BE49-F238E27FC236}">
                <a16:creationId xmlns:a16="http://schemas.microsoft.com/office/drawing/2014/main" id="{1798FBCB-45E4-5F36-3409-CD7A55186B53}"/>
              </a:ext>
            </a:extLst>
          </p:cNvPr>
          <p:cNvGrpSpPr/>
          <p:nvPr/>
        </p:nvGrpSpPr>
        <p:grpSpPr>
          <a:xfrm>
            <a:off x="1092919" y="3419593"/>
            <a:ext cx="435655" cy="507607"/>
            <a:chOff x="707874" y="2318350"/>
            <a:chExt cx="275351" cy="296200"/>
          </a:xfrm>
        </p:grpSpPr>
        <p:sp>
          <p:nvSpPr>
            <p:cNvPr id="18" name="Google Shape;8750;p78">
              <a:extLst>
                <a:ext uri="{FF2B5EF4-FFF2-40B4-BE49-F238E27FC236}">
                  <a16:creationId xmlns:a16="http://schemas.microsoft.com/office/drawing/2014/main" id="{310A4B8A-4490-7EA6-1377-1054D9480F69}"/>
                </a:ext>
              </a:extLst>
            </p:cNvPr>
            <p:cNvSpPr/>
            <p:nvPr/>
          </p:nvSpPr>
          <p:spPr>
            <a:xfrm>
              <a:off x="707874" y="237257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751;p78">
              <a:extLst>
                <a:ext uri="{FF2B5EF4-FFF2-40B4-BE49-F238E27FC236}">
                  <a16:creationId xmlns:a16="http://schemas.microsoft.com/office/drawing/2014/main" id="{9740960F-D573-2C16-81DC-3E3EF7B0BE5A}"/>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752;p78">
              <a:extLst>
                <a:ext uri="{FF2B5EF4-FFF2-40B4-BE49-F238E27FC236}">
                  <a16:creationId xmlns:a16="http://schemas.microsoft.com/office/drawing/2014/main" id="{A3EE51B6-2F26-92BB-A026-94C18292434A}"/>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45;p34">
            <a:extLst>
              <a:ext uri="{FF2B5EF4-FFF2-40B4-BE49-F238E27FC236}">
                <a16:creationId xmlns:a16="http://schemas.microsoft.com/office/drawing/2014/main" id="{F5077EEA-F0B5-4305-B124-C1C1800270AE}"/>
              </a:ext>
            </a:extLst>
          </p:cNvPr>
          <p:cNvSpPr txBox="1">
            <a:spLocks/>
          </p:cNvSpPr>
          <p:nvPr/>
        </p:nvSpPr>
        <p:spPr>
          <a:xfrm>
            <a:off x="1011911" y="1600834"/>
            <a:ext cx="609600" cy="63277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000"/>
              <a:buFont typeface="Oswald SemiBold"/>
              <a:buNone/>
              <a:defRPr sz="3000" b="0" i="0" u="none" strike="noStrike" cap="none">
                <a:solidFill>
                  <a:srgbClr val="FFFFFF"/>
                </a:solidFill>
                <a:latin typeface="Oswald SemiBold"/>
                <a:ea typeface="Oswald SemiBold"/>
                <a:cs typeface="Oswald SemiBold"/>
                <a:sym typeface="Oswald SemiBold"/>
              </a:defRPr>
            </a:lvl1pPr>
            <a:lvl2pPr marR="0" lvl="1"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2pPr>
            <a:lvl3pPr marR="0" lvl="2"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3pPr>
            <a:lvl4pPr marR="0" lvl="3"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4pPr>
            <a:lvl5pPr marR="0" lvl="4"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5pPr>
            <a:lvl6pPr marR="0" lvl="5"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6pPr>
            <a:lvl7pPr marR="0" lvl="6"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7pPr>
            <a:lvl8pPr marR="0" lvl="7"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8pPr>
            <a:lvl9pPr marR="0" lvl="8"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9pPr>
          </a:lstStyle>
          <a:p>
            <a:pPr marL="0" marR="0" lvl="0" indent="0" algn="ctr" defTabSz="914400" rtl="0" eaLnBrk="1" fontAlgn="auto" latinLnBrk="0" hangingPunct="1">
              <a:lnSpc>
                <a:spcPct val="100000"/>
              </a:lnSpc>
              <a:spcBef>
                <a:spcPts val="0"/>
              </a:spcBef>
              <a:spcAft>
                <a:spcPts val="0"/>
              </a:spcAft>
              <a:buClr>
                <a:srgbClr val="FFFFFF"/>
              </a:buClr>
              <a:buSzPts val="3000"/>
              <a:buFont typeface="Oswald SemiBold"/>
              <a:buNone/>
              <a:tabLst/>
              <a:defRPr/>
            </a:pPr>
            <a:endParaRPr kumimoji="0" lang="es" sz="3000" b="0" i="0" u="none" strike="noStrike" kern="0" cap="none" spc="0" normalizeH="0" baseline="0" noProof="0">
              <a:ln>
                <a:noFill/>
              </a:ln>
              <a:solidFill>
                <a:srgbClr val="FFFFFF"/>
              </a:solidFill>
              <a:effectLst/>
              <a:uLnTx/>
              <a:uFillTx/>
              <a:latin typeface="Oswald SemiBold"/>
              <a:sym typeface="Oswald SemiBold"/>
            </a:endParaRPr>
          </a:p>
        </p:txBody>
      </p:sp>
      <p:grpSp>
        <p:nvGrpSpPr>
          <p:cNvPr id="27" name="Google Shape;8749;p78">
            <a:extLst>
              <a:ext uri="{FF2B5EF4-FFF2-40B4-BE49-F238E27FC236}">
                <a16:creationId xmlns:a16="http://schemas.microsoft.com/office/drawing/2014/main" id="{5489F581-6454-2105-4D6B-75BE5CB4E8FE}"/>
              </a:ext>
            </a:extLst>
          </p:cNvPr>
          <p:cNvGrpSpPr/>
          <p:nvPr/>
        </p:nvGrpSpPr>
        <p:grpSpPr>
          <a:xfrm>
            <a:off x="1133259" y="1603135"/>
            <a:ext cx="471094" cy="507607"/>
            <a:chOff x="685475" y="2318350"/>
            <a:chExt cx="297750" cy="296200"/>
          </a:xfrm>
        </p:grpSpPr>
        <p:sp>
          <p:nvSpPr>
            <p:cNvPr id="28" name="Google Shape;8750;p78">
              <a:extLst>
                <a:ext uri="{FF2B5EF4-FFF2-40B4-BE49-F238E27FC236}">
                  <a16:creationId xmlns:a16="http://schemas.microsoft.com/office/drawing/2014/main" id="{71ABBE5A-9DF2-4847-C357-B14DE50CDF7C}"/>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751;p78">
              <a:extLst>
                <a:ext uri="{FF2B5EF4-FFF2-40B4-BE49-F238E27FC236}">
                  <a16:creationId xmlns:a16="http://schemas.microsoft.com/office/drawing/2014/main" id="{C40871DC-F8C8-95DB-E707-B950F1E2B72C}"/>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752;p78">
              <a:extLst>
                <a:ext uri="{FF2B5EF4-FFF2-40B4-BE49-F238E27FC236}">
                  <a16:creationId xmlns:a16="http://schemas.microsoft.com/office/drawing/2014/main" id="{512F0F96-ADAA-DB65-E824-43193ECCBB7D}"/>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3" name="Picture 32">
            <a:extLst>
              <a:ext uri="{FF2B5EF4-FFF2-40B4-BE49-F238E27FC236}">
                <a16:creationId xmlns:a16="http://schemas.microsoft.com/office/drawing/2014/main" id="{D0201B1E-4F5E-B5A0-BD3F-D13051DCB7CD}"/>
              </a:ext>
            </a:extLst>
          </p:cNvPr>
          <p:cNvPicPr>
            <a:picLocks noChangeAspect="1"/>
          </p:cNvPicPr>
          <p:nvPr/>
        </p:nvPicPr>
        <p:blipFill>
          <a:blip r:embed="rId3"/>
          <a:stretch>
            <a:fillRect/>
          </a:stretch>
        </p:blipFill>
        <p:spPr>
          <a:xfrm>
            <a:off x="10481189" y="5330429"/>
            <a:ext cx="1115665" cy="1115665"/>
          </a:xfrm>
          <a:prstGeom prst="rect">
            <a:avLst/>
          </a:prstGeom>
        </p:spPr>
      </p:pic>
    </p:spTree>
    <p:extLst>
      <p:ext uri="{BB962C8B-B14F-4D97-AF65-F5344CB8AC3E}">
        <p14:creationId xmlns:p14="http://schemas.microsoft.com/office/powerpoint/2010/main" val="1087764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2;p36">
            <a:extLst>
              <a:ext uri="{FF2B5EF4-FFF2-40B4-BE49-F238E27FC236}">
                <a16:creationId xmlns:a16="http://schemas.microsoft.com/office/drawing/2014/main" id="{D0DA5EC3-6CA0-E028-E676-88FF1AFE30D3}"/>
              </a:ext>
            </a:extLst>
          </p:cNvPr>
          <p:cNvSpPr txBox="1">
            <a:spLocks/>
          </p:cNvSpPr>
          <p:nvPr/>
        </p:nvSpPr>
        <p:spPr>
          <a:xfrm>
            <a:off x="672325" y="167051"/>
            <a:ext cx="10693715" cy="144517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9pPr>
          </a:lstStyle>
          <a:p>
            <a:pPr>
              <a:defRPr/>
            </a:pPr>
            <a:r>
              <a:rPr lang="en-US" sz="3600" kern="0" cap="all">
                <a:solidFill>
                  <a:srgbClr val="C6540D"/>
                </a:solidFill>
              </a:rPr>
              <a:t>Practice asking the Question</a:t>
            </a:r>
            <a:r>
              <a:rPr kumimoji="0" lang="en-US" sz="3600" b="1" i="0" u="none" strike="noStrike" kern="0" cap="all" spc="0" normalizeH="0" noProof="0">
                <a:ln>
                  <a:noFill/>
                </a:ln>
                <a:solidFill>
                  <a:srgbClr val="C6540D"/>
                </a:solidFill>
                <a:effectLst/>
                <a:uLnTx/>
                <a:uFillTx/>
                <a:latin typeface="Oswald SemiBold"/>
                <a:sym typeface="Oswald SemiBold"/>
              </a:rPr>
              <a:t> </a:t>
            </a:r>
            <a:r>
              <a:rPr kumimoji="0" lang="en-US" sz="3600" b="1" i="0" u="none" strike="noStrike" kern="0" cap="all" spc="0" normalizeH="0" noProof="0">
                <a:ln>
                  <a:noFill/>
                </a:ln>
                <a:solidFill>
                  <a:srgbClr val="FFFF00"/>
                </a:solidFill>
                <a:effectLst/>
                <a:uLnTx/>
                <a:uFillTx/>
                <a:latin typeface="Oswald SemiBold"/>
                <a:sym typeface="Oswald SemiBold"/>
              </a:rPr>
              <a:t>– </a:t>
            </a:r>
            <a:r>
              <a:rPr kumimoji="0" lang="en-US" sz="3600" b="0" i="1" u="none" strike="noStrike" kern="0" spc="0" normalizeH="0" noProof="0">
                <a:ln>
                  <a:noFill/>
                </a:ln>
                <a:solidFill>
                  <a:srgbClr val="FFFF00"/>
                </a:solidFill>
                <a:effectLst/>
                <a:uLnTx/>
                <a:uFillTx/>
                <a:latin typeface="+mn-lt"/>
                <a:sym typeface="Oswald SemiBold"/>
              </a:rPr>
              <a:t>ask about suicide</a:t>
            </a:r>
            <a:r>
              <a:rPr lang="en-US" sz="3600" b="0" i="1" kern="0">
                <a:solidFill>
                  <a:srgbClr val="EE7A30"/>
                </a:solidFill>
                <a:latin typeface="+mn-lt"/>
              </a:rPr>
              <a:t> </a:t>
            </a:r>
            <a:endParaRPr kumimoji="0" lang="en-US" sz="3600" b="0" i="1" u="none" strike="noStrike" kern="0" spc="0" normalizeH="0" noProof="0">
              <a:ln>
                <a:noFill/>
              </a:ln>
              <a:solidFill>
                <a:srgbClr val="EE7A30"/>
              </a:solidFill>
              <a:effectLst/>
              <a:uLnTx/>
              <a:uFillTx/>
              <a:latin typeface="+mn-lt"/>
              <a:sym typeface="Oswald SemiBold"/>
            </a:endParaRPr>
          </a:p>
        </p:txBody>
      </p:sp>
      <p:sp>
        <p:nvSpPr>
          <p:cNvPr id="5" name="Google Shape;237;p34">
            <a:extLst>
              <a:ext uri="{FF2B5EF4-FFF2-40B4-BE49-F238E27FC236}">
                <a16:creationId xmlns:a16="http://schemas.microsoft.com/office/drawing/2014/main" id="{C87640A8-7E66-5FDD-ABB5-4BAEE7F88383}"/>
              </a:ext>
            </a:extLst>
          </p:cNvPr>
          <p:cNvSpPr/>
          <p:nvPr/>
        </p:nvSpPr>
        <p:spPr>
          <a:xfrm>
            <a:off x="1066309" y="1895286"/>
            <a:ext cx="609600" cy="721200"/>
          </a:xfrm>
          <a:prstGeom prst="rect">
            <a:avLst/>
          </a:prstGeom>
          <a:noFill/>
          <a:ln w="28575"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 name="Google Shape;245;p34">
            <a:extLst>
              <a:ext uri="{FF2B5EF4-FFF2-40B4-BE49-F238E27FC236}">
                <a16:creationId xmlns:a16="http://schemas.microsoft.com/office/drawing/2014/main" id="{F5077EEA-F0B5-4305-B124-C1C1800270AE}"/>
              </a:ext>
            </a:extLst>
          </p:cNvPr>
          <p:cNvSpPr txBox="1">
            <a:spLocks/>
          </p:cNvSpPr>
          <p:nvPr/>
        </p:nvSpPr>
        <p:spPr>
          <a:xfrm>
            <a:off x="1030726" y="1939501"/>
            <a:ext cx="609600" cy="63277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000"/>
              <a:buFont typeface="Oswald SemiBold"/>
              <a:buNone/>
              <a:defRPr sz="3000" b="0" i="0" u="none" strike="noStrike" cap="none">
                <a:solidFill>
                  <a:srgbClr val="FFFFFF"/>
                </a:solidFill>
                <a:latin typeface="Oswald SemiBold"/>
                <a:ea typeface="Oswald SemiBold"/>
                <a:cs typeface="Oswald SemiBold"/>
                <a:sym typeface="Oswald SemiBold"/>
              </a:defRPr>
            </a:lvl1pPr>
            <a:lvl2pPr marR="0" lvl="1"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2pPr>
            <a:lvl3pPr marR="0" lvl="2"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3pPr>
            <a:lvl4pPr marR="0" lvl="3"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4pPr>
            <a:lvl5pPr marR="0" lvl="4"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5pPr>
            <a:lvl6pPr marR="0" lvl="5"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6pPr>
            <a:lvl7pPr marR="0" lvl="6"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7pPr>
            <a:lvl8pPr marR="0" lvl="7"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8pPr>
            <a:lvl9pPr marR="0" lvl="8"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9pPr>
          </a:lstStyle>
          <a:p>
            <a:pPr marL="0" marR="0" lvl="0" indent="0" algn="ctr" defTabSz="914400" rtl="0" eaLnBrk="1" fontAlgn="auto" latinLnBrk="0" hangingPunct="1">
              <a:lnSpc>
                <a:spcPct val="100000"/>
              </a:lnSpc>
              <a:spcBef>
                <a:spcPts val="0"/>
              </a:spcBef>
              <a:spcAft>
                <a:spcPts val="0"/>
              </a:spcAft>
              <a:buClr>
                <a:srgbClr val="FFFFFF"/>
              </a:buClr>
              <a:buSzPts val="3000"/>
              <a:buFont typeface="Oswald SemiBold"/>
              <a:buNone/>
              <a:tabLst/>
              <a:defRPr/>
            </a:pPr>
            <a:endParaRPr kumimoji="0" lang="es" sz="3000" b="0" i="0" u="none" strike="noStrike" kern="0" cap="none" spc="0" normalizeH="0" baseline="0" noProof="0">
              <a:ln>
                <a:noFill/>
              </a:ln>
              <a:solidFill>
                <a:srgbClr val="FFFFFF"/>
              </a:solidFill>
              <a:effectLst/>
              <a:uLnTx/>
              <a:uFillTx/>
              <a:latin typeface="Oswald SemiBold"/>
              <a:sym typeface="Oswald SemiBold"/>
            </a:endParaRPr>
          </a:p>
        </p:txBody>
      </p:sp>
      <p:grpSp>
        <p:nvGrpSpPr>
          <p:cNvPr id="27" name="Google Shape;8749;p78">
            <a:extLst>
              <a:ext uri="{FF2B5EF4-FFF2-40B4-BE49-F238E27FC236}">
                <a16:creationId xmlns:a16="http://schemas.microsoft.com/office/drawing/2014/main" id="{5489F581-6454-2105-4D6B-75BE5CB4E8FE}"/>
              </a:ext>
            </a:extLst>
          </p:cNvPr>
          <p:cNvGrpSpPr/>
          <p:nvPr/>
        </p:nvGrpSpPr>
        <p:grpSpPr>
          <a:xfrm>
            <a:off x="1133259" y="1988839"/>
            <a:ext cx="471094" cy="507607"/>
            <a:chOff x="685475" y="2318350"/>
            <a:chExt cx="297750" cy="296200"/>
          </a:xfrm>
        </p:grpSpPr>
        <p:sp>
          <p:nvSpPr>
            <p:cNvPr id="28" name="Google Shape;8750;p78">
              <a:extLst>
                <a:ext uri="{FF2B5EF4-FFF2-40B4-BE49-F238E27FC236}">
                  <a16:creationId xmlns:a16="http://schemas.microsoft.com/office/drawing/2014/main" id="{71ABBE5A-9DF2-4847-C357-B14DE50CDF7C}"/>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751;p78">
              <a:extLst>
                <a:ext uri="{FF2B5EF4-FFF2-40B4-BE49-F238E27FC236}">
                  <a16:creationId xmlns:a16="http://schemas.microsoft.com/office/drawing/2014/main" id="{C40871DC-F8C8-95DB-E707-B950F1E2B72C}"/>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752;p78">
              <a:extLst>
                <a:ext uri="{FF2B5EF4-FFF2-40B4-BE49-F238E27FC236}">
                  <a16:creationId xmlns:a16="http://schemas.microsoft.com/office/drawing/2014/main" id="{512F0F96-ADAA-DB65-E824-43193ECCBB7D}"/>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3" name="Picture 32">
            <a:extLst>
              <a:ext uri="{FF2B5EF4-FFF2-40B4-BE49-F238E27FC236}">
                <a16:creationId xmlns:a16="http://schemas.microsoft.com/office/drawing/2014/main" id="{D0201B1E-4F5E-B5A0-BD3F-D13051DCB7CD}"/>
              </a:ext>
            </a:extLst>
          </p:cNvPr>
          <p:cNvPicPr>
            <a:picLocks noChangeAspect="1"/>
          </p:cNvPicPr>
          <p:nvPr/>
        </p:nvPicPr>
        <p:blipFill>
          <a:blip r:embed="rId3"/>
          <a:stretch>
            <a:fillRect/>
          </a:stretch>
        </p:blipFill>
        <p:spPr>
          <a:xfrm>
            <a:off x="10481189" y="5330429"/>
            <a:ext cx="1115665" cy="1115665"/>
          </a:xfrm>
          <a:prstGeom prst="rect">
            <a:avLst/>
          </a:prstGeom>
        </p:spPr>
      </p:pic>
      <p:sp>
        <p:nvSpPr>
          <p:cNvPr id="34" name="TextBox 33">
            <a:extLst>
              <a:ext uri="{FF2B5EF4-FFF2-40B4-BE49-F238E27FC236}">
                <a16:creationId xmlns:a16="http://schemas.microsoft.com/office/drawing/2014/main" id="{0F37D907-3B53-9DF0-654D-8F8224BC8E15}"/>
              </a:ext>
            </a:extLst>
          </p:cNvPr>
          <p:cNvSpPr txBox="1"/>
          <p:nvPr/>
        </p:nvSpPr>
        <p:spPr>
          <a:xfrm>
            <a:off x="1910230" y="1892140"/>
            <a:ext cx="6096000" cy="93358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800"/>
              </a:spcAft>
              <a:buClr>
                <a:srgbClr val="2D2929"/>
              </a:buClr>
              <a:buSzPts val="1300"/>
              <a:buFont typeface="Ubuntu Light"/>
              <a:buNone/>
              <a:tabLst/>
              <a:defRPr/>
            </a:pPr>
            <a:r>
              <a:rPr kumimoji="0" lang="en-US" sz="2400" b="0" i="1" u="none" strike="noStrike" kern="0" cap="none" spc="0" normalizeH="0" baseline="0" noProof="0">
                <a:ln>
                  <a:noFill/>
                </a:ln>
                <a:solidFill>
                  <a:schemeClr val="bg1"/>
                </a:solidFill>
                <a:effectLst/>
                <a:uLnTx/>
                <a:uFillTx/>
                <a:latin typeface="+mn-lt"/>
                <a:sym typeface="Ubuntu Light"/>
              </a:rPr>
              <a:t>“Are you thinking about suicide?”</a:t>
            </a:r>
            <a:endParaRPr lang="en-US" sz="2400" b="0" i="1" u="none" strike="noStrike" kern="0" cap="none" spc="0" normalizeH="0" baseline="0" noProof="0">
              <a:ln>
                <a:noFill/>
              </a:ln>
              <a:solidFill>
                <a:schemeClr val="bg1"/>
              </a:solidFill>
              <a:effectLst/>
              <a:uLnTx/>
              <a:uFillTx/>
              <a:latin typeface="+mn-lt"/>
              <a:cs typeface="Calibri"/>
            </a:endParaRPr>
          </a:p>
          <a:p>
            <a:pPr>
              <a:spcAft>
                <a:spcPts val="800"/>
              </a:spcAft>
              <a:buClr>
                <a:srgbClr val="2D2929"/>
              </a:buClr>
              <a:buSzPts val="1300"/>
              <a:defRPr/>
            </a:pPr>
            <a:r>
              <a:rPr kumimoji="0" lang="en-US" sz="2400" b="0" i="1" u="none" strike="noStrike" kern="0" cap="none" spc="0" normalizeH="0" baseline="0" noProof="0">
                <a:ln>
                  <a:noFill/>
                </a:ln>
                <a:solidFill>
                  <a:schemeClr val="bg1"/>
                </a:solidFill>
                <a:effectLst/>
                <a:uLnTx/>
                <a:uFillTx/>
                <a:latin typeface="+mn-lt"/>
                <a:sym typeface="Ubuntu Light"/>
              </a:rPr>
              <a:t>“Are you thinking about killing yourself?”</a:t>
            </a:r>
            <a:r>
              <a:rPr lang="en-US" sz="2400" i="1" kern="0">
                <a:solidFill>
                  <a:schemeClr val="bg1"/>
                </a:solidFill>
                <a:sym typeface="Ubuntu Light"/>
              </a:rPr>
              <a:t> </a:t>
            </a:r>
            <a:endParaRPr lang="en-US" sz="2400" b="0" i="1" u="none" strike="noStrike" kern="0" cap="none" spc="0" normalizeH="0" baseline="0" noProof="0">
              <a:ln>
                <a:noFill/>
              </a:ln>
              <a:solidFill>
                <a:schemeClr val="bg1"/>
              </a:solidFill>
              <a:effectLst/>
              <a:uLnTx/>
              <a:uFillTx/>
              <a:latin typeface="+mn-lt"/>
              <a:cs typeface="Calibri"/>
            </a:endParaRPr>
          </a:p>
        </p:txBody>
      </p:sp>
      <p:sp>
        <p:nvSpPr>
          <p:cNvPr id="3" name="TextBox 2">
            <a:extLst>
              <a:ext uri="{FF2B5EF4-FFF2-40B4-BE49-F238E27FC236}">
                <a16:creationId xmlns:a16="http://schemas.microsoft.com/office/drawing/2014/main" id="{5A5A19B2-1BBA-8E87-A5EE-21D665B903C7}"/>
              </a:ext>
            </a:extLst>
          </p:cNvPr>
          <p:cNvSpPr txBox="1"/>
          <p:nvPr/>
        </p:nvSpPr>
        <p:spPr>
          <a:xfrm>
            <a:off x="1907309" y="3696855"/>
            <a:ext cx="387465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600" i="1">
                <a:solidFill>
                  <a:srgbClr val="29ABE2"/>
                </a:solidFill>
              </a:rPr>
              <a:t>“NO”​</a:t>
            </a:r>
          </a:p>
        </p:txBody>
      </p:sp>
    </p:spTree>
    <p:extLst>
      <p:ext uri="{BB962C8B-B14F-4D97-AF65-F5344CB8AC3E}">
        <p14:creationId xmlns:p14="http://schemas.microsoft.com/office/powerpoint/2010/main" val="252357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2;p36">
            <a:extLst>
              <a:ext uri="{FF2B5EF4-FFF2-40B4-BE49-F238E27FC236}">
                <a16:creationId xmlns:a16="http://schemas.microsoft.com/office/drawing/2014/main" id="{D0DA5EC3-6CA0-E028-E676-88FF1AFE30D3}"/>
              </a:ext>
            </a:extLst>
          </p:cNvPr>
          <p:cNvSpPr txBox="1">
            <a:spLocks/>
          </p:cNvSpPr>
          <p:nvPr/>
        </p:nvSpPr>
        <p:spPr>
          <a:xfrm>
            <a:off x="450035" y="180719"/>
            <a:ext cx="11291930" cy="122150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9pPr>
          </a:lstStyle>
          <a:p>
            <a:pPr marL="0" marR="0" lvl="0" indent="0" algn="l" defTabSz="914400" rtl="0" eaLnBrk="1" fontAlgn="auto" latinLnBrk="0" hangingPunct="1">
              <a:lnSpc>
                <a:spcPct val="115000"/>
              </a:lnSpc>
              <a:spcBef>
                <a:spcPts val="0"/>
              </a:spcBef>
              <a:spcAft>
                <a:spcPts val="0"/>
              </a:spcAft>
              <a:buClr>
                <a:srgbClr val="2D2929"/>
              </a:buClr>
              <a:buSzPts val="2400"/>
              <a:buFont typeface="Oswald SemiBold"/>
              <a:buNone/>
              <a:tabLst/>
              <a:defRPr/>
            </a:pPr>
            <a:r>
              <a:rPr kumimoji="0" lang="en-US" sz="3600" b="1" i="0" u="none" strike="noStrike" kern="0" cap="all" spc="0" normalizeH="0" noProof="0">
                <a:ln>
                  <a:noFill/>
                </a:ln>
                <a:solidFill>
                  <a:srgbClr val="C6540D"/>
                </a:solidFill>
                <a:effectLst/>
                <a:uLnTx/>
                <a:uFillTx/>
                <a:latin typeface="Oswald SemiBold"/>
                <a:sym typeface="Oswald SemiBold"/>
              </a:rPr>
              <a:t>Continue the Conversation </a:t>
            </a:r>
            <a:r>
              <a:rPr kumimoji="0" lang="en-US" sz="3600" b="0" i="1" u="none" strike="noStrike" kern="0" cap="all" spc="0" normalizeH="0" noProof="0">
                <a:ln>
                  <a:noFill/>
                </a:ln>
                <a:solidFill>
                  <a:srgbClr val="FFFF00"/>
                </a:solidFill>
                <a:effectLst/>
                <a:uLnTx/>
                <a:uFillTx/>
                <a:latin typeface="Oswald SemiBold"/>
                <a:sym typeface="Oswald SemiBold"/>
              </a:rPr>
              <a:t>–</a:t>
            </a:r>
            <a:r>
              <a:rPr kumimoji="0" lang="en-US" sz="3600" b="1" i="0" u="none" strike="noStrike" kern="0" cap="all" spc="0" normalizeH="0" noProof="0">
                <a:ln>
                  <a:noFill/>
                </a:ln>
                <a:solidFill>
                  <a:srgbClr val="EE7A30"/>
                </a:solidFill>
                <a:effectLst/>
                <a:uLnTx/>
                <a:uFillTx/>
                <a:latin typeface="Oswald SemiBold"/>
                <a:sym typeface="Oswald SemiBold"/>
              </a:rPr>
              <a:t> </a:t>
            </a:r>
            <a:r>
              <a:rPr kumimoji="0" lang="en-US" sz="3600" b="0" i="1" u="none" strike="noStrike" kern="0" spc="0" normalizeH="0" noProof="0">
                <a:ln>
                  <a:noFill/>
                </a:ln>
                <a:solidFill>
                  <a:srgbClr val="FFFF00"/>
                </a:solidFill>
                <a:effectLst/>
                <a:uLnTx/>
                <a:uFillTx/>
                <a:latin typeface="+mj-lt"/>
                <a:sym typeface="Oswald SemiBold"/>
              </a:rPr>
              <a:t>when the answer is </a:t>
            </a:r>
            <a:r>
              <a:rPr kumimoji="0" lang="en-US" sz="3600" b="0" i="1" u="none" strike="noStrike" kern="0" spc="0" normalizeH="0" noProof="0">
                <a:ln>
                  <a:noFill/>
                </a:ln>
                <a:solidFill>
                  <a:srgbClr val="00B0F0"/>
                </a:solidFill>
                <a:effectLst/>
                <a:uLnTx/>
                <a:uFillTx/>
                <a:latin typeface="+mj-lt"/>
                <a:sym typeface="Oswald SemiBold"/>
              </a:rPr>
              <a:t>“No”</a:t>
            </a:r>
          </a:p>
        </p:txBody>
      </p:sp>
      <p:sp>
        <p:nvSpPr>
          <p:cNvPr id="5" name="Google Shape;237;p34">
            <a:extLst>
              <a:ext uri="{FF2B5EF4-FFF2-40B4-BE49-F238E27FC236}">
                <a16:creationId xmlns:a16="http://schemas.microsoft.com/office/drawing/2014/main" id="{C87640A8-7E66-5FDD-ABB5-4BAEE7F88383}"/>
              </a:ext>
            </a:extLst>
          </p:cNvPr>
          <p:cNvSpPr/>
          <p:nvPr/>
        </p:nvSpPr>
        <p:spPr>
          <a:xfrm>
            <a:off x="882849" y="1836560"/>
            <a:ext cx="609600" cy="721200"/>
          </a:xfrm>
          <a:prstGeom prst="rect">
            <a:avLst/>
          </a:prstGeom>
          <a:noFill/>
          <a:ln w="28575"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315;p41">
            <a:extLst>
              <a:ext uri="{FF2B5EF4-FFF2-40B4-BE49-F238E27FC236}">
                <a16:creationId xmlns:a16="http://schemas.microsoft.com/office/drawing/2014/main" id="{1D8DBC4F-D1F3-31E3-2596-BD2A31377B80}"/>
              </a:ext>
            </a:extLst>
          </p:cNvPr>
          <p:cNvSpPr txBox="1">
            <a:spLocks/>
          </p:cNvSpPr>
          <p:nvPr/>
        </p:nvSpPr>
        <p:spPr>
          <a:xfrm>
            <a:off x="1736698" y="1871032"/>
            <a:ext cx="6092359" cy="49602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6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kumimoji="0" lang="en-US" sz="2400" b="1" i="0" u="none" strike="noStrike" kern="0" cap="none" spc="0" normalizeH="0" baseline="0" noProof="0">
                <a:ln>
                  <a:noFill/>
                </a:ln>
                <a:solidFill>
                  <a:srgbClr val="C6540D"/>
                </a:solidFill>
                <a:effectLst/>
                <a:uLnTx/>
                <a:uFillTx/>
                <a:latin typeface="Oswald SemiBold"/>
                <a:sym typeface="Oswald SemiBold"/>
              </a:rPr>
              <a:t>Reinforce your care and concern</a:t>
            </a:r>
          </a:p>
        </p:txBody>
      </p:sp>
      <p:sp>
        <p:nvSpPr>
          <p:cNvPr id="8" name="Google Shape;314;p41">
            <a:extLst>
              <a:ext uri="{FF2B5EF4-FFF2-40B4-BE49-F238E27FC236}">
                <a16:creationId xmlns:a16="http://schemas.microsoft.com/office/drawing/2014/main" id="{F343E183-2D0B-3461-8DB9-66CBE37401C2}"/>
              </a:ext>
            </a:extLst>
          </p:cNvPr>
          <p:cNvSpPr txBox="1">
            <a:spLocks/>
          </p:cNvSpPr>
          <p:nvPr/>
        </p:nvSpPr>
        <p:spPr>
          <a:xfrm>
            <a:off x="1736698" y="2367054"/>
            <a:ext cx="8920270" cy="2456322"/>
          </a:xfrm>
          <a:prstGeom prst="rect">
            <a:avLst/>
          </a:prstGeom>
          <a:solidFill>
            <a:srgbClr val="00113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1pPr>
            <a:lvl2pPr marL="914400" marR="0" lvl="1"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2pPr>
            <a:lvl3pPr marL="1371600" marR="0" lvl="2"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3pPr>
            <a:lvl4pPr marL="1828800" marR="0" lvl="3"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4pPr>
            <a:lvl5pPr marL="2286000" marR="0" lvl="4"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5pPr>
            <a:lvl6pPr marL="2743200" marR="0" lvl="5"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6pPr>
            <a:lvl7pPr marL="3200400" marR="0" lvl="6"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7pPr>
            <a:lvl8pPr marL="3657600" marR="0" lvl="7"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8pPr>
            <a:lvl9pPr marL="4114800" marR="0" lvl="8" indent="-285750" algn="l" rtl="0">
              <a:lnSpc>
                <a:spcPct val="100000"/>
              </a:lnSpc>
              <a:spcBef>
                <a:spcPts val="0"/>
              </a:spcBef>
              <a:spcAft>
                <a:spcPts val="0"/>
              </a:spcAft>
              <a:buClr>
                <a:srgbClr val="2D2929"/>
              </a:buClr>
              <a:buSzPts val="900"/>
              <a:buFont typeface="Ubuntu Light"/>
              <a:buNone/>
              <a:defRPr sz="1200" b="0" i="0" u="none" strike="noStrike" cap="none">
                <a:solidFill>
                  <a:srgbClr val="2D2929"/>
                </a:solidFill>
                <a:latin typeface="Ubuntu Light"/>
                <a:ea typeface="Ubuntu Light"/>
                <a:cs typeface="Ubuntu Light"/>
                <a:sym typeface="Ubuntu Light"/>
              </a:defRPr>
            </a:lvl9pPr>
          </a:lstStyle>
          <a:p>
            <a:pPr marL="0" indent="0">
              <a:defRPr/>
            </a:pPr>
            <a:r>
              <a:rPr kumimoji="0" lang="en-US" sz="2400" b="0" i="1" u="none" strike="noStrike" kern="0" cap="none" spc="0" normalizeH="0" baseline="0" noProof="0">
                <a:ln>
                  <a:noFill/>
                </a:ln>
                <a:solidFill>
                  <a:schemeClr val="bg1"/>
                </a:solidFill>
                <a:effectLst/>
                <a:uLnTx/>
                <a:uFillTx/>
                <a:latin typeface="+mn-lt"/>
                <a:sym typeface="Ubuntu Light"/>
              </a:rPr>
              <a:t>“I’m glad to hear that you’re not thinking about suicide, now.”</a:t>
            </a:r>
            <a:r>
              <a:rPr lang="en-US" sz="2400" i="1" kern="0">
                <a:solidFill>
                  <a:schemeClr val="bg1"/>
                </a:solidFill>
                <a:latin typeface="+mn-lt"/>
              </a:rPr>
              <a:t> </a:t>
            </a:r>
            <a:endParaRPr lang="en-US" sz="2400" b="0" i="1" u="none" strike="noStrike" kern="0" cap="none" spc="0" normalizeH="0" baseline="0" noProof="0">
              <a:ln>
                <a:noFill/>
              </a:ln>
              <a:solidFill>
                <a:schemeClr val="bg1"/>
              </a:solidFill>
              <a:effectLst/>
              <a:uLnTx/>
              <a:uFillTx/>
              <a:latin typeface="+mn-l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kumimoji="0" lang="en-US" sz="800" b="0" i="1" u="none" strike="noStrike" kern="0" cap="none" spc="0" normalizeH="0" baseline="0" noProof="0">
              <a:ln>
                <a:noFill/>
              </a:ln>
              <a:solidFill>
                <a:schemeClr val="bg1"/>
              </a:solidFill>
              <a:effectLst/>
              <a:uLnTx/>
              <a:uFillTx/>
              <a:latin typeface="+mn-lt"/>
              <a:sym typeface="Ubuntu Light"/>
            </a:endParaRPr>
          </a:p>
          <a:p>
            <a:pPr marL="0" indent="0">
              <a:defRPr/>
            </a:pPr>
            <a:r>
              <a:rPr kumimoji="0" lang="en-US" sz="2400" b="0" i="1" u="none" strike="noStrike" kern="0" cap="none" spc="0" normalizeH="0" baseline="0" noProof="0">
                <a:ln>
                  <a:noFill/>
                </a:ln>
                <a:solidFill>
                  <a:schemeClr val="bg1"/>
                </a:solidFill>
                <a:effectLst/>
                <a:uLnTx/>
                <a:uFillTx/>
                <a:latin typeface="+mn-lt"/>
                <a:sym typeface="Ubuntu Light"/>
              </a:rPr>
              <a:t>“I want you to know that I care about you.”</a:t>
            </a:r>
            <a:r>
              <a:rPr lang="en-US" sz="2400" i="1" kern="0">
                <a:solidFill>
                  <a:schemeClr val="bg1"/>
                </a:solidFill>
                <a:latin typeface="+mn-lt"/>
              </a:rPr>
              <a:t>  </a:t>
            </a:r>
            <a:endParaRPr lang="en-US" sz="2400" b="0" i="1" u="none" strike="noStrike" kern="0" cap="none" spc="0" normalizeH="0" baseline="0" noProof="0">
              <a:ln>
                <a:noFill/>
              </a:ln>
              <a:solidFill>
                <a:schemeClr val="bg1"/>
              </a:solidFill>
              <a:effectLst/>
              <a:uLnTx/>
              <a:uFillTx/>
              <a:latin typeface="+mn-l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kumimoji="0" lang="en-US" sz="800" b="0" i="1" u="none" strike="noStrike" kern="0" cap="none" spc="0" normalizeH="0" baseline="0" noProof="0">
              <a:ln>
                <a:noFill/>
              </a:ln>
              <a:solidFill>
                <a:schemeClr val="bg1"/>
              </a:solidFill>
              <a:effectLst/>
              <a:uLnTx/>
              <a:uFillTx/>
              <a:latin typeface="+mn-lt"/>
              <a:sym typeface="Ubuntu Ligh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r>
              <a:rPr lang="en-US" sz="2400" i="1" kern="0">
                <a:solidFill>
                  <a:schemeClr val="bg1"/>
                </a:solidFill>
                <a:latin typeface="+mn-lt"/>
              </a:rPr>
              <a:t>“</a:t>
            </a:r>
            <a:r>
              <a:rPr kumimoji="0" lang="en-US" sz="2400" b="0" i="1" u="none" strike="noStrike" kern="0" cap="none" spc="0" normalizeH="0" baseline="0" noProof="0">
                <a:ln>
                  <a:noFill/>
                </a:ln>
                <a:solidFill>
                  <a:schemeClr val="bg1"/>
                </a:solidFill>
                <a:effectLst/>
                <a:uLnTx/>
                <a:uFillTx/>
                <a:latin typeface="+mn-lt"/>
                <a:sym typeface="Ubuntu Light"/>
              </a:rPr>
              <a:t>I want you to know I am here for you if you ever do start to think about suicide.”</a:t>
            </a:r>
            <a:endParaRPr lang="en-US" sz="2400" b="0" i="1" u="none" strike="noStrike" kern="0" cap="none" spc="0" normalizeH="0" baseline="0" noProof="0">
              <a:ln>
                <a:noFill/>
              </a:ln>
              <a:solidFill>
                <a:schemeClr val="bg1"/>
              </a:solidFill>
              <a:effectLst/>
              <a:uLnTx/>
              <a:uFillTx/>
              <a:latin typeface="+mn-l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kumimoji="0" lang="en-US" sz="800" b="0" i="1" u="none" strike="noStrike" kern="0" cap="none" spc="0" normalizeH="0" baseline="0" noProof="0">
              <a:ln>
                <a:noFill/>
              </a:ln>
              <a:solidFill>
                <a:schemeClr val="bg1"/>
              </a:solidFill>
              <a:effectLst/>
              <a:uLnTx/>
              <a:uFillTx/>
              <a:latin typeface="+mn-lt"/>
              <a:sym typeface="Ubuntu Ligh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r>
              <a:rPr lang="en-US" sz="2400" i="1" kern="0">
                <a:solidFill>
                  <a:schemeClr val="bg1"/>
                </a:solidFill>
                <a:latin typeface="+mn-lt"/>
              </a:rPr>
              <a:t>“If that should ever change, free and confidential help is available.”</a:t>
            </a:r>
            <a:endParaRPr lang="en-US" sz="2400" b="0" i="1" u="none" strike="noStrike" kern="0" cap="none" spc="0" normalizeH="0" baseline="0" noProof="0">
              <a:ln>
                <a:noFill/>
              </a:ln>
              <a:solidFill>
                <a:schemeClr val="bg1"/>
              </a:solidFill>
              <a:effectLst/>
              <a:uLnTx/>
              <a:uFillTx/>
              <a:latin typeface="+mn-l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lang="en-US" sz="1800" i="1" kern="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lang="en-US" sz="1800" i="1" kern="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kumimoji="0" lang="en-US" sz="1800" b="0" i="1" u="none" strike="noStrike" kern="0" cap="none" spc="0" normalizeH="0" baseline="0" noProof="0">
              <a:ln>
                <a:noFill/>
              </a:ln>
              <a:solidFill>
                <a:schemeClr val="bg1"/>
              </a:solidFill>
              <a:effectLst/>
              <a:uLnTx/>
              <a:uFillTx/>
              <a:latin typeface="+mn-lt"/>
              <a:sym typeface="Ubuntu Ligh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kumimoji="0" lang="en-US" sz="1200" b="0" i="0" u="none" strike="noStrike" kern="0" cap="none" spc="0" normalizeH="0" baseline="0" noProof="0">
              <a:ln>
                <a:noFill/>
              </a:ln>
              <a:solidFill>
                <a:srgbClr val="2D2929"/>
              </a:solidFill>
              <a:effectLst/>
              <a:uLnTx/>
              <a:uFillTx/>
              <a:latin typeface="Ubuntu Light"/>
              <a:sym typeface="Ubuntu Light"/>
            </a:endParaRPr>
          </a:p>
        </p:txBody>
      </p:sp>
      <p:grpSp>
        <p:nvGrpSpPr>
          <p:cNvPr id="19" name="Google Shape;8749;p78">
            <a:extLst>
              <a:ext uri="{FF2B5EF4-FFF2-40B4-BE49-F238E27FC236}">
                <a16:creationId xmlns:a16="http://schemas.microsoft.com/office/drawing/2014/main" id="{1BACF8A7-3E0B-AA4D-BF16-38912B85BA27}"/>
              </a:ext>
            </a:extLst>
          </p:cNvPr>
          <p:cNvGrpSpPr/>
          <p:nvPr/>
        </p:nvGrpSpPr>
        <p:grpSpPr>
          <a:xfrm>
            <a:off x="952102" y="1943356"/>
            <a:ext cx="471094" cy="507607"/>
            <a:chOff x="685475" y="2318350"/>
            <a:chExt cx="297750" cy="296200"/>
          </a:xfrm>
        </p:grpSpPr>
        <p:sp>
          <p:nvSpPr>
            <p:cNvPr id="20" name="Google Shape;8750;p78">
              <a:extLst>
                <a:ext uri="{FF2B5EF4-FFF2-40B4-BE49-F238E27FC236}">
                  <a16:creationId xmlns:a16="http://schemas.microsoft.com/office/drawing/2014/main" id="{FCCAADB7-E7F9-6076-079C-367E9138F9EC}"/>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751;p78">
              <a:extLst>
                <a:ext uri="{FF2B5EF4-FFF2-40B4-BE49-F238E27FC236}">
                  <a16:creationId xmlns:a16="http://schemas.microsoft.com/office/drawing/2014/main" id="{863F8B8C-FA79-D0B0-525C-D57211A143F7}"/>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752;p78">
              <a:extLst>
                <a:ext uri="{FF2B5EF4-FFF2-40B4-BE49-F238E27FC236}">
                  <a16:creationId xmlns:a16="http://schemas.microsoft.com/office/drawing/2014/main" id="{9D4778E7-46EB-1E3A-D008-0F25CC65669D}"/>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descr="A picture containing text, sign&#10;&#10;Description automatically generated">
            <a:extLst>
              <a:ext uri="{FF2B5EF4-FFF2-40B4-BE49-F238E27FC236}">
                <a16:creationId xmlns:a16="http://schemas.microsoft.com/office/drawing/2014/main" id="{B81A2756-DEAC-4EBA-B277-F05B6FFAB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128" y="4823129"/>
            <a:ext cx="1492250" cy="1492250"/>
          </a:xfrm>
          <a:prstGeom prst="rect">
            <a:avLst/>
          </a:prstGeom>
        </p:spPr>
      </p:pic>
    </p:spTree>
    <p:extLst>
      <p:ext uri="{BB962C8B-B14F-4D97-AF65-F5344CB8AC3E}">
        <p14:creationId xmlns:p14="http://schemas.microsoft.com/office/powerpoint/2010/main" val="4058762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2;p36">
            <a:extLst>
              <a:ext uri="{FF2B5EF4-FFF2-40B4-BE49-F238E27FC236}">
                <a16:creationId xmlns:a16="http://schemas.microsoft.com/office/drawing/2014/main" id="{D0DA5EC3-6CA0-E028-E676-88FF1AFE30D3}"/>
              </a:ext>
            </a:extLst>
          </p:cNvPr>
          <p:cNvSpPr txBox="1">
            <a:spLocks/>
          </p:cNvSpPr>
          <p:nvPr/>
        </p:nvSpPr>
        <p:spPr>
          <a:xfrm>
            <a:off x="349886" y="170649"/>
            <a:ext cx="11291930" cy="144517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9pPr>
          </a:lstStyle>
          <a:p>
            <a:pPr marL="0" marR="0" lvl="0" indent="0" algn="l" defTabSz="914400" rtl="0" eaLnBrk="1" fontAlgn="auto" latinLnBrk="0" hangingPunct="1">
              <a:lnSpc>
                <a:spcPct val="115000"/>
              </a:lnSpc>
              <a:spcBef>
                <a:spcPts val="0"/>
              </a:spcBef>
              <a:spcAft>
                <a:spcPts val="0"/>
              </a:spcAft>
              <a:buClr>
                <a:srgbClr val="2D2929"/>
              </a:buClr>
              <a:buSzPts val="2400"/>
              <a:buFont typeface="Oswald SemiBold"/>
              <a:buNone/>
              <a:tabLst/>
              <a:defRPr/>
            </a:pPr>
            <a:r>
              <a:rPr kumimoji="0" lang="en-US" sz="3600" b="1" i="0" u="none" strike="noStrike" kern="0" cap="all" spc="0" normalizeH="0" noProof="0">
                <a:ln>
                  <a:noFill/>
                </a:ln>
                <a:solidFill>
                  <a:srgbClr val="C6540D"/>
                </a:solidFill>
                <a:effectLst/>
                <a:uLnTx/>
                <a:uFillTx/>
                <a:latin typeface="Oswald SemiBold"/>
                <a:sym typeface="Oswald SemiBold"/>
              </a:rPr>
              <a:t>Continue the Conversation </a:t>
            </a:r>
            <a:r>
              <a:rPr kumimoji="0" lang="en-US" sz="3600" b="0" i="1" u="none" strike="noStrike" kern="0" cap="all" spc="0" normalizeH="0" noProof="0">
                <a:ln>
                  <a:noFill/>
                </a:ln>
                <a:solidFill>
                  <a:srgbClr val="FFFF00"/>
                </a:solidFill>
                <a:effectLst/>
                <a:uLnTx/>
                <a:uFillTx/>
                <a:latin typeface="Oswald SemiBold"/>
                <a:sym typeface="Oswald SemiBold"/>
              </a:rPr>
              <a:t>–</a:t>
            </a:r>
            <a:r>
              <a:rPr kumimoji="0" lang="en-US" sz="3600" b="1" i="0" u="none" strike="noStrike" kern="0" cap="all" spc="0" normalizeH="0" noProof="0">
                <a:ln>
                  <a:noFill/>
                </a:ln>
                <a:solidFill>
                  <a:srgbClr val="EE7A30"/>
                </a:solidFill>
                <a:effectLst/>
                <a:uLnTx/>
                <a:uFillTx/>
                <a:latin typeface="Oswald SemiBold"/>
                <a:sym typeface="Oswald SemiBold"/>
              </a:rPr>
              <a:t> </a:t>
            </a:r>
            <a:r>
              <a:rPr kumimoji="0" lang="en-US" sz="3600" b="0" i="1" u="none" strike="noStrike" kern="0" spc="0" normalizeH="0" noProof="0">
                <a:ln>
                  <a:noFill/>
                </a:ln>
                <a:solidFill>
                  <a:srgbClr val="FFFF00"/>
                </a:solidFill>
                <a:effectLst/>
                <a:uLnTx/>
                <a:uFillTx/>
                <a:latin typeface="+mj-lt"/>
                <a:sym typeface="Oswald SemiBold"/>
              </a:rPr>
              <a:t>when the answer is </a:t>
            </a:r>
            <a:r>
              <a:rPr kumimoji="0" lang="en-US" sz="3600" b="0" i="1" u="none" strike="noStrike" kern="0" spc="0" normalizeH="0" noProof="0">
                <a:ln>
                  <a:noFill/>
                </a:ln>
                <a:solidFill>
                  <a:srgbClr val="00B0F0"/>
                </a:solidFill>
                <a:effectLst/>
                <a:uLnTx/>
                <a:uFillTx/>
                <a:latin typeface="+mj-lt"/>
                <a:sym typeface="Oswald SemiBold"/>
              </a:rPr>
              <a:t>“No”</a:t>
            </a:r>
          </a:p>
        </p:txBody>
      </p:sp>
      <p:sp>
        <p:nvSpPr>
          <p:cNvPr id="5" name="Google Shape;237;p34">
            <a:extLst>
              <a:ext uri="{FF2B5EF4-FFF2-40B4-BE49-F238E27FC236}">
                <a16:creationId xmlns:a16="http://schemas.microsoft.com/office/drawing/2014/main" id="{C87640A8-7E66-5FDD-ABB5-4BAEE7F88383}"/>
              </a:ext>
            </a:extLst>
          </p:cNvPr>
          <p:cNvSpPr/>
          <p:nvPr/>
        </p:nvSpPr>
        <p:spPr>
          <a:xfrm>
            <a:off x="882849" y="1836560"/>
            <a:ext cx="609600" cy="721200"/>
          </a:xfrm>
          <a:prstGeom prst="rect">
            <a:avLst/>
          </a:prstGeom>
          <a:noFill/>
          <a:ln w="28575"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 name="Google Shape;315;p41">
            <a:extLst>
              <a:ext uri="{FF2B5EF4-FFF2-40B4-BE49-F238E27FC236}">
                <a16:creationId xmlns:a16="http://schemas.microsoft.com/office/drawing/2014/main" id="{2FA300D4-7E6A-8B4C-6A65-1A42B6060F0A}"/>
              </a:ext>
            </a:extLst>
          </p:cNvPr>
          <p:cNvSpPr txBox="1">
            <a:spLocks/>
          </p:cNvSpPr>
          <p:nvPr/>
        </p:nvSpPr>
        <p:spPr>
          <a:xfrm>
            <a:off x="1736698" y="1829932"/>
            <a:ext cx="8885906" cy="49602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6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lang="en-US" sz="2800" b="1" kern="0">
                <a:solidFill>
                  <a:srgbClr val="C6540D"/>
                </a:solidFill>
              </a:rPr>
              <a:t>When</a:t>
            </a:r>
            <a:r>
              <a:rPr kumimoji="0" lang="en-US" sz="2800" b="1" i="0" u="none" strike="noStrike" kern="0" cap="none" spc="0" normalizeH="0" baseline="0" noProof="0">
                <a:ln>
                  <a:noFill/>
                </a:ln>
                <a:solidFill>
                  <a:srgbClr val="C6540D"/>
                </a:solidFill>
                <a:effectLst/>
                <a:uLnTx/>
                <a:uFillTx/>
                <a:latin typeface="Oswald SemiBold"/>
                <a:sym typeface="Oswald SemiBold"/>
              </a:rPr>
              <a:t> you know there is access to lethal means in the home</a:t>
            </a:r>
          </a:p>
        </p:txBody>
      </p:sp>
      <p:sp>
        <p:nvSpPr>
          <p:cNvPr id="12" name="Google Shape;314;p41">
            <a:extLst>
              <a:ext uri="{FF2B5EF4-FFF2-40B4-BE49-F238E27FC236}">
                <a16:creationId xmlns:a16="http://schemas.microsoft.com/office/drawing/2014/main" id="{DD5B3D34-B111-A476-C94C-7F281767E7F6}"/>
              </a:ext>
            </a:extLst>
          </p:cNvPr>
          <p:cNvSpPr txBox="1">
            <a:spLocks/>
          </p:cNvSpPr>
          <p:nvPr/>
        </p:nvSpPr>
        <p:spPr>
          <a:xfrm>
            <a:off x="1736698" y="2321076"/>
            <a:ext cx="8496800" cy="2917775"/>
          </a:xfrm>
          <a:prstGeom prst="rect">
            <a:avLst/>
          </a:prstGeom>
          <a:solidFill>
            <a:srgbClr val="00113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1pPr>
            <a:lvl2pPr marL="914400" marR="0" lvl="1"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2pPr>
            <a:lvl3pPr marL="1371600" marR="0" lvl="2"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3pPr>
            <a:lvl4pPr marL="1828800" marR="0" lvl="3"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4pPr>
            <a:lvl5pPr marL="2286000" marR="0" lvl="4"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5pPr>
            <a:lvl6pPr marL="2743200" marR="0" lvl="5"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6pPr>
            <a:lvl7pPr marL="3200400" marR="0" lvl="6"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7pPr>
            <a:lvl8pPr marL="3657600" marR="0" lvl="7"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8pPr>
            <a:lvl9pPr marL="4114800" marR="0" lvl="8" indent="-285750" algn="l" rtl="0">
              <a:lnSpc>
                <a:spcPct val="100000"/>
              </a:lnSpc>
              <a:spcBef>
                <a:spcPts val="0"/>
              </a:spcBef>
              <a:spcAft>
                <a:spcPts val="0"/>
              </a:spcAft>
              <a:buClr>
                <a:srgbClr val="2D2929"/>
              </a:buClr>
              <a:buSzPts val="900"/>
              <a:buFont typeface="Ubuntu Light"/>
              <a:buNone/>
              <a:defRPr sz="1200" b="0" i="0" u="none" strike="noStrike" cap="none">
                <a:solidFill>
                  <a:srgbClr val="2D2929"/>
                </a:solidFill>
                <a:latin typeface="Ubuntu Light"/>
                <a:ea typeface="Ubuntu Light"/>
                <a:cs typeface="Ubuntu Light"/>
                <a:sym typeface="Ubuntu Light"/>
              </a:defRPr>
            </a:lvl9pPr>
          </a:lstStyle>
          <a:p>
            <a:pPr marL="0" indent="0">
              <a:defRPr/>
            </a:pPr>
            <a:r>
              <a:rPr kumimoji="0" lang="en-US" sz="2400" b="0" i="1" u="none" strike="noStrike" kern="0" cap="none" spc="0" normalizeH="0" baseline="0" noProof="0" dirty="0">
                <a:ln>
                  <a:noFill/>
                </a:ln>
                <a:solidFill>
                  <a:schemeClr val="bg1"/>
                </a:solidFill>
                <a:effectLst/>
                <a:uLnTx/>
                <a:uFillTx/>
                <a:latin typeface="+mn-lt"/>
                <a:sym typeface="Ubuntu Light"/>
              </a:rPr>
              <a:t>“When someone is going through a rough time, like you are, thoughts of suicide are not uncommon.</a:t>
            </a:r>
            <a:r>
              <a:rPr lang="en-US" sz="2400" i="1" kern="0" dirty="0">
                <a:solidFill>
                  <a:schemeClr val="bg1"/>
                </a:solidFill>
                <a:latin typeface="+mn-lt"/>
              </a:rPr>
              <a:t> </a:t>
            </a:r>
            <a:r>
              <a:rPr kumimoji="0" lang="en-US" sz="2400" b="0" i="1" u="none" strike="noStrike" kern="0" cap="none" spc="0" normalizeH="0" baseline="0" noProof="0" dirty="0">
                <a:ln>
                  <a:noFill/>
                </a:ln>
                <a:solidFill>
                  <a:schemeClr val="bg1"/>
                </a:solidFill>
                <a:effectLst/>
                <a:uLnTx/>
                <a:uFillTx/>
                <a:latin typeface="+mn-lt"/>
                <a:sym typeface="Ubuntu Light"/>
              </a:rPr>
              <a:t> I know you have firearms in the home. I care about you. Can we work together to make sure your firearms are stored safely and responsibly, or even temporarily remove them from the home until things get better?”</a:t>
            </a: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lang="en-US" sz="1800" i="1" kern="0" dirty="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lang="en-US" sz="1800" i="1" kern="0" dirty="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kumimoji="0" lang="en-US" sz="1800" b="0" i="1" u="none" strike="noStrike" kern="0" cap="none" spc="0" normalizeH="0" baseline="0" noProof="0" dirty="0">
              <a:ln>
                <a:noFill/>
              </a:ln>
              <a:solidFill>
                <a:schemeClr val="bg1"/>
              </a:solidFill>
              <a:effectLst/>
              <a:uLnTx/>
              <a:uFillTx/>
              <a:latin typeface="+mn-lt"/>
              <a:sym typeface="Ubuntu Ligh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kumimoji="0" lang="en-US" sz="1200" b="0" i="0" u="none" strike="noStrike" kern="0" cap="none" spc="0" normalizeH="0" baseline="0" noProof="0" dirty="0">
              <a:ln>
                <a:noFill/>
              </a:ln>
              <a:solidFill>
                <a:srgbClr val="2D2929"/>
              </a:solidFill>
              <a:effectLst/>
              <a:uLnTx/>
              <a:uFillTx/>
              <a:latin typeface="Ubuntu Light"/>
              <a:sym typeface="Ubuntu Light"/>
            </a:endParaRPr>
          </a:p>
        </p:txBody>
      </p:sp>
      <p:grpSp>
        <p:nvGrpSpPr>
          <p:cNvPr id="19" name="Google Shape;8749;p78">
            <a:extLst>
              <a:ext uri="{FF2B5EF4-FFF2-40B4-BE49-F238E27FC236}">
                <a16:creationId xmlns:a16="http://schemas.microsoft.com/office/drawing/2014/main" id="{1BACF8A7-3E0B-AA4D-BF16-38912B85BA27}"/>
              </a:ext>
            </a:extLst>
          </p:cNvPr>
          <p:cNvGrpSpPr/>
          <p:nvPr/>
        </p:nvGrpSpPr>
        <p:grpSpPr>
          <a:xfrm>
            <a:off x="952102" y="1943356"/>
            <a:ext cx="471094" cy="507607"/>
            <a:chOff x="685475" y="2318350"/>
            <a:chExt cx="297750" cy="296200"/>
          </a:xfrm>
        </p:grpSpPr>
        <p:sp>
          <p:nvSpPr>
            <p:cNvPr id="20" name="Google Shape;8750;p78">
              <a:extLst>
                <a:ext uri="{FF2B5EF4-FFF2-40B4-BE49-F238E27FC236}">
                  <a16:creationId xmlns:a16="http://schemas.microsoft.com/office/drawing/2014/main" id="{FCCAADB7-E7F9-6076-079C-367E9138F9EC}"/>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751;p78">
              <a:extLst>
                <a:ext uri="{FF2B5EF4-FFF2-40B4-BE49-F238E27FC236}">
                  <a16:creationId xmlns:a16="http://schemas.microsoft.com/office/drawing/2014/main" id="{863F8B8C-FA79-D0B0-525C-D57211A143F7}"/>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752;p78">
              <a:extLst>
                <a:ext uri="{FF2B5EF4-FFF2-40B4-BE49-F238E27FC236}">
                  <a16:creationId xmlns:a16="http://schemas.microsoft.com/office/drawing/2014/main" id="{9D4778E7-46EB-1E3A-D008-0F25CC65669D}"/>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A picture containing text, sign&#10;&#10;Description automatically generated">
            <a:extLst>
              <a:ext uri="{FF2B5EF4-FFF2-40B4-BE49-F238E27FC236}">
                <a16:creationId xmlns:a16="http://schemas.microsoft.com/office/drawing/2014/main" id="{9B87F1FF-E2E9-198A-AE54-E956D8DCA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128" y="4823129"/>
            <a:ext cx="1492250" cy="1492250"/>
          </a:xfrm>
          <a:prstGeom prst="rect">
            <a:avLst/>
          </a:prstGeom>
        </p:spPr>
      </p:pic>
      <p:sp>
        <p:nvSpPr>
          <p:cNvPr id="2" name="Google Shape;314;p41">
            <a:extLst>
              <a:ext uri="{FF2B5EF4-FFF2-40B4-BE49-F238E27FC236}">
                <a16:creationId xmlns:a16="http://schemas.microsoft.com/office/drawing/2014/main" id="{FB0107EB-40B0-BB64-041B-B164ECB797C7}"/>
              </a:ext>
            </a:extLst>
          </p:cNvPr>
          <p:cNvSpPr txBox="1">
            <a:spLocks/>
          </p:cNvSpPr>
          <p:nvPr/>
        </p:nvSpPr>
        <p:spPr>
          <a:xfrm>
            <a:off x="1591485" y="5266312"/>
            <a:ext cx="7948758" cy="8692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1pPr>
            <a:lvl2pPr marL="914400" marR="0" lvl="1"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2pPr>
            <a:lvl3pPr marL="1371600" marR="0" lvl="2"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3pPr>
            <a:lvl4pPr marL="1828800" marR="0" lvl="3"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4pPr>
            <a:lvl5pPr marL="2286000" marR="0" lvl="4"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5pPr>
            <a:lvl6pPr marL="2743200" marR="0" lvl="5"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6pPr>
            <a:lvl7pPr marL="3200400" marR="0" lvl="6"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7pPr>
            <a:lvl8pPr marL="3657600" marR="0" lvl="7"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8pPr>
            <a:lvl9pPr marL="4114800" marR="0" lvl="8" indent="-285750" algn="l" rtl="0">
              <a:lnSpc>
                <a:spcPct val="100000"/>
              </a:lnSpc>
              <a:spcBef>
                <a:spcPts val="0"/>
              </a:spcBef>
              <a:spcAft>
                <a:spcPts val="0"/>
              </a:spcAft>
              <a:buClr>
                <a:srgbClr val="2D2929"/>
              </a:buClr>
              <a:buSzPts val="900"/>
              <a:buFont typeface="Ubuntu Light"/>
              <a:buNone/>
              <a:defRPr sz="1200" b="0" i="0" u="none" strike="noStrike" cap="none">
                <a:solidFill>
                  <a:srgbClr val="2D2929"/>
                </a:solidFill>
                <a:latin typeface="Ubuntu Light"/>
                <a:ea typeface="Ubuntu Light"/>
                <a:cs typeface="Ubuntu Light"/>
                <a:sym typeface="Ubuntu Light"/>
              </a:defRPr>
            </a:lvl9pPr>
          </a:lstStyle>
          <a:p>
            <a:pPr marL="0" marR="0" lvl="0" indent="0" algn="ctr" defTabSz="914400" rtl="0" eaLnBrk="1" fontAlgn="auto" latinLnBrk="0" hangingPunct="1">
              <a:lnSpc>
                <a:spcPct val="100000"/>
              </a:lnSpc>
              <a:spcBef>
                <a:spcPts val="0"/>
              </a:spcBef>
              <a:spcAft>
                <a:spcPts val="0"/>
              </a:spcAft>
              <a:buClr>
                <a:srgbClr val="2D2929"/>
              </a:buClr>
              <a:buSzPts val="1300"/>
              <a:buFont typeface="Ubuntu Light"/>
              <a:buNone/>
              <a:tabLst/>
              <a:defRPr/>
            </a:pPr>
            <a:r>
              <a:rPr kumimoji="0" lang="en-US" sz="2400" b="0" i="1" u="none" strike="noStrike" kern="0" cap="none" spc="0" normalizeH="0" baseline="0" noProof="0" dirty="0">
                <a:ln>
                  <a:noFill/>
                </a:ln>
                <a:solidFill>
                  <a:srgbClr val="FFFF00"/>
                </a:solidFill>
                <a:effectLst/>
                <a:uLnTx/>
                <a:uFillTx/>
                <a:latin typeface="+mn-lt"/>
                <a:sym typeface="Ubuntu Light"/>
              </a:rPr>
              <a:t>Putting time and distance between a suicidal person and highly lethal means MAY save a life</a:t>
            </a:r>
            <a:endParaRPr lang="en-US" sz="2400" b="0" i="1" u="none" strike="noStrike" kern="0" cap="none" spc="0" normalizeH="0" baseline="0" noProof="0" dirty="0">
              <a:ln>
                <a:noFill/>
              </a:ln>
              <a:solidFill>
                <a:srgbClr val="FFFF00"/>
              </a:solidFill>
              <a:effectLst/>
              <a:uLnTx/>
              <a:uFillTx/>
              <a:latin typeface="+mn-lt"/>
            </a:endParaRPr>
          </a:p>
        </p:txBody>
      </p:sp>
    </p:spTree>
    <p:extLst>
      <p:ext uri="{BB962C8B-B14F-4D97-AF65-F5344CB8AC3E}">
        <p14:creationId xmlns:p14="http://schemas.microsoft.com/office/powerpoint/2010/main" val="3853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8"/>
          <p:cNvSpPr txBox="1"/>
          <p:nvPr/>
        </p:nvSpPr>
        <p:spPr>
          <a:xfrm>
            <a:off x="450035" y="308900"/>
            <a:ext cx="11291930" cy="1057486"/>
          </a:xfrm>
          <a:prstGeom prst="rect">
            <a:avLst/>
          </a:prstGeom>
          <a:noFill/>
          <a:ln>
            <a:noFill/>
          </a:ln>
        </p:spPr>
        <p:txBody>
          <a:bodyPr spcFirstLastPara="1" wrap="square" lIns="91425" tIns="91425" rIns="91425" bIns="91425" anchor="b" anchorCtr="0">
            <a:noAutofit/>
          </a:bodyPr>
          <a:lstStyle/>
          <a:p>
            <a:pPr marL="0" marR="0" lvl="0" indent="0" algn="l" rtl="0">
              <a:lnSpc>
                <a:spcPct val="115000"/>
              </a:lnSpc>
              <a:spcBef>
                <a:spcPts val="0"/>
              </a:spcBef>
              <a:spcAft>
                <a:spcPts val="0"/>
              </a:spcAft>
              <a:buClr>
                <a:srgbClr val="2D2929"/>
              </a:buClr>
              <a:buSzPts val="2400"/>
              <a:buFont typeface="Oswald SemiBold"/>
              <a:buNone/>
            </a:pPr>
            <a:r>
              <a:rPr lang="en-US" sz="3600" b="1" i="0" u="none" strike="noStrike" cap="none" dirty="0">
                <a:solidFill>
                  <a:srgbClr val="C6540D"/>
                </a:solidFill>
                <a:latin typeface="Oswald SemiBold"/>
                <a:ea typeface="Oswald SemiBold"/>
                <a:cs typeface="Oswald SemiBold"/>
                <a:sym typeface="Oswald SemiBold"/>
              </a:rPr>
              <a:t>SHIFT THINKING TOWARD SAFETY</a:t>
            </a:r>
            <a:endParaRPr lang="en-US" sz="1400" b="0" i="0" u="none" strike="noStrike" cap="none" dirty="0">
              <a:solidFill>
                <a:srgbClr val="FFFF00"/>
              </a:solidFill>
              <a:latin typeface="Arial"/>
              <a:ea typeface="Arial"/>
              <a:cs typeface="Arial"/>
            </a:endParaRPr>
          </a:p>
        </p:txBody>
      </p:sp>
      <p:sp>
        <p:nvSpPr>
          <p:cNvPr id="466" name="Google Shape;466;p28"/>
          <p:cNvSpPr txBox="1"/>
          <p:nvPr/>
        </p:nvSpPr>
        <p:spPr>
          <a:xfrm>
            <a:off x="1811118" y="2164310"/>
            <a:ext cx="8232762" cy="496022"/>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2D2929"/>
              </a:buClr>
              <a:buSzPts val="2400"/>
              <a:buFont typeface="Oswald SemiBold"/>
              <a:buNone/>
            </a:pPr>
            <a:endParaRPr sz="2400" b="0" i="0" u="none" strike="noStrike" cap="none">
              <a:solidFill>
                <a:srgbClr val="C6540D"/>
              </a:solidFill>
              <a:latin typeface="Oswald SemiBold"/>
              <a:ea typeface="Oswald SemiBold"/>
              <a:cs typeface="Oswald SemiBold"/>
              <a:sym typeface="Oswald SemiBold"/>
            </a:endParaRPr>
          </a:p>
        </p:txBody>
      </p:sp>
      <p:sp>
        <p:nvSpPr>
          <p:cNvPr id="470" name="Google Shape;470;p28"/>
          <p:cNvSpPr txBox="1"/>
          <p:nvPr/>
        </p:nvSpPr>
        <p:spPr>
          <a:xfrm>
            <a:off x="1822162" y="4179504"/>
            <a:ext cx="7776780" cy="496022"/>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2D2929"/>
              </a:buClr>
              <a:buSzPts val="2400"/>
              <a:buFont typeface="Oswald SemiBold"/>
              <a:buNone/>
            </a:pPr>
            <a:endParaRPr sz="2800" b="0" i="0" u="none" strike="noStrike" cap="none">
              <a:solidFill>
                <a:srgbClr val="C6540D"/>
              </a:solidFill>
              <a:latin typeface="Oswald SemiBold"/>
              <a:ea typeface="Oswald SemiBold"/>
              <a:cs typeface="Oswald SemiBold"/>
              <a:sym typeface="Oswald SemiBold"/>
            </a:endParaRPr>
          </a:p>
        </p:txBody>
      </p:sp>
      <p:pic>
        <p:nvPicPr>
          <p:cNvPr id="2" name="Picture 1">
            <a:extLst>
              <a:ext uri="{FF2B5EF4-FFF2-40B4-BE49-F238E27FC236}">
                <a16:creationId xmlns:a16="http://schemas.microsoft.com/office/drawing/2014/main" id="{15993045-F38C-6D4D-A5C9-8320769B2361}"/>
              </a:ext>
            </a:extLst>
          </p:cNvPr>
          <p:cNvPicPr>
            <a:picLocks noChangeAspect="1"/>
          </p:cNvPicPr>
          <p:nvPr/>
        </p:nvPicPr>
        <p:blipFill>
          <a:blip r:embed="rId3"/>
          <a:stretch>
            <a:fillRect/>
          </a:stretch>
        </p:blipFill>
        <p:spPr>
          <a:xfrm>
            <a:off x="714375" y="1366386"/>
            <a:ext cx="10267949" cy="5205850"/>
          </a:xfrm>
          <a:prstGeom prst="rect">
            <a:avLst/>
          </a:prstGeom>
        </p:spPr>
      </p:pic>
    </p:spTree>
    <p:extLst>
      <p:ext uri="{BB962C8B-B14F-4D97-AF65-F5344CB8AC3E}">
        <p14:creationId xmlns:p14="http://schemas.microsoft.com/office/powerpoint/2010/main" val="16726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13;p41">
            <a:extLst>
              <a:ext uri="{FF2B5EF4-FFF2-40B4-BE49-F238E27FC236}">
                <a16:creationId xmlns:a16="http://schemas.microsoft.com/office/drawing/2014/main" id="{F2D17669-1ECC-FC05-F33F-2337DBDDAEB9}"/>
              </a:ext>
            </a:extLst>
          </p:cNvPr>
          <p:cNvSpPr txBox="1">
            <a:spLocks/>
          </p:cNvSpPr>
          <p:nvPr/>
        </p:nvSpPr>
        <p:spPr>
          <a:xfrm>
            <a:off x="516874" y="277337"/>
            <a:ext cx="5579126" cy="79196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2400"/>
              <a:buFont typeface="Arvo"/>
              <a:buNone/>
              <a:defRPr sz="2400" b="0" i="0" u="none" strike="noStrike" cap="none">
                <a:solidFill>
                  <a:srgbClr val="2D2929"/>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kumimoji="0" lang="en-US" sz="3600" i="0" u="none" strike="noStrike" kern="0" cap="none" spc="0" normalizeH="0" baseline="0" noProof="0">
                <a:ln>
                  <a:noFill/>
                </a:ln>
                <a:solidFill>
                  <a:schemeClr val="bg1"/>
                </a:solidFill>
                <a:effectLst/>
                <a:uLnTx/>
                <a:uFillTx/>
                <a:latin typeface="Oswald SemiBold"/>
                <a:sym typeface="Oswald SemiBold"/>
              </a:rPr>
              <a:t>ABOUT THIS WORKSHOP</a:t>
            </a:r>
          </a:p>
        </p:txBody>
      </p:sp>
      <p:sp>
        <p:nvSpPr>
          <p:cNvPr id="6" name="Google Shape;321;p41">
            <a:extLst>
              <a:ext uri="{FF2B5EF4-FFF2-40B4-BE49-F238E27FC236}">
                <a16:creationId xmlns:a16="http://schemas.microsoft.com/office/drawing/2014/main" id="{8330ECBC-A3AF-CF11-1A86-FBC79AE644F7}"/>
              </a:ext>
            </a:extLst>
          </p:cNvPr>
          <p:cNvSpPr txBox="1">
            <a:spLocks/>
          </p:cNvSpPr>
          <p:nvPr/>
        </p:nvSpPr>
        <p:spPr>
          <a:xfrm>
            <a:off x="726841" y="1310241"/>
            <a:ext cx="635810" cy="601270"/>
          </a:xfrm>
          <a:prstGeom prst="rect">
            <a:avLst/>
          </a:prstGeom>
          <a:solidFill>
            <a:srgbClr val="001132"/>
          </a:solidFill>
          <a:ln w="38100">
            <a:solidFill>
              <a:srgbClr val="29ABE2"/>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2D2929"/>
              </a:buClr>
              <a:buSzPts val="3000"/>
              <a:buFont typeface="Oswald SemiBold"/>
              <a:buNone/>
              <a:defRPr sz="3000" b="0" i="0" u="none" strike="noStrike" cap="none">
                <a:solidFill>
                  <a:srgbClr val="2D2929"/>
                </a:solidFill>
                <a:latin typeface="Oswald SemiBold"/>
                <a:ea typeface="Oswald SemiBold"/>
                <a:cs typeface="Oswald SemiBold"/>
                <a:sym typeface="Oswald SemiBold"/>
              </a:defRPr>
            </a:lvl1pPr>
            <a:lvl2pPr marR="0" lvl="1"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2pPr>
            <a:lvl3pPr marR="0" lvl="2"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3pPr>
            <a:lvl4pPr marR="0" lvl="3"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4pPr>
            <a:lvl5pPr marR="0" lvl="4"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5pPr>
            <a:lvl6pPr marR="0" lvl="5"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6pPr>
            <a:lvl7pPr marR="0" lvl="6"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7pPr>
            <a:lvl8pPr marR="0" lvl="7"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8pPr>
            <a:lvl9pPr marR="0" lvl="8"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9pPr>
          </a:lstStyle>
          <a:p>
            <a:pPr marL="0" marR="0" lvl="0" indent="0" algn="ctr" defTabSz="914400" rtl="0" eaLnBrk="1" fontAlgn="auto" latinLnBrk="0" hangingPunct="1">
              <a:lnSpc>
                <a:spcPct val="100000"/>
              </a:lnSpc>
              <a:spcBef>
                <a:spcPts val="0"/>
              </a:spcBef>
              <a:spcAft>
                <a:spcPts val="0"/>
              </a:spcAft>
              <a:buClr>
                <a:srgbClr val="2D2929"/>
              </a:buClr>
              <a:buSzPts val="3000"/>
              <a:buFont typeface="Oswald SemiBold"/>
              <a:buNone/>
              <a:tabLst/>
              <a:defRPr/>
            </a:pPr>
            <a:r>
              <a:rPr kumimoji="0" lang="es" sz="3600" b="1" i="0" u="none" strike="noStrike" kern="0" cap="none" spc="0" normalizeH="0" baseline="0" noProof="0">
                <a:ln>
                  <a:noFill/>
                </a:ln>
                <a:solidFill>
                  <a:srgbClr val="C6540D"/>
                </a:solidFill>
                <a:effectLst/>
                <a:uLnTx/>
                <a:uFillTx/>
                <a:latin typeface="Oswald SemiBold"/>
                <a:sym typeface="Oswald SemiBold"/>
              </a:rPr>
              <a:t>1</a:t>
            </a:r>
          </a:p>
        </p:txBody>
      </p:sp>
      <p:sp>
        <p:nvSpPr>
          <p:cNvPr id="7" name="Google Shape;315;p41">
            <a:extLst>
              <a:ext uri="{FF2B5EF4-FFF2-40B4-BE49-F238E27FC236}">
                <a16:creationId xmlns:a16="http://schemas.microsoft.com/office/drawing/2014/main" id="{C5E9814D-F0F5-DCAF-8525-0DE0B38E18AD}"/>
              </a:ext>
            </a:extLst>
          </p:cNvPr>
          <p:cNvSpPr txBox="1">
            <a:spLocks/>
          </p:cNvSpPr>
          <p:nvPr/>
        </p:nvSpPr>
        <p:spPr>
          <a:xfrm>
            <a:off x="726872" y="2112343"/>
            <a:ext cx="3405513" cy="124054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6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kumimoji="0" lang="en-US" sz="2400" b="1" i="0" u="none" strike="noStrike" kern="0" cap="none" spc="0" normalizeH="0" baseline="0" noProof="0">
                <a:ln>
                  <a:noFill/>
                </a:ln>
                <a:solidFill>
                  <a:srgbClr val="C6540D"/>
                </a:solidFill>
                <a:effectLst/>
                <a:uLnTx/>
                <a:uFillTx/>
                <a:latin typeface="Oswald SemiBold"/>
                <a:sym typeface="Oswald SemiBold"/>
              </a:rPr>
              <a:t>BASED ON COUNSELING ON ACCESS TO LETHAL MEANS</a:t>
            </a:r>
          </a:p>
        </p:txBody>
      </p:sp>
      <p:sp>
        <p:nvSpPr>
          <p:cNvPr id="8" name="Google Shape;314;p41">
            <a:extLst>
              <a:ext uri="{FF2B5EF4-FFF2-40B4-BE49-F238E27FC236}">
                <a16:creationId xmlns:a16="http://schemas.microsoft.com/office/drawing/2014/main" id="{7CFE5C84-E1D4-5193-7F10-A5791D1E3FC1}"/>
              </a:ext>
            </a:extLst>
          </p:cNvPr>
          <p:cNvSpPr txBox="1">
            <a:spLocks/>
          </p:cNvSpPr>
          <p:nvPr/>
        </p:nvSpPr>
        <p:spPr>
          <a:xfrm>
            <a:off x="724335" y="3344584"/>
            <a:ext cx="3405512" cy="3154718"/>
          </a:xfrm>
          <a:prstGeom prst="rect">
            <a:avLst/>
          </a:prstGeom>
          <a:solidFill>
            <a:srgbClr val="00113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1pPr>
            <a:lvl2pPr marL="914400" marR="0" lvl="1"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2pPr>
            <a:lvl3pPr marL="1371600" marR="0" lvl="2"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3pPr>
            <a:lvl4pPr marL="1828800" marR="0" lvl="3"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4pPr>
            <a:lvl5pPr marL="2286000" marR="0" lvl="4"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5pPr>
            <a:lvl6pPr marL="2743200" marR="0" lvl="5"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6pPr>
            <a:lvl7pPr marL="3200400" marR="0" lvl="6"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7pPr>
            <a:lvl8pPr marL="3657600" marR="0" lvl="7"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8pPr>
            <a:lvl9pPr marL="4114800" marR="0" lvl="8" indent="-285750" algn="l" rtl="0">
              <a:lnSpc>
                <a:spcPct val="100000"/>
              </a:lnSpc>
              <a:spcBef>
                <a:spcPts val="0"/>
              </a:spcBef>
              <a:spcAft>
                <a:spcPts val="0"/>
              </a:spcAft>
              <a:buClr>
                <a:srgbClr val="2D2929"/>
              </a:buClr>
              <a:buSzPts val="900"/>
              <a:buFont typeface="Ubuntu Light"/>
              <a:buNone/>
              <a:defRPr sz="1200" b="0" i="0" u="none" strike="noStrike" cap="none">
                <a:solidFill>
                  <a:srgbClr val="2D2929"/>
                </a:solidFill>
                <a:latin typeface="Ubuntu Light"/>
                <a:ea typeface="Ubuntu Light"/>
                <a:cs typeface="Ubuntu Light"/>
                <a:sym typeface="Ubuntu Light"/>
              </a:defRPr>
            </a:lvl9pPr>
          </a:lstStyle>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r>
              <a:rPr kumimoji="0" lang="en-US" sz="2400" b="0" i="0" u="none" strike="noStrike" kern="0" cap="none" spc="0" normalizeH="0" baseline="0" noProof="0">
                <a:ln>
                  <a:noFill/>
                </a:ln>
                <a:solidFill>
                  <a:srgbClr val="FFFFFF"/>
                </a:solidFill>
                <a:effectLst/>
                <a:uLnTx/>
                <a:uFillTx/>
                <a:latin typeface="Oswald Light"/>
                <a:sym typeface="Ubuntu Light"/>
              </a:rPr>
              <a:t>CALM is an evidence-based </a:t>
            </a:r>
            <a:r>
              <a:rPr lang="en-US" sz="2400" kern="0">
                <a:solidFill>
                  <a:srgbClr val="FFFFFF"/>
                </a:solidFill>
                <a:latin typeface="Oswald Light"/>
              </a:rPr>
              <a:t>prevention resource </a:t>
            </a:r>
            <a:r>
              <a:rPr kumimoji="0" lang="en-US" sz="2400" b="0" i="0" u="none" strike="noStrike" kern="0" cap="none" spc="0" normalizeH="0" baseline="0" noProof="0">
                <a:ln>
                  <a:noFill/>
                </a:ln>
                <a:solidFill>
                  <a:srgbClr val="FFFFFF"/>
                </a:solidFill>
                <a:effectLst/>
                <a:uLnTx/>
                <a:uFillTx/>
                <a:latin typeface="Oswald Light"/>
                <a:sym typeface="Ubuntu Light"/>
              </a:rPr>
              <a:t>by the Suicide Resource Center (SPRC)</a:t>
            </a:r>
            <a:endParaRPr lang="en-US" sz="2400" b="0" i="0" u="none" strike="noStrike" kern="0" cap="none" spc="0" normalizeH="0" baseline="0" noProof="0">
              <a:ln>
                <a:noFill/>
              </a:ln>
              <a:solidFill>
                <a:srgbClr val="FFFFFF"/>
              </a:solidFill>
              <a:effectLst/>
              <a:uLnTx/>
              <a:uFillTx/>
              <a:latin typeface="Oswald Ligh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lang="en-US" sz="2400" b="0" i="0" u="none" strike="noStrike" kern="0" cap="none" spc="0" normalizeH="0" baseline="0" noProof="0">
              <a:ln>
                <a:noFill/>
              </a:ln>
              <a:solidFill>
                <a:srgbClr val="FFFFFF"/>
              </a:solidFill>
              <a:effectLst/>
              <a:uLnTx/>
              <a:uFillTx/>
              <a:latin typeface="Oswald Light" panose="00000400000000000000" pitchFamily="2" charset="0"/>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r>
              <a:rPr kumimoji="0" lang="en-US" sz="2400" b="0" i="0" u="none" strike="noStrike" kern="0" cap="none" spc="0" normalizeH="0" baseline="0" noProof="0">
                <a:ln>
                  <a:noFill/>
                </a:ln>
                <a:solidFill>
                  <a:srgbClr val="FFFFFF"/>
                </a:solidFill>
                <a:effectLst/>
                <a:uLnTx/>
                <a:uFillTx/>
                <a:latin typeface="Oswald Light"/>
                <a:sym typeface="Ubuntu Light"/>
              </a:rPr>
              <a:t>Developed in 2006 in partnership with Dartmouth Injury Prevention Center</a:t>
            </a:r>
            <a:endParaRPr lang="en-US" sz="2400" b="0" i="0" u="none" strike="noStrike" kern="0" cap="none" spc="0" normalizeH="0" baseline="0" noProof="0">
              <a:ln>
                <a:noFill/>
              </a:ln>
              <a:solidFill>
                <a:srgbClr val="FFFFFF"/>
              </a:solidFill>
              <a:effectLst/>
              <a:uLnTx/>
              <a:uFillTx/>
              <a:latin typeface="Oswald Ligh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kumimoji="0" lang="en-US" sz="1200" b="0" i="0" u="none" strike="noStrike" kern="0" cap="none" spc="0" normalizeH="0" baseline="0" noProof="0">
              <a:ln>
                <a:noFill/>
              </a:ln>
              <a:solidFill>
                <a:srgbClr val="2D2929"/>
              </a:solidFill>
              <a:effectLst/>
              <a:uLnTx/>
              <a:uFillTx/>
              <a:latin typeface="Ubuntu Light"/>
              <a:sym typeface="Ubuntu Light"/>
            </a:endParaRPr>
          </a:p>
        </p:txBody>
      </p:sp>
      <p:sp>
        <p:nvSpPr>
          <p:cNvPr id="9" name="Google Shape;321;p41">
            <a:extLst>
              <a:ext uri="{FF2B5EF4-FFF2-40B4-BE49-F238E27FC236}">
                <a16:creationId xmlns:a16="http://schemas.microsoft.com/office/drawing/2014/main" id="{48E146B9-3647-5F0B-F3B5-A2FBAD38A0FF}"/>
              </a:ext>
            </a:extLst>
          </p:cNvPr>
          <p:cNvSpPr txBox="1">
            <a:spLocks/>
          </p:cNvSpPr>
          <p:nvPr/>
        </p:nvSpPr>
        <p:spPr>
          <a:xfrm>
            <a:off x="4329635" y="1315446"/>
            <a:ext cx="635810" cy="601271"/>
          </a:xfrm>
          <a:prstGeom prst="rect">
            <a:avLst/>
          </a:prstGeom>
          <a:solidFill>
            <a:srgbClr val="001132"/>
          </a:solidFill>
          <a:ln w="38100">
            <a:solidFill>
              <a:srgbClr val="29ABE2"/>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2D2929"/>
              </a:buClr>
              <a:buSzPts val="3000"/>
              <a:buFont typeface="Oswald SemiBold"/>
              <a:buNone/>
              <a:defRPr sz="3000" b="0" i="0" u="none" strike="noStrike" cap="none">
                <a:solidFill>
                  <a:srgbClr val="2D2929"/>
                </a:solidFill>
                <a:latin typeface="Oswald SemiBold"/>
                <a:ea typeface="Oswald SemiBold"/>
                <a:cs typeface="Oswald SemiBold"/>
                <a:sym typeface="Oswald SemiBold"/>
              </a:defRPr>
            </a:lvl1pPr>
            <a:lvl2pPr marR="0" lvl="1"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2pPr>
            <a:lvl3pPr marR="0" lvl="2"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3pPr>
            <a:lvl4pPr marR="0" lvl="3"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4pPr>
            <a:lvl5pPr marR="0" lvl="4"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5pPr>
            <a:lvl6pPr marR="0" lvl="5"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6pPr>
            <a:lvl7pPr marR="0" lvl="6"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7pPr>
            <a:lvl8pPr marR="0" lvl="7"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8pPr>
            <a:lvl9pPr marR="0" lvl="8"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9pPr>
          </a:lstStyle>
          <a:p>
            <a:pPr marL="0" marR="0" lvl="0" indent="0" algn="ctr" defTabSz="914400" rtl="0" eaLnBrk="1" fontAlgn="auto" latinLnBrk="0" hangingPunct="1">
              <a:lnSpc>
                <a:spcPct val="100000"/>
              </a:lnSpc>
              <a:spcBef>
                <a:spcPts val="0"/>
              </a:spcBef>
              <a:spcAft>
                <a:spcPts val="0"/>
              </a:spcAft>
              <a:buClr>
                <a:srgbClr val="2D2929"/>
              </a:buClr>
              <a:buSzPts val="3000"/>
              <a:buFont typeface="Oswald SemiBold"/>
              <a:buNone/>
              <a:tabLst/>
              <a:defRPr/>
            </a:pPr>
            <a:r>
              <a:rPr kumimoji="0" lang="es" sz="3600" b="1" i="0" u="none" strike="noStrike" kern="0" cap="none" spc="0" normalizeH="0" baseline="0" noProof="0">
                <a:ln>
                  <a:noFill/>
                </a:ln>
                <a:solidFill>
                  <a:srgbClr val="C6540D"/>
                </a:solidFill>
                <a:effectLst/>
                <a:uLnTx/>
                <a:uFillTx/>
                <a:latin typeface="Oswald SemiBold"/>
                <a:sym typeface="Oswald SemiBold"/>
              </a:rPr>
              <a:t>2</a:t>
            </a:r>
          </a:p>
        </p:txBody>
      </p:sp>
      <p:sp>
        <p:nvSpPr>
          <p:cNvPr id="10" name="Google Shape;316;p41">
            <a:extLst>
              <a:ext uri="{FF2B5EF4-FFF2-40B4-BE49-F238E27FC236}">
                <a16:creationId xmlns:a16="http://schemas.microsoft.com/office/drawing/2014/main" id="{ABB7E57E-F81B-EFAE-A4A7-456303EE9990}"/>
              </a:ext>
            </a:extLst>
          </p:cNvPr>
          <p:cNvSpPr txBox="1">
            <a:spLocks/>
          </p:cNvSpPr>
          <p:nvPr/>
        </p:nvSpPr>
        <p:spPr>
          <a:xfrm>
            <a:off x="4329635" y="2114012"/>
            <a:ext cx="2987211" cy="87959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6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kumimoji="0" lang="en-US" sz="2400" b="1" i="0" u="none" strike="noStrike" kern="0" cap="none" spc="0" normalizeH="0" baseline="0" noProof="0">
                <a:ln>
                  <a:noFill/>
                </a:ln>
                <a:solidFill>
                  <a:srgbClr val="C6540D"/>
                </a:solidFill>
                <a:effectLst/>
                <a:uLnTx/>
                <a:uFillTx/>
                <a:latin typeface="Oswald SemiBold"/>
                <a:sym typeface="Oswald SemiBold"/>
              </a:rPr>
              <a:t>ONE PART OF SUICIDE PREVENTION</a:t>
            </a:r>
          </a:p>
        </p:txBody>
      </p:sp>
      <p:sp>
        <p:nvSpPr>
          <p:cNvPr id="11" name="Google Shape;318;p41">
            <a:extLst>
              <a:ext uri="{FF2B5EF4-FFF2-40B4-BE49-F238E27FC236}">
                <a16:creationId xmlns:a16="http://schemas.microsoft.com/office/drawing/2014/main" id="{EFD433BA-3C2D-67B8-791E-09E2AB83A714}"/>
              </a:ext>
            </a:extLst>
          </p:cNvPr>
          <p:cNvSpPr txBox="1">
            <a:spLocks/>
          </p:cNvSpPr>
          <p:nvPr/>
        </p:nvSpPr>
        <p:spPr>
          <a:xfrm>
            <a:off x="4329635" y="3344584"/>
            <a:ext cx="2644311" cy="32232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1pPr>
            <a:lvl2pPr marL="914400" marR="0" lvl="1"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2pPr>
            <a:lvl3pPr marL="1371600" marR="0" lvl="2"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3pPr>
            <a:lvl4pPr marL="1828800" marR="0" lvl="3"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4pPr>
            <a:lvl5pPr marL="2286000" marR="0" lvl="4"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5pPr>
            <a:lvl6pPr marL="2743200" marR="0" lvl="5"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6pPr>
            <a:lvl7pPr marL="3200400" marR="0" lvl="6"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7pPr>
            <a:lvl8pPr marL="3657600" marR="0" lvl="7"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8pPr>
            <a:lvl9pPr marL="4114800" marR="0" lvl="8" indent="-285750" algn="l" rtl="0">
              <a:lnSpc>
                <a:spcPct val="100000"/>
              </a:lnSpc>
              <a:spcBef>
                <a:spcPts val="0"/>
              </a:spcBef>
              <a:spcAft>
                <a:spcPts val="0"/>
              </a:spcAft>
              <a:buClr>
                <a:srgbClr val="2D2929"/>
              </a:buClr>
              <a:buSzPts val="900"/>
              <a:buFont typeface="Ubuntu Light"/>
              <a:buNone/>
              <a:defRPr sz="1200" b="0" i="0" u="none" strike="noStrike" cap="none">
                <a:solidFill>
                  <a:srgbClr val="2D2929"/>
                </a:solidFill>
                <a:latin typeface="Ubuntu Light"/>
                <a:ea typeface="Ubuntu Light"/>
                <a:cs typeface="Ubuntu Light"/>
                <a:sym typeface="Ubuntu Light"/>
              </a:defRPr>
            </a:lvl9pPr>
          </a:lstStyle>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r>
              <a:rPr kumimoji="0" lang="en-US" sz="2400" b="0" i="0" u="none" strike="noStrike" kern="0" cap="none" spc="0" normalizeH="0" baseline="0" noProof="0">
                <a:ln>
                  <a:noFill/>
                </a:ln>
                <a:solidFill>
                  <a:srgbClr val="FFFFFF"/>
                </a:solidFill>
                <a:effectLst/>
                <a:uLnTx/>
                <a:uFillTx/>
                <a:latin typeface="Oswald Light"/>
                <a:sym typeface="Ubuntu Light"/>
              </a:rPr>
              <a:t>Not </a:t>
            </a:r>
            <a:r>
              <a:rPr kumimoji="0" lang="en-US" sz="2400" b="1" i="0" u="none" strike="noStrike" kern="0" cap="none" spc="0" normalizeH="0" baseline="0" noProof="0">
                <a:ln>
                  <a:noFill/>
                </a:ln>
                <a:solidFill>
                  <a:srgbClr val="FFFFFF"/>
                </a:solidFill>
                <a:effectLst/>
                <a:uLnTx/>
                <a:uFillTx/>
                <a:latin typeface="Oswald Light"/>
                <a:sym typeface="Ubuntu Light"/>
              </a:rPr>
              <a:t>THE</a:t>
            </a:r>
            <a:r>
              <a:rPr kumimoji="0" lang="en-US" sz="2400" b="0" i="0" u="none" strike="noStrike" kern="0" cap="none" spc="0" normalizeH="0" baseline="0" noProof="0">
                <a:ln>
                  <a:noFill/>
                </a:ln>
                <a:solidFill>
                  <a:srgbClr val="FFFFFF"/>
                </a:solidFill>
                <a:effectLst/>
                <a:uLnTx/>
                <a:uFillTx/>
                <a:latin typeface="Oswald Light"/>
                <a:sym typeface="Ubuntu Light"/>
              </a:rPr>
              <a:t> answer but should always be included</a:t>
            </a:r>
            <a:endParaRPr lang="en-US" sz="2400" b="0" i="0" u="none" strike="noStrike" kern="0" cap="none" spc="0" normalizeH="0" baseline="0" noProof="0">
              <a:ln>
                <a:noFill/>
              </a:ln>
              <a:solidFill>
                <a:srgbClr val="FFFFFF"/>
              </a:solidFill>
              <a:effectLst/>
              <a:uLnTx/>
              <a:uFillTx/>
              <a:latin typeface="Oswald Ligh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lang="en-US" sz="2400" b="0" i="0" u="none" strike="noStrike" kern="0" cap="none" spc="0" normalizeH="0" baseline="0" noProof="0">
              <a:ln>
                <a:noFill/>
              </a:ln>
              <a:solidFill>
                <a:srgbClr val="FFFFFF"/>
              </a:solidFill>
              <a:effectLst/>
              <a:uLnTx/>
              <a:uFillTx/>
              <a:latin typeface="Oswald Light" panose="00000400000000000000" pitchFamily="2" charset="0"/>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r>
              <a:rPr kumimoji="0" lang="en-US" sz="2400" b="0" i="0" u="none" strike="noStrike" kern="0" cap="none" spc="0" normalizeH="0" baseline="0" noProof="0">
                <a:ln>
                  <a:noFill/>
                </a:ln>
                <a:solidFill>
                  <a:srgbClr val="FFFFFF"/>
                </a:solidFill>
                <a:effectLst/>
                <a:uLnTx/>
                <a:uFillTx/>
                <a:latin typeface="Oswald Light"/>
                <a:sym typeface="Ubuntu Light"/>
              </a:rPr>
              <a:t>Anyone can do it – not just clinicians/ professionals</a:t>
            </a:r>
            <a:endParaRPr lang="en-US" sz="2400" b="0" i="0" u="none" strike="noStrike" kern="0" cap="none" spc="0" normalizeH="0" baseline="0" noProof="0">
              <a:ln>
                <a:noFill/>
              </a:ln>
              <a:solidFill>
                <a:srgbClr val="FFFFFF"/>
              </a:solidFill>
              <a:effectLst/>
              <a:uLnTx/>
              <a:uFillTx/>
              <a:latin typeface="Oswald Light"/>
            </a:endParaRPr>
          </a:p>
        </p:txBody>
      </p:sp>
      <p:sp>
        <p:nvSpPr>
          <p:cNvPr id="12" name="Google Shape;321;p41">
            <a:extLst>
              <a:ext uri="{FF2B5EF4-FFF2-40B4-BE49-F238E27FC236}">
                <a16:creationId xmlns:a16="http://schemas.microsoft.com/office/drawing/2014/main" id="{76C43689-EE78-9FDD-FFEC-20FFEA0C8437}"/>
              </a:ext>
            </a:extLst>
          </p:cNvPr>
          <p:cNvSpPr txBox="1">
            <a:spLocks/>
          </p:cNvSpPr>
          <p:nvPr/>
        </p:nvSpPr>
        <p:spPr>
          <a:xfrm>
            <a:off x="7656097" y="1310208"/>
            <a:ext cx="579130" cy="601270"/>
          </a:xfrm>
          <a:prstGeom prst="rect">
            <a:avLst/>
          </a:prstGeom>
          <a:solidFill>
            <a:srgbClr val="001132"/>
          </a:solidFill>
          <a:ln w="38100">
            <a:solidFill>
              <a:srgbClr val="29ABE2"/>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2D2929"/>
              </a:buClr>
              <a:buSzPts val="3000"/>
              <a:buFont typeface="Oswald SemiBold"/>
              <a:buNone/>
              <a:defRPr sz="3000" b="0" i="0" u="none" strike="noStrike" cap="none">
                <a:solidFill>
                  <a:srgbClr val="2D2929"/>
                </a:solidFill>
                <a:latin typeface="Oswald SemiBold"/>
                <a:ea typeface="Oswald SemiBold"/>
                <a:cs typeface="Oswald SemiBold"/>
                <a:sym typeface="Oswald SemiBold"/>
              </a:defRPr>
            </a:lvl1pPr>
            <a:lvl2pPr marR="0" lvl="1"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2pPr>
            <a:lvl3pPr marR="0" lvl="2"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3pPr>
            <a:lvl4pPr marR="0" lvl="3"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4pPr>
            <a:lvl5pPr marR="0" lvl="4"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5pPr>
            <a:lvl6pPr marR="0" lvl="5"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6pPr>
            <a:lvl7pPr marR="0" lvl="6"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7pPr>
            <a:lvl8pPr marR="0" lvl="7"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8pPr>
            <a:lvl9pPr marR="0" lvl="8" algn="ctr" rtl="0">
              <a:lnSpc>
                <a:spcPct val="100000"/>
              </a:lnSpc>
              <a:spcBef>
                <a:spcPts val="0"/>
              </a:spcBef>
              <a:spcAft>
                <a:spcPts val="0"/>
              </a:spcAft>
              <a:buClr>
                <a:srgbClr val="2D2929"/>
              </a:buClr>
              <a:buSzPts val="3000"/>
              <a:buFont typeface="Oswald"/>
              <a:buNone/>
              <a:defRPr sz="3000" b="0" i="0" u="none" strike="noStrike" cap="none">
                <a:solidFill>
                  <a:srgbClr val="2D2929"/>
                </a:solidFill>
                <a:latin typeface="Oswald"/>
                <a:ea typeface="Oswald"/>
                <a:cs typeface="Oswald"/>
                <a:sym typeface="Oswald"/>
              </a:defRPr>
            </a:lvl9pPr>
          </a:lstStyle>
          <a:p>
            <a:pPr marL="0" marR="0" lvl="0" indent="0" algn="ctr" defTabSz="914400" rtl="0" eaLnBrk="1" fontAlgn="auto" latinLnBrk="0" hangingPunct="1">
              <a:lnSpc>
                <a:spcPct val="100000"/>
              </a:lnSpc>
              <a:spcBef>
                <a:spcPts val="0"/>
              </a:spcBef>
              <a:spcAft>
                <a:spcPts val="0"/>
              </a:spcAft>
              <a:buClr>
                <a:srgbClr val="2D2929"/>
              </a:buClr>
              <a:buSzPts val="3000"/>
              <a:buFont typeface="Oswald SemiBold"/>
              <a:buNone/>
              <a:tabLst/>
              <a:defRPr/>
            </a:pPr>
            <a:r>
              <a:rPr kumimoji="0" lang="es" sz="3600" b="1" i="0" u="none" strike="noStrike" kern="0" cap="none" spc="0" normalizeH="0" baseline="0" noProof="0">
                <a:ln>
                  <a:noFill/>
                </a:ln>
                <a:solidFill>
                  <a:srgbClr val="C6540D"/>
                </a:solidFill>
                <a:effectLst/>
                <a:uLnTx/>
                <a:uFillTx/>
                <a:latin typeface="Oswald SemiBold"/>
                <a:sym typeface="Oswald SemiBold"/>
              </a:rPr>
              <a:t>3</a:t>
            </a:r>
          </a:p>
        </p:txBody>
      </p:sp>
      <p:sp>
        <p:nvSpPr>
          <p:cNvPr id="13" name="Google Shape;317;p41">
            <a:extLst>
              <a:ext uri="{FF2B5EF4-FFF2-40B4-BE49-F238E27FC236}">
                <a16:creationId xmlns:a16="http://schemas.microsoft.com/office/drawing/2014/main" id="{7DCD354B-2DA4-22DE-B1B1-46D83A7595A3}"/>
              </a:ext>
            </a:extLst>
          </p:cNvPr>
          <p:cNvSpPr txBox="1">
            <a:spLocks/>
          </p:cNvSpPr>
          <p:nvPr/>
        </p:nvSpPr>
        <p:spPr>
          <a:xfrm>
            <a:off x="7559845" y="2113339"/>
            <a:ext cx="3852248" cy="88862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6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kumimoji="0" lang="en-US" sz="2400" b="1" i="0" u="none" strike="noStrike" kern="0" cap="none" spc="0" normalizeH="0" baseline="0" noProof="0">
                <a:ln>
                  <a:noFill/>
                </a:ln>
                <a:solidFill>
                  <a:srgbClr val="C6540D"/>
                </a:solidFill>
                <a:effectLst/>
                <a:uLnTx/>
                <a:uFillTx/>
                <a:latin typeface="Oswald SemiBold"/>
                <a:sym typeface="Oswald SemiBold"/>
              </a:rPr>
              <a:t>FOCUS ON CREATING SUICIDE SAFER ENVIRONMENTS</a:t>
            </a:r>
          </a:p>
        </p:txBody>
      </p:sp>
      <p:sp>
        <p:nvSpPr>
          <p:cNvPr id="14" name="Google Shape;319;p41">
            <a:extLst>
              <a:ext uri="{FF2B5EF4-FFF2-40B4-BE49-F238E27FC236}">
                <a16:creationId xmlns:a16="http://schemas.microsoft.com/office/drawing/2014/main" id="{9F2D99A1-04FB-9C22-1824-60C9B1B3CEDA}"/>
              </a:ext>
            </a:extLst>
          </p:cNvPr>
          <p:cNvSpPr txBox="1">
            <a:spLocks/>
          </p:cNvSpPr>
          <p:nvPr/>
        </p:nvSpPr>
        <p:spPr>
          <a:xfrm>
            <a:off x="7660108" y="3344584"/>
            <a:ext cx="2472988" cy="33563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1pPr>
            <a:lvl2pPr marL="914400" marR="0" lvl="1"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2pPr>
            <a:lvl3pPr marL="1371600" marR="0" lvl="2"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3pPr>
            <a:lvl4pPr marL="1828800" marR="0" lvl="3"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4pPr>
            <a:lvl5pPr marL="2286000" marR="0" lvl="4"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5pPr>
            <a:lvl6pPr marL="2743200" marR="0" lvl="5"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6pPr>
            <a:lvl7pPr marL="3200400" marR="0" lvl="6"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7pPr>
            <a:lvl8pPr marL="3657600" marR="0" lvl="7"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8pPr>
            <a:lvl9pPr marL="4114800" marR="0" lvl="8" indent="-285750" algn="l" rtl="0">
              <a:lnSpc>
                <a:spcPct val="100000"/>
              </a:lnSpc>
              <a:spcBef>
                <a:spcPts val="0"/>
              </a:spcBef>
              <a:spcAft>
                <a:spcPts val="0"/>
              </a:spcAft>
              <a:buClr>
                <a:srgbClr val="2D2929"/>
              </a:buClr>
              <a:buSzPts val="900"/>
              <a:buFont typeface="Ubuntu Light"/>
              <a:buNone/>
              <a:defRPr sz="1200" b="0" i="0" u="none" strike="noStrike" cap="none">
                <a:solidFill>
                  <a:srgbClr val="2D2929"/>
                </a:solidFill>
                <a:latin typeface="Ubuntu Light"/>
                <a:ea typeface="Ubuntu Light"/>
                <a:cs typeface="Ubuntu Light"/>
                <a:sym typeface="Ubuntu Light"/>
              </a:defRPr>
            </a:lvl9pPr>
          </a:lstStyle>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r>
              <a:rPr kumimoji="0" lang="en-US" sz="2400" b="0" i="0" u="none" strike="noStrike" kern="0" cap="none" spc="0" normalizeH="0" baseline="0" noProof="0">
                <a:ln>
                  <a:noFill/>
                </a:ln>
                <a:solidFill>
                  <a:srgbClr val="FFFFFF"/>
                </a:solidFill>
                <a:effectLst/>
                <a:uLnTx/>
                <a:uFillTx/>
                <a:latin typeface="Oswald Light"/>
                <a:sym typeface="Ubuntu Light"/>
              </a:rPr>
              <a:t>Anti-suicide</a:t>
            </a:r>
            <a:endParaRPr lang="en-US" sz="2400" b="0" i="0" u="none" strike="noStrike" kern="0" cap="none" spc="0" normalizeH="0" baseline="0" noProof="0">
              <a:ln>
                <a:noFill/>
              </a:ln>
              <a:solidFill>
                <a:srgbClr val="FFFFFF"/>
              </a:solidFill>
              <a:effectLst/>
              <a:uLnTx/>
              <a:uFillTx/>
              <a:latin typeface="Oswald Ligh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lang="en-US" sz="2400" b="0" i="0" u="none" strike="noStrike" kern="0" cap="none" spc="0" normalizeH="0" baseline="0" noProof="0">
              <a:ln>
                <a:noFill/>
              </a:ln>
              <a:solidFill>
                <a:srgbClr val="FFFFFF"/>
              </a:solidFill>
              <a:effectLst/>
              <a:uLnTx/>
              <a:uFillTx/>
              <a:latin typeface="Oswald Light" panose="00000400000000000000" pitchFamily="2" charset="0"/>
            </a:endParaRPr>
          </a:p>
          <a:p>
            <a:pPr marL="0" indent="0">
              <a:defRPr/>
            </a:pPr>
            <a:r>
              <a:rPr kumimoji="0" lang="en-US" sz="2400" b="0" i="0" u="none" strike="noStrike" kern="0" cap="none" spc="0" normalizeH="0" baseline="0" noProof="0">
                <a:ln>
                  <a:noFill/>
                </a:ln>
                <a:solidFill>
                  <a:srgbClr val="FFFFFF"/>
                </a:solidFill>
                <a:effectLst/>
                <a:uLnTx/>
                <a:uFillTx/>
                <a:latin typeface="Oswald Light"/>
                <a:sym typeface="Ubuntu Light"/>
              </a:rPr>
              <a:t>Not anti-gun, not even</a:t>
            </a:r>
            <a:r>
              <a:rPr lang="en-US" sz="2400" kern="0">
                <a:solidFill>
                  <a:srgbClr val="FFFFFF"/>
                </a:solidFill>
                <a:latin typeface="Oswald Light"/>
              </a:rPr>
              <a:t> </a:t>
            </a: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r>
              <a:rPr kumimoji="0" lang="en-US" sz="2400" b="0" i="0" u="none" strike="noStrike" kern="0" cap="none" spc="0" normalizeH="0" baseline="0" noProof="0">
                <a:ln>
                  <a:noFill/>
                </a:ln>
                <a:solidFill>
                  <a:srgbClr val="FFFFFF"/>
                </a:solidFill>
                <a:effectLst/>
                <a:uLnTx/>
                <a:uFillTx/>
                <a:latin typeface="Oswald Light"/>
                <a:sym typeface="Ubuntu Light"/>
              </a:rPr>
              <a:t>anti-drugs.</a:t>
            </a:r>
            <a:r>
              <a:rPr lang="en-US" sz="2400" kern="0">
                <a:solidFill>
                  <a:srgbClr val="FFFFFF"/>
                </a:solidFill>
                <a:latin typeface="Oswald Light"/>
              </a:rPr>
              <a:t> </a:t>
            </a:r>
            <a:endParaRPr lang="en-US" sz="2400" b="0" i="0" u="none" strike="noStrike" kern="0" cap="none" spc="0" normalizeH="0" baseline="0" noProof="0">
              <a:ln>
                <a:noFill/>
              </a:ln>
              <a:solidFill>
                <a:srgbClr val="FFFFFF"/>
              </a:solidFill>
              <a:effectLst/>
              <a:uLnTx/>
              <a:uFillTx/>
              <a:latin typeface="Oswald Light" panose="00000400000000000000" pitchFamily="2" charset="0"/>
            </a:endParaRPr>
          </a:p>
        </p:txBody>
      </p:sp>
      <p:pic>
        <p:nvPicPr>
          <p:cNvPr id="15" name="Picture 14" descr="Icon&#10;&#10;Description automatically generated">
            <a:extLst>
              <a:ext uri="{FF2B5EF4-FFF2-40B4-BE49-F238E27FC236}">
                <a16:creationId xmlns:a16="http://schemas.microsoft.com/office/drawing/2014/main" id="{85F5A812-9654-E26D-DE29-1BEFF8DD5EAA}"/>
              </a:ext>
            </a:extLst>
          </p:cNvPr>
          <p:cNvPicPr>
            <a:picLocks noChangeAspect="1"/>
          </p:cNvPicPr>
          <p:nvPr/>
        </p:nvPicPr>
        <p:blipFill>
          <a:blip r:embed="rId3"/>
          <a:stretch>
            <a:fillRect/>
          </a:stretch>
        </p:blipFill>
        <p:spPr>
          <a:xfrm>
            <a:off x="10133096" y="4843304"/>
            <a:ext cx="1471466" cy="1471466"/>
          </a:xfrm>
          <a:prstGeom prst="rect">
            <a:avLst/>
          </a:prstGeom>
        </p:spPr>
      </p:pic>
    </p:spTree>
    <p:extLst>
      <p:ext uri="{BB962C8B-B14F-4D97-AF65-F5344CB8AC3E}">
        <p14:creationId xmlns:p14="http://schemas.microsoft.com/office/powerpoint/2010/main" val="2982013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1132"/>
        </a:solidFill>
        <a:effectLst/>
      </p:bgPr>
    </p:bg>
    <p:spTree>
      <p:nvGrpSpPr>
        <p:cNvPr id="1" name="Shape 216"/>
        <p:cNvGrpSpPr/>
        <p:nvPr/>
      </p:nvGrpSpPr>
      <p:grpSpPr>
        <a:xfrm>
          <a:off x="0" y="0"/>
          <a:ext cx="0" cy="0"/>
          <a:chOff x="0" y="0"/>
          <a:chExt cx="0" cy="0"/>
        </a:xfrm>
      </p:grpSpPr>
      <p:sp>
        <p:nvSpPr>
          <p:cNvPr id="217" name="Google Shape;217;p12"/>
          <p:cNvSpPr txBox="1"/>
          <p:nvPr/>
        </p:nvSpPr>
        <p:spPr>
          <a:xfrm>
            <a:off x="1229031" y="5646770"/>
            <a:ext cx="8361017"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 name="Google Shape;218;p12"/>
          <p:cNvSpPr txBox="1"/>
          <p:nvPr/>
        </p:nvSpPr>
        <p:spPr>
          <a:xfrm>
            <a:off x="1229031" y="5983977"/>
            <a:ext cx="533400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Courtesy of Worried About A Veteran</a:t>
            </a:r>
            <a:endParaRPr sz="1200" b="0" i="0" u="none" strike="noStrike" cap="none">
              <a:solidFill>
                <a:schemeClr val="lt1"/>
              </a:solidFill>
              <a:latin typeface="Calibri"/>
              <a:ea typeface="Calibri"/>
              <a:cs typeface="Calibri"/>
              <a:sym typeface="Calibri"/>
            </a:endParaRPr>
          </a:p>
        </p:txBody>
      </p:sp>
      <p:pic>
        <p:nvPicPr>
          <p:cNvPr id="3" name="Google Shape;227;p12" descr="Icon&#10;&#10;Description automatically generated">
            <a:extLst>
              <a:ext uri="{FF2B5EF4-FFF2-40B4-BE49-F238E27FC236}">
                <a16:creationId xmlns:a16="http://schemas.microsoft.com/office/drawing/2014/main" id="{78E5E885-9CE6-68F8-D815-322D612ACCA0}"/>
              </a:ext>
            </a:extLst>
          </p:cNvPr>
          <p:cNvPicPr preferRelativeResize="0"/>
          <p:nvPr/>
        </p:nvPicPr>
        <p:blipFill rotWithShape="1">
          <a:blip r:embed="rId4">
            <a:alphaModFix/>
          </a:blip>
          <a:srcRect/>
          <a:stretch/>
        </p:blipFill>
        <p:spPr>
          <a:xfrm>
            <a:off x="10472074" y="5223535"/>
            <a:ext cx="1118121" cy="1118121"/>
          </a:xfrm>
          <a:prstGeom prst="rect">
            <a:avLst/>
          </a:prstGeom>
          <a:noFill/>
          <a:ln>
            <a:noFill/>
          </a:ln>
        </p:spPr>
      </p:pic>
      <p:pic>
        <p:nvPicPr>
          <p:cNvPr id="2" name="Online Media 1" title="SMVF_LUIS_FINAL">
            <a:hlinkClick r:id="" action="ppaction://media"/>
            <a:extLst>
              <a:ext uri="{FF2B5EF4-FFF2-40B4-BE49-F238E27FC236}">
                <a16:creationId xmlns:a16="http://schemas.microsoft.com/office/drawing/2014/main" id="{F21A3F45-193E-335C-4A09-BD2771C8C6A9}"/>
              </a:ext>
            </a:extLst>
          </p:cNvPr>
          <p:cNvPicPr>
            <a:picLocks noRot="1" noChangeAspect="1"/>
          </p:cNvPicPr>
          <p:nvPr>
            <a:videoFile r:link="rId1"/>
          </p:nvPr>
        </p:nvPicPr>
        <p:blipFill>
          <a:blip r:embed="rId5"/>
          <a:stretch>
            <a:fillRect/>
          </a:stretch>
        </p:blipFill>
        <p:spPr>
          <a:xfrm>
            <a:off x="1229031" y="841939"/>
            <a:ext cx="9127118" cy="5142038"/>
          </a:xfrm>
          <a:prstGeom prst="rect">
            <a:avLst/>
          </a:prstGeom>
        </p:spPr>
      </p:pic>
    </p:spTree>
    <p:extLst>
      <p:ext uri="{BB962C8B-B14F-4D97-AF65-F5344CB8AC3E}">
        <p14:creationId xmlns:p14="http://schemas.microsoft.com/office/powerpoint/2010/main" val="204226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2;p36">
            <a:extLst>
              <a:ext uri="{FF2B5EF4-FFF2-40B4-BE49-F238E27FC236}">
                <a16:creationId xmlns:a16="http://schemas.microsoft.com/office/drawing/2014/main" id="{D0DA5EC3-6CA0-E028-E676-88FF1AFE30D3}"/>
              </a:ext>
            </a:extLst>
          </p:cNvPr>
          <p:cNvSpPr txBox="1">
            <a:spLocks/>
          </p:cNvSpPr>
          <p:nvPr/>
        </p:nvSpPr>
        <p:spPr>
          <a:xfrm>
            <a:off x="672325" y="167051"/>
            <a:ext cx="10693715" cy="144517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9pPr>
          </a:lstStyle>
          <a:p>
            <a:pPr marL="0" marR="0" lvl="0" indent="0" algn="l" defTabSz="914400" rtl="0" eaLnBrk="1" fontAlgn="auto" latinLnBrk="0" hangingPunct="1">
              <a:lnSpc>
                <a:spcPct val="115000"/>
              </a:lnSpc>
              <a:spcBef>
                <a:spcPts val="0"/>
              </a:spcBef>
              <a:spcAft>
                <a:spcPts val="0"/>
              </a:spcAft>
              <a:buClr>
                <a:srgbClr val="2D2929"/>
              </a:buClr>
              <a:buSzPts val="2400"/>
              <a:buFont typeface="Oswald SemiBold"/>
              <a:buNone/>
              <a:tabLst/>
              <a:defRPr/>
            </a:pPr>
            <a:r>
              <a:rPr kumimoji="0" lang="en-US" sz="3600" b="1" i="0" u="none" strike="noStrike" kern="0" cap="all" spc="0" normalizeH="0" noProof="0">
                <a:ln>
                  <a:noFill/>
                </a:ln>
                <a:solidFill>
                  <a:srgbClr val="C6540D"/>
                </a:solidFill>
                <a:effectLst/>
                <a:uLnTx/>
                <a:uFillTx/>
                <a:latin typeface="Oswald SemiBold"/>
                <a:sym typeface="Oswald SemiBold"/>
              </a:rPr>
              <a:t>Start the Conversation </a:t>
            </a:r>
            <a:r>
              <a:rPr kumimoji="0" lang="en-US" sz="3600" b="1" i="0" u="none" strike="noStrike" kern="0" cap="all" spc="0" normalizeH="0" noProof="0">
                <a:ln>
                  <a:noFill/>
                </a:ln>
                <a:solidFill>
                  <a:srgbClr val="FFFF00"/>
                </a:solidFill>
                <a:effectLst/>
                <a:uLnTx/>
                <a:uFillTx/>
                <a:latin typeface="Oswald SemiBold"/>
                <a:sym typeface="Oswald SemiBold"/>
              </a:rPr>
              <a:t>– </a:t>
            </a:r>
            <a:r>
              <a:rPr kumimoji="0" lang="en-US" sz="3600" b="0" i="1" u="none" strike="noStrike" kern="0" spc="0" normalizeH="0" noProof="0">
                <a:ln>
                  <a:noFill/>
                </a:ln>
                <a:solidFill>
                  <a:srgbClr val="FFFF00"/>
                </a:solidFill>
                <a:effectLst/>
                <a:uLnTx/>
                <a:uFillTx/>
                <a:latin typeface="+mn-lt"/>
                <a:sym typeface="Oswald SemiBold"/>
              </a:rPr>
              <a:t>ask about suicide</a:t>
            </a:r>
            <a:r>
              <a:rPr kumimoji="0" lang="en-US" sz="3600" b="0" i="1" u="none" strike="noStrike" kern="0" spc="0" normalizeH="0" noProof="0">
                <a:ln>
                  <a:noFill/>
                </a:ln>
                <a:solidFill>
                  <a:srgbClr val="EE7A30"/>
                </a:solidFill>
                <a:effectLst/>
                <a:uLnTx/>
                <a:uFillTx/>
                <a:latin typeface="+mn-lt"/>
                <a:sym typeface="Oswald SemiBold"/>
              </a:rPr>
              <a:t> </a:t>
            </a:r>
          </a:p>
        </p:txBody>
      </p:sp>
      <p:sp>
        <p:nvSpPr>
          <p:cNvPr id="5" name="Google Shape;237;p34">
            <a:extLst>
              <a:ext uri="{FF2B5EF4-FFF2-40B4-BE49-F238E27FC236}">
                <a16:creationId xmlns:a16="http://schemas.microsoft.com/office/drawing/2014/main" id="{C87640A8-7E66-5FDD-ABB5-4BAEE7F88383}"/>
              </a:ext>
            </a:extLst>
          </p:cNvPr>
          <p:cNvSpPr/>
          <p:nvPr/>
        </p:nvSpPr>
        <p:spPr>
          <a:xfrm>
            <a:off x="1066309" y="1895286"/>
            <a:ext cx="609600" cy="721200"/>
          </a:xfrm>
          <a:prstGeom prst="rect">
            <a:avLst/>
          </a:prstGeom>
          <a:noFill/>
          <a:ln w="28575"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nvGrpSpPr>
          <p:cNvPr id="27" name="Google Shape;8749;p78">
            <a:extLst>
              <a:ext uri="{FF2B5EF4-FFF2-40B4-BE49-F238E27FC236}">
                <a16:creationId xmlns:a16="http://schemas.microsoft.com/office/drawing/2014/main" id="{5489F581-6454-2105-4D6B-75BE5CB4E8FE}"/>
              </a:ext>
            </a:extLst>
          </p:cNvPr>
          <p:cNvGrpSpPr/>
          <p:nvPr/>
        </p:nvGrpSpPr>
        <p:grpSpPr>
          <a:xfrm>
            <a:off x="1133259" y="1988839"/>
            <a:ext cx="471094" cy="507607"/>
            <a:chOff x="685475" y="2318350"/>
            <a:chExt cx="297750" cy="296200"/>
          </a:xfrm>
        </p:grpSpPr>
        <p:sp>
          <p:nvSpPr>
            <p:cNvPr id="28" name="Google Shape;8750;p78">
              <a:extLst>
                <a:ext uri="{FF2B5EF4-FFF2-40B4-BE49-F238E27FC236}">
                  <a16:creationId xmlns:a16="http://schemas.microsoft.com/office/drawing/2014/main" id="{71ABBE5A-9DF2-4847-C357-B14DE50CDF7C}"/>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751;p78">
              <a:extLst>
                <a:ext uri="{FF2B5EF4-FFF2-40B4-BE49-F238E27FC236}">
                  <a16:creationId xmlns:a16="http://schemas.microsoft.com/office/drawing/2014/main" id="{C40871DC-F8C8-95DB-E707-B950F1E2B72C}"/>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752;p78">
              <a:extLst>
                <a:ext uri="{FF2B5EF4-FFF2-40B4-BE49-F238E27FC236}">
                  <a16:creationId xmlns:a16="http://schemas.microsoft.com/office/drawing/2014/main" id="{512F0F96-ADAA-DB65-E824-43193ECCBB7D}"/>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roup 5">
            <a:extLst>
              <a:ext uri="{FF2B5EF4-FFF2-40B4-BE49-F238E27FC236}">
                <a16:creationId xmlns:a16="http://schemas.microsoft.com/office/drawing/2014/main" id="{F325B632-A69D-3F5B-11CB-146B45F6A33A}"/>
              </a:ext>
            </a:extLst>
          </p:cNvPr>
          <p:cNvGrpSpPr/>
          <p:nvPr/>
        </p:nvGrpSpPr>
        <p:grpSpPr>
          <a:xfrm>
            <a:off x="1054078" y="1820595"/>
            <a:ext cx="6957474" cy="1429611"/>
            <a:chOff x="1054078" y="1820595"/>
            <a:chExt cx="6957474" cy="1429611"/>
          </a:xfrm>
        </p:grpSpPr>
        <p:sp>
          <p:nvSpPr>
            <p:cNvPr id="22" name="Google Shape;245;p34">
              <a:extLst>
                <a:ext uri="{FF2B5EF4-FFF2-40B4-BE49-F238E27FC236}">
                  <a16:creationId xmlns:a16="http://schemas.microsoft.com/office/drawing/2014/main" id="{F5077EEA-F0B5-4305-B124-C1C1800270AE}"/>
                </a:ext>
              </a:extLst>
            </p:cNvPr>
            <p:cNvSpPr txBox="1">
              <a:spLocks/>
            </p:cNvSpPr>
            <p:nvPr/>
          </p:nvSpPr>
          <p:spPr>
            <a:xfrm>
              <a:off x="1054078" y="1953059"/>
              <a:ext cx="609600" cy="63277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000"/>
                <a:buFont typeface="Oswald SemiBold"/>
                <a:buNone/>
                <a:defRPr sz="3000" b="0" i="0" u="none" strike="noStrike" cap="none">
                  <a:solidFill>
                    <a:srgbClr val="FFFFFF"/>
                  </a:solidFill>
                  <a:latin typeface="Oswald SemiBold"/>
                  <a:ea typeface="Oswald SemiBold"/>
                  <a:cs typeface="Oswald SemiBold"/>
                  <a:sym typeface="Oswald SemiBold"/>
                </a:defRPr>
              </a:lvl1pPr>
              <a:lvl2pPr marR="0" lvl="1"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2pPr>
              <a:lvl3pPr marR="0" lvl="2"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3pPr>
              <a:lvl4pPr marR="0" lvl="3"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4pPr>
              <a:lvl5pPr marR="0" lvl="4"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5pPr>
              <a:lvl6pPr marR="0" lvl="5"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6pPr>
              <a:lvl7pPr marR="0" lvl="6"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7pPr>
              <a:lvl8pPr marR="0" lvl="7"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8pPr>
              <a:lvl9pPr marR="0" lvl="8"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9pPr>
            </a:lstStyle>
            <a:p>
              <a:pPr marL="0" marR="0" lvl="0" indent="0" algn="ctr" defTabSz="914400" rtl="0" eaLnBrk="1" fontAlgn="auto" latinLnBrk="0" hangingPunct="1">
                <a:lnSpc>
                  <a:spcPct val="100000"/>
                </a:lnSpc>
                <a:spcBef>
                  <a:spcPts val="0"/>
                </a:spcBef>
                <a:spcAft>
                  <a:spcPts val="0"/>
                </a:spcAft>
                <a:buClr>
                  <a:srgbClr val="FFFFFF"/>
                </a:buClr>
                <a:buSzPts val="3000"/>
                <a:buFont typeface="Oswald SemiBold"/>
                <a:buNone/>
                <a:tabLst/>
                <a:defRPr/>
              </a:pPr>
              <a:endParaRPr kumimoji="0" lang="es" sz="3000" b="0" i="0" u="none" strike="noStrike" kern="0" cap="none" spc="0" normalizeH="0" baseline="0" noProof="0">
                <a:ln>
                  <a:noFill/>
                </a:ln>
                <a:solidFill>
                  <a:srgbClr val="FFFFFF"/>
                </a:solidFill>
                <a:effectLst/>
                <a:uLnTx/>
                <a:uFillTx/>
                <a:latin typeface="Oswald SemiBold"/>
                <a:sym typeface="Oswald SemiBold"/>
              </a:endParaRPr>
            </a:p>
          </p:txBody>
        </p:sp>
        <p:sp>
          <p:nvSpPr>
            <p:cNvPr id="32" name="Google Shape;315;p41">
              <a:extLst>
                <a:ext uri="{FF2B5EF4-FFF2-40B4-BE49-F238E27FC236}">
                  <a16:creationId xmlns:a16="http://schemas.microsoft.com/office/drawing/2014/main" id="{26BF791B-1116-54A9-B536-9D723A8D58E1}"/>
                </a:ext>
              </a:extLst>
            </p:cNvPr>
            <p:cNvSpPr txBox="1">
              <a:spLocks/>
            </p:cNvSpPr>
            <p:nvPr/>
          </p:nvSpPr>
          <p:spPr>
            <a:xfrm>
              <a:off x="1908143" y="1820595"/>
              <a:ext cx="6092359" cy="49602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6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kumimoji="0" lang="en-US" sz="2800" b="1" i="0" u="none" strike="noStrike" kern="0" cap="none" spc="0" normalizeH="0" baseline="0" noProof="0" dirty="0">
                  <a:ln>
                    <a:noFill/>
                  </a:ln>
                  <a:solidFill>
                    <a:srgbClr val="C6540D"/>
                  </a:solidFill>
                  <a:effectLst/>
                  <a:uLnTx/>
                  <a:uFillTx/>
                  <a:latin typeface="Oswald SemiBold"/>
                  <a:sym typeface="Oswald SemiBold"/>
                </a:rPr>
                <a:t>Practice asking the question</a:t>
              </a:r>
            </a:p>
          </p:txBody>
        </p:sp>
        <p:sp>
          <p:nvSpPr>
            <p:cNvPr id="34" name="TextBox 33">
              <a:extLst>
                <a:ext uri="{FF2B5EF4-FFF2-40B4-BE49-F238E27FC236}">
                  <a16:creationId xmlns:a16="http://schemas.microsoft.com/office/drawing/2014/main" id="{0F37D907-3B53-9DF0-654D-8F8224BC8E15}"/>
                </a:ext>
              </a:extLst>
            </p:cNvPr>
            <p:cNvSpPr txBox="1"/>
            <p:nvPr/>
          </p:nvSpPr>
          <p:spPr>
            <a:xfrm>
              <a:off x="1915552" y="2316617"/>
              <a:ext cx="6096000" cy="93358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800"/>
                </a:spcAft>
                <a:buClr>
                  <a:srgbClr val="2D2929"/>
                </a:buClr>
                <a:buSzPts val="1300"/>
                <a:buFont typeface="Ubuntu Light"/>
                <a:buNone/>
                <a:tabLst/>
                <a:defRPr/>
              </a:pPr>
              <a:r>
                <a:rPr kumimoji="0" lang="en-US" sz="2400" b="0" i="1" u="none" strike="noStrike" kern="0" cap="none" spc="0" normalizeH="0" baseline="0" noProof="0" dirty="0">
                  <a:ln>
                    <a:noFill/>
                  </a:ln>
                  <a:solidFill>
                    <a:schemeClr val="bg1"/>
                  </a:solidFill>
                  <a:effectLst/>
                  <a:uLnTx/>
                  <a:uFillTx/>
                  <a:latin typeface="+mn-lt"/>
                  <a:sym typeface="Ubuntu Light"/>
                </a:rPr>
                <a:t>“Are you thinking about suicide?”</a:t>
              </a:r>
              <a:endParaRPr lang="en-US" sz="2400" b="0" i="1" u="none" strike="noStrike" kern="0" cap="none" spc="0" normalizeH="0" baseline="0" noProof="0" dirty="0">
                <a:ln>
                  <a:noFill/>
                </a:ln>
                <a:solidFill>
                  <a:schemeClr val="bg1"/>
                </a:solidFill>
                <a:effectLst/>
                <a:uLnTx/>
                <a:uFillTx/>
                <a:latin typeface="+mn-lt"/>
                <a:cs typeface="Calibri"/>
              </a:endParaRPr>
            </a:p>
            <a:p>
              <a:pPr>
                <a:spcAft>
                  <a:spcPts val="800"/>
                </a:spcAft>
                <a:buClr>
                  <a:srgbClr val="2D2929"/>
                </a:buClr>
                <a:buSzPts val="1300"/>
                <a:defRPr/>
              </a:pPr>
              <a:r>
                <a:rPr kumimoji="0" lang="en-US" sz="2400" b="0" i="1" u="none" strike="noStrike" kern="0" cap="none" spc="0" normalizeH="0" baseline="0" noProof="0" dirty="0">
                  <a:ln>
                    <a:noFill/>
                  </a:ln>
                  <a:solidFill>
                    <a:schemeClr val="bg1"/>
                  </a:solidFill>
                  <a:effectLst/>
                  <a:uLnTx/>
                  <a:uFillTx/>
                  <a:latin typeface="+mn-lt"/>
                  <a:sym typeface="Ubuntu Light"/>
                </a:rPr>
                <a:t>“Are you thinking about killing yourself?”</a:t>
              </a:r>
              <a:r>
                <a:rPr lang="en-US" sz="2400" i="1" kern="0" dirty="0">
                  <a:solidFill>
                    <a:schemeClr val="bg1"/>
                  </a:solidFill>
                  <a:sym typeface="Ubuntu Light"/>
                </a:rPr>
                <a:t> </a:t>
              </a:r>
              <a:endParaRPr lang="en-US" sz="2400" b="0" i="1" u="none" strike="noStrike" kern="0" cap="none" spc="0" normalizeH="0" baseline="0" noProof="0" dirty="0">
                <a:ln>
                  <a:noFill/>
                </a:ln>
                <a:solidFill>
                  <a:schemeClr val="bg1"/>
                </a:solidFill>
                <a:effectLst/>
                <a:uLnTx/>
                <a:uFillTx/>
                <a:latin typeface="+mn-lt"/>
                <a:cs typeface="Calibri"/>
              </a:endParaRPr>
            </a:p>
          </p:txBody>
        </p:sp>
      </p:grpSp>
      <p:sp>
        <p:nvSpPr>
          <p:cNvPr id="3" name="TextBox 2">
            <a:extLst>
              <a:ext uri="{FF2B5EF4-FFF2-40B4-BE49-F238E27FC236}">
                <a16:creationId xmlns:a16="http://schemas.microsoft.com/office/drawing/2014/main" id="{5A5A19B2-1BBA-8E87-A5EE-21D665B903C7}"/>
              </a:ext>
            </a:extLst>
          </p:cNvPr>
          <p:cNvSpPr txBox="1"/>
          <p:nvPr/>
        </p:nvSpPr>
        <p:spPr>
          <a:xfrm>
            <a:off x="1907309" y="3696855"/>
            <a:ext cx="387465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600" i="1">
                <a:solidFill>
                  <a:srgbClr val="29ABE2"/>
                </a:solidFill>
              </a:rPr>
              <a:t>“YES”​</a:t>
            </a:r>
          </a:p>
        </p:txBody>
      </p:sp>
      <p:sp>
        <p:nvSpPr>
          <p:cNvPr id="2" name="Google Shape;438;p27">
            <a:extLst>
              <a:ext uri="{FF2B5EF4-FFF2-40B4-BE49-F238E27FC236}">
                <a16:creationId xmlns:a16="http://schemas.microsoft.com/office/drawing/2014/main" id="{DEC35E19-9F54-B34C-8B12-7293F66C409C}"/>
              </a:ext>
            </a:extLst>
          </p:cNvPr>
          <p:cNvSpPr txBox="1"/>
          <p:nvPr/>
        </p:nvSpPr>
        <p:spPr>
          <a:xfrm>
            <a:off x="1641094" y="5467222"/>
            <a:ext cx="8052686" cy="83095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US" sz="2400" b="0" i="0" u="none" strike="noStrike" cap="none">
                <a:solidFill>
                  <a:srgbClr val="29ABE2"/>
                </a:solidFill>
                <a:latin typeface="Oswald"/>
                <a:ea typeface="Oswald"/>
                <a:cs typeface="Oswald"/>
                <a:sym typeface="Oswald"/>
              </a:rPr>
              <a:t>You are not alone in this conversation. Call the Suicide &amp; Crisis Lifeline if you need help continuing the conversation.</a:t>
            </a:r>
          </a:p>
        </p:txBody>
      </p:sp>
      <p:pic>
        <p:nvPicPr>
          <p:cNvPr id="7" name="Picture 6" descr="A picture containing text, sign&#10;&#10;Description automatically generated">
            <a:extLst>
              <a:ext uri="{FF2B5EF4-FFF2-40B4-BE49-F238E27FC236}">
                <a16:creationId xmlns:a16="http://schemas.microsoft.com/office/drawing/2014/main" id="{D0BD9540-EB57-C057-3DA2-F9C3BCFBA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128" y="4823129"/>
            <a:ext cx="1492250" cy="1492250"/>
          </a:xfrm>
          <a:prstGeom prst="rect">
            <a:avLst/>
          </a:prstGeom>
        </p:spPr>
      </p:pic>
    </p:spTree>
    <p:extLst>
      <p:ext uri="{BB962C8B-B14F-4D97-AF65-F5344CB8AC3E}">
        <p14:creationId xmlns:p14="http://schemas.microsoft.com/office/powerpoint/2010/main" val="18473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2;p36">
            <a:extLst>
              <a:ext uri="{FF2B5EF4-FFF2-40B4-BE49-F238E27FC236}">
                <a16:creationId xmlns:a16="http://schemas.microsoft.com/office/drawing/2014/main" id="{D0DA5EC3-6CA0-E028-E676-88FF1AFE30D3}"/>
              </a:ext>
            </a:extLst>
          </p:cNvPr>
          <p:cNvSpPr txBox="1">
            <a:spLocks/>
          </p:cNvSpPr>
          <p:nvPr/>
        </p:nvSpPr>
        <p:spPr>
          <a:xfrm>
            <a:off x="574010" y="418375"/>
            <a:ext cx="11291930" cy="94657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9pPr>
          </a:lstStyle>
          <a:p>
            <a:pPr marL="0" marR="0" lvl="0" indent="0" algn="l" defTabSz="914400" rtl="0" eaLnBrk="1" fontAlgn="auto" latinLnBrk="0" hangingPunct="1">
              <a:lnSpc>
                <a:spcPct val="115000"/>
              </a:lnSpc>
              <a:spcBef>
                <a:spcPts val="0"/>
              </a:spcBef>
              <a:spcAft>
                <a:spcPts val="0"/>
              </a:spcAft>
              <a:buClr>
                <a:srgbClr val="2D2929"/>
              </a:buClr>
              <a:buSzPts val="2400"/>
              <a:buFont typeface="Oswald SemiBold"/>
              <a:buNone/>
              <a:tabLst/>
              <a:defRPr/>
            </a:pPr>
            <a:r>
              <a:rPr kumimoji="0" lang="en-US" sz="3600" b="1" i="0" u="none" strike="noStrike" kern="0" cap="all" spc="0" normalizeH="0" noProof="0">
                <a:ln>
                  <a:noFill/>
                </a:ln>
                <a:solidFill>
                  <a:srgbClr val="C6540D"/>
                </a:solidFill>
                <a:effectLst/>
                <a:uLnTx/>
                <a:uFillTx/>
                <a:latin typeface="Oswald SemiBold"/>
                <a:sym typeface="Oswald SemiBold"/>
              </a:rPr>
              <a:t>Continue the Conversation </a:t>
            </a:r>
            <a:r>
              <a:rPr kumimoji="0" lang="en-US" sz="3600" b="0" i="1" u="none" strike="noStrike" kern="0" cap="all" spc="0" normalizeH="0" noProof="0">
                <a:ln>
                  <a:noFill/>
                </a:ln>
                <a:solidFill>
                  <a:srgbClr val="C6540D"/>
                </a:solidFill>
                <a:effectLst/>
                <a:uLnTx/>
                <a:uFillTx/>
                <a:latin typeface="Oswald SemiBold"/>
                <a:sym typeface="Oswald SemiBold"/>
              </a:rPr>
              <a:t>–</a:t>
            </a:r>
            <a:r>
              <a:rPr kumimoji="0" lang="en-US" sz="3600" b="1" i="0" u="none" strike="noStrike" kern="0" cap="all" spc="0" normalizeH="0" noProof="0">
                <a:ln>
                  <a:noFill/>
                </a:ln>
                <a:solidFill>
                  <a:srgbClr val="C6540D"/>
                </a:solidFill>
                <a:effectLst/>
                <a:uLnTx/>
                <a:uFillTx/>
                <a:latin typeface="Oswald SemiBold"/>
                <a:sym typeface="Oswald SemiBold"/>
              </a:rPr>
              <a:t> </a:t>
            </a:r>
            <a:r>
              <a:rPr kumimoji="0" lang="en-US" sz="3600" b="0" i="1" u="none" strike="noStrike" kern="0" spc="0" normalizeH="0" noProof="0">
                <a:ln>
                  <a:noFill/>
                </a:ln>
                <a:solidFill>
                  <a:srgbClr val="FFFF00"/>
                </a:solidFill>
                <a:effectLst/>
                <a:uLnTx/>
                <a:uFillTx/>
                <a:latin typeface="+mj-lt"/>
                <a:sym typeface="Oswald SemiBold"/>
              </a:rPr>
              <a:t>when the answer is </a:t>
            </a:r>
            <a:r>
              <a:rPr kumimoji="0" lang="en-US" sz="3600" b="0" i="1" u="none" strike="noStrike" kern="0" spc="0" normalizeH="0" noProof="0">
                <a:ln>
                  <a:noFill/>
                </a:ln>
                <a:solidFill>
                  <a:srgbClr val="29ABE2"/>
                </a:solidFill>
                <a:effectLst/>
                <a:uLnTx/>
                <a:uFillTx/>
                <a:latin typeface="+mj-lt"/>
                <a:sym typeface="Oswald SemiBold"/>
              </a:rPr>
              <a:t>“Yes”</a:t>
            </a:r>
          </a:p>
        </p:txBody>
      </p:sp>
      <p:sp>
        <p:nvSpPr>
          <p:cNvPr id="15" name="Google Shape;245;p34">
            <a:extLst>
              <a:ext uri="{FF2B5EF4-FFF2-40B4-BE49-F238E27FC236}">
                <a16:creationId xmlns:a16="http://schemas.microsoft.com/office/drawing/2014/main" id="{C5578F0A-BC37-C6A8-0E4B-A30AD7E5C326}"/>
              </a:ext>
            </a:extLst>
          </p:cNvPr>
          <p:cNvSpPr txBox="1">
            <a:spLocks/>
          </p:cNvSpPr>
          <p:nvPr/>
        </p:nvSpPr>
        <p:spPr>
          <a:xfrm>
            <a:off x="367525" y="5575330"/>
            <a:ext cx="609600" cy="6843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000"/>
              <a:buFont typeface="Oswald SemiBold"/>
              <a:buNone/>
              <a:defRPr sz="3000" b="0" i="0" u="none" strike="noStrike" cap="none">
                <a:solidFill>
                  <a:srgbClr val="FFFFFF"/>
                </a:solidFill>
                <a:latin typeface="Oswald SemiBold"/>
                <a:ea typeface="Oswald SemiBold"/>
                <a:cs typeface="Oswald SemiBold"/>
                <a:sym typeface="Oswald SemiBold"/>
              </a:defRPr>
            </a:lvl1pPr>
            <a:lvl2pPr marR="0" lvl="1"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2pPr>
            <a:lvl3pPr marR="0" lvl="2"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3pPr>
            <a:lvl4pPr marR="0" lvl="3"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4pPr>
            <a:lvl5pPr marR="0" lvl="4"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5pPr>
            <a:lvl6pPr marR="0" lvl="5"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6pPr>
            <a:lvl7pPr marR="0" lvl="6"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7pPr>
            <a:lvl8pPr marR="0" lvl="7"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8pPr>
            <a:lvl9pPr marR="0" lvl="8"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9pPr>
          </a:lstStyle>
          <a:p>
            <a:pPr marL="0" marR="0" lvl="0" indent="0" algn="ctr" defTabSz="914400" rtl="0" eaLnBrk="1" fontAlgn="auto" latinLnBrk="0" hangingPunct="1">
              <a:lnSpc>
                <a:spcPct val="100000"/>
              </a:lnSpc>
              <a:spcBef>
                <a:spcPts val="0"/>
              </a:spcBef>
              <a:spcAft>
                <a:spcPts val="0"/>
              </a:spcAft>
              <a:buClr>
                <a:srgbClr val="FFFFFF"/>
              </a:buClr>
              <a:buSzPts val="3000"/>
              <a:buFont typeface="Oswald SemiBold"/>
              <a:buNone/>
              <a:tabLst/>
              <a:defRPr/>
            </a:pPr>
            <a:endParaRPr kumimoji="0" lang="es" sz="3000" b="0" i="0" u="none" strike="noStrike" kern="0" cap="none" spc="0" normalizeH="0" baseline="0" noProof="0">
              <a:ln>
                <a:noFill/>
              </a:ln>
              <a:solidFill>
                <a:srgbClr val="FFFFFF"/>
              </a:solidFill>
              <a:effectLst/>
              <a:uLnTx/>
              <a:uFillTx/>
              <a:latin typeface="Oswald SemiBold"/>
              <a:sym typeface="Oswald SemiBold"/>
            </a:endParaRPr>
          </a:p>
        </p:txBody>
      </p:sp>
      <p:grpSp>
        <p:nvGrpSpPr>
          <p:cNvPr id="6" name="Group 5">
            <a:extLst>
              <a:ext uri="{FF2B5EF4-FFF2-40B4-BE49-F238E27FC236}">
                <a16:creationId xmlns:a16="http://schemas.microsoft.com/office/drawing/2014/main" id="{A8963525-F58F-85EB-1D03-E591326EC994}"/>
              </a:ext>
            </a:extLst>
          </p:cNvPr>
          <p:cNvGrpSpPr/>
          <p:nvPr/>
        </p:nvGrpSpPr>
        <p:grpSpPr>
          <a:xfrm>
            <a:off x="840622" y="1716118"/>
            <a:ext cx="10316648" cy="3326233"/>
            <a:chOff x="886037" y="1665324"/>
            <a:chExt cx="10316648" cy="3326233"/>
          </a:xfrm>
        </p:grpSpPr>
        <p:sp>
          <p:nvSpPr>
            <p:cNvPr id="7" name="Google Shape;315;p41">
              <a:extLst>
                <a:ext uri="{FF2B5EF4-FFF2-40B4-BE49-F238E27FC236}">
                  <a16:creationId xmlns:a16="http://schemas.microsoft.com/office/drawing/2014/main" id="{1D8DBC4F-D1F3-31E3-2596-BD2A31377B80}"/>
                </a:ext>
              </a:extLst>
            </p:cNvPr>
            <p:cNvSpPr txBox="1">
              <a:spLocks/>
            </p:cNvSpPr>
            <p:nvPr/>
          </p:nvSpPr>
          <p:spPr>
            <a:xfrm>
              <a:off x="1799824" y="1665324"/>
              <a:ext cx="9402861" cy="94689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6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kumimoji="0" lang="en-US" sz="2800" b="1" i="0" u="none" strike="noStrike" kern="0" cap="none" spc="0" normalizeH="0" baseline="0" noProof="0" dirty="0">
                  <a:ln>
                    <a:noFill/>
                  </a:ln>
                  <a:solidFill>
                    <a:srgbClr val="C6540D"/>
                  </a:solidFill>
                  <a:effectLst/>
                  <a:uLnTx/>
                  <a:uFillTx/>
                  <a:latin typeface="Oswald SemiBold"/>
                  <a:sym typeface="Oswald SemiBold"/>
                </a:rPr>
                <a:t>Thank them for being </a:t>
              </a:r>
              <a:r>
                <a:rPr lang="en-US" sz="2800" b="1" kern="0" dirty="0">
                  <a:solidFill>
                    <a:srgbClr val="C6540D"/>
                  </a:solidFill>
                </a:rPr>
                <a:t>honest</a:t>
              </a:r>
              <a:r>
                <a:rPr kumimoji="0" lang="en-US" sz="2800" b="1" i="0" u="none" strike="noStrike" kern="0" cap="none" spc="0" normalizeH="0" baseline="0" noProof="0" dirty="0">
                  <a:ln>
                    <a:noFill/>
                  </a:ln>
                  <a:solidFill>
                    <a:srgbClr val="C6540D"/>
                  </a:solidFill>
                  <a:effectLst/>
                  <a:uLnTx/>
                  <a:uFillTx/>
                  <a:latin typeface="Oswald SemiBold"/>
                  <a:sym typeface="Oswald SemiBold"/>
                </a:rPr>
                <a:t>, and express concern for their safety</a:t>
              </a:r>
            </a:p>
          </p:txBody>
        </p:sp>
        <p:sp>
          <p:nvSpPr>
            <p:cNvPr id="8" name="Google Shape;314;p41">
              <a:extLst>
                <a:ext uri="{FF2B5EF4-FFF2-40B4-BE49-F238E27FC236}">
                  <a16:creationId xmlns:a16="http://schemas.microsoft.com/office/drawing/2014/main" id="{F343E183-2D0B-3461-8DB9-66CBE37401C2}"/>
                </a:ext>
              </a:extLst>
            </p:cNvPr>
            <p:cNvSpPr txBox="1">
              <a:spLocks/>
            </p:cNvSpPr>
            <p:nvPr/>
          </p:nvSpPr>
          <p:spPr>
            <a:xfrm>
              <a:off x="1804983" y="2612223"/>
              <a:ext cx="9397702" cy="2379334"/>
            </a:xfrm>
            <a:prstGeom prst="rect">
              <a:avLst/>
            </a:prstGeom>
            <a:solidFill>
              <a:srgbClr val="00113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1pPr>
              <a:lvl2pPr marL="914400" marR="0" lvl="1"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2pPr>
              <a:lvl3pPr marL="1371600" marR="0" lvl="2"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3pPr>
              <a:lvl4pPr marL="1828800" marR="0" lvl="3"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4pPr>
              <a:lvl5pPr marL="2286000" marR="0" lvl="4"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5pPr>
              <a:lvl6pPr marL="2743200" marR="0" lvl="5"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6pPr>
              <a:lvl7pPr marL="3200400" marR="0" lvl="6"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7pPr>
              <a:lvl8pPr marL="3657600" marR="0" lvl="7"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8pPr>
              <a:lvl9pPr marL="4114800" marR="0" lvl="8" indent="-285750" algn="l" rtl="0">
                <a:lnSpc>
                  <a:spcPct val="100000"/>
                </a:lnSpc>
                <a:spcBef>
                  <a:spcPts val="0"/>
                </a:spcBef>
                <a:spcAft>
                  <a:spcPts val="0"/>
                </a:spcAft>
                <a:buClr>
                  <a:srgbClr val="2D2929"/>
                </a:buClr>
                <a:buSzPts val="900"/>
                <a:buFont typeface="Ubuntu Light"/>
                <a:buNone/>
                <a:defRPr sz="1200" b="0" i="0" u="none" strike="noStrike" cap="none">
                  <a:solidFill>
                    <a:srgbClr val="2D2929"/>
                  </a:solidFill>
                  <a:latin typeface="Ubuntu Light"/>
                  <a:ea typeface="Ubuntu Light"/>
                  <a:cs typeface="Ubuntu Light"/>
                  <a:sym typeface="Ubuntu Light"/>
                </a:defRPr>
              </a:lvl9pPr>
            </a:lstStyle>
            <a:p>
              <a:pPr marL="0" marR="0" lvl="0" indent="0" algn="l" defTabSz="914400" rtl="0" eaLnBrk="1" fontAlgn="auto" latinLnBrk="0" hangingPunct="1">
                <a:lnSpc>
                  <a:spcPct val="100000"/>
                </a:lnSpc>
                <a:spcBef>
                  <a:spcPts val="0"/>
                </a:spcBef>
                <a:spcAft>
                  <a:spcPts val="1000"/>
                </a:spcAft>
                <a:buClr>
                  <a:srgbClr val="2D2929"/>
                </a:buClr>
                <a:buSzPts val="1300"/>
                <a:buFont typeface="Ubuntu Light"/>
                <a:buNone/>
                <a:tabLst/>
                <a:defRPr/>
              </a:pPr>
              <a:r>
                <a:rPr kumimoji="0" lang="en-US" sz="2400" b="0" i="1" u="none" strike="noStrike" kern="0" cap="none" spc="0" normalizeH="0" baseline="0" noProof="0" dirty="0">
                  <a:ln>
                    <a:noFill/>
                  </a:ln>
                  <a:solidFill>
                    <a:schemeClr val="bg1"/>
                  </a:solidFill>
                  <a:effectLst/>
                  <a:uLnTx/>
                  <a:uFillTx/>
                  <a:latin typeface="+mn-lt"/>
                  <a:sym typeface="Ubuntu Light"/>
                </a:rPr>
                <a:t>“Thank you for trusting me with that. How can I help you?”</a:t>
              </a:r>
              <a:endParaRPr lang="en-US" dirty="0"/>
            </a:p>
            <a:p>
              <a:pPr marL="0" marR="0" lvl="0" indent="0" algn="l" defTabSz="914400" rtl="0" eaLnBrk="1" fontAlgn="auto" latinLnBrk="0" hangingPunct="1">
                <a:lnSpc>
                  <a:spcPct val="100000"/>
                </a:lnSpc>
                <a:spcBef>
                  <a:spcPts val="0"/>
                </a:spcBef>
                <a:spcAft>
                  <a:spcPts val="1000"/>
                </a:spcAft>
                <a:buClr>
                  <a:srgbClr val="2D2929"/>
                </a:buClr>
                <a:buSzPts val="1300"/>
                <a:buFont typeface="Ubuntu Light"/>
                <a:buNone/>
                <a:tabLst/>
                <a:defRPr/>
              </a:pPr>
              <a:r>
                <a:rPr lang="en-US" sz="2400" i="1" kern="0" dirty="0">
                  <a:solidFill>
                    <a:schemeClr val="bg1"/>
                  </a:solidFill>
                  <a:latin typeface="+mn-lt"/>
                </a:rPr>
                <a:t>“You must be feeling really stuck, without options.”</a:t>
              </a:r>
            </a:p>
            <a:p>
              <a:pPr marL="0" indent="0">
                <a:spcAft>
                  <a:spcPts val="1000"/>
                </a:spcAft>
                <a:defRPr/>
              </a:pPr>
              <a:r>
                <a:rPr lang="en-US" sz="2400" i="1" kern="0" dirty="0">
                  <a:solidFill>
                    <a:schemeClr val="bg1"/>
                  </a:solidFill>
                  <a:latin typeface="+mn-lt"/>
                </a:rPr>
                <a:t>“I’m really worried about you.  How long have you been feeling this way?”</a:t>
              </a: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r>
                <a:rPr lang="en-US" sz="2400" i="1" kern="0" dirty="0">
                  <a:solidFill>
                    <a:schemeClr val="bg1"/>
                  </a:solidFill>
                  <a:latin typeface="+mn-lt"/>
                </a:rPr>
                <a:t>“I’m glad you shared it with me. You’re not alone. I want to help keep you safe.”</a:t>
              </a:r>
              <a:endParaRPr lang="en-US" sz="1800" i="1" kern="0" dirty="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kumimoji="0" lang="en-US" sz="1800" b="0" i="1" u="none" strike="noStrike" kern="0" cap="none" spc="0" normalizeH="0" baseline="0" noProof="0" dirty="0">
                <a:ln>
                  <a:noFill/>
                </a:ln>
                <a:solidFill>
                  <a:schemeClr val="bg1"/>
                </a:solidFill>
                <a:effectLst/>
                <a:uLnTx/>
                <a:uFillTx/>
                <a:latin typeface="+mn-lt"/>
                <a:sym typeface="Ubuntu Ligh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kumimoji="0" lang="en-US" sz="1200" b="0" i="0" u="none" strike="noStrike" kern="0" cap="none" spc="0" normalizeH="0" baseline="0" noProof="0" dirty="0">
                <a:ln>
                  <a:noFill/>
                </a:ln>
                <a:solidFill>
                  <a:srgbClr val="2D2929"/>
                </a:solidFill>
                <a:effectLst/>
                <a:uLnTx/>
                <a:uFillTx/>
                <a:latin typeface="Ubuntu Light"/>
                <a:sym typeface="Ubuntu Light"/>
              </a:endParaRPr>
            </a:p>
          </p:txBody>
        </p:sp>
        <p:grpSp>
          <p:nvGrpSpPr>
            <p:cNvPr id="3" name="Group 2">
              <a:extLst>
                <a:ext uri="{FF2B5EF4-FFF2-40B4-BE49-F238E27FC236}">
                  <a16:creationId xmlns:a16="http://schemas.microsoft.com/office/drawing/2014/main" id="{F37BE561-697E-5C2F-BBBC-37B3E54ABE64}"/>
                </a:ext>
              </a:extLst>
            </p:cNvPr>
            <p:cNvGrpSpPr/>
            <p:nvPr/>
          </p:nvGrpSpPr>
          <p:grpSpPr>
            <a:xfrm>
              <a:off x="886037" y="1722595"/>
              <a:ext cx="609600" cy="721200"/>
              <a:chOff x="886037" y="1722595"/>
              <a:chExt cx="609600" cy="721200"/>
            </a:xfrm>
          </p:grpSpPr>
          <p:sp>
            <p:nvSpPr>
              <p:cNvPr id="5" name="Google Shape;237;p34">
                <a:extLst>
                  <a:ext uri="{FF2B5EF4-FFF2-40B4-BE49-F238E27FC236}">
                    <a16:creationId xmlns:a16="http://schemas.microsoft.com/office/drawing/2014/main" id="{C87640A8-7E66-5FDD-ABB5-4BAEE7F88383}"/>
                  </a:ext>
                </a:extLst>
              </p:cNvPr>
              <p:cNvSpPr/>
              <p:nvPr/>
            </p:nvSpPr>
            <p:spPr>
              <a:xfrm>
                <a:off x="886037" y="1722595"/>
                <a:ext cx="609600" cy="721200"/>
              </a:xfrm>
              <a:prstGeom prst="rect">
                <a:avLst/>
              </a:prstGeom>
              <a:noFill/>
              <a:ln w="28575"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nvGrpSpPr>
              <p:cNvPr id="24" name="Google Shape;8749;p78">
                <a:extLst>
                  <a:ext uri="{FF2B5EF4-FFF2-40B4-BE49-F238E27FC236}">
                    <a16:creationId xmlns:a16="http://schemas.microsoft.com/office/drawing/2014/main" id="{E76CB8D3-E0A8-7946-6184-A39069E21FA4}"/>
                  </a:ext>
                </a:extLst>
              </p:cNvPr>
              <p:cNvGrpSpPr/>
              <p:nvPr/>
            </p:nvGrpSpPr>
            <p:grpSpPr>
              <a:xfrm>
                <a:off x="955290" y="1829391"/>
                <a:ext cx="471094" cy="507607"/>
                <a:chOff x="685475" y="2318350"/>
                <a:chExt cx="297750" cy="296200"/>
              </a:xfrm>
            </p:grpSpPr>
            <p:sp>
              <p:nvSpPr>
                <p:cNvPr id="25" name="Google Shape;8750;p78">
                  <a:extLst>
                    <a:ext uri="{FF2B5EF4-FFF2-40B4-BE49-F238E27FC236}">
                      <a16:creationId xmlns:a16="http://schemas.microsoft.com/office/drawing/2014/main" id="{5C0F2BDF-E933-8432-F421-BC35035941B6}"/>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8751;p78">
                  <a:extLst>
                    <a:ext uri="{FF2B5EF4-FFF2-40B4-BE49-F238E27FC236}">
                      <a16:creationId xmlns:a16="http://schemas.microsoft.com/office/drawing/2014/main" id="{51383BBD-7866-750A-3E01-9673303C381A}"/>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752;p78">
                  <a:extLst>
                    <a:ext uri="{FF2B5EF4-FFF2-40B4-BE49-F238E27FC236}">
                      <a16:creationId xmlns:a16="http://schemas.microsoft.com/office/drawing/2014/main" id="{0C1E7A04-9B37-6317-BD06-D7756228549F}"/>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32" name="Picture 31" descr="A picture containing text, sign&#10;&#10;Description automatically generated">
            <a:extLst>
              <a:ext uri="{FF2B5EF4-FFF2-40B4-BE49-F238E27FC236}">
                <a16:creationId xmlns:a16="http://schemas.microsoft.com/office/drawing/2014/main" id="{E8E363A5-1E01-F549-3521-A3BCB7BDFE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128" y="4823129"/>
            <a:ext cx="1492250" cy="1492250"/>
          </a:xfrm>
          <a:prstGeom prst="rect">
            <a:avLst/>
          </a:prstGeom>
        </p:spPr>
      </p:pic>
      <p:sp>
        <p:nvSpPr>
          <p:cNvPr id="2" name="Google Shape;438;p27">
            <a:extLst>
              <a:ext uri="{FF2B5EF4-FFF2-40B4-BE49-F238E27FC236}">
                <a16:creationId xmlns:a16="http://schemas.microsoft.com/office/drawing/2014/main" id="{6CC06AF5-1956-E432-7BFD-75EF5146FBAB}"/>
              </a:ext>
            </a:extLst>
          </p:cNvPr>
          <p:cNvSpPr txBox="1"/>
          <p:nvPr/>
        </p:nvSpPr>
        <p:spPr>
          <a:xfrm>
            <a:off x="1495637" y="5484423"/>
            <a:ext cx="8433685" cy="83095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0" i="0" u="none" strike="noStrike" cap="none" dirty="0">
                <a:solidFill>
                  <a:srgbClr val="29ABE2"/>
                </a:solidFill>
                <a:latin typeface="Oswald"/>
                <a:ea typeface="Oswald"/>
                <a:cs typeface="Oswald"/>
                <a:sym typeface="Oswald"/>
              </a:rPr>
              <a:t>You are not alone in this conversation. Call the Suicide &amp; Crisis Lifeline</a:t>
            </a:r>
            <a:r>
              <a:rPr lang="en-US" sz="2400" dirty="0">
                <a:solidFill>
                  <a:srgbClr val="29ABE2"/>
                </a:solidFill>
                <a:latin typeface="Oswald"/>
                <a:ea typeface="Oswald"/>
                <a:cs typeface="Oswald"/>
                <a:sym typeface="Oswald"/>
              </a:rPr>
              <a:t> </a:t>
            </a:r>
            <a:endParaRPr lang="en-US" sz="2400" dirty="0">
              <a:solidFill>
                <a:srgbClr val="29ABE2"/>
              </a:solidFill>
              <a:latin typeface="Oswald"/>
              <a:ea typeface="Oswald"/>
              <a:cs typeface="Oswald"/>
            </a:endParaRPr>
          </a:p>
          <a:p>
            <a:pPr marL="0" marR="0" lvl="0" indent="0" algn="ctr">
              <a:lnSpc>
                <a:spcPct val="100000"/>
              </a:lnSpc>
              <a:spcBef>
                <a:spcPts val="0"/>
              </a:spcBef>
              <a:spcAft>
                <a:spcPts val="0"/>
              </a:spcAft>
              <a:buNone/>
            </a:pPr>
            <a:r>
              <a:rPr lang="en-US" sz="2400" b="0" i="0" u="none" strike="noStrike" cap="none" dirty="0">
                <a:solidFill>
                  <a:srgbClr val="29ABE2"/>
                </a:solidFill>
                <a:latin typeface="Oswald"/>
                <a:ea typeface="Oswald"/>
                <a:cs typeface="Oswald"/>
                <a:sym typeface="Oswald"/>
              </a:rPr>
              <a:t>if you need help continuing the conversation.</a:t>
            </a:r>
            <a:endParaRPr lang="en-US" sz="2400" b="0" i="0" u="none" strike="noStrike" cap="none" dirty="0">
              <a:solidFill>
                <a:srgbClr val="29ABE2"/>
              </a:solidFill>
              <a:latin typeface="Oswald"/>
              <a:ea typeface="Oswald"/>
              <a:cs typeface="Oswald"/>
            </a:endParaRPr>
          </a:p>
        </p:txBody>
      </p:sp>
    </p:spTree>
    <p:extLst>
      <p:ext uri="{BB962C8B-B14F-4D97-AF65-F5344CB8AC3E}">
        <p14:creationId xmlns:p14="http://schemas.microsoft.com/office/powerpoint/2010/main" val="2426217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2;p36">
            <a:extLst>
              <a:ext uri="{FF2B5EF4-FFF2-40B4-BE49-F238E27FC236}">
                <a16:creationId xmlns:a16="http://schemas.microsoft.com/office/drawing/2014/main" id="{D0DA5EC3-6CA0-E028-E676-88FF1AFE30D3}"/>
              </a:ext>
            </a:extLst>
          </p:cNvPr>
          <p:cNvSpPr txBox="1">
            <a:spLocks/>
          </p:cNvSpPr>
          <p:nvPr/>
        </p:nvSpPr>
        <p:spPr>
          <a:xfrm>
            <a:off x="450035" y="448480"/>
            <a:ext cx="11291930" cy="94657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9pPr>
          </a:lstStyle>
          <a:p>
            <a:pPr marL="0" marR="0" lvl="0" indent="0" algn="l" defTabSz="914400" rtl="0" eaLnBrk="1" fontAlgn="auto" latinLnBrk="0" hangingPunct="1">
              <a:lnSpc>
                <a:spcPct val="115000"/>
              </a:lnSpc>
              <a:spcBef>
                <a:spcPts val="0"/>
              </a:spcBef>
              <a:spcAft>
                <a:spcPts val="0"/>
              </a:spcAft>
              <a:buClr>
                <a:srgbClr val="2D2929"/>
              </a:buClr>
              <a:buSzPts val="2400"/>
              <a:buFont typeface="Oswald SemiBold"/>
              <a:buNone/>
              <a:tabLst/>
              <a:defRPr/>
            </a:pPr>
            <a:r>
              <a:rPr kumimoji="0" lang="en-US" sz="3600" b="1" i="0" u="none" strike="noStrike" kern="0" cap="all" spc="0" normalizeH="0" noProof="0">
                <a:ln>
                  <a:noFill/>
                </a:ln>
                <a:solidFill>
                  <a:srgbClr val="C6540D"/>
                </a:solidFill>
                <a:effectLst/>
                <a:uLnTx/>
                <a:uFillTx/>
                <a:latin typeface="Oswald SemiBold"/>
                <a:sym typeface="Oswald SemiBold"/>
              </a:rPr>
              <a:t>Continue the Conversation </a:t>
            </a:r>
            <a:r>
              <a:rPr kumimoji="0" lang="en-US" sz="3600" b="0" i="1" u="none" strike="noStrike" kern="0" cap="all" spc="0" normalizeH="0" noProof="0">
                <a:ln>
                  <a:noFill/>
                </a:ln>
                <a:solidFill>
                  <a:srgbClr val="C6540D"/>
                </a:solidFill>
                <a:effectLst/>
                <a:uLnTx/>
                <a:uFillTx/>
                <a:latin typeface="Oswald SemiBold"/>
                <a:sym typeface="Oswald SemiBold"/>
              </a:rPr>
              <a:t>–</a:t>
            </a:r>
            <a:r>
              <a:rPr kumimoji="0" lang="en-US" sz="3600" b="1" i="0" u="none" strike="noStrike" kern="0" cap="all" spc="0" normalizeH="0" noProof="0">
                <a:ln>
                  <a:noFill/>
                </a:ln>
                <a:solidFill>
                  <a:srgbClr val="C6540D"/>
                </a:solidFill>
                <a:effectLst/>
                <a:uLnTx/>
                <a:uFillTx/>
                <a:latin typeface="Oswald SemiBold"/>
                <a:sym typeface="Oswald SemiBold"/>
              </a:rPr>
              <a:t> </a:t>
            </a:r>
            <a:r>
              <a:rPr kumimoji="0" lang="en-US" sz="3600" b="0" i="1" u="none" strike="noStrike" kern="0" spc="0" normalizeH="0" noProof="0">
                <a:ln>
                  <a:noFill/>
                </a:ln>
                <a:solidFill>
                  <a:srgbClr val="FFFF00"/>
                </a:solidFill>
                <a:effectLst/>
                <a:uLnTx/>
                <a:uFillTx/>
                <a:latin typeface="+mj-lt"/>
                <a:sym typeface="Oswald SemiBold"/>
              </a:rPr>
              <a:t>when the answer is </a:t>
            </a:r>
            <a:r>
              <a:rPr kumimoji="0" lang="en-US" sz="3600" b="0" i="1" u="none" strike="noStrike" kern="0" spc="0" normalizeH="0" noProof="0">
                <a:ln>
                  <a:noFill/>
                </a:ln>
                <a:solidFill>
                  <a:srgbClr val="29ABE2"/>
                </a:solidFill>
                <a:effectLst/>
                <a:uLnTx/>
                <a:uFillTx/>
                <a:latin typeface="+mj-lt"/>
                <a:sym typeface="Oswald SemiBold"/>
              </a:rPr>
              <a:t>“Yes”</a:t>
            </a:r>
          </a:p>
        </p:txBody>
      </p:sp>
      <p:sp>
        <p:nvSpPr>
          <p:cNvPr id="5" name="Google Shape;237;p34">
            <a:extLst>
              <a:ext uri="{FF2B5EF4-FFF2-40B4-BE49-F238E27FC236}">
                <a16:creationId xmlns:a16="http://schemas.microsoft.com/office/drawing/2014/main" id="{C87640A8-7E66-5FDD-ABB5-4BAEE7F88383}"/>
              </a:ext>
            </a:extLst>
          </p:cNvPr>
          <p:cNvSpPr/>
          <p:nvPr/>
        </p:nvSpPr>
        <p:spPr>
          <a:xfrm>
            <a:off x="886037" y="1722595"/>
            <a:ext cx="609600" cy="721200"/>
          </a:xfrm>
          <a:prstGeom prst="rect">
            <a:avLst/>
          </a:prstGeom>
          <a:noFill/>
          <a:ln w="28575"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 name="Google Shape;315;p41">
            <a:extLst>
              <a:ext uri="{FF2B5EF4-FFF2-40B4-BE49-F238E27FC236}">
                <a16:creationId xmlns:a16="http://schemas.microsoft.com/office/drawing/2014/main" id="{2FA300D4-7E6A-8B4C-6A65-1A42B6060F0A}"/>
              </a:ext>
            </a:extLst>
          </p:cNvPr>
          <p:cNvSpPr txBox="1">
            <a:spLocks/>
          </p:cNvSpPr>
          <p:nvPr/>
        </p:nvSpPr>
        <p:spPr>
          <a:xfrm>
            <a:off x="1749585" y="1727388"/>
            <a:ext cx="7776780" cy="49602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6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lang="en-US" sz="2800" b="1" kern="0">
                <a:solidFill>
                  <a:srgbClr val="C6540D"/>
                </a:solidFill>
              </a:rPr>
              <a:t>Explore access to lethal means</a:t>
            </a:r>
            <a:endParaRPr kumimoji="0" lang="en-US" sz="2800" b="1" i="0" u="none" strike="noStrike" kern="0" cap="none" spc="0" normalizeH="0" baseline="0" noProof="0">
              <a:ln>
                <a:noFill/>
              </a:ln>
              <a:solidFill>
                <a:srgbClr val="C6540D"/>
              </a:solidFill>
              <a:effectLst/>
              <a:uLnTx/>
              <a:uFillTx/>
              <a:latin typeface="Oswald SemiBold"/>
              <a:sym typeface="Oswald SemiBold"/>
            </a:endParaRPr>
          </a:p>
        </p:txBody>
      </p:sp>
      <p:sp>
        <p:nvSpPr>
          <p:cNvPr id="12" name="Google Shape;314;p41">
            <a:extLst>
              <a:ext uri="{FF2B5EF4-FFF2-40B4-BE49-F238E27FC236}">
                <a16:creationId xmlns:a16="http://schemas.microsoft.com/office/drawing/2014/main" id="{DD5B3D34-B111-A476-C94C-7F281767E7F6}"/>
              </a:ext>
            </a:extLst>
          </p:cNvPr>
          <p:cNvSpPr txBox="1">
            <a:spLocks/>
          </p:cNvSpPr>
          <p:nvPr/>
        </p:nvSpPr>
        <p:spPr>
          <a:xfrm>
            <a:off x="1754743" y="2216287"/>
            <a:ext cx="7771621" cy="2792700"/>
          </a:xfrm>
          <a:prstGeom prst="rect">
            <a:avLst/>
          </a:prstGeom>
          <a:solidFill>
            <a:srgbClr val="00113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1pPr>
            <a:lvl2pPr marL="914400" marR="0" lvl="1"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2pPr>
            <a:lvl3pPr marL="1371600" marR="0" lvl="2"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3pPr>
            <a:lvl4pPr marL="1828800" marR="0" lvl="3"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4pPr>
            <a:lvl5pPr marL="2286000" marR="0" lvl="4"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5pPr>
            <a:lvl6pPr marL="2743200" marR="0" lvl="5"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6pPr>
            <a:lvl7pPr marL="3200400" marR="0" lvl="6"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7pPr>
            <a:lvl8pPr marL="3657600" marR="0" lvl="7"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8pPr>
            <a:lvl9pPr marL="4114800" marR="0" lvl="8" indent="-285750" algn="l" rtl="0">
              <a:lnSpc>
                <a:spcPct val="100000"/>
              </a:lnSpc>
              <a:spcBef>
                <a:spcPts val="0"/>
              </a:spcBef>
              <a:spcAft>
                <a:spcPts val="0"/>
              </a:spcAft>
              <a:buClr>
                <a:srgbClr val="2D2929"/>
              </a:buClr>
              <a:buSzPts val="900"/>
              <a:buFont typeface="Ubuntu Light"/>
              <a:buNone/>
              <a:defRPr sz="1200" b="0" i="0" u="none" strike="noStrike" cap="none">
                <a:solidFill>
                  <a:srgbClr val="2D2929"/>
                </a:solidFill>
                <a:latin typeface="Ubuntu Light"/>
                <a:ea typeface="Ubuntu Light"/>
                <a:cs typeface="Ubuntu Light"/>
                <a:sym typeface="Ubuntu Light"/>
              </a:defRPr>
            </a:lvl9pPr>
          </a:lstStyle>
          <a:p>
            <a:pPr marL="0" marR="0" lvl="0" indent="0" algn="l" defTabSz="914400" rtl="0" eaLnBrk="1" fontAlgn="auto" latinLnBrk="0" hangingPunct="1">
              <a:lnSpc>
                <a:spcPct val="100000"/>
              </a:lnSpc>
              <a:spcBef>
                <a:spcPts val="0"/>
              </a:spcBef>
              <a:spcAft>
                <a:spcPts val="1000"/>
              </a:spcAft>
              <a:buClr>
                <a:srgbClr val="2D2929"/>
              </a:buClr>
              <a:buSzPts val="1300"/>
              <a:buFont typeface="Ubuntu Light"/>
              <a:buNone/>
              <a:tabLst/>
              <a:defRPr/>
            </a:pPr>
            <a:r>
              <a:rPr lang="en-US" sz="2400" i="1" kern="0">
                <a:solidFill>
                  <a:schemeClr val="bg1"/>
                </a:solidFill>
                <a:latin typeface="+mn-lt"/>
              </a:rPr>
              <a:t>“Have you thought about how you would kill yourself?”</a:t>
            </a:r>
            <a:endParaRPr lang="en-US"/>
          </a:p>
          <a:p>
            <a:pPr marL="0" marR="0" lvl="0" indent="0" algn="l" defTabSz="914400" rtl="0" eaLnBrk="1" fontAlgn="auto" latinLnBrk="0" hangingPunct="1">
              <a:lnSpc>
                <a:spcPct val="100000"/>
              </a:lnSpc>
              <a:spcBef>
                <a:spcPts val="0"/>
              </a:spcBef>
              <a:spcAft>
                <a:spcPts val="1000"/>
              </a:spcAft>
              <a:buClr>
                <a:srgbClr val="2D2929"/>
              </a:buClr>
              <a:buSzPts val="1300"/>
              <a:buFont typeface="Ubuntu Light"/>
              <a:buNone/>
              <a:tabLst/>
              <a:defRPr/>
            </a:pPr>
            <a:r>
              <a:rPr lang="en-US" sz="2400" i="1" kern="0">
                <a:solidFill>
                  <a:schemeClr val="bg1"/>
                </a:solidFill>
                <a:latin typeface="+mn-lt"/>
              </a:rPr>
              <a:t>“Do you have access to the (insert method) you would use to end your life?” – helps determine the immediacy of risk</a:t>
            </a:r>
          </a:p>
          <a:p>
            <a:pPr marL="0" marR="0" lvl="0" indent="0" algn="l" defTabSz="914400" rtl="0" eaLnBrk="1" fontAlgn="auto" latinLnBrk="0" hangingPunct="1">
              <a:lnSpc>
                <a:spcPct val="100000"/>
              </a:lnSpc>
              <a:spcBef>
                <a:spcPts val="0"/>
              </a:spcBef>
              <a:spcAft>
                <a:spcPts val="1000"/>
              </a:spcAft>
              <a:buClr>
                <a:srgbClr val="2D2929"/>
              </a:buClr>
              <a:buSzPts val="1300"/>
              <a:buFont typeface="Ubuntu Light"/>
              <a:buNone/>
              <a:tabLst/>
              <a:defRPr/>
            </a:pPr>
            <a:r>
              <a:rPr lang="en-US" sz="2400" i="1" kern="0">
                <a:solidFill>
                  <a:schemeClr val="bg1"/>
                </a:solidFill>
                <a:latin typeface="+mn-lt"/>
              </a:rPr>
              <a:t>“How quickly could you have access to (insert method) you would use to end your life?” – establishes a potential timeline</a:t>
            </a:r>
          </a:p>
        </p:txBody>
      </p:sp>
      <p:sp>
        <p:nvSpPr>
          <p:cNvPr id="15" name="Google Shape;245;p34">
            <a:extLst>
              <a:ext uri="{FF2B5EF4-FFF2-40B4-BE49-F238E27FC236}">
                <a16:creationId xmlns:a16="http://schemas.microsoft.com/office/drawing/2014/main" id="{C5578F0A-BC37-C6A8-0E4B-A30AD7E5C326}"/>
              </a:ext>
            </a:extLst>
          </p:cNvPr>
          <p:cNvSpPr txBox="1">
            <a:spLocks/>
          </p:cNvSpPr>
          <p:nvPr/>
        </p:nvSpPr>
        <p:spPr>
          <a:xfrm>
            <a:off x="367525" y="5575330"/>
            <a:ext cx="609600" cy="6843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000"/>
              <a:buFont typeface="Oswald SemiBold"/>
              <a:buNone/>
              <a:defRPr sz="3000" b="0" i="0" u="none" strike="noStrike" cap="none">
                <a:solidFill>
                  <a:srgbClr val="FFFFFF"/>
                </a:solidFill>
                <a:latin typeface="Oswald SemiBold"/>
                <a:ea typeface="Oswald SemiBold"/>
                <a:cs typeface="Oswald SemiBold"/>
                <a:sym typeface="Oswald SemiBold"/>
              </a:defRPr>
            </a:lvl1pPr>
            <a:lvl2pPr marR="0" lvl="1"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2pPr>
            <a:lvl3pPr marR="0" lvl="2"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3pPr>
            <a:lvl4pPr marR="0" lvl="3"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4pPr>
            <a:lvl5pPr marR="0" lvl="4"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5pPr>
            <a:lvl6pPr marR="0" lvl="5"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6pPr>
            <a:lvl7pPr marR="0" lvl="6"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7pPr>
            <a:lvl8pPr marR="0" lvl="7"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8pPr>
            <a:lvl9pPr marR="0" lvl="8"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9pPr>
          </a:lstStyle>
          <a:p>
            <a:pPr marL="0" marR="0" lvl="0" indent="0" algn="ctr" defTabSz="914400" rtl="0" eaLnBrk="1" fontAlgn="auto" latinLnBrk="0" hangingPunct="1">
              <a:lnSpc>
                <a:spcPct val="100000"/>
              </a:lnSpc>
              <a:spcBef>
                <a:spcPts val="0"/>
              </a:spcBef>
              <a:spcAft>
                <a:spcPts val="0"/>
              </a:spcAft>
              <a:buClr>
                <a:srgbClr val="FFFFFF"/>
              </a:buClr>
              <a:buSzPts val="3000"/>
              <a:buFont typeface="Oswald SemiBold"/>
              <a:buNone/>
              <a:tabLst/>
              <a:defRPr/>
            </a:pPr>
            <a:endParaRPr kumimoji="0" lang="es" sz="3000" b="0" i="0" u="none" strike="noStrike" kern="0" cap="none" spc="0" normalizeH="0" baseline="0" noProof="0">
              <a:ln>
                <a:noFill/>
              </a:ln>
              <a:solidFill>
                <a:srgbClr val="FFFFFF"/>
              </a:solidFill>
              <a:effectLst/>
              <a:uLnTx/>
              <a:uFillTx/>
              <a:latin typeface="Oswald SemiBold"/>
              <a:sym typeface="Oswald SemiBold"/>
            </a:endParaRPr>
          </a:p>
        </p:txBody>
      </p:sp>
      <p:grpSp>
        <p:nvGrpSpPr>
          <p:cNvPr id="24" name="Google Shape;8749;p78">
            <a:extLst>
              <a:ext uri="{FF2B5EF4-FFF2-40B4-BE49-F238E27FC236}">
                <a16:creationId xmlns:a16="http://schemas.microsoft.com/office/drawing/2014/main" id="{E76CB8D3-E0A8-7946-6184-A39069E21FA4}"/>
              </a:ext>
            </a:extLst>
          </p:cNvPr>
          <p:cNvGrpSpPr/>
          <p:nvPr/>
        </p:nvGrpSpPr>
        <p:grpSpPr>
          <a:xfrm>
            <a:off x="945975" y="1834500"/>
            <a:ext cx="471094" cy="507607"/>
            <a:chOff x="685475" y="2318350"/>
            <a:chExt cx="297750" cy="296200"/>
          </a:xfrm>
        </p:grpSpPr>
        <p:sp>
          <p:nvSpPr>
            <p:cNvPr id="25" name="Google Shape;8750;p78">
              <a:extLst>
                <a:ext uri="{FF2B5EF4-FFF2-40B4-BE49-F238E27FC236}">
                  <a16:creationId xmlns:a16="http://schemas.microsoft.com/office/drawing/2014/main" id="{5C0F2BDF-E933-8432-F421-BC35035941B6}"/>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751;p78">
              <a:extLst>
                <a:ext uri="{FF2B5EF4-FFF2-40B4-BE49-F238E27FC236}">
                  <a16:creationId xmlns:a16="http://schemas.microsoft.com/office/drawing/2014/main" id="{51383BBD-7866-750A-3E01-9673303C381A}"/>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752;p78">
              <a:extLst>
                <a:ext uri="{FF2B5EF4-FFF2-40B4-BE49-F238E27FC236}">
                  <a16:creationId xmlns:a16="http://schemas.microsoft.com/office/drawing/2014/main" id="{0C1E7A04-9B37-6317-BD06-D7756228549F}"/>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2" name="Picture 31" descr="A picture containing text, sign&#10;&#10;Description automatically generated">
            <a:extLst>
              <a:ext uri="{FF2B5EF4-FFF2-40B4-BE49-F238E27FC236}">
                <a16:creationId xmlns:a16="http://schemas.microsoft.com/office/drawing/2014/main" id="{E8E363A5-1E01-F549-3521-A3BCB7BDFE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128" y="4823129"/>
            <a:ext cx="1492250" cy="1492250"/>
          </a:xfrm>
          <a:prstGeom prst="rect">
            <a:avLst/>
          </a:prstGeom>
        </p:spPr>
      </p:pic>
      <p:sp>
        <p:nvSpPr>
          <p:cNvPr id="2" name="Google Shape;458;p18">
            <a:extLst>
              <a:ext uri="{FF2B5EF4-FFF2-40B4-BE49-F238E27FC236}">
                <a16:creationId xmlns:a16="http://schemas.microsoft.com/office/drawing/2014/main" id="{7BC5AB42-7FD3-945F-1EA7-86B335246141}"/>
              </a:ext>
            </a:extLst>
          </p:cNvPr>
          <p:cNvSpPr txBox="1"/>
          <p:nvPr/>
        </p:nvSpPr>
        <p:spPr>
          <a:xfrm>
            <a:off x="1613021" y="5103657"/>
            <a:ext cx="8158877" cy="83095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US" sz="2400" b="0" i="0" u="none" strike="noStrike" cap="none">
                <a:solidFill>
                  <a:srgbClr val="29ABE2"/>
                </a:solidFill>
                <a:latin typeface="Oswald"/>
                <a:ea typeface="Oswald"/>
                <a:cs typeface="Oswald"/>
                <a:sym typeface="Oswald"/>
              </a:rPr>
              <a:t>You are not alone in this conversation. Call the Suicide &amp; Crisis Lifeline if you need help continuing the conversation.</a:t>
            </a:r>
            <a:endParaRPr lang="en-US" sz="2400">
              <a:solidFill>
                <a:srgbClr val="29ABE2"/>
              </a:solidFill>
            </a:endParaRPr>
          </a:p>
        </p:txBody>
      </p:sp>
    </p:spTree>
    <p:extLst>
      <p:ext uri="{BB962C8B-B14F-4D97-AF65-F5344CB8AC3E}">
        <p14:creationId xmlns:p14="http://schemas.microsoft.com/office/powerpoint/2010/main" val="2376882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8"/>
          <p:cNvSpPr txBox="1"/>
          <p:nvPr/>
        </p:nvSpPr>
        <p:spPr>
          <a:xfrm>
            <a:off x="450035" y="308900"/>
            <a:ext cx="11291930" cy="1057486"/>
          </a:xfrm>
          <a:prstGeom prst="rect">
            <a:avLst/>
          </a:prstGeom>
          <a:noFill/>
          <a:ln>
            <a:noFill/>
          </a:ln>
        </p:spPr>
        <p:txBody>
          <a:bodyPr spcFirstLastPara="1" wrap="square" lIns="91425" tIns="91425" rIns="91425" bIns="91425" anchor="b" anchorCtr="0">
            <a:noAutofit/>
          </a:bodyPr>
          <a:lstStyle/>
          <a:p>
            <a:pPr marL="0" marR="0" lvl="0" indent="0" algn="l" rtl="0">
              <a:lnSpc>
                <a:spcPct val="115000"/>
              </a:lnSpc>
              <a:spcBef>
                <a:spcPts val="0"/>
              </a:spcBef>
              <a:spcAft>
                <a:spcPts val="0"/>
              </a:spcAft>
              <a:buClr>
                <a:srgbClr val="2D2929"/>
              </a:buClr>
              <a:buSzPts val="2400"/>
              <a:buFont typeface="Oswald SemiBold"/>
              <a:buNone/>
            </a:pPr>
            <a:r>
              <a:rPr lang="en-US" sz="3600" b="1" i="0" u="none" strike="noStrike" cap="none" dirty="0">
                <a:solidFill>
                  <a:srgbClr val="C6540D"/>
                </a:solidFill>
                <a:latin typeface="Oswald SemiBold"/>
                <a:ea typeface="Oswald SemiBold"/>
                <a:cs typeface="Oswald SemiBold"/>
                <a:sym typeface="Oswald SemiBold"/>
              </a:rPr>
              <a:t>SHIFT THINKING TOWARD SAFETY</a:t>
            </a:r>
            <a:endParaRPr lang="en-US" sz="1400" b="0" i="0" u="none" strike="noStrike" cap="none" dirty="0">
              <a:solidFill>
                <a:srgbClr val="FFFF00"/>
              </a:solidFill>
              <a:latin typeface="Arial"/>
              <a:ea typeface="Arial"/>
              <a:cs typeface="Arial"/>
            </a:endParaRPr>
          </a:p>
        </p:txBody>
      </p:sp>
      <p:sp>
        <p:nvSpPr>
          <p:cNvPr id="466" name="Google Shape;466;p28"/>
          <p:cNvSpPr txBox="1"/>
          <p:nvPr/>
        </p:nvSpPr>
        <p:spPr>
          <a:xfrm>
            <a:off x="1811118" y="2164310"/>
            <a:ext cx="8232762" cy="496022"/>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2D2929"/>
              </a:buClr>
              <a:buSzPts val="2400"/>
              <a:buFont typeface="Oswald SemiBold"/>
              <a:buNone/>
            </a:pPr>
            <a:endParaRPr sz="2400" b="0" i="0" u="none" strike="noStrike" cap="none">
              <a:solidFill>
                <a:srgbClr val="C6540D"/>
              </a:solidFill>
              <a:latin typeface="Oswald SemiBold"/>
              <a:ea typeface="Oswald SemiBold"/>
              <a:cs typeface="Oswald SemiBold"/>
              <a:sym typeface="Oswald SemiBold"/>
            </a:endParaRPr>
          </a:p>
        </p:txBody>
      </p:sp>
      <p:sp>
        <p:nvSpPr>
          <p:cNvPr id="470" name="Google Shape;470;p28"/>
          <p:cNvSpPr txBox="1"/>
          <p:nvPr/>
        </p:nvSpPr>
        <p:spPr>
          <a:xfrm>
            <a:off x="1822162" y="4179504"/>
            <a:ext cx="7776780" cy="496022"/>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2D2929"/>
              </a:buClr>
              <a:buSzPts val="2400"/>
              <a:buFont typeface="Oswald SemiBold"/>
              <a:buNone/>
            </a:pPr>
            <a:endParaRPr sz="2800" b="0" i="0" u="none" strike="noStrike" cap="none">
              <a:solidFill>
                <a:srgbClr val="C6540D"/>
              </a:solidFill>
              <a:latin typeface="Oswald SemiBold"/>
              <a:ea typeface="Oswald SemiBold"/>
              <a:cs typeface="Oswald SemiBold"/>
              <a:sym typeface="Oswald SemiBold"/>
            </a:endParaRPr>
          </a:p>
        </p:txBody>
      </p:sp>
      <p:pic>
        <p:nvPicPr>
          <p:cNvPr id="2" name="Picture 1">
            <a:extLst>
              <a:ext uri="{FF2B5EF4-FFF2-40B4-BE49-F238E27FC236}">
                <a16:creationId xmlns:a16="http://schemas.microsoft.com/office/drawing/2014/main" id="{15993045-F38C-6D4D-A5C9-8320769B2361}"/>
              </a:ext>
            </a:extLst>
          </p:cNvPr>
          <p:cNvPicPr>
            <a:picLocks noChangeAspect="1"/>
          </p:cNvPicPr>
          <p:nvPr/>
        </p:nvPicPr>
        <p:blipFill>
          <a:blip r:embed="rId3"/>
          <a:stretch>
            <a:fillRect/>
          </a:stretch>
        </p:blipFill>
        <p:spPr>
          <a:xfrm>
            <a:off x="714375" y="1366386"/>
            <a:ext cx="10267949" cy="5205850"/>
          </a:xfrm>
          <a:prstGeom prst="rect">
            <a:avLst/>
          </a:prstGeom>
        </p:spPr>
      </p:pic>
    </p:spTree>
    <p:extLst>
      <p:ext uri="{BB962C8B-B14F-4D97-AF65-F5344CB8AC3E}">
        <p14:creationId xmlns:p14="http://schemas.microsoft.com/office/powerpoint/2010/main" val="64848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1132"/>
        </a:solidFill>
        <a:effectLst/>
      </p:bgPr>
    </p:bg>
    <p:spTree>
      <p:nvGrpSpPr>
        <p:cNvPr id="1" name="Shape 544"/>
        <p:cNvGrpSpPr/>
        <p:nvPr/>
      </p:nvGrpSpPr>
      <p:grpSpPr>
        <a:xfrm>
          <a:off x="0" y="0"/>
          <a:ext cx="0" cy="0"/>
          <a:chOff x="0" y="0"/>
          <a:chExt cx="0" cy="0"/>
        </a:xfrm>
      </p:grpSpPr>
      <p:pic>
        <p:nvPicPr>
          <p:cNvPr id="2" name="Google Shape;504;p30" descr="Icon&#10;&#10;Description automatically generated">
            <a:extLst>
              <a:ext uri="{FF2B5EF4-FFF2-40B4-BE49-F238E27FC236}">
                <a16:creationId xmlns:a16="http://schemas.microsoft.com/office/drawing/2014/main" id="{A6315096-CEBB-B564-5C71-FF72DE3D98E1}"/>
              </a:ext>
            </a:extLst>
          </p:cNvPr>
          <p:cNvPicPr preferRelativeResize="0"/>
          <p:nvPr/>
        </p:nvPicPr>
        <p:blipFill rotWithShape="1">
          <a:blip r:embed="rId4">
            <a:alphaModFix/>
          </a:blip>
          <a:srcRect/>
          <a:stretch/>
        </p:blipFill>
        <p:spPr>
          <a:xfrm>
            <a:off x="10472074" y="5223535"/>
            <a:ext cx="1118121" cy="1118121"/>
          </a:xfrm>
          <a:prstGeom prst="rect">
            <a:avLst/>
          </a:prstGeom>
          <a:noFill/>
          <a:ln>
            <a:noFill/>
          </a:ln>
        </p:spPr>
      </p:pic>
      <p:pic>
        <p:nvPicPr>
          <p:cNvPr id="3" name="Online Media 2" title="SMVF_Barbara_FINAL">
            <a:hlinkClick r:id="" action="ppaction://media"/>
            <a:extLst>
              <a:ext uri="{FF2B5EF4-FFF2-40B4-BE49-F238E27FC236}">
                <a16:creationId xmlns:a16="http://schemas.microsoft.com/office/drawing/2014/main" id="{256C7A6D-5428-7F59-B3CE-6ECE0B668383}"/>
              </a:ext>
            </a:extLst>
          </p:cNvPr>
          <p:cNvPicPr>
            <a:picLocks noRot="1" noChangeAspect="1"/>
          </p:cNvPicPr>
          <p:nvPr>
            <a:videoFile r:link="rId1"/>
          </p:nvPr>
        </p:nvPicPr>
        <p:blipFill>
          <a:blip r:embed="rId5"/>
          <a:stretch>
            <a:fillRect/>
          </a:stretch>
        </p:blipFill>
        <p:spPr>
          <a:xfrm>
            <a:off x="730739" y="709246"/>
            <a:ext cx="9722338" cy="5099538"/>
          </a:xfrm>
          <a:prstGeom prst="rect">
            <a:avLst/>
          </a:prstGeom>
        </p:spPr>
      </p:pic>
      <p:sp>
        <p:nvSpPr>
          <p:cNvPr id="4" name="Google Shape;505;p30">
            <a:extLst>
              <a:ext uri="{FF2B5EF4-FFF2-40B4-BE49-F238E27FC236}">
                <a16:creationId xmlns:a16="http://schemas.microsoft.com/office/drawing/2014/main" id="{6B0AD77C-AE1A-8D42-91CB-F15233A9227B}"/>
              </a:ext>
            </a:extLst>
          </p:cNvPr>
          <p:cNvSpPr txBox="1"/>
          <p:nvPr/>
        </p:nvSpPr>
        <p:spPr>
          <a:xfrm>
            <a:off x="667422" y="5783173"/>
            <a:ext cx="3993266"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1200">
                <a:solidFill>
                  <a:schemeClr val="lt1"/>
                </a:solidFill>
                <a:latin typeface="Calibri"/>
                <a:ea typeface="Calibri"/>
                <a:cs typeface="Calibri"/>
                <a:sym typeface="Calibri"/>
              </a:rPr>
              <a:t>Courtesy of Worried About A Veteran</a:t>
            </a:r>
            <a:endParaRPr/>
          </a:p>
        </p:txBody>
      </p:sp>
    </p:spTree>
    <p:extLst>
      <p:ext uri="{BB962C8B-B14F-4D97-AF65-F5344CB8AC3E}">
        <p14:creationId xmlns:p14="http://schemas.microsoft.com/office/powerpoint/2010/main" val="765576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8"/>
          <p:cNvSpPr txBox="1"/>
          <p:nvPr/>
        </p:nvSpPr>
        <p:spPr>
          <a:xfrm>
            <a:off x="462576" y="0"/>
            <a:ext cx="11729424" cy="1057486"/>
          </a:xfrm>
          <a:prstGeom prst="rect">
            <a:avLst/>
          </a:prstGeom>
          <a:noFill/>
          <a:ln>
            <a:noFill/>
          </a:ln>
        </p:spPr>
        <p:txBody>
          <a:bodyPr spcFirstLastPara="1" wrap="square" lIns="91425" tIns="91425" rIns="91425" bIns="91425" anchor="b" anchorCtr="0">
            <a:noAutofit/>
          </a:bodyPr>
          <a:lstStyle/>
          <a:p>
            <a:pPr marL="0" marR="0" lvl="0" indent="0" algn="l" rtl="0">
              <a:lnSpc>
                <a:spcPct val="115000"/>
              </a:lnSpc>
              <a:spcBef>
                <a:spcPts val="0"/>
              </a:spcBef>
              <a:spcAft>
                <a:spcPts val="0"/>
              </a:spcAft>
              <a:buClr>
                <a:srgbClr val="2D2929"/>
              </a:buClr>
              <a:buSzPts val="2400"/>
              <a:buFont typeface="Oswald SemiBold"/>
              <a:buNone/>
            </a:pPr>
            <a:r>
              <a:rPr lang="en-US" sz="3600" b="1" i="0" u="none" strike="noStrike" cap="none" dirty="0">
                <a:solidFill>
                  <a:srgbClr val="C6540D"/>
                </a:solidFill>
                <a:latin typeface="Oswald SemiBold"/>
                <a:ea typeface="Oswald SemiBold"/>
                <a:cs typeface="Oswald SemiBold"/>
                <a:sym typeface="Oswald SemiBold"/>
              </a:rPr>
              <a:t>SHIFT THINKING TOWARD SAFETY </a:t>
            </a:r>
            <a:r>
              <a:rPr lang="en-US" sz="3500" i="1" u="none" strike="noStrike" cap="none" dirty="0">
                <a:solidFill>
                  <a:srgbClr val="FFFF00"/>
                </a:solidFill>
                <a:latin typeface="+mj-lt"/>
                <a:ea typeface="Oswald SemiBold"/>
                <a:cs typeface="Oswald SemiBold"/>
                <a:sym typeface="Oswald SemiBold"/>
              </a:rPr>
              <a:t>– off-site storage of firearms</a:t>
            </a:r>
            <a:endParaRPr lang="en-US" sz="3500" i="1" u="none" strike="noStrike" cap="none" dirty="0">
              <a:solidFill>
                <a:srgbClr val="FFFF00"/>
              </a:solidFill>
              <a:latin typeface="+mj-lt"/>
              <a:ea typeface="Arial"/>
              <a:cs typeface="Arial"/>
            </a:endParaRPr>
          </a:p>
        </p:txBody>
      </p:sp>
      <p:sp>
        <p:nvSpPr>
          <p:cNvPr id="466" name="Google Shape;466;p28"/>
          <p:cNvSpPr txBox="1"/>
          <p:nvPr/>
        </p:nvSpPr>
        <p:spPr>
          <a:xfrm>
            <a:off x="1811118" y="2164310"/>
            <a:ext cx="8232762" cy="496022"/>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2D2929"/>
              </a:buClr>
              <a:buSzPts val="2400"/>
              <a:buFont typeface="Oswald SemiBold"/>
              <a:buNone/>
            </a:pPr>
            <a:endParaRPr sz="2400" b="0" i="0" u="none" strike="noStrike" cap="none">
              <a:solidFill>
                <a:srgbClr val="C6540D"/>
              </a:solidFill>
              <a:latin typeface="Oswald SemiBold"/>
              <a:ea typeface="Oswald SemiBold"/>
              <a:cs typeface="Oswald SemiBold"/>
              <a:sym typeface="Oswald SemiBold"/>
            </a:endParaRPr>
          </a:p>
        </p:txBody>
      </p:sp>
      <p:sp>
        <p:nvSpPr>
          <p:cNvPr id="470" name="Google Shape;470;p28"/>
          <p:cNvSpPr txBox="1"/>
          <p:nvPr/>
        </p:nvSpPr>
        <p:spPr>
          <a:xfrm>
            <a:off x="1822162" y="4179504"/>
            <a:ext cx="7776780" cy="496022"/>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2D2929"/>
              </a:buClr>
              <a:buSzPts val="2400"/>
              <a:buFont typeface="Oswald SemiBold"/>
              <a:buNone/>
            </a:pPr>
            <a:endParaRPr sz="2800" b="0" i="0" u="none" strike="noStrike" cap="none">
              <a:solidFill>
                <a:srgbClr val="C6540D"/>
              </a:solidFill>
              <a:latin typeface="Oswald SemiBold"/>
              <a:ea typeface="Oswald SemiBold"/>
              <a:cs typeface="Oswald SemiBold"/>
              <a:sym typeface="Oswald SemiBold"/>
            </a:endParaRPr>
          </a:p>
        </p:txBody>
      </p:sp>
      <p:graphicFrame>
        <p:nvGraphicFramePr>
          <p:cNvPr id="3" name="Table 2">
            <a:extLst>
              <a:ext uri="{FF2B5EF4-FFF2-40B4-BE49-F238E27FC236}">
                <a16:creationId xmlns:a16="http://schemas.microsoft.com/office/drawing/2014/main" id="{5AAF5CC2-757D-1CB8-FE23-30E8454C03A0}"/>
              </a:ext>
            </a:extLst>
          </p:cNvPr>
          <p:cNvGraphicFramePr>
            <a:graphicFrameLocks noGrp="1"/>
          </p:cNvGraphicFramePr>
          <p:nvPr/>
        </p:nvGraphicFramePr>
        <p:xfrm>
          <a:off x="462576" y="1057486"/>
          <a:ext cx="10929846" cy="5684686"/>
        </p:xfrm>
        <a:graphic>
          <a:graphicData uri="http://schemas.openxmlformats.org/drawingml/2006/table">
            <a:tbl>
              <a:tblPr firstRow="1" bandRow="1">
                <a:tableStyleId>{5C22544A-7EE6-4342-B048-85BDC9FD1C3A}</a:tableStyleId>
              </a:tblPr>
              <a:tblGrid>
                <a:gridCol w="1637465">
                  <a:extLst>
                    <a:ext uri="{9D8B030D-6E8A-4147-A177-3AD203B41FA5}">
                      <a16:colId xmlns:a16="http://schemas.microsoft.com/office/drawing/2014/main" val="1633337460"/>
                    </a:ext>
                  </a:extLst>
                </a:gridCol>
                <a:gridCol w="2644173">
                  <a:extLst>
                    <a:ext uri="{9D8B030D-6E8A-4147-A177-3AD203B41FA5}">
                      <a16:colId xmlns:a16="http://schemas.microsoft.com/office/drawing/2014/main" val="437168522"/>
                    </a:ext>
                  </a:extLst>
                </a:gridCol>
                <a:gridCol w="3324104">
                  <a:extLst>
                    <a:ext uri="{9D8B030D-6E8A-4147-A177-3AD203B41FA5}">
                      <a16:colId xmlns:a16="http://schemas.microsoft.com/office/drawing/2014/main" val="3326469876"/>
                    </a:ext>
                  </a:extLst>
                </a:gridCol>
                <a:gridCol w="3324104">
                  <a:extLst>
                    <a:ext uri="{9D8B030D-6E8A-4147-A177-3AD203B41FA5}">
                      <a16:colId xmlns:a16="http://schemas.microsoft.com/office/drawing/2014/main" val="1469642401"/>
                    </a:ext>
                  </a:extLst>
                </a:gridCol>
              </a:tblGrid>
              <a:tr h="472606">
                <a:tc gridSpan="4">
                  <a:txBody>
                    <a:bodyPr/>
                    <a:lstStyle/>
                    <a:p>
                      <a:pPr algn="ctr" rtl="0" fontAlgn="auto"/>
                      <a:r>
                        <a:rPr lang="en-US" sz="2200" dirty="0">
                          <a:effectLst/>
                        </a:rPr>
                        <a:t>FIREARMS​</a:t>
                      </a:r>
                      <a:endParaRPr lang="en-US" sz="2200" b="1" i="0" dirty="0">
                        <a:solidFill>
                          <a:srgbClr val="FFFFFF"/>
                        </a:solidFill>
                        <a:effectLst/>
                      </a:endParaRPr>
                    </a:p>
                  </a:txBody>
                  <a:tcPr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850B1F">
                        <a:alpha val="70000"/>
                      </a:srgbClr>
                    </a:solidFill>
                  </a:tcPr>
                </a:tc>
                <a:tc hMerge="1">
                  <a:txBody>
                    <a:bodyPr/>
                    <a:lstStyle/>
                    <a:p>
                      <a:endParaRPr lang="en-US"/>
                    </a:p>
                  </a:txBody>
                  <a:tcPr anchor="b">
                    <a:solidFill>
                      <a:schemeClr val="accent2">
                        <a:lumMod val="50000"/>
                      </a:schemeClr>
                    </a:solidFill>
                  </a:tcPr>
                </a:tc>
                <a:tc hMerge="1">
                  <a:txBody>
                    <a:bodyPr/>
                    <a:lstStyle/>
                    <a:p>
                      <a:endParaRPr lang="en-US"/>
                    </a:p>
                  </a:txBody>
                  <a:tcPr anchor="b">
                    <a:solidFill>
                      <a:schemeClr val="accent2">
                        <a:lumMod val="50000"/>
                      </a:schemeClr>
                    </a:solidFill>
                  </a:tcPr>
                </a:tc>
                <a:tc hMerge="1">
                  <a:txBody>
                    <a:bodyPr/>
                    <a:lstStyle/>
                    <a:p>
                      <a:pPr lvl="0" algn="ctr" rtl="0">
                        <a:buNone/>
                      </a:pPr>
                      <a:endParaRPr lang="en-US" sz="2200" b="1" i="0">
                        <a:solidFill>
                          <a:srgbClr val="FFFFFF"/>
                        </a:solidFill>
                        <a:effectLst/>
                      </a:endParaRPr>
                    </a:p>
                  </a:txBody>
                  <a:tcPr anchor="b">
                    <a:solidFill>
                      <a:schemeClr val="accent2">
                        <a:lumMod val="50000"/>
                      </a:schemeClr>
                    </a:solidFill>
                  </a:tcPr>
                </a:tc>
                <a:extLst>
                  <a:ext uri="{0D108BD9-81ED-4DB2-BD59-A6C34878D82A}">
                    <a16:rowId xmlns:a16="http://schemas.microsoft.com/office/drawing/2014/main" val="1764961234"/>
                  </a:ext>
                </a:extLst>
              </a:tr>
              <a:tr h="357619">
                <a:tc rowSpan="2">
                  <a:txBody>
                    <a:bodyPr/>
                    <a:lstStyle/>
                    <a:p>
                      <a:pPr algn="ctr" rtl="0" fontAlgn="base"/>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Safest​</a:t>
                      </a:r>
                      <a:endParaRPr lang="en-US" sz="1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B8122E">
                        <a:alpha val="50000"/>
                      </a:srgbClr>
                    </a:solidFill>
                  </a:tcPr>
                </a:tc>
                <a:tc rowSpan="2">
                  <a:txBody>
                    <a:bodyPr/>
                    <a:lstStyle/>
                    <a:p>
                      <a:pPr algn="ctr" rtl="0" fontAlgn="base"/>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Removal from home​</a:t>
                      </a:r>
                      <a:endParaRPr lang="en-US" sz="1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B8122E">
                        <a:alpha val="50000"/>
                      </a:srgbClr>
                    </a:solidFill>
                  </a:tcPr>
                </a:tc>
                <a:tc>
                  <a:txBody>
                    <a:bodyPr/>
                    <a:lstStyle/>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 trusted friend or relative</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B8122E">
                        <a:alpha val="50000"/>
                      </a:srgbClr>
                    </a:solidFill>
                  </a:tcPr>
                </a:tc>
                <a:tc>
                  <a:txBody>
                    <a:bodyPr/>
                    <a:lstStyle/>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Gun range or retailer</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B8122E">
                        <a:alpha val="50000"/>
                      </a:srgbClr>
                    </a:solidFill>
                  </a:tcPr>
                </a:tc>
                <a:extLst>
                  <a:ext uri="{0D108BD9-81ED-4DB2-BD59-A6C34878D82A}">
                    <a16:rowId xmlns:a16="http://schemas.microsoft.com/office/drawing/2014/main" val="3748857970"/>
                  </a:ext>
                </a:extLst>
              </a:tr>
              <a:tr h="357619">
                <a:tc vMerge="1">
                  <a:txBody>
                    <a:bodyPr/>
                    <a:lstStyle/>
                    <a:p>
                      <a:pPr algn="ctr" rtl="0" fontAlgn="base"/>
                      <a:endParaRPr lang="en-US" b="0" i="0" dirty="0">
                        <a:solidFill>
                          <a:srgbClr val="000000"/>
                        </a:solidFill>
                        <a:effectLst/>
                      </a:endParaRPr>
                    </a:p>
                  </a:txBody>
                  <a:tcPr anchor="ctr">
                    <a:solidFill>
                      <a:schemeClr val="accent2">
                        <a:lumMod val="75000"/>
                      </a:schemeClr>
                    </a:solidFill>
                  </a:tcPr>
                </a:tc>
                <a:tc vMerge="1">
                  <a:txBody>
                    <a:bodyPr/>
                    <a:lstStyle/>
                    <a:p>
                      <a:pPr algn="ctr" rtl="0" fontAlgn="base"/>
                      <a:endParaRPr lang="en-US" b="0" i="0" dirty="0">
                        <a:solidFill>
                          <a:srgbClr val="000000"/>
                        </a:solidFill>
                        <a:effectLst/>
                      </a:endParaRPr>
                    </a:p>
                  </a:txBody>
                  <a:tcPr anchor="ctr">
                    <a:solidFill>
                      <a:schemeClr val="accent2">
                        <a:lumMod val="75000"/>
                      </a:schemeClr>
                    </a:solidFill>
                  </a:tcPr>
                </a:tc>
                <a:tc>
                  <a:txBody>
                    <a:bodyPr/>
                    <a:lstStyle/>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Self-storage facility</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B8122E">
                        <a:alpha val="50000"/>
                      </a:srgbClr>
                    </a:solidFill>
                  </a:tcPr>
                </a:tc>
                <a:tc>
                  <a:txBody>
                    <a:bodyPr/>
                    <a:lstStyle/>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Pawn Shop</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B8122E">
                        <a:alpha val="50000"/>
                      </a:srgbClr>
                    </a:solidFill>
                  </a:tcPr>
                </a:tc>
                <a:extLst>
                  <a:ext uri="{0D108BD9-81ED-4DB2-BD59-A6C34878D82A}">
                    <a16:rowId xmlns:a16="http://schemas.microsoft.com/office/drawing/2014/main" val="1319511579"/>
                  </a:ext>
                </a:extLst>
              </a:tr>
              <a:tr h="613965">
                <a:tc rowSpan="3">
                  <a:txBody>
                    <a:bodyPr/>
                    <a:lstStyle/>
                    <a:p>
                      <a:pPr algn="ctr" rtl="0" fontAlgn="base"/>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Safer​</a:t>
                      </a:r>
                      <a:endParaRPr lang="en-US" sz="1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0415E">
                        <a:alpha val="50000"/>
                      </a:srgbClr>
                    </a:solidFill>
                  </a:tcPr>
                </a:tc>
                <a:tc rowSpan="3">
                  <a:txBody>
                    <a:bodyPr/>
                    <a:lstStyle/>
                    <a:p>
                      <a:pPr algn="ctr" rtl="0" fontAlgn="base"/>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Make harder to access​</a:t>
                      </a:r>
                      <a:endParaRPr lang="en-US" sz="1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0415E">
                        <a:alpha val="50000"/>
                      </a:srgbClr>
                    </a:solidFill>
                  </a:tcPr>
                </a:tc>
                <a:tc>
                  <a:txBody>
                    <a:bodyPr/>
                    <a:lstStyle/>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Remove ALL ammunition </a:t>
                      </a:r>
                      <a:endPar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from the home</a:t>
                      </a:r>
                      <a:endPar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0415E">
                        <a:alpha val="50000"/>
                      </a:srgbClr>
                    </a:solidFill>
                  </a:tcPr>
                </a:tc>
                <a:tc>
                  <a:txBody>
                    <a:bodyPr/>
                    <a:lstStyle/>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Store ALL ammunition separately </a:t>
                      </a:r>
                    </a:p>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and locked up</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0415E">
                        <a:alpha val="50000"/>
                      </a:srgbClr>
                    </a:solidFill>
                  </a:tcPr>
                </a:tc>
                <a:extLst>
                  <a:ext uri="{0D108BD9-81ED-4DB2-BD59-A6C34878D82A}">
                    <a16:rowId xmlns:a16="http://schemas.microsoft.com/office/drawing/2014/main" val="2950869351"/>
                  </a:ext>
                </a:extLst>
              </a:tr>
              <a:tr h="613965">
                <a:tc vMerge="1">
                  <a:txBody>
                    <a:bodyPr/>
                    <a:lstStyle/>
                    <a:p>
                      <a:pPr algn="ctr" rtl="0" fontAlgn="base"/>
                      <a:endParaRPr lang="en-US" b="0" i="0" dirty="0">
                        <a:solidFill>
                          <a:srgbClr val="000000"/>
                        </a:solidFill>
                        <a:effectLst/>
                      </a:endParaRPr>
                    </a:p>
                  </a:txBody>
                  <a:tcPr anchor="ctr">
                    <a:solidFill>
                      <a:schemeClr val="accent2">
                        <a:lumMod val="60000"/>
                        <a:lumOff val="40000"/>
                      </a:schemeClr>
                    </a:solidFill>
                  </a:tcPr>
                </a:tc>
                <a:tc vMerge="1">
                  <a:txBody>
                    <a:bodyPr/>
                    <a:lstStyle/>
                    <a:p>
                      <a:pPr algn="ctr" rtl="0" fontAlgn="base"/>
                      <a:endParaRPr lang="en-US" b="0" i="0" dirty="0">
                        <a:solidFill>
                          <a:srgbClr val="000000"/>
                        </a:solidFill>
                        <a:effectLst/>
                      </a:endParaRPr>
                    </a:p>
                  </a:txBody>
                  <a:tcPr anchor="ctr">
                    <a:solidFill>
                      <a:schemeClr val="accent2">
                        <a:lumMod val="60000"/>
                        <a:lumOff val="40000"/>
                      </a:schemeClr>
                    </a:solidFill>
                  </a:tcPr>
                </a:tc>
                <a:tc>
                  <a:txBody>
                    <a:bodyPr/>
                    <a:lstStyle/>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Store ALL guns unloaded &amp; in a </a:t>
                      </a:r>
                    </a:p>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secured safe or lock box</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0415E">
                        <a:alpha val="50000"/>
                      </a:srgbClr>
                    </a:solidFill>
                  </a:tcPr>
                </a:tc>
                <a:tc>
                  <a:txBody>
                    <a:bodyPr/>
                    <a:lstStyle/>
                    <a:p>
                      <a:pPr lvl="0" algn="ctr">
                        <a:lnSpc>
                          <a:spcPct val="100000"/>
                        </a:lnSpc>
                        <a:spcBef>
                          <a:spcPts val="0"/>
                        </a:spcBef>
                        <a:spcAft>
                          <a:spcPts val="0"/>
                        </a:spcAft>
                        <a:buNone/>
                      </a:pPr>
                      <a:r>
                        <a:rPr lang="en-US" sz="1800" b="0" i="0" u="none" strike="noStrike" noProof="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Install a trigger, clam or cable lock on ALL firearms.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0415E">
                        <a:alpha val="50000"/>
                      </a:srgbClr>
                    </a:solidFill>
                  </a:tcPr>
                </a:tc>
                <a:extLst>
                  <a:ext uri="{0D108BD9-81ED-4DB2-BD59-A6C34878D82A}">
                    <a16:rowId xmlns:a16="http://schemas.microsoft.com/office/drawing/2014/main" val="2611973571"/>
                  </a:ext>
                </a:extLst>
              </a:tr>
              <a:tr h="357619">
                <a:tc vMerge="1">
                  <a:txBody>
                    <a:bodyPr/>
                    <a:lstStyle/>
                    <a:p>
                      <a:pPr algn="ctr" rtl="0" fontAlgn="base"/>
                      <a:endParaRPr lang="en-US" b="0" i="0" dirty="0">
                        <a:solidFill>
                          <a:srgbClr val="000000"/>
                        </a:solidFill>
                        <a:effectLst/>
                      </a:endParaRPr>
                    </a:p>
                  </a:txBody>
                  <a:tcPr anchor="ctr">
                    <a:solidFill>
                      <a:schemeClr val="accent2">
                        <a:lumMod val="60000"/>
                        <a:lumOff val="40000"/>
                      </a:schemeClr>
                    </a:solidFill>
                  </a:tcPr>
                </a:tc>
                <a:tc vMerge="1">
                  <a:txBody>
                    <a:bodyPr/>
                    <a:lstStyle/>
                    <a:p>
                      <a:pPr algn="ctr" rtl="0" fontAlgn="base"/>
                      <a:endParaRPr lang="en-US" b="0" i="0" dirty="0">
                        <a:solidFill>
                          <a:srgbClr val="000000"/>
                        </a:solidFill>
                        <a:effectLst/>
                      </a:endParaRPr>
                    </a:p>
                  </a:txBody>
                  <a:tcPr anchor="ctr">
                    <a:solidFill>
                      <a:schemeClr val="accent2">
                        <a:lumMod val="60000"/>
                        <a:lumOff val="40000"/>
                      </a:schemeClr>
                    </a:solidFill>
                  </a:tcPr>
                </a:tc>
                <a:tc gridSpan="2">
                  <a:txBody>
                    <a:bodyPr/>
                    <a:lstStyle/>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Change combination to the safe or store keys away from home</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0415E">
                        <a:alpha val="50000"/>
                      </a:srgbClr>
                    </a:solidFill>
                  </a:tcPr>
                </a:tc>
                <a:tc hMerge="1">
                  <a:txBody>
                    <a:bodyPr/>
                    <a:lstStyle/>
                    <a:p>
                      <a:endParaRPr lang="en-US"/>
                    </a:p>
                  </a:txBody>
                  <a:tcPr anchor="ctr">
                    <a:solidFill>
                      <a:schemeClr val="accent2">
                        <a:lumMod val="60000"/>
                        <a:lumOff val="40000"/>
                      </a:schemeClr>
                    </a:solidFill>
                  </a:tcPr>
                </a:tc>
                <a:extLst>
                  <a:ext uri="{0D108BD9-81ED-4DB2-BD59-A6C34878D82A}">
                    <a16:rowId xmlns:a16="http://schemas.microsoft.com/office/drawing/2014/main" val="61362965"/>
                  </a:ext>
                </a:extLst>
              </a:tr>
              <a:tr h="357619">
                <a:tc>
                  <a:txBody>
                    <a:bodyPr/>
                    <a:lstStyle/>
                    <a:p>
                      <a:pPr algn="ctr" rtl="0" fontAlgn="base"/>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Safe​</a:t>
                      </a:r>
                      <a:endParaRPr lang="en-US" sz="1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77C90">
                        <a:alpha val="50000"/>
                      </a:srgbClr>
                    </a:solidFill>
                  </a:tcPr>
                </a:tc>
                <a:tc>
                  <a:txBody>
                    <a:bodyPr/>
                    <a:lstStyle/>
                    <a:p>
                      <a:pPr algn="ctr" rtl="0" fontAlgn="base"/>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Render inoperable​</a:t>
                      </a:r>
                      <a:endParaRPr lang="en-US" sz="1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77C90">
                        <a:alpha val="50000"/>
                      </a:srgbClr>
                    </a:solidFill>
                  </a:tcPr>
                </a:tc>
                <a:tc gridSpan="2">
                  <a:txBody>
                    <a:bodyPr/>
                    <a:lstStyle/>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Remove a key component such as the firing pin, slide, bolt, or cylinder</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77C90">
                        <a:alpha val="50000"/>
                      </a:srgbClr>
                    </a:solidFill>
                  </a:tcPr>
                </a:tc>
                <a:tc hMerge="1">
                  <a:txBody>
                    <a:bodyPr/>
                    <a:lstStyle/>
                    <a:p>
                      <a:endParaRPr lang="en-US"/>
                    </a:p>
                  </a:txBody>
                  <a:tcPr anchor="ctr">
                    <a:solidFill>
                      <a:schemeClr val="accent2">
                        <a:lumMod val="40000"/>
                        <a:lumOff val="60000"/>
                      </a:schemeClr>
                    </a:solidFill>
                  </a:tcPr>
                </a:tc>
                <a:extLst>
                  <a:ext uri="{0D108BD9-81ED-4DB2-BD59-A6C34878D82A}">
                    <a16:rowId xmlns:a16="http://schemas.microsoft.com/office/drawing/2014/main" val="2982092556"/>
                  </a:ext>
                </a:extLst>
              </a:tr>
              <a:tr h="613965">
                <a:tc rowSpan="2">
                  <a:txBody>
                    <a:bodyPr/>
                    <a:lstStyle/>
                    <a:p>
                      <a:pPr algn="ctr" rtl="0" fontAlgn="base"/>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Other​</a:t>
                      </a:r>
                      <a:endParaRPr lang="en-US" sz="1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ACAD2">
                        <a:alpha val="50000"/>
                      </a:srgbClr>
                    </a:solidFill>
                  </a:tcPr>
                </a:tc>
                <a:tc rowSpan="2">
                  <a:txBody>
                    <a:bodyPr/>
                    <a:lstStyle/>
                    <a:p>
                      <a:pPr algn="ctr" rtl="0" fontAlgn="base"/>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Distract or remind of reasons for living​</a:t>
                      </a:r>
                      <a:endParaRPr lang="en-US" sz="1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ACAD2">
                        <a:alpha val="50000"/>
                      </a:srgbClr>
                    </a:solidFill>
                  </a:tcPr>
                </a:tc>
                <a:tc>
                  <a:txBody>
                    <a:bodyPr/>
                    <a:lstStyle/>
                    <a:p>
                      <a:pPr lvl="0" algn="ctr">
                        <a:lnSpc>
                          <a:spcPct val="100000"/>
                        </a:lnSpc>
                        <a:spcBef>
                          <a:spcPts val="0"/>
                        </a:spcBef>
                        <a:spcAft>
                          <a:spcPts val="0"/>
                        </a:spcAft>
                        <a:buNone/>
                      </a:pPr>
                      <a:r>
                        <a:rPr lang="en-US" sz="1800" b="0" i="0" u="none" strike="noStrike" noProof="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Adhere a 988 sticker to gun safe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ACAD2">
                        <a:alpha val="50000"/>
                      </a:srgbClr>
                    </a:solidFill>
                  </a:tcPr>
                </a:tc>
                <a:tc>
                  <a:txBody>
                    <a:bodyPr/>
                    <a:lstStyle/>
                    <a:p>
                      <a:pPr lvl="0" algn="ctr" rtl="0">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Leave photos of loved ones or ​</a:t>
                      </a:r>
                    </a:p>
                    <a:p>
                      <a:pPr lvl="0" algn="ctr" rtl="0">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reasons for living in the safe​</a:t>
                      </a:r>
                      <a:endParaRPr lang="en-US" sz="1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ACAD2">
                        <a:alpha val="50000"/>
                      </a:srgbClr>
                    </a:solidFill>
                  </a:tcPr>
                </a:tc>
                <a:extLst>
                  <a:ext uri="{0D108BD9-81ED-4DB2-BD59-A6C34878D82A}">
                    <a16:rowId xmlns:a16="http://schemas.microsoft.com/office/drawing/2014/main" val="3036602731"/>
                  </a:ext>
                </a:extLst>
              </a:tr>
              <a:tr h="613965">
                <a:tc vMerge="1">
                  <a:txBody>
                    <a:bodyPr/>
                    <a:lstStyle/>
                    <a:p>
                      <a:pPr algn="ctr" rtl="0" fontAlgn="base"/>
                      <a:endParaRPr lang="en-US" b="0" i="0" dirty="0">
                        <a:solidFill>
                          <a:srgbClr val="000000"/>
                        </a:solidFill>
                        <a:effectLst/>
                      </a:endParaRPr>
                    </a:p>
                  </a:txBody>
                  <a:tcPr anchor="ctr">
                    <a:solidFill>
                      <a:schemeClr val="accent2">
                        <a:lumMod val="20000"/>
                        <a:lumOff val="80000"/>
                      </a:schemeClr>
                    </a:solidFill>
                  </a:tcPr>
                </a:tc>
                <a:tc vMerge="1">
                  <a:txBody>
                    <a:bodyPr/>
                    <a:lstStyle/>
                    <a:p>
                      <a:pPr algn="ctr" rtl="0" fontAlgn="base"/>
                      <a:endParaRPr lang="en-US" b="0" i="0" dirty="0">
                        <a:solidFill>
                          <a:srgbClr val="000000"/>
                        </a:solidFill>
                        <a:effectLst/>
                      </a:endParaRPr>
                    </a:p>
                  </a:txBody>
                  <a:tcPr anchor="ctr">
                    <a:solidFill>
                      <a:schemeClr val="accent2">
                        <a:lumMod val="20000"/>
                        <a:lumOff val="80000"/>
                      </a:schemeClr>
                    </a:solidFill>
                  </a:tcPr>
                </a:tc>
                <a:tc>
                  <a:txBody>
                    <a:bodyPr/>
                    <a:lstStyle/>
                    <a:p>
                      <a:pPr lvl="0" algn="ctr">
                        <a:lnSpc>
                          <a:spcPct val="100000"/>
                        </a:lnSpc>
                        <a:spcBef>
                          <a:spcPts val="0"/>
                        </a:spcBef>
                        <a:spcAft>
                          <a:spcPts val="0"/>
                        </a:spcAft>
                        <a:buNone/>
                      </a:pPr>
                      <a:r>
                        <a:rPr lang="en-US" sz="1800" b="0" i="0" u="none" strike="noStrike" noProof="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Freeze keys to the safe in ice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ACAD2">
                        <a:alpha val="50000"/>
                      </a:srgbClr>
                    </a:solidFill>
                  </a:tcPr>
                </a:tc>
                <a:tc>
                  <a:txBody>
                    <a:bodyPr/>
                    <a:lstStyle/>
                    <a:p>
                      <a:pPr lvl="0" algn="ctr" rtl="0">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Store keys in a safety deposit box at bank​</a:t>
                      </a:r>
                      <a:endParaRPr lang="en-US" sz="1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ACAD2">
                        <a:alpha val="50000"/>
                      </a:srgbClr>
                    </a:solidFill>
                  </a:tcPr>
                </a:tc>
                <a:extLst>
                  <a:ext uri="{0D108BD9-81ED-4DB2-BD59-A6C34878D82A}">
                    <a16:rowId xmlns:a16="http://schemas.microsoft.com/office/drawing/2014/main" val="3721750809"/>
                  </a:ext>
                </a:extLst>
              </a:tr>
              <a:tr h="870312">
                <a:tc>
                  <a:txBody>
                    <a:bodyPr/>
                    <a:lstStyle/>
                    <a:p>
                      <a:pPr algn="ctr" rtl="0" fontAlgn="base"/>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And​</a:t>
                      </a:r>
                      <a:endParaRPr lang="en-US" sz="1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F0F2">
                        <a:alpha val="50000"/>
                      </a:srgbClr>
                    </a:solidFill>
                  </a:tcPr>
                </a:tc>
                <a:tc>
                  <a:txBody>
                    <a:bodyPr/>
                    <a:lstStyle/>
                    <a:p>
                      <a:pPr algn="ctr" rtl="0" fontAlgn="base"/>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988​</a:t>
                      </a:r>
                    </a:p>
                    <a:p>
                      <a:pPr algn="ctr" rtl="0" fontAlgn="base"/>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Keep physical &amp; </a:t>
                      </a:r>
                      <a:endParaRPr lang="en-US" sz="1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emotional contact​</a:t>
                      </a:r>
                      <a:endParaRPr lang="en-US" sz="1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F0F2">
                        <a:alpha val="50000"/>
                      </a:srgbClr>
                    </a:solidFill>
                  </a:tcPr>
                </a:tc>
                <a:tc gridSpan="2">
                  <a:txBody>
                    <a:bodyPr/>
                    <a:lstStyle/>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Program 988 – Suicide &amp; Crisis Lifeline into phone so they can reach out for help.</a:t>
                      </a:r>
                    </a:p>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Keep bedroom doors open to maintain eyes and ears on them</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F0F2">
                        <a:alpha val="50000"/>
                      </a:srgbClr>
                    </a:solidFill>
                  </a:tcPr>
                </a:tc>
                <a:tc hMerge="1">
                  <a:txBody>
                    <a:bodyPr/>
                    <a:lstStyle/>
                    <a:p>
                      <a:endParaRPr lang="en-US"/>
                    </a:p>
                  </a:txBody>
                  <a:tcPr anchor="ctr">
                    <a:solidFill>
                      <a:srgbClr val="FFE8D9"/>
                    </a:solidFill>
                  </a:tcPr>
                </a:tc>
                <a:extLst>
                  <a:ext uri="{0D108BD9-81ED-4DB2-BD59-A6C34878D82A}">
                    <a16:rowId xmlns:a16="http://schemas.microsoft.com/office/drawing/2014/main" val="2930227862"/>
                  </a:ext>
                </a:extLst>
              </a:tr>
            </a:tbl>
          </a:graphicData>
        </a:graphic>
      </p:graphicFrame>
      <p:sp>
        <p:nvSpPr>
          <p:cNvPr id="5" name="Rectangle 4">
            <a:extLst>
              <a:ext uri="{FF2B5EF4-FFF2-40B4-BE49-F238E27FC236}">
                <a16:creationId xmlns:a16="http://schemas.microsoft.com/office/drawing/2014/main" id="{2A70ABA1-13EB-B151-0634-6090D29B79EB}"/>
              </a:ext>
            </a:extLst>
          </p:cNvPr>
          <p:cNvSpPr/>
          <p:nvPr/>
        </p:nvSpPr>
        <p:spPr>
          <a:xfrm>
            <a:off x="357380" y="2305318"/>
            <a:ext cx="11194970" cy="4436854"/>
          </a:xfrm>
          <a:prstGeom prst="rect">
            <a:avLst/>
          </a:prstGeom>
          <a:solidFill>
            <a:srgbClr val="5D0D25">
              <a:alpha val="85000"/>
            </a:srgbClr>
          </a:solidFill>
          <a:ln w="349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815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1132"/>
        </a:solidFill>
        <a:effectLst/>
      </p:bgPr>
    </p:bg>
    <p:spTree>
      <p:nvGrpSpPr>
        <p:cNvPr id="1" name="Shape 508"/>
        <p:cNvGrpSpPr/>
        <p:nvPr/>
      </p:nvGrpSpPr>
      <p:grpSpPr>
        <a:xfrm>
          <a:off x="0" y="0"/>
          <a:ext cx="0" cy="0"/>
          <a:chOff x="0" y="0"/>
          <a:chExt cx="0" cy="0"/>
        </a:xfrm>
      </p:grpSpPr>
      <p:sp>
        <p:nvSpPr>
          <p:cNvPr id="509" name="Google Shape;509;p33"/>
          <p:cNvSpPr txBox="1"/>
          <p:nvPr/>
        </p:nvSpPr>
        <p:spPr>
          <a:xfrm>
            <a:off x="367525" y="119814"/>
            <a:ext cx="11291930" cy="844634"/>
          </a:xfrm>
          <a:prstGeom prst="rect">
            <a:avLst/>
          </a:prstGeom>
          <a:noFill/>
          <a:ln>
            <a:noFill/>
          </a:ln>
        </p:spPr>
        <p:txBody>
          <a:bodyPr spcFirstLastPara="1" wrap="square" lIns="91425" tIns="91425" rIns="91425" bIns="91425" anchor="b" anchorCtr="0">
            <a:noAutofit/>
          </a:bodyPr>
          <a:lstStyle/>
          <a:p>
            <a:pPr marL="0" marR="0" lvl="0" indent="0" algn="l" rtl="0">
              <a:lnSpc>
                <a:spcPct val="115000"/>
              </a:lnSpc>
              <a:spcBef>
                <a:spcPts val="0"/>
              </a:spcBef>
              <a:spcAft>
                <a:spcPts val="0"/>
              </a:spcAft>
              <a:buClr>
                <a:srgbClr val="2D2929"/>
              </a:buClr>
              <a:buSzPts val="2400"/>
              <a:buFont typeface="Oswald SemiBold"/>
              <a:buNone/>
            </a:pPr>
            <a:r>
              <a:rPr lang="en-US" sz="3600" b="1" i="0" u="none" strike="noStrike" cap="none">
                <a:solidFill>
                  <a:srgbClr val="C6540D"/>
                </a:solidFill>
                <a:latin typeface="Oswald SemiBold"/>
                <a:ea typeface="Oswald SemiBold"/>
                <a:cs typeface="Oswald SemiBold"/>
                <a:sym typeface="Oswald SemiBold"/>
              </a:rPr>
              <a:t>KEEP THE CONVERSATION GOING</a:t>
            </a:r>
            <a:endParaRPr lang="en-US" sz="3600" b="0" i="1" u="none" strike="noStrike" cap="none">
              <a:solidFill>
                <a:srgbClr val="C6540D"/>
              </a:solidFill>
              <a:latin typeface="Calibri"/>
              <a:ea typeface="Calibri"/>
              <a:cs typeface="Calibri"/>
            </a:endParaRPr>
          </a:p>
        </p:txBody>
      </p:sp>
      <p:sp>
        <p:nvSpPr>
          <p:cNvPr id="515" name="Google Shape;515;p33"/>
          <p:cNvSpPr txBox="1"/>
          <p:nvPr/>
        </p:nvSpPr>
        <p:spPr>
          <a:xfrm>
            <a:off x="367525" y="5575330"/>
            <a:ext cx="609600" cy="68435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3000"/>
              <a:buFont typeface="Oswald SemiBold"/>
              <a:buNone/>
            </a:pPr>
            <a:endParaRPr sz="3000" b="0" i="0" u="none" strike="noStrike" cap="none">
              <a:solidFill>
                <a:srgbClr val="FFFFFF"/>
              </a:solidFill>
              <a:latin typeface="Oswald SemiBold"/>
              <a:ea typeface="Oswald SemiBold"/>
              <a:cs typeface="Oswald SemiBold"/>
              <a:sym typeface="Oswald SemiBold"/>
            </a:endParaRPr>
          </a:p>
        </p:txBody>
      </p:sp>
      <p:grpSp>
        <p:nvGrpSpPr>
          <p:cNvPr id="3" name="Group 2">
            <a:extLst>
              <a:ext uri="{FF2B5EF4-FFF2-40B4-BE49-F238E27FC236}">
                <a16:creationId xmlns:a16="http://schemas.microsoft.com/office/drawing/2014/main" id="{A43B042E-7CC3-845C-C119-69B3C5D10CA9}"/>
              </a:ext>
            </a:extLst>
          </p:cNvPr>
          <p:cNvGrpSpPr/>
          <p:nvPr/>
        </p:nvGrpSpPr>
        <p:grpSpPr>
          <a:xfrm>
            <a:off x="639453" y="1353437"/>
            <a:ext cx="10742171" cy="3113788"/>
            <a:chOff x="639453" y="1353437"/>
            <a:chExt cx="10742171" cy="2967307"/>
          </a:xfrm>
        </p:grpSpPr>
        <p:sp>
          <p:nvSpPr>
            <p:cNvPr id="510" name="Google Shape;510;p33"/>
            <p:cNvSpPr/>
            <p:nvPr/>
          </p:nvSpPr>
          <p:spPr>
            <a:xfrm>
              <a:off x="639453" y="1539679"/>
              <a:ext cx="609600" cy="721200"/>
            </a:xfrm>
            <a:prstGeom prst="rect">
              <a:avLst/>
            </a:prstGeom>
            <a:noFill/>
            <a:ln w="28575"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33"/>
            <p:cNvSpPr txBox="1"/>
            <p:nvPr/>
          </p:nvSpPr>
          <p:spPr>
            <a:xfrm>
              <a:off x="1738860" y="1353437"/>
              <a:ext cx="9642764" cy="2967307"/>
            </a:xfrm>
            <a:prstGeom prst="rect">
              <a:avLst/>
            </a:prstGeom>
            <a:noFill/>
            <a:ln>
              <a:noFill/>
            </a:ln>
          </p:spPr>
          <p:txBody>
            <a:bodyPr spcFirstLastPara="1" wrap="square" lIns="91425" tIns="91425" rIns="91425" bIns="91425" anchor="t" anchorCtr="0">
              <a:noAutofit/>
            </a:bodyPr>
            <a:lstStyle/>
            <a:p>
              <a:pPr lvl="0">
                <a:buClr>
                  <a:srgbClr val="2D2929"/>
                </a:buClr>
                <a:buSzPts val="2400"/>
              </a:pPr>
              <a:r>
                <a:rPr lang="en-US" sz="2800" b="1" dirty="0">
                  <a:solidFill>
                    <a:srgbClr val="C6540D"/>
                  </a:solidFill>
                  <a:latin typeface="Oswald SemiBold"/>
                  <a:ea typeface="Oswald SemiBold"/>
                  <a:cs typeface="Oswald SemiBold"/>
                  <a:sym typeface="Oswald SemiBold"/>
                </a:rPr>
                <a:t>Identify people who could help</a:t>
              </a:r>
            </a:p>
            <a:p>
              <a:pPr lvl="0">
                <a:buClr>
                  <a:srgbClr val="2D2929"/>
                </a:buClr>
                <a:buSzPts val="2400"/>
              </a:pPr>
              <a:endParaRPr lang="en-US" sz="800" b="1" dirty="0">
                <a:solidFill>
                  <a:srgbClr val="C6540D"/>
                </a:solidFill>
                <a:cs typeface="Arial"/>
              </a:endParaRPr>
            </a:p>
            <a:p>
              <a:pPr>
                <a:buClr>
                  <a:srgbClr val="29ABE2"/>
                </a:buClr>
                <a:buSzPts val="1800"/>
              </a:pPr>
              <a:r>
                <a:rPr lang="en-US" sz="2400" b="0" i="1" u="none" strike="noStrike" cap="none" dirty="0">
                  <a:solidFill>
                    <a:schemeClr val="lt1"/>
                  </a:solidFill>
                  <a:latin typeface="Calibri"/>
                  <a:ea typeface="Calibri"/>
                  <a:cs typeface="Calibri"/>
                  <a:sym typeface="Calibri"/>
                </a:rPr>
                <a:t>“Who do you trust to hold on to your firearms while you/your loved one is at risk</a:t>
              </a:r>
              <a:r>
                <a:rPr lang="en-US" sz="2400" i="1" dirty="0">
                  <a:solidFill>
                    <a:schemeClr val="lt1"/>
                  </a:solidFill>
                  <a:latin typeface="Calibri"/>
                  <a:ea typeface="Calibri"/>
                  <a:cs typeface="Calibri"/>
                  <a:sym typeface="Calibri"/>
                </a:rPr>
                <a:t> and unsafe</a:t>
              </a:r>
              <a:r>
                <a:rPr lang="en-US" sz="2400" b="0" i="1" u="none" strike="noStrike" cap="none" dirty="0">
                  <a:solidFill>
                    <a:schemeClr val="lt1"/>
                  </a:solidFill>
                  <a:latin typeface="Calibri"/>
                  <a:ea typeface="Calibri"/>
                  <a:cs typeface="Calibri"/>
                  <a:sym typeface="Calibri"/>
                </a:rPr>
                <a:t>?”</a:t>
              </a:r>
            </a:p>
            <a:p>
              <a:pPr>
                <a:buClr>
                  <a:srgbClr val="29ABE2"/>
                </a:buClr>
                <a:buSzPts val="1800"/>
              </a:pPr>
              <a:endParaRPr lang="en-US" sz="800" b="0" i="1" u="none" strike="noStrike" cap="none" dirty="0">
                <a:solidFill>
                  <a:schemeClr val="lt1"/>
                </a:solidFill>
                <a:latin typeface="Calibri"/>
                <a:ea typeface="Calibri"/>
                <a:cs typeface="Calibri"/>
                <a:sym typeface="Calibri"/>
              </a:endParaRPr>
            </a:p>
            <a:p>
              <a:pPr>
                <a:buClr>
                  <a:srgbClr val="29ABE2"/>
                </a:buClr>
                <a:buSzPts val="1800"/>
              </a:pPr>
              <a:endParaRPr lang="en-US" sz="800" b="0" i="1" u="none" strike="noStrike" cap="none" dirty="0">
                <a:solidFill>
                  <a:schemeClr val="lt1"/>
                </a:solidFill>
                <a:latin typeface="Calibri"/>
                <a:ea typeface="Calibri"/>
                <a:cs typeface="Calibri"/>
                <a:sym typeface="Calibri"/>
              </a:endParaRPr>
            </a:p>
            <a:p>
              <a:pPr>
                <a:buClr>
                  <a:srgbClr val="29ABE2"/>
                </a:buClr>
                <a:buSzPts val="1800"/>
              </a:pPr>
              <a:r>
                <a:rPr lang="en-US" sz="2400" i="1" dirty="0">
                  <a:solidFill>
                    <a:schemeClr val="lt1"/>
                  </a:solidFill>
                  <a:latin typeface="Calibri"/>
                  <a:ea typeface="Calibri"/>
                  <a:cs typeface="Calibri"/>
                  <a:sym typeface="Calibri"/>
                </a:rPr>
                <a:t>“Who else can be included in the plan to keep you/your loved one safer?”</a:t>
              </a:r>
            </a:p>
            <a:p>
              <a:pPr>
                <a:buClr>
                  <a:srgbClr val="29ABE2"/>
                </a:buClr>
                <a:buSzPts val="1800"/>
              </a:pPr>
              <a:endParaRPr lang="en-US" sz="800" i="1" dirty="0">
                <a:solidFill>
                  <a:schemeClr val="lt1"/>
                </a:solidFill>
                <a:latin typeface="Calibri"/>
                <a:ea typeface="Calibri"/>
                <a:cs typeface="Calibri"/>
                <a:sym typeface="Calibri"/>
              </a:endParaRPr>
            </a:p>
            <a:p>
              <a:pPr>
                <a:buClr>
                  <a:srgbClr val="29ABE2"/>
                </a:buClr>
                <a:buSzPts val="1800"/>
              </a:pPr>
              <a:endParaRPr lang="en-US" sz="800" b="0" i="1" u="none" strike="noStrike" cap="none" dirty="0">
                <a:solidFill>
                  <a:schemeClr val="lt1"/>
                </a:solidFill>
                <a:latin typeface="Calibri"/>
                <a:ea typeface="Calibri"/>
                <a:cs typeface="Calibri"/>
                <a:sym typeface="Calibri"/>
              </a:endParaRPr>
            </a:p>
            <a:p>
              <a:pPr>
                <a:buClr>
                  <a:srgbClr val="29ABE2"/>
                </a:buClr>
                <a:buSzPts val="1800"/>
              </a:pPr>
              <a:r>
                <a:rPr lang="en-US" sz="2400" i="1" dirty="0">
                  <a:solidFill>
                    <a:schemeClr val="lt1"/>
                  </a:solidFill>
                  <a:latin typeface="Calibri"/>
                  <a:ea typeface="Calibri"/>
                  <a:cs typeface="Calibri"/>
                  <a:sym typeface="Calibri"/>
                </a:rPr>
                <a:t>The goal is to keep them safe until they get to help, or help is brought to them.</a:t>
              </a:r>
            </a:p>
            <a:p>
              <a:pPr>
                <a:buClr>
                  <a:srgbClr val="29ABE2"/>
                </a:buClr>
                <a:buSzPts val="1800"/>
              </a:pPr>
              <a:endParaRPr lang="en-US" sz="2400" b="0" i="1" u="none" strike="noStrike" cap="none" dirty="0">
                <a:solidFill>
                  <a:schemeClr val="lt1"/>
                </a:solidFill>
                <a:latin typeface="Calibri"/>
                <a:ea typeface="Calibri"/>
                <a:cs typeface="Calibri"/>
                <a:sym typeface="Calibri"/>
              </a:endParaRPr>
            </a:p>
            <a:p>
              <a:pPr>
                <a:buClr>
                  <a:srgbClr val="29ABE2"/>
                </a:buClr>
                <a:buSzPts val="1800"/>
              </a:pPr>
              <a:endParaRPr lang="en-US" sz="2400" b="0" i="0" u="none" strike="noStrike" cap="none" dirty="0">
                <a:solidFill>
                  <a:schemeClr val="lt1"/>
                </a:solidFill>
                <a:sym typeface="Arial"/>
              </a:endParaRPr>
            </a:p>
            <a:p>
              <a:pPr marL="0" marR="0" lvl="0" indent="0" algn="l" rtl="0">
                <a:lnSpc>
                  <a:spcPct val="100000"/>
                </a:lnSpc>
                <a:spcBef>
                  <a:spcPts val="0"/>
                </a:spcBef>
                <a:spcAft>
                  <a:spcPts val="0"/>
                </a:spcAft>
                <a:buClr>
                  <a:srgbClr val="2D2929"/>
                </a:buClr>
                <a:buSzPts val="1300"/>
                <a:buFont typeface="Ubuntu Light"/>
                <a:buNone/>
              </a:pPr>
              <a:endParaRPr lang="en-US" sz="1800" b="0" i="1" u="none" strike="noStrike" cap="none" dirty="0">
                <a:solidFill>
                  <a:schemeClr val="lt1"/>
                </a:solidFill>
                <a:latin typeface="Calibri"/>
                <a:ea typeface="Calibri"/>
                <a:cs typeface="Calibri"/>
                <a:sym typeface="Calibri"/>
              </a:endParaRPr>
            </a:p>
          </p:txBody>
        </p:sp>
        <p:grpSp>
          <p:nvGrpSpPr>
            <p:cNvPr id="516" name="Google Shape;516;p33"/>
            <p:cNvGrpSpPr/>
            <p:nvPr/>
          </p:nvGrpSpPr>
          <p:grpSpPr>
            <a:xfrm>
              <a:off x="724904" y="1640193"/>
              <a:ext cx="471094" cy="507607"/>
              <a:chOff x="685475" y="2318350"/>
              <a:chExt cx="297750" cy="296200"/>
            </a:xfrm>
          </p:grpSpPr>
          <p:sp>
            <p:nvSpPr>
              <p:cNvPr id="517" name="Google Shape;517;p33"/>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18" name="Google Shape;518;p33"/>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19" name="Google Shape;519;p33"/>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grpSp>
      <p:grpSp>
        <p:nvGrpSpPr>
          <p:cNvPr id="2" name="Group 1">
            <a:extLst>
              <a:ext uri="{FF2B5EF4-FFF2-40B4-BE49-F238E27FC236}">
                <a16:creationId xmlns:a16="http://schemas.microsoft.com/office/drawing/2014/main" id="{96F3CDD7-90E5-74DA-C541-9FCD5C2E99ED}"/>
              </a:ext>
            </a:extLst>
          </p:cNvPr>
          <p:cNvGrpSpPr/>
          <p:nvPr/>
        </p:nvGrpSpPr>
        <p:grpSpPr>
          <a:xfrm>
            <a:off x="587290" y="4552326"/>
            <a:ext cx="11072165" cy="1353174"/>
            <a:chOff x="657299" y="2385897"/>
            <a:chExt cx="11072165" cy="1353174"/>
          </a:xfrm>
        </p:grpSpPr>
        <p:sp>
          <p:nvSpPr>
            <p:cNvPr id="513" name="Google Shape;513;p33"/>
            <p:cNvSpPr/>
            <p:nvPr/>
          </p:nvSpPr>
          <p:spPr>
            <a:xfrm>
              <a:off x="657299" y="2486972"/>
              <a:ext cx="609600" cy="721200"/>
            </a:xfrm>
            <a:prstGeom prst="rect">
              <a:avLst/>
            </a:prstGeom>
            <a:noFill/>
            <a:ln w="28575"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20" name="Google Shape;520;p33"/>
            <p:cNvGrpSpPr/>
            <p:nvPr/>
          </p:nvGrpSpPr>
          <p:grpSpPr>
            <a:xfrm>
              <a:off x="731257" y="2543137"/>
              <a:ext cx="471094" cy="507607"/>
              <a:chOff x="685475" y="2318350"/>
              <a:chExt cx="297750" cy="296200"/>
            </a:xfrm>
          </p:grpSpPr>
          <p:sp>
            <p:nvSpPr>
              <p:cNvPr id="521" name="Google Shape;521;p33"/>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22" name="Google Shape;522;p33"/>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23" name="Google Shape;523;p33"/>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524" name="Google Shape;524;p33"/>
            <p:cNvSpPr txBox="1"/>
            <p:nvPr/>
          </p:nvSpPr>
          <p:spPr>
            <a:xfrm>
              <a:off x="1680369" y="2385897"/>
              <a:ext cx="10049095" cy="1353174"/>
            </a:xfrm>
            <a:prstGeom prst="rect">
              <a:avLst/>
            </a:prstGeom>
            <a:noFill/>
            <a:ln>
              <a:noFill/>
            </a:ln>
          </p:spPr>
          <p:txBody>
            <a:bodyPr spcFirstLastPara="1" wrap="square" lIns="91425" tIns="91425" rIns="91425" bIns="91425" anchor="t" anchorCtr="0">
              <a:noAutofit/>
            </a:bodyPr>
            <a:lstStyle/>
            <a:p>
              <a:pPr lvl="0">
                <a:buClr>
                  <a:srgbClr val="2D2929"/>
                </a:buClr>
                <a:buSzPts val="2400"/>
              </a:pPr>
              <a:r>
                <a:rPr lang="en-US" sz="2700" b="1" dirty="0">
                  <a:solidFill>
                    <a:srgbClr val="C6540D"/>
                  </a:solidFill>
                  <a:latin typeface="Oswald SemiBold"/>
                  <a:ea typeface="Oswald SemiBold"/>
                  <a:cs typeface="Oswald SemiBold"/>
                  <a:sym typeface="Oswald SemiBold"/>
                </a:rPr>
                <a:t>Explore concerns about temporary removal of lethal means</a:t>
              </a:r>
            </a:p>
            <a:p>
              <a:pPr lvl="0">
                <a:buClr>
                  <a:srgbClr val="2D2929"/>
                </a:buClr>
                <a:buSzPts val="2400"/>
              </a:pPr>
              <a:endParaRPr lang="en-US" sz="800" b="1" dirty="0">
                <a:solidFill>
                  <a:srgbClr val="C6540D"/>
                </a:solidFill>
                <a:latin typeface="Oswald SemiBold"/>
                <a:ea typeface="Oswald SemiBold"/>
                <a:cs typeface="Oswald SemiBold"/>
              </a:endParaRPr>
            </a:p>
            <a:p>
              <a:pPr marL="0" marR="0" lvl="0" indent="0" algn="l" rtl="0">
                <a:lnSpc>
                  <a:spcPct val="100000"/>
                </a:lnSpc>
                <a:spcBef>
                  <a:spcPts val="0"/>
                </a:spcBef>
                <a:spcAft>
                  <a:spcPts val="0"/>
                </a:spcAft>
                <a:buClr>
                  <a:srgbClr val="29ABE2"/>
                </a:buClr>
                <a:buSzPts val="1800"/>
                <a:buFont typeface="Ubuntu Light"/>
                <a:buNone/>
              </a:pPr>
              <a:r>
                <a:rPr lang="en-US" sz="2400" b="0" i="1" u="none" strike="noStrike" cap="none" dirty="0">
                  <a:solidFill>
                    <a:schemeClr val="lt1"/>
                  </a:solidFill>
                  <a:latin typeface="Calibri"/>
                  <a:ea typeface="Calibri"/>
                  <a:cs typeface="Calibri"/>
                  <a:sym typeface="Calibri"/>
                </a:rPr>
                <a:t>“What are the roadblocks to temporarily removing or increasing the safe storage of firearms in your home ?”</a:t>
              </a:r>
              <a:endParaRPr sz="2400" b="0" i="0" u="none" strike="noStrike" cap="none" dirty="0">
                <a:solidFill>
                  <a:schemeClr val="lt1"/>
                </a:solidFill>
                <a:sym typeface="Arial"/>
              </a:endParaRPr>
            </a:p>
            <a:p>
              <a:pPr marL="0" marR="0" lvl="0" indent="0" algn="l" rtl="0">
                <a:lnSpc>
                  <a:spcPct val="100000"/>
                </a:lnSpc>
                <a:spcBef>
                  <a:spcPts val="0"/>
                </a:spcBef>
                <a:spcAft>
                  <a:spcPts val="0"/>
                </a:spcAft>
                <a:buClr>
                  <a:srgbClr val="2D2929"/>
                </a:buClr>
                <a:buSzPts val="1300"/>
                <a:buFont typeface="Ubuntu Light"/>
                <a:buNone/>
              </a:pPr>
              <a:endParaRPr sz="1200" b="0" i="0" u="none" strike="noStrike" cap="none" dirty="0">
                <a:solidFill>
                  <a:srgbClr val="2D2929"/>
                </a:solidFill>
                <a:latin typeface="Ubuntu Light"/>
                <a:ea typeface="Ubuntu Light"/>
                <a:cs typeface="Ubuntu Light"/>
                <a:sym typeface="Ubuntu Light"/>
              </a:endParaRPr>
            </a:p>
          </p:txBody>
        </p:sp>
      </p:grpSp>
    </p:spTree>
    <p:extLst>
      <p:ext uri="{BB962C8B-B14F-4D97-AF65-F5344CB8AC3E}">
        <p14:creationId xmlns:p14="http://schemas.microsoft.com/office/powerpoint/2010/main" val="1450020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1132"/>
        </a:solidFill>
        <a:effectLst/>
      </p:bgPr>
    </p:bg>
    <p:spTree>
      <p:nvGrpSpPr>
        <p:cNvPr id="1" name="Shape 544"/>
        <p:cNvGrpSpPr/>
        <p:nvPr/>
      </p:nvGrpSpPr>
      <p:grpSpPr>
        <a:xfrm>
          <a:off x="0" y="0"/>
          <a:ext cx="0" cy="0"/>
          <a:chOff x="0" y="0"/>
          <a:chExt cx="0" cy="0"/>
        </a:xfrm>
      </p:grpSpPr>
      <p:pic>
        <p:nvPicPr>
          <p:cNvPr id="2" name="Google Shape;504;p30" descr="Icon&#10;&#10;Description automatically generated">
            <a:extLst>
              <a:ext uri="{FF2B5EF4-FFF2-40B4-BE49-F238E27FC236}">
                <a16:creationId xmlns:a16="http://schemas.microsoft.com/office/drawing/2014/main" id="{A6315096-CEBB-B564-5C71-FF72DE3D98E1}"/>
              </a:ext>
            </a:extLst>
          </p:cNvPr>
          <p:cNvPicPr preferRelativeResize="0"/>
          <p:nvPr/>
        </p:nvPicPr>
        <p:blipFill rotWithShape="1">
          <a:blip r:embed="rId4">
            <a:alphaModFix/>
          </a:blip>
          <a:srcRect/>
          <a:stretch/>
        </p:blipFill>
        <p:spPr>
          <a:xfrm>
            <a:off x="10472074" y="5223535"/>
            <a:ext cx="1118121" cy="1118121"/>
          </a:xfrm>
          <a:prstGeom prst="rect">
            <a:avLst/>
          </a:prstGeom>
          <a:noFill/>
          <a:ln>
            <a:noFill/>
          </a:ln>
        </p:spPr>
      </p:pic>
      <p:sp>
        <p:nvSpPr>
          <p:cNvPr id="4" name="Google Shape;505;p30">
            <a:extLst>
              <a:ext uri="{FF2B5EF4-FFF2-40B4-BE49-F238E27FC236}">
                <a16:creationId xmlns:a16="http://schemas.microsoft.com/office/drawing/2014/main" id="{6B0AD77C-AE1A-8D42-91CB-F15233A9227B}"/>
              </a:ext>
            </a:extLst>
          </p:cNvPr>
          <p:cNvSpPr txBox="1"/>
          <p:nvPr/>
        </p:nvSpPr>
        <p:spPr>
          <a:xfrm>
            <a:off x="667422" y="5783173"/>
            <a:ext cx="3993266"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1200">
                <a:solidFill>
                  <a:schemeClr val="lt1"/>
                </a:solidFill>
                <a:latin typeface="Calibri"/>
                <a:ea typeface="Calibri"/>
                <a:cs typeface="Calibri"/>
                <a:sym typeface="Calibri"/>
              </a:rPr>
              <a:t>Courtesy of Worried About A Veteran</a:t>
            </a:r>
            <a:endParaRPr/>
          </a:p>
        </p:txBody>
      </p:sp>
      <p:pic>
        <p:nvPicPr>
          <p:cNvPr id="5" name="Online Media 4" title="SMVF_FRED_FINAL">
            <a:hlinkClick r:id="" action="ppaction://media"/>
            <a:extLst>
              <a:ext uri="{FF2B5EF4-FFF2-40B4-BE49-F238E27FC236}">
                <a16:creationId xmlns:a16="http://schemas.microsoft.com/office/drawing/2014/main" id="{210CF73E-1210-D6D3-B935-6EC3BF2971FC}"/>
              </a:ext>
            </a:extLst>
          </p:cNvPr>
          <p:cNvPicPr>
            <a:picLocks noRot="1" noChangeAspect="1"/>
          </p:cNvPicPr>
          <p:nvPr>
            <a:videoFile r:link="rId1"/>
          </p:nvPr>
        </p:nvPicPr>
        <p:blipFill>
          <a:blip r:embed="rId5"/>
          <a:stretch>
            <a:fillRect/>
          </a:stretch>
        </p:blipFill>
        <p:spPr>
          <a:xfrm>
            <a:off x="769582" y="494732"/>
            <a:ext cx="9651999" cy="5288507"/>
          </a:xfrm>
          <a:prstGeom prst="rect">
            <a:avLst/>
          </a:prstGeom>
        </p:spPr>
      </p:pic>
    </p:spTree>
    <p:extLst>
      <p:ext uri="{BB962C8B-B14F-4D97-AF65-F5344CB8AC3E}">
        <p14:creationId xmlns:p14="http://schemas.microsoft.com/office/powerpoint/2010/main" val="466365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1132"/>
        </a:solidFill>
        <a:effectLst/>
      </p:bgPr>
    </p:bg>
    <p:spTree>
      <p:nvGrpSpPr>
        <p:cNvPr id="1" name="Shape 508"/>
        <p:cNvGrpSpPr/>
        <p:nvPr/>
      </p:nvGrpSpPr>
      <p:grpSpPr>
        <a:xfrm>
          <a:off x="0" y="0"/>
          <a:ext cx="0" cy="0"/>
          <a:chOff x="0" y="0"/>
          <a:chExt cx="0" cy="0"/>
        </a:xfrm>
      </p:grpSpPr>
      <p:sp>
        <p:nvSpPr>
          <p:cNvPr id="509" name="Google Shape;509;p33"/>
          <p:cNvSpPr txBox="1"/>
          <p:nvPr/>
        </p:nvSpPr>
        <p:spPr>
          <a:xfrm>
            <a:off x="367525" y="119814"/>
            <a:ext cx="11291930" cy="844634"/>
          </a:xfrm>
          <a:prstGeom prst="rect">
            <a:avLst/>
          </a:prstGeom>
          <a:noFill/>
          <a:ln>
            <a:noFill/>
          </a:ln>
        </p:spPr>
        <p:txBody>
          <a:bodyPr spcFirstLastPara="1" wrap="square" lIns="91425" tIns="91425" rIns="91425" bIns="91425" anchor="b" anchorCtr="0">
            <a:noAutofit/>
          </a:bodyPr>
          <a:lstStyle/>
          <a:p>
            <a:pPr marL="0" marR="0" lvl="0" indent="0" algn="l" rtl="0">
              <a:lnSpc>
                <a:spcPct val="115000"/>
              </a:lnSpc>
              <a:spcBef>
                <a:spcPts val="0"/>
              </a:spcBef>
              <a:spcAft>
                <a:spcPts val="0"/>
              </a:spcAft>
              <a:buClr>
                <a:srgbClr val="2D2929"/>
              </a:buClr>
              <a:buSzPts val="2400"/>
              <a:buFont typeface="Oswald SemiBold"/>
              <a:buNone/>
            </a:pPr>
            <a:r>
              <a:rPr lang="en-US" sz="3600" b="1" i="0" u="none" strike="noStrike" cap="none" dirty="0">
                <a:solidFill>
                  <a:srgbClr val="C6540D"/>
                </a:solidFill>
                <a:latin typeface="Oswald SemiBold"/>
                <a:ea typeface="Oswald SemiBold"/>
                <a:cs typeface="Oswald SemiBold"/>
                <a:sym typeface="Oswald SemiBold"/>
              </a:rPr>
              <a:t>KEEP THE CONVERSATION GOING</a:t>
            </a:r>
            <a:endParaRPr lang="en-US" sz="3600" b="0" i="1" u="none" strike="noStrike" cap="none" dirty="0">
              <a:solidFill>
                <a:srgbClr val="C6540D"/>
              </a:solidFill>
              <a:latin typeface="Calibri"/>
              <a:ea typeface="Calibri"/>
              <a:cs typeface="Calibri"/>
            </a:endParaRPr>
          </a:p>
        </p:txBody>
      </p:sp>
      <p:sp>
        <p:nvSpPr>
          <p:cNvPr id="515" name="Google Shape;515;p33"/>
          <p:cNvSpPr txBox="1"/>
          <p:nvPr/>
        </p:nvSpPr>
        <p:spPr>
          <a:xfrm>
            <a:off x="367525" y="5575330"/>
            <a:ext cx="609600" cy="68435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3000"/>
              <a:buFont typeface="Oswald SemiBold"/>
              <a:buNone/>
            </a:pPr>
            <a:endParaRPr sz="3000" b="0" i="0" u="none" strike="noStrike" cap="none">
              <a:solidFill>
                <a:srgbClr val="FFFFFF"/>
              </a:solidFill>
              <a:latin typeface="Oswald SemiBold"/>
              <a:ea typeface="Oswald SemiBold"/>
              <a:cs typeface="Oswald SemiBold"/>
              <a:sym typeface="Oswald SemiBold"/>
            </a:endParaRPr>
          </a:p>
        </p:txBody>
      </p:sp>
      <p:grpSp>
        <p:nvGrpSpPr>
          <p:cNvPr id="3" name="Group 2">
            <a:extLst>
              <a:ext uri="{FF2B5EF4-FFF2-40B4-BE49-F238E27FC236}">
                <a16:creationId xmlns:a16="http://schemas.microsoft.com/office/drawing/2014/main" id="{F6319CCA-1BA0-1598-7492-2A5F62BBE258}"/>
              </a:ext>
            </a:extLst>
          </p:cNvPr>
          <p:cNvGrpSpPr/>
          <p:nvPr/>
        </p:nvGrpSpPr>
        <p:grpSpPr>
          <a:xfrm>
            <a:off x="672325" y="1267867"/>
            <a:ext cx="11058997" cy="2126890"/>
            <a:chOff x="658525" y="3755553"/>
            <a:chExt cx="11058997" cy="2126890"/>
          </a:xfrm>
        </p:grpSpPr>
        <p:sp>
          <p:nvSpPr>
            <p:cNvPr id="525" name="Google Shape;525;p33"/>
            <p:cNvSpPr/>
            <p:nvPr/>
          </p:nvSpPr>
          <p:spPr>
            <a:xfrm>
              <a:off x="658525" y="3932020"/>
              <a:ext cx="609600" cy="721200"/>
            </a:xfrm>
            <a:prstGeom prst="rect">
              <a:avLst/>
            </a:prstGeom>
            <a:noFill/>
            <a:ln w="28575"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 name="Group 1">
              <a:extLst>
                <a:ext uri="{FF2B5EF4-FFF2-40B4-BE49-F238E27FC236}">
                  <a16:creationId xmlns:a16="http://schemas.microsoft.com/office/drawing/2014/main" id="{43B8A821-A44D-AC22-46A7-71427645F892}"/>
                </a:ext>
              </a:extLst>
            </p:cNvPr>
            <p:cNvGrpSpPr/>
            <p:nvPr/>
          </p:nvGrpSpPr>
          <p:grpSpPr>
            <a:xfrm>
              <a:off x="735867" y="3755553"/>
              <a:ext cx="10981655" cy="2126890"/>
              <a:chOff x="736480" y="3774742"/>
              <a:chExt cx="10981655" cy="2126890"/>
            </a:xfrm>
          </p:grpSpPr>
          <p:grpSp>
            <p:nvGrpSpPr>
              <p:cNvPr id="526" name="Google Shape;526;p33"/>
              <p:cNvGrpSpPr/>
              <p:nvPr/>
            </p:nvGrpSpPr>
            <p:grpSpPr>
              <a:xfrm>
                <a:off x="736480" y="3993390"/>
                <a:ext cx="471094" cy="598460"/>
                <a:chOff x="685475" y="2318350"/>
                <a:chExt cx="297750" cy="296200"/>
              </a:xfrm>
            </p:grpSpPr>
            <p:sp>
              <p:nvSpPr>
                <p:cNvPr id="527" name="Google Shape;527;p33"/>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28" name="Google Shape;528;p33"/>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29" name="Google Shape;529;p33"/>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531" name="Google Shape;531;p33"/>
              <p:cNvSpPr txBox="1"/>
              <p:nvPr/>
            </p:nvSpPr>
            <p:spPr>
              <a:xfrm>
                <a:off x="1774956" y="3774742"/>
                <a:ext cx="9943179" cy="2126890"/>
              </a:xfrm>
              <a:prstGeom prst="rect">
                <a:avLst/>
              </a:prstGeom>
              <a:noFill/>
              <a:ln>
                <a:noFill/>
              </a:ln>
            </p:spPr>
            <p:txBody>
              <a:bodyPr spcFirstLastPara="1" wrap="square" lIns="91425" tIns="91425" rIns="91425" bIns="91425" anchor="t" anchorCtr="0">
                <a:noAutofit/>
              </a:bodyPr>
              <a:lstStyle/>
              <a:p>
                <a:pPr lvl="0">
                  <a:buClr>
                    <a:srgbClr val="2D2929"/>
                  </a:buClr>
                  <a:buSzPts val="2400"/>
                </a:pPr>
                <a:r>
                  <a:rPr lang="en-US" sz="2600" b="1" dirty="0">
                    <a:solidFill>
                      <a:srgbClr val="C6540D"/>
                    </a:solidFill>
                    <a:latin typeface="Oswald SemiBold"/>
                    <a:ea typeface="Oswald SemiBold"/>
                    <a:cs typeface="Oswald SemiBold"/>
                    <a:sym typeface="Oswald SemiBold"/>
                  </a:rPr>
                  <a:t>Explore safe storage strategies to store firearms safely in the home</a:t>
                </a:r>
              </a:p>
              <a:p>
                <a:pPr lvl="0">
                  <a:buClr>
                    <a:srgbClr val="2D2929"/>
                  </a:buClr>
                  <a:buSzPts val="2400"/>
                </a:pPr>
                <a:endParaRPr lang="en-US" sz="800" b="1" dirty="0">
                  <a:solidFill>
                    <a:srgbClr val="C6540D"/>
                  </a:solidFill>
                  <a:latin typeface="Oswald SemiBold"/>
                  <a:ea typeface="Oswald SemiBold"/>
                  <a:cs typeface="Oswald SemiBold"/>
                </a:endParaRPr>
              </a:p>
              <a:p>
                <a:pPr marL="0" marR="0" lvl="0" indent="0" algn="l" rtl="0">
                  <a:lnSpc>
                    <a:spcPct val="100000"/>
                  </a:lnSpc>
                  <a:spcBef>
                    <a:spcPts val="0"/>
                  </a:spcBef>
                  <a:spcAft>
                    <a:spcPts val="0"/>
                  </a:spcAft>
                  <a:buClr>
                    <a:srgbClr val="29ABE2"/>
                  </a:buClr>
                  <a:buSzPts val="1800"/>
                  <a:buFont typeface="Ubuntu Light"/>
                  <a:buNone/>
                </a:pPr>
                <a:r>
                  <a:rPr lang="en-US" sz="2400" b="0" i="1" u="none" strike="noStrike" cap="none" dirty="0">
                    <a:solidFill>
                      <a:schemeClr val="lt1"/>
                    </a:solidFill>
                    <a:latin typeface="Calibri"/>
                    <a:ea typeface="Calibri"/>
                    <a:cs typeface="Calibri"/>
                    <a:sym typeface="Calibri"/>
                  </a:rPr>
                  <a:t>“What are some things that would increase firearm safety in the home?</a:t>
                </a:r>
              </a:p>
              <a:p>
                <a:pPr marL="0" marR="0" lvl="0" indent="0" algn="l" rtl="0">
                  <a:lnSpc>
                    <a:spcPct val="100000"/>
                  </a:lnSpc>
                  <a:spcBef>
                    <a:spcPts val="0"/>
                  </a:spcBef>
                  <a:spcAft>
                    <a:spcPts val="0"/>
                  </a:spcAft>
                  <a:buClr>
                    <a:srgbClr val="29ABE2"/>
                  </a:buClr>
                  <a:buSzPts val="1800"/>
                  <a:buFont typeface="Ubuntu Light"/>
                  <a:buNone/>
                </a:pPr>
                <a:endParaRPr lang="en-US" sz="800" b="0" i="1"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29ABE2"/>
                  </a:buClr>
                  <a:buSzPts val="1800"/>
                  <a:buFont typeface="Ubuntu Light"/>
                  <a:buNone/>
                </a:pPr>
                <a:endParaRPr sz="800" b="0" i="0" u="none" strike="noStrike" cap="none" dirty="0">
                  <a:solidFill>
                    <a:schemeClr val="lt1"/>
                  </a:solidFill>
                  <a:sym typeface="Arial"/>
                </a:endParaRPr>
              </a:p>
              <a:p>
                <a:pPr marL="0" marR="0" lvl="0" indent="0" algn="l" rtl="0">
                  <a:lnSpc>
                    <a:spcPct val="100000"/>
                  </a:lnSpc>
                  <a:spcBef>
                    <a:spcPts val="0"/>
                  </a:spcBef>
                  <a:spcAft>
                    <a:spcPts val="0"/>
                  </a:spcAft>
                  <a:buClr>
                    <a:srgbClr val="29ABE2"/>
                  </a:buClr>
                  <a:buSzPts val="1800"/>
                  <a:buFont typeface="Ubuntu Light"/>
                  <a:buNone/>
                </a:pPr>
                <a:r>
                  <a:rPr lang="en-US" sz="2400" b="0" i="1" u="none" strike="noStrike" cap="none" dirty="0">
                    <a:solidFill>
                      <a:schemeClr val="lt1"/>
                    </a:solidFill>
                    <a:latin typeface="Calibri"/>
                    <a:ea typeface="Calibri"/>
                    <a:cs typeface="Calibri"/>
                    <a:sym typeface="Calibri"/>
                  </a:rPr>
                  <a:t>“What would you feel comfortable doing to increase the safe storage of your firearms?</a:t>
                </a:r>
                <a:endParaRPr sz="2400" b="0" i="1"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2D2929"/>
                  </a:buClr>
                  <a:buSzPts val="1300"/>
                  <a:buFont typeface="Ubuntu Light"/>
                  <a:buNone/>
                </a:pPr>
                <a:endParaRPr sz="1200" b="0" i="0" u="none" strike="noStrike" cap="none" dirty="0">
                  <a:solidFill>
                    <a:srgbClr val="2D2929"/>
                  </a:solidFill>
                  <a:latin typeface="Ubuntu Light"/>
                  <a:ea typeface="Ubuntu Light"/>
                  <a:cs typeface="Ubuntu Light"/>
                  <a:sym typeface="Ubuntu Light"/>
                </a:endParaRPr>
              </a:p>
            </p:txBody>
          </p:sp>
        </p:grpSp>
      </p:grpSp>
      <p:sp>
        <p:nvSpPr>
          <p:cNvPr id="5" name="Google Shape;314;p41">
            <a:extLst>
              <a:ext uri="{FF2B5EF4-FFF2-40B4-BE49-F238E27FC236}">
                <a16:creationId xmlns:a16="http://schemas.microsoft.com/office/drawing/2014/main" id="{AC5E0382-E930-AC73-8B4B-EB3CFAD929D5}"/>
              </a:ext>
            </a:extLst>
          </p:cNvPr>
          <p:cNvSpPr txBox="1">
            <a:spLocks/>
          </p:cNvSpPr>
          <p:nvPr/>
        </p:nvSpPr>
        <p:spPr>
          <a:xfrm>
            <a:off x="1807668" y="5825067"/>
            <a:ext cx="7948758" cy="8692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1pPr>
            <a:lvl2pPr marL="914400" marR="0" lvl="1"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2pPr>
            <a:lvl3pPr marL="1371600" marR="0" lvl="2"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3pPr>
            <a:lvl4pPr marL="1828800" marR="0" lvl="3"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4pPr>
            <a:lvl5pPr marL="2286000" marR="0" lvl="4"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5pPr>
            <a:lvl6pPr marL="2743200" marR="0" lvl="5"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6pPr>
            <a:lvl7pPr marL="3200400" marR="0" lvl="6"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7pPr>
            <a:lvl8pPr marL="3657600" marR="0" lvl="7"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8pPr>
            <a:lvl9pPr marL="4114800" marR="0" lvl="8" indent="-285750" algn="l" rtl="0">
              <a:lnSpc>
                <a:spcPct val="100000"/>
              </a:lnSpc>
              <a:spcBef>
                <a:spcPts val="0"/>
              </a:spcBef>
              <a:spcAft>
                <a:spcPts val="0"/>
              </a:spcAft>
              <a:buClr>
                <a:srgbClr val="2D2929"/>
              </a:buClr>
              <a:buSzPts val="900"/>
              <a:buFont typeface="Ubuntu Light"/>
              <a:buNone/>
              <a:defRPr sz="1200" b="0" i="0" u="none" strike="noStrike" cap="none">
                <a:solidFill>
                  <a:srgbClr val="2D2929"/>
                </a:solidFill>
                <a:latin typeface="Ubuntu Light"/>
                <a:ea typeface="Ubuntu Light"/>
                <a:cs typeface="Ubuntu Light"/>
                <a:sym typeface="Ubuntu Light"/>
              </a:defRPr>
            </a:lvl9pPr>
          </a:lstStyle>
          <a:p>
            <a:pPr marL="0" marR="0" lvl="0" indent="0" algn="ctr" defTabSz="914400" rtl="0" eaLnBrk="1" fontAlgn="auto" latinLnBrk="0" hangingPunct="1">
              <a:lnSpc>
                <a:spcPct val="100000"/>
              </a:lnSpc>
              <a:spcBef>
                <a:spcPts val="0"/>
              </a:spcBef>
              <a:spcAft>
                <a:spcPts val="0"/>
              </a:spcAft>
              <a:buClr>
                <a:srgbClr val="2D2929"/>
              </a:buClr>
              <a:buSzPts val="1300"/>
              <a:buFont typeface="Ubuntu Light"/>
              <a:buNone/>
              <a:tabLst/>
              <a:defRPr/>
            </a:pPr>
            <a:r>
              <a:rPr kumimoji="0" lang="en-US" sz="1800" b="0" i="1" u="none" strike="noStrike" kern="0" cap="none" spc="0" normalizeH="0" baseline="0" noProof="0" dirty="0">
                <a:ln>
                  <a:noFill/>
                </a:ln>
                <a:solidFill>
                  <a:srgbClr val="FFFF00"/>
                </a:solidFill>
                <a:effectLst/>
                <a:uLnTx/>
                <a:uFillTx/>
                <a:latin typeface="+mn-lt"/>
                <a:sym typeface="Ubuntu Light"/>
              </a:rPr>
              <a:t>Putting time and distance between a suicidal person and highly lethal means MAY save a life</a:t>
            </a:r>
            <a:endParaRPr lang="en-US" sz="1800" b="0" i="1" u="none" strike="noStrike" kern="0" cap="none" spc="0" normalizeH="0" baseline="0" noProof="0" dirty="0">
              <a:ln>
                <a:noFill/>
              </a:ln>
              <a:solidFill>
                <a:srgbClr val="FFFF00"/>
              </a:solidFill>
              <a:effectLst/>
              <a:uLnTx/>
              <a:uFillTx/>
              <a:latin typeface="+mn-lt"/>
            </a:endParaRPr>
          </a:p>
        </p:txBody>
      </p:sp>
      <p:pic>
        <p:nvPicPr>
          <p:cNvPr id="6" name="Picture 5" descr="A picture containing text, sign&#10;&#10;Description automatically generated">
            <a:extLst>
              <a:ext uri="{FF2B5EF4-FFF2-40B4-BE49-F238E27FC236}">
                <a16:creationId xmlns:a16="http://schemas.microsoft.com/office/drawing/2014/main" id="{C7372513-0D95-0EFD-1FAC-421A646B1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6426" y="5245936"/>
            <a:ext cx="1492250" cy="1492250"/>
          </a:xfrm>
          <a:prstGeom prst="rect">
            <a:avLst/>
          </a:prstGeom>
        </p:spPr>
      </p:pic>
    </p:spTree>
    <p:extLst>
      <p:ext uri="{BB962C8B-B14F-4D97-AF65-F5344CB8AC3E}">
        <p14:creationId xmlns:p14="http://schemas.microsoft.com/office/powerpoint/2010/main" val="429158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2;p36">
            <a:extLst>
              <a:ext uri="{FF2B5EF4-FFF2-40B4-BE49-F238E27FC236}">
                <a16:creationId xmlns:a16="http://schemas.microsoft.com/office/drawing/2014/main" id="{51531352-9FB2-470E-A46C-8FD7969D4044}"/>
              </a:ext>
            </a:extLst>
          </p:cNvPr>
          <p:cNvSpPr txBox="1">
            <a:spLocks/>
          </p:cNvSpPr>
          <p:nvPr/>
        </p:nvSpPr>
        <p:spPr>
          <a:xfrm>
            <a:off x="490233" y="142439"/>
            <a:ext cx="4290000" cy="143180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9pPr>
          </a:lstStyle>
          <a:p>
            <a:pPr marL="0" marR="0" lvl="0" indent="0" algn="l" defTabSz="914400" rtl="0" eaLnBrk="1" fontAlgn="auto" latinLnBrk="0" hangingPunct="1">
              <a:lnSpc>
                <a:spcPct val="115000"/>
              </a:lnSpc>
              <a:spcBef>
                <a:spcPts val="0"/>
              </a:spcBef>
              <a:spcAft>
                <a:spcPts val="0"/>
              </a:spcAft>
              <a:buClr>
                <a:srgbClr val="2D2929"/>
              </a:buClr>
              <a:buSzPts val="2400"/>
              <a:buFont typeface="Oswald SemiBold"/>
              <a:buNone/>
              <a:tabLst/>
              <a:defRPr/>
            </a:pPr>
            <a:r>
              <a:rPr kumimoji="0" lang="en-US" sz="3600" b="1" i="0" u="none" strike="noStrike" kern="0" cap="all" spc="0" normalizeH="0" noProof="0">
                <a:ln>
                  <a:noFill/>
                </a:ln>
                <a:solidFill>
                  <a:srgbClr val="C6540D"/>
                </a:solidFill>
                <a:effectLst/>
                <a:uLnTx/>
                <a:uFillTx/>
                <a:latin typeface="Oswald SemiBold"/>
                <a:sym typeface="Oswald SemiBold"/>
              </a:rPr>
              <a:t>Standard Home </a:t>
            </a:r>
          </a:p>
          <a:p>
            <a:pPr marL="0" marR="0" lvl="0" indent="0" algn="l" defTabSz="914400" rtl="0" eaLnBrk="1" fontAlgn="auto" latinLnBrk="0" hangingPunct="1">
              <a:lnSpc>
                <a:spcPct val="115000"/>
              </a:lnSpc>
              <a:spcBef>
                <a:spcPts val="0"/>
              </a:spcBef>
              <a:spcAft>
                <a:spcPts val="0"/>
              </a:spcAft>
              <a:buClr>
                <a:srgbClr val="2D2929"/>
              </a:buClr>
              <a:buSzPts val="2400"/>
              <a:buFont typeface="Oswald SemiBold"/>
              <a:buNone/>
              <a:tabLst/>
              <a:defRPr/>
            </a:pPr>
            <a:r>
              <a:rPr kumimoji="0" lang="en-US" sz="3600" b="1" i="0" u="none" strike="noStrike" kern="0" cap="all" spc="0" normalizeH="0" noProof="0">
                <a:ln>
                  <a:noFill/>
                </a:ln>
                <a:solidFill>
                  <a:srgbClr val="C6540D"/>
                </a:solidFill>
                <a:effectLst/>
                <a:uLnTx/>
                <a:uFillTx/>
                <a:latin typeface="Oswald SemiBold"/>
                <a:sym typeface="Oswald SemiBold"/>
              </a:rPr>
              <a:t>Safety Practices</a:t>
            </a:r>
          </a:p>
        </p:txBody>
      </p:sp>
      <p:sp>
        <p:nvSpPr>
          <p:cNvPr id="5" name="Google Shape;275;p36">
            <a:extLst>
              <a:ext uri="{FF2B5EF4-FFF2-40B4-BE49-F238E27FC236}">
                <a16:creationId xmlns:a16="http://schemas.microsoft.com/office/drawing/2014/main" id="{37E0D62B-05A6-9630-5E17-08C34B475EF2}"/>
              </a:ext>
            </a:extLst>
          </p:cNvPr>
          <p:cNvSpPr txBox="1">
            <a:spLocks/>
          </p:cNvSpPr>
          <p:nvPr/>
        </p:nvSpPr>
        <p:spPr>
          <a:xfrm>
            <a:off x="410022" y="1574240"/>
            <a:ext cx="4757185" cy="50278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2D2929"/>
              </a:buClr>
              <a:buSzPts val="1300"/>
              <a:buFont typeface="Ubuntu Light"/>
              <a:buNone/>
              <a:defRPr sz="1200" b="0" i="0" u="none" strike="noStrike" cap="none">
                <a:solidFill>
                  <a:srgbClr val="C69C6D"/>
                </a:solidFill>
                <a:latin typeface="Ubuntu Light"/>
                <a:ea typeface="Ubuntu Light"/>
                <a:cs typeface="Ubuntu Light"/>
                <a:sym typeface="Ubuntu Light"/>
              </a:defRPr>
            </a:lvl1pPr>
            <a:lvl2pPr marL="914400" marR="0" lvl="1" indent="-311150" algn="l" rtl="0">
              <a:lnSpc>
                <a:spcPct val="100000"/>
              </a:lnSpc>
              <a:spcBef>
                <a:spcPts val="0"/>
              </a:spcBef>
              <a:spcAft>
                <a:spcPts val="0"/>
              </a:spcAft>
              <a:buClr>
                <a:srgbClr val="2D2929"/>
              </a:buClr>
              <a:buSzPts val="1300"/>
              <a:buFont typeface="Ubuntu Light"/>
              <a:buNone/>
              <a:defRPr sz="1300" b="0" i="0" u="none" strike="noStrike" cap="none">
                <a:solidFill>
                  <a:srgbClr val="C69C6D"/>
                </a:solidFill>
                <a:latin typeface="Ubuntu Light"/>
                <a:ea typeface="Ubuntu Light"/>
                <a:cs typeface="Ubuntu Light"/>
                <a:sym typeface="Ubuntu Light"/>
              </a:defRPr>
            </a:lvl2pPr>
            <a:lvl3pPr marL="1371600" marR="0" lvl="2" indent="-304800" algn="l" rtl="0">
              <a:lnSpc>
                <a:spcPct val="100000"/>
              </a:lnSpc>
              <a:spcBef>
                <a:spcPts val="0"/>
              </a:spcBef>
              <a:spcAft>
                <a:spcPts val="0"/>
              </a:spcAft>
              <a:buClr>
                <a:srgbClr val="2D2929"/>
              </a:buClr>
              <a:buSzPts val="1200"/>
              <a:buFont typeface="Ubuntu Light"/>
              <a:buNone/>
              <a:defRPr sz="1200" b="0" i="0" u="none" strike="noStrike" cap="none">
                <a:solidFill>
                  <a:srgbClr val="C69C6D"/>
                </a:solidFill>
                <a:latin typeface="Ubuntu Light"/>
                <a:ea typeface="Ubuntu Light"/>
                <a:cs typeface="Ubuntu Light"/>
                <a:sym typeface="Ubuntu Light"/>
              </a:defRPr>
            </a:lvl3pPr>
            <a:lvl4pPr marL="1828800" marR="0" lvl="3" indent="-304800" algn="l" rtl="0">
              <a:lnSpc>
                <a:spcPct val="100000"/>
              </a:lnSpc>
              <a:spcBef>
                <a:spcPts val="0"/>
              </a:spcBef>
              <a:spcAft>
                <a:spcPts val="0"/>
              </a:spcAft>
              <a:buClr>
                <a:srgbClr val="2D2929"/>
              </a:buClr>
              <a:buSzPts val="1200"/>
              <a:buFont typeface="Ubuntu Light"/>
              <a:buNone/>
              <a:defRPr sz="1200" b="0" i="0" u="none" strike="noStrike" cap="none">
                <a:solidFill>
                  <a:srgbClr val="C69C6D"/>
                </a:solidFill>
                <a:latin typeface="Ubuntu Light"/>
                <a:ea typeface="Ubuntu Light"/>
                <a:cs typeface="Ubuntu Light"/>
                <a:sym typeface="Ubuntu Light"/>
              </a:defRPr>
            </a:lvl4pPr>
            <a:lvl5pPr marL="2286000" marR="0" lvl="4" indent="-298450" algn="l" rtl="0">
              <a:lnSpc>
                <a:spcPct val="100000"/>
              </a:lnSpc>
              <a:spcBef>
                <a:spcPts val="0"/>
              </a:spcBef>
              <a:spcAft>
                <a:spcPts val="0"/>
              </a:spcAft>
              <a:buClr>
                <a:srgbClr val="2D2929"/>
              </a:buClr>
              <a:buSzPts val="1100"/>
              <a:buFont typeface="Ubuntu Light"/>
              <a:buNone/>
              <a:defRPr sz="1100" b="0" i="0" u="none" strike="noStrike" cap="none">
                <a:solidFill>
                  <a:srgbClr val="C69C6D"/>
                </a:solidFill>
                <a:latin typeface="Ubuntu Light"/>
                <a:ea typeface="Ubuntu Light"/>
                <a:cs typeface="Ubuntu Light"/>
                <a:sym typeface="Ubuntu Light"/>
              </a:defRPr>
            </a:lvl5pPr>
            <a:lvl6pPr marL="2743200" marR="0" lvl="5" indent="-298450" algn="l" rtl="0">
              <a:lnSpc>
                <a:spcPct val="100000"/>
              </a:lnSpc>
              <a:spcBef>
                <a:spcPts val="0"/>
              </a:spcBef>
              <a:spcAft>
                <a:spcPts val="0"/>
              </a:spcAft>
              <a:buClr>
                <a:srgbClr val="2D2929"/>
              </a:buClr>
              <a:buSzPts val="1100"/>
              <a:buFont typeface="Ubuntu Light"/>
              <a:buNone/>
              <a:defRPr sz="1100" b="0" i="0" u="none" strike="noStrike" cap="none">
                <a:solidFill>
                  <a:srgbClr val="C69C6D"/>
                </a:solidFill>
                <a:latin typeface="Ubuntu Light"/>
                <a:ea typeface="Ubuntu Light"/>
                <a:cs typeface="Ubuntu Light"/>
                <a:sym typeface="Ubuntu Light"/>
              </a:defRPr>
            </a:lvl6pPr>
            <a:lvl7pPr marL="3200400" marR="0" lvl="6" indent="-292100" algn="l" rtl="0">
              <a:lnSpc>
                <a:spcPct val="100000"/>
              </a:lnSpc>
              <a:spcBef>
                <a:spcPts val="0"/>
              </a:spcBef>
              <a:spcAft>
                <a:spcPts val="0"/>
              </a:spcAft>
              <a:buClr>
                <a:srgbClr val="2D2929"/>
              </a:buClr>
              <a:buSzPts val="1000"/>
              <a:buFont typeface="Ubuntu Light"/>
              <a:buNone/>
              <a:defRPr sz="1000" b="0" i="0" u="none" strike="noStrike" cap="none">
                <a:solidFill>
                  <a:srgbClr val="C69C6D"/>
                </a:solidFill>
                <a:latin typeface="Ubuntu Light"/>
                <a:ea typeface="Ubuntu Light"/>
                <a:cs typeface="Ubuntu Light"/>
                <a:sym typeface="Ubuntu Light"/>
              </a:defRPr>
            </a:lvl7pPr>
            <a:lvl8pPr marL="3657600" marR="0" lvl="7" indent="-292100" algn="l" rtl="0">
              <a:lnSpc>
                <a:spcPct val="100000"/>
              </a:lnSpc>
              <a:spcBef>
                <a:spcPts val="0"/>
              </a:spcBef>
              <a:spcAft>
                <a:spcPts val="0"/>
              </a:spcAft>
              <a:buClr>
                <a:srgbClr val="2D2929"/>
              </a:buClr>
              <a:buSzPts val="1000"/>
              <a:buFont typeface="Ubuntu Light"/>
              <a:buNone/>
              <a:defRPr sz="1000" b="0" i="0" u="none" strike="noStrike" cap="none">
                <a:solidFill>
                  <a:srgbClr val="C69C6D"/>
                </a:solidFill>
                <a:latin typeface="Ubuntu Light"/>
                <a:ea typeface="Ubuntu Light"/>
                <a:cs typeface="Ubuntu Light"/>
                <a:sym typeface="Ubuntu Light"/>
              </a:defRPr>
            </a:lvl8pPr>
            <a:lvl9pPr marL="4114800" marR="0" lvl="8" indent="-285750" algn="l" rtl="0">
              <a:lnSpc>
                <a:spcPct val="100000"/>
              </a:lnSpc>
              <a:spcBef>
                <a:spcPts val="0"/>
              </a:spcBef>
              <a:spcAft>
                <a:spcPts val="0"/>
              </a:spcAft>
              <a:buClr>
                <a:srgbClr val="2D2929"/>
              </a:buClr>
              <a:buSzPts val="900"/>
              <a:buFont typeface="Ubuntu Light"/>
              <a:buNone/>
              <a:defRPr sz="900" b="0" i="0" u="none" strike="noStrike" cap="none">
                <a:solidFill>
                  <a:srgbClr val="C69C6D"/>
                </a:solidFill>
                <a:latin typeface="Ubuntu Light"/>
                <a:ea typeface="Ubuntu Light"/>
                <a:cs typeface="Ubuntu Light"/>
                <a:sym typeface="Ubuntu Light"/>
              </a:defRPr>
            </a:lvl9pPr>
          </a:lstStyle>
          <a:p>
            <a:pPr marL="228600" marR="0" lvl="0" indent="-228600" algn="l" defTabSz="914400" rtl="0" eaLnBrk="1" fontAlgn="auto" latinLnBrk="0" hangingPunct="1">
              <a:lnSpc>
                <a:spcPct val="100000"/>
              </a:lnSpc>
              <a:spcBef>
                <a:spcPts val="0"/>
              </a:spcBef>
              <a:spcAft>
                <a:spcPts val="600"/>
              </a:spcAft>
              <a:buClr>
                <a:srgbClr val="29ABE2"/>
              </a:buClr>
              <a:buSzPts val="1300"/>
              <a:buFont typeface="Arial" panose="020B0604020202020204" pitchFamily="34" charset="0"/>
              <a:buChar char="•"/>
              <a:tabLst/>
              <a:defRPr/>
            </a:pPr>
            <a:r>
              <a:rPr kumimoji="0" lang="en-US" sz="2400" b="0" i="0" u="none" strike="noStrike" kern="0" cap="none" spc="0" normalizeH="0" baseline="0" noProof="0">
                <a:ln>
                  <a:noFill/>
                </a:ln>
                <a:solidFill>
                  <a:srgbClr val="FFFFFF"/>
                </a:solidFill>
                <a:effectLst/>
                <a:uLnTx/>
                <a:uFillTx/>
                <a:latin typeface="Oswald Light"/>
                <a:sym typeface="Ubuntu Light"/>
              </a:rPr>
              <a:t>Install safety gates &amp; window guards</a:t>
            </a:r>
            <a:endParaRPr lang="en-US" sz="2400" b="0" i="0" u="none" strike="noStrike" kern="0" cap="none" spc="0" normalizeH="0" baseline="0" noProof="0">
              <a:ln>
                <a:noFill/>
              </a:ln>
              <a:solidFill>
                <a:srgbClr val="FFFFFF"/>
              </a:solidFill>
              <a:effectLst/>
              <a:uLnTx/>
              <a:uFillTx/>
              <a:latin typeface="Oswald Light"/>
            </a:endParaRPr>
          </a:p>
          <a:p>
            <a:pPr marL="228600" marR="0" lvl="0" indent="-228600" algn="l" defTabSz="914400" rtl="0" eaLnBrk="1" fontAlgn="auto" latinLnBrk="0" hangingPunct="1">
              <a:lnSpc>
                <a:spcPct val="100000"/>
              </a:lnSpc>
              <a:spcBef>
                <a:spcPts val="0"/>
              </a:spcBef>
              <a:spcAft>
                <a:spcPts val="600"/>
              </a:spcAft>
              <a:buClr>
                <a:srgbClr val="29ABE2"/>
              </a:buClr>
              <a:buSzPts val="1300"/>
              <a:buFont typeface="Arial" panose="020B0604020202020204" pitchFamily="34" charset="0"/>
              <a:buChar char="•"/>
              <a:tabLst/>
              <a:defRPr/>
            </a:pPr>
            <a:r>
              <a:rPr kumimoji="0" lang="en-US" sz="2400" b="0" i="0" u="none" strike="noStrike" kern="0" cap="none" spc="0" normalizeH="0" baseline="0" noProof="0">
                <a:ln>
                  <a:noFill/>
                </a:ln>
                <a:solidFill>
                  <a:srgbClr val="FFFFFF"/>
                </a:solidFill>
                <a:effectLst/>
                <a:uLnTx/>
                <a:uFillTx/>
                <a:latin typeface="Oswald Light"/>
                <a:sym typeface="Ubuntu Light"/>
              </a:rPr>
              <a:t>Keep an eye on children around water</a:t>
            </a:r>
            <a:endParaRPr lang="en-US" sz="2400" b="0" i="0" u="none" strike="noStrike" kern="0" cap="none" spc="0" normalizeH="0" baseline="0" noProof="0">
              <a:ln>
                <a:noFill/>
              </a:ln>
              <a:solidFill>
                <a:srgbClr val="FFFFFF"/>
              </a:solidFill>
              <a:effectLst/>
              <a:uLnTx/>
              <a:uFillTx/>
              <a:latin typeface="Oswald Light"/>
            </a:endParaRPr>
          </a:p>
          <a:p>
            <a:pPr marL="228600" marR="0" lvl="0" indent="-228600" algn="l" defTabSz="914400" rtl="0" eaLnBrk="1" fontAlgn="auto" latinLnBrk="0" hangingPunct="1">
              <a:lnSpc>
                <a:spcPct val="100000"/>
              </a:lnSpc>
              <a:spcBef>
                <a:spcPts val="0"/>
              </a:spcBef>
              <a:spcAft>
                <a:spcPts val="600"/>
              </a:spcAft>
              <a:buClr>
                <a:srgbClr val="29ABE2"/>
              </a:buClr>
              <a:buSzPts val="1300"/>
              <a:buFont typeface="Arial" panose="020B0604020202020204" pitchFamily="34" charset="0"/>
              <a:buChar char="•"/>
              <a:tabLst/>
              <a:defRPr/>
            </a:pPr>
            <a:r>
              <a:rPr kumimoji="0" lang="en-US" sz="2400" b="0" i="0" u="none" strike="noStrike" kern="0" cap="none" spc="0" normalizeH="0" baseline="0" noProof="0">
                <a:ln>
                  <a:noFill/>
                </a:ln>
                <a:solidFill>
                  <a:srgbClr val="FFFFFF"/>
                </a:solidFill>
                <a:effectLst/>
                <a:uLnTx/>
                <a:uFillTx/>
                <a:latin typeface="Oswald Light"/>
                <a:sym typeface="Ubuntu Light"/>
              </a:rPr>
              <a:t>Develop &amp; practice a fire escape plan</a:t>
            </a:r>
            <a:endParaRPr lang="en-US" sz="2400" b="0" i="0" u="none" strike="noStrike" kern="0" cap="none" spc="0" normalizeH="0" baseline="0" noProof="0">
              <a:ln>
                <a:noFill/>
              </a:ln>
              <a:solidFill>
                <a:srgbClr val="FFFFFF"/>
              </a:solidFill>
              <a:effectLst/>
              <a:uLnTx/>
              <a:uFillTx/>
              <a:latin typeface="Oswald Light"/>
            </a:endParaRPr>
          </a:p>
          <a:p>
            <a:pPr marL="228600" marR="0" lvl="0" indent="-228600" algn="l" defTabSz="914400" rtl="0" eaLnBrk="1" fontAlgn="auto" latinLnBrk="0" hangingPunct="1">
              <a:lnSpc>
                <a:spcPct val="100000"/>
              </a:lnSpc>
              <a:spcBef>
                <a:spcPts val="0"/>
              </a:spcBef>
              <a:spcAft>
                <a:spcPts val="600"/>
              </a:spcAft>
              <a:buClr>
                <a:srgbClr val="29ABE2"/>
              </a:buClr>
              <a:buSzPts val="1300"/>
              <a:buFont typeface="Arial" panose="020B0604020202020204" pitchFamily="34" charset="0"/>
              <a:buChar char="•"/>
              <a:tabLst/>
              <a:defRPr/>
            </a:pPr>
            <a:r>
              <a:rPr kumimoji="0" lang="en-US" sz="2400" b="0" i="0" u="none" strike="noStrike" kern="0" cap="none" spc="0" normalizeH="0" baseline="0" noProof="0">
                <a:ln>
                  <a:noFill/>
                </a:ln>
                <a:solidFill>
                  <a:srgbClr val="FFFFFF"/>
                </a:solidFill>
                <a:effectLst/>
                <a:uLnTx/>
                <a:uFillTx/>
                <a:latin typeface="Oswald Light"/>
                <a:sym typeface="Ubuntu Light"/>
              </a:rPr>
              <a:t>Smoke alarms and carbon monoxide detectors</a:t>
            </a:r>
            <a:endParaRPr lang="en-US" sz="2400" b="0" i="0" u="none" strike="noStrike" kern="0" cap="none" spc="0" normalizeH="0" baseline="0" noProof="0">
              <a:ln>
                <a:noFill/>
              </a:ln>
              <a:solidFill>
                <a:srgbClr val="FFFFFF"/>
              </a:solidFill>
              <a:effectLst/>
              <a:uLnTx/>
              <a:uFillTx/>
              <a:latin typeface="Oswald Light"/>
            </a:endParaRPr>
          </a:p>
          <a:p>
            <a:pPr marL="228600" marR="0" lvl="0" indent="-228600" algn="l" defTabSz="914400" rtl="0" eaLnBrk="1" fontAlgn="auto" latinLnBrk="0" hangingPunct="1">
              <a:lnSpc>
                <a:spcPct val="100000"/>
              </a:lnSpc>
              <a:spcBef>
                <a:spcPts val="0"/>
              </a:spcBef>
              <a:spcAft>
                <a:spcPts val="600"/>
              </a:spcAft>
              <a:buClr>
                <a:srgbClr val="29ABE2"/>
              </a:buClr>
              <a:buSzPts val="1300"/>
              <a:buFont typeface="Arial" panose="020B0604020202020204" pitchFamily="34" charset="0"/>
              <a:buChar char="•"/>
              <a:tabLst/>
              <a:defRPr/>
            </a:pPr>
            <a:r>
              <a:rPr kumimoji="0" lang="en-US" sz="2400" b="0" i="0" u="none" strike="noStrike" kern="0" cap="none" spc="0" normalizeH="0" baseline="0" noProof="0">
                <a:ln>
                  <a:noFill/>
                </a:ln>
                <a:solidFill>
                  <a:srgbClr val="FFFFFF"/>
                </a:solidFill>
                <a:effectLst/>
                <a:uLnTx/>
                <a:uFillTx/>
                <a:latin typeface="Oswald Light"/>
                <a:sym typeface="Ubuntu Light"/>
              </a:rPr>
              <a:t>Keep floor surfaces free of trip hazards</a:t>
            </a:r>
            <a:endParaRPr lang="en-US" sz="2400" b="0" i="0" u="none" strike="noStrike" kern="0" cap="none" spc="0" normalizeH="0" baseline="0" noProof="0">
              <a:ln>
                <a:noFill/>
              </a:ln>
              <a:solidFill>
                <a:srgbClr val="FFFFFF"/>
              </a:solidFill>
              <a:effectLst/>
              <a:uLnTx/>
              <a:uFillTx/>
              <a:latin typeface="Oswald Light"/>
            </a:endParaRPr>
          </a:p>
          <a:p>
            <a:pPr marL="228600" marR="0" lvl="0" indent="-228600" algn="l" defTabSz="914400" rtl="0" eaLnBrk="1" fontAlgn="auto" latinLnBrk="0" hangingPunct="1">
              <a:lnSpc>
                <a:spcPct val="100000"/>
              </a:lnSpc>
              <a:spcBef>
                <a:spcPts val="0"/>
              </a:spcBef>
              <a:spcAft>
                <a:spcPts val="600"/>
              </a:spcAft>
              <a:buClr>
                <a:srgbClr val="29ABE2"/>
              </a:buClr>
              <a:buSzPts val="1300"/>
              <a:buFont typeface="Arial" panose="020B0604020202020204" pitchFamily="34" charset="0"/>
              <a:buChar char="•"/>
              <a:tabLst/>
              <a:defRPr/>
            </a:pPr>
            <a:r>
              <a:rPr kumimoji="0" lang="en-US" sz="2400" b="0" i="0" u="none" strike="noStrike" kern="0" cap="none" spc="0" normalizeH="0" baseline="0" noProof="0">
                <a:ln>
                  <a:noFill/>
                </a:ln>
                <a:solidFill>
                  <a:srgbClr val="FFFFFF"/>
                </a:solidFill>
                <a:effectLst/>
                <a:uLnTx/>
                <a:uFillTx/>
                <a:latin typeface="Oswald Light"/>
                <a:sym typeface="Ubuntu Light"/>
              </a:rPr>
              <a:t>Store medications safely</a:t>
            </a:r>
            <a:endParaRPr lang="en-US" sz="2400" b="0" i="0" u="none" strike="noStrike" kern="0" cap="none" spc="0" normalizeH="0" baseline="0" noProof="0">
              <a:ln>
                <a:noFill/>
              </a:ln>
              <a:solidFill>
                <a:srgbClr val="FFFFFF"/>
              </a:solidFill>
              <a:effectLst/>
              <a:uLnTx/>
              <a:uFillTx/>
              <a:latin typeface="Oswald Light"/>
            </a:endParaRPr>
          </a:p>
          <a:p>
            <a:pPr marL="228600" marR="0" lvl="0" indent="-228600" algn="l" defTabSz="914400" rtl="0" eaLnBrk="1" fontAlgn="auto" latinLnBrk="0" hangingPunct="1">
              <a:lnSpc>
                <a:spcPct val="100000"/>
              </a:lnSpc>
              <a:spcBef>
                <a:spcPts val="0"/>
              </a:spcBef>
              <a:spcAft>
                <a:spcPts val="600"/>
              </a:spcAft>
              <a:buClr>
                <a:srgbClr val="29ABE2"/>
              </a:buClr>
              <a:buSzPts val="1300"/>
              <a:buFont typeface="Arial" panose="020B0604020202020204" pitchFamily="34" charset="0"/>
              <a:buChar char="•"/>
              <a:tabLst/>
              <a:defRPr/>
            </a:pPr>
            <a:r>
              <a:rPr kumimoji="0" lang="en-US" sz="2400" b="0" i="0" u="none" strike="noStrike" kern="0" cap="none" spc="0" normalizeH="0" baseline="0" noProof="0">
                <a:ln>
                  <a:noFill/>
                </a:ln>
                <a:solidFill>
                  <a:srgbClr val="FFFFFF"/>
                </a:solidFill>
                <a:effectLst/>
                <a:uLnTx/>
                <a:uFillTx/>
                <a:latin typeface="Oswald Light"/>
                <a:sym typeface="Ubuntu Light"/>
              </a:rPr>
              <a:t>Safe storage of household cleaners/toxic products</a:t>
            </a:r>
            <a:endParaRPr lang="en-US" sz="2400" b="0" i="0" u="none" strike="noStrike" kern="0" cap="none" spc="0" normalizeH="0" baseline="0" noProof="0">
              <a:ln>
                <a:noFill/>
              </a:ln>
              <a:solidFill>
                <a:srgbClr val="FFFFFF"/>
              </a:solidFill>
              <a:effectLst/>
              <a:uLnTx/>
              <a:uFillTx/>
              <a:latin typeface="Oswald Light"/>
            </a:endParaRPr>
          </a:p>
          <a:p>
            <a:pPr marL="228600" marR="0" lvl="0" indent="-228600" algn="l" defTabSz="914400" rtl="0" eaLnBrk="1" fontAlgn="auto" latinLnBrk="0" hangingPunct="1">
              <a:lnSpc>
                <a:spcPct val="100000"/>
              </a:lnSpc>
              <a:spcBef>
                <a:spcPts val="0"/>
              </a:spcBef>
              <a:spcAft>
                <a:spcPts val="600"/>
              </a:spcAft>
              <a:buClr>
                <a:srgbClr val="29ABE2"/>
              </a:buClr>
              <a:buSzPts val="1300"/>
              <a:buFont typeface="Arial" panose="020B0604020202020204" pitchFamily="34" charset="0"/>
              <a:buChar char="•"/>
              <a:tabLst/>
              <a:defRPr/>
            </a:pPr>
            <a:r>
              <a:rPr kumimoji="0" lang="en-US" sz="2400" b="0" i="0" u="none" strike="noStrike" kern="0" cap="none" spc="0" normalizeH="0" baseline="0" noProof="0">
                <a:ln>
                  <a:noFill/>
                </a:ln>
                <a:solidFill>
                  <a:srgbClr val="FFFFFF"/>
                </a:solidFill>
                <a:effectLst/>
                <a:uLnTx/>
                <a:uFillTx/>
                <a:latin typeface="Oswald Light"/>
                <a:sym typeface="Ubuntu Light"/>
              </a:rPr>
              <a:t>Secure TVs, dressers, &amp; appliances to the wall to prevent tipping hazard</a:t>
            </a:r>
            <a:endParaRPr lang="en-US" sz="2400" b="0" i="0" u="none" strike="noStrike" kern="0" cap="none" spc="0" normalizeH="0" baseline="0" noProof="0">
              <a:ln>
                <a:noFill/>
              </a:ln>
              <a:solidFill>
                <a:srgbClr val="FFFFFF"/>
              </a:solidFill>
              <a:effectLst/>
              <a:uLnTx/>
              <a:uFillTx/>
              <a:latin typeface="Oswald Light"/>
            </a:endParaRPr>
          </a:p>
          <a:p>
            <a:pPr marL="0" marR="0" lvl="0" indent="0" algn="l" defTabSz="914400" rtl="0" eaLnBrk="1" fontAlgn="auto" latinLnBrk="0" hangingPunct="1">
              <a:lnSpc>
                <a:spcPct val="100000"/>
              </a:lnSpc>
              <a:spcBef>
                <a:spcPts val="0"/>
              </a:spcBef>
              <a:spcAft>
                <a:spcPts val="0"/>
              </a:spcAft>
              <a:buClr>
                <a:srgbClr val="EE7A30"/>
              </a:buClr>
              <a:buSzPts val="1300"/>
              <a:buFont typeface="Ubuntu Light"/>
              <a:buNone/>
              <a:tabLst/>
              <a:defRPr/>
            </a:pPr>
            <a:endParaRPr kumimoji="0" lang="en-US" sz="1200" b="0" i="0" u="none" strike="noStrike" kern="0" cap="none" spc="0" normalizeH="0" baseline="0" noProof="0">
              <a:ln>
                <a:noFill/>
              </a:ln>
              <a:solidFill>
                <a:srgbClr val="C69C6D"/>
              </a:solidFill>
              <a:effectLst/>
              <a:uLnTx/>
              <a:uFillTx/>
              <a:latin typeface="Ubuntu Light"/>
              <a:sym typeface="Ubuntu Light"/>
            </a:endParaRPr>
          </a:p>
        </p:txBody>
      </p:sp>
      <p:pic>
        <p:nvPicPr>
          <p:cNvPr id="7" name="Picture 6" descr="A picture containing indoor, orange, person&#10;&#10;Description automatically generated">
            <a:extLst>
              <a:ext uri="{FF2B5EF4-FFF2-40B4-BE49-F238E27FC236}">
                <a16:creationId xmlns:a16="http://schemas.microsoft.com/office/drawing/2014/main" id="{22754CFD-835C-D824-77E7-FFA48812F762}"/>
              </a:ext>
            </a:extLst>
          </p:cNvPr>
          <p:cNvPicPr>
            <a:picLocks noChangeAspect="1"/>
          </p:cNvPicPr>
          <p:nvPr/>
        </p:nvPicPr>
        <p:blipFill rotWithShape="1">
          <a:blip r:embed="rId3"/>
          <a:srcRect r="26761"/>
          <a:stretch/>
        </p:blipFill>
        <p:spPr>
          <a:xfrm>
            <a:off x="5600698" y="1325812"/>
            <a:ext cx="2781300" cy="2531728"/>
          </a:xfrm>
          <a:prstGeom prst="rect">
            <a:avLst/>
          </a:prstGeom>
          <a:ln w="38100">
            <a:solidFill>
              <a:srgbClr val="29ABE2"/>
            </a:solidFill>
          </a:ln>
        </p:spPr>
      </p:pic>
      <p:pic>
        <p:nvPicPr>
          <p:cNvPr id="8" name="Picture 7" descr="Two girls in swimsuits sitting in a pool&#10;&#10;Description automatically generated with low confidence">
            <a:extLst>
              <a:ext uri="{FF2B5EF4-FFF2-40B4-BE49-F238E27FC236}">
                <a16:creationId xmlns:a16="http://schemas.microsoft.com/office/drawing/2014/main" id="{E4BA84F1-CAAA-467A-AE48-7F8A3DF8BAF0}"/>
              </a:ext>
            </a:extLst>
          </p:cNvPr>
          <p:cNvPicPr>
            <a:picLocks noChangeAspect="1"/>
          </p:cNvPicPr>
          <p:nvPr/>
        </p:nvPicPr>
        <p:blipFill rotWithShape="1">
          <a:blip r:embed="rId4"/>
          <a:srcRect l="5353" t="-360" r="23675" b="360"/>
          <a:stretch/>
        </p:blipFill>
        <p:spPr>
          <a:xfrm>
            <a:off x="8381999" y="1325812"/>
            <a:ext cx="2651907" cy="2531728"/>
          </a:xfrm>
          <a:prstGeom prst="rect">
            <a:avLst/>
          </a:prstGeom>
          <a:ln w="38100">
            <a:solidFill>
              <a:srgbClr val="29ABE2"/>
            </a:solidFill>
          </a:ln>
        </p:spPr>
      </p:pic>
      <p:pic>
        <p:nvPicPr>
          <p:cNvPr id="9" name="Picture 8" descr="A picture containing green&#10;&#10;Description automatically generated">
            <a:extLst>
              <a:ext uri="{FF2B5EF4-FFF2-40B4-BE49-F238E27FC236}">
                <a16:creationId xmlns:a16="http://schemas.microsoft.com/office/drawing/2014/main" id="{451BB42F-AC9B-AE86-39DA-6B71F7A42A32}"/>
              </a:ext>
            </a:extLst>
          </p:cNvPr>
          <p:cNvPicPr>
            <a:picLocks noChangeAspect="1"/>
          </p:cNvPicPr>
          <p:nvPr/>
        </p:nvPicPr>
        <p:blipFill rotWithShape="1">
          <a:blip r:embed="rId5"/>
          <a:srcRect t="9712" b="13133"/>
          <a:stretch/>
        </p:blipFill>
        <p:spPr>
          <a:xfrm>
            <a:off x="5600701" y="3857539"/>
            <a:ext cx="2781300" cy="2476585"/>
          </a:xfrm>
          <a:prstGeom prst="rect">
            <a:avLst/>
          </a:prstGeom>
          <a:ln w="38100">
            <a:solidFill>
              <a:srgbClr val="29ABE2"/>
            </a:solidFill>
          </a:ln>
        </p:spPr>
      </p:pic>
      <p:pic>
        <p:nvPicPr>
          <p:cNvPr id="10" name="Picture 9" descr="A picture containing person, indoor&#10;&#10;Description automatically generated">
            <a:extLst>
              <a:ext uri="{FF2B5EF4-FFF2-40B4-BE49-F238E27FC236}">
                <a16:creationId xmlns:a16="http://schemas.microsoft.com/office/drawing/2014/main" id="{C173680C-A620-554B-033E-05107A9AF81D}"/>
              </a:ext>
            </a:extLst>
          </p:cNvPr>
          <p:cNvPicPr>
            <a:picLocks noChangeAspect="1"/>
          </p:cNvPicPr>
          <p:nvPr/>
        </p:nvPicPr>
        <p:blipFill rotWithShape="1">
          <a:blip r:embed="rId6"/>
          <a:srcRect l="4292" r="24244"/>
          <a:stretch/>
        </p:blipFill>
        <p:spPr>
          <a:xfrm>
            <a:off x="8382000" y="3857539"/>
            <a:ext cx="2651907" cy="2476585"/>
          </a:xfrm>
          <a:prstGeom prst="rect">
            <a:avLst/>
          </a:prstGeom>
          <a:ln w="38100">
            <a:solidFill>
              <a:srgbClr val="29ABE2"/>
            </a:solidFill>
          </a:ln>
        </p:spPr>
      </p:pic>
    </p:spTree>
    <p:extLst>
      <p:ext uri="{BB962C8B-B14F-4D97-AF65-F5344CB8AC3E}">
        <p14:creationId xmlns:p14="http://schemas.microsoft.com/office/powerpoint/2010/main" val="173026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1132"/>
        </a:solidFill>
        <a:effectLst/>
      </p:bgPr>
    </p:bg>
    <p:spTree>
      <p:nvGrpSpPr>
        <p:cNvPr id="1" name="Shape 463"/>
        <p:cNvGrpSpPr/>
        <p:nvPr/>
      </p:nvGrpSpPr>
      <p:grpSpPr>
        <a:xfrm>
          <a:off x="0" y="0"/>
          <a:ext cx="0" cy="0"/>
          <a:chOff x="0" y="0"/>
          <a:chExt cx="0" cy="0"/>
        </a:xfrm>
      </p:grpSpPr>
      <p:sp>
        <p:nvSpPr>
          <p:cNvPr id="464" name="Google Shape;464;p28"/>
          <p:cNvSpPr txBox="1"/>
          <p:nvPr/>
        </p:nvSpPr>
        <p:spPr>
          <a:xfrm>
            <a:off x="462576" y="0"/>
            <a:ext cx="12223114" cy="1057486"/>
          </a:xfrm>
          <a:prstGeom prst="rect">
            <a:avLst/>
          </a:prstGeom>
          <a:noFill/>
          <a:ln>
            <a:noFill/>
          </a:ln>
        </p:spPr>
        <p:txBody>
          <a:bodyPr spcFirstLastPara="1" wrap="square" lIns="91425" tIns="91425" rIns="91425" bIns="91425" anchor="b" anchorCtr="0">
            <a:noAutofit/>
          </a:bodyPr>
          <a:lstStyle/>
          <a:p>
            <a:pPr marL="0" marR="0" lvl="0" indent="0" algn="l" rtl="0">
              <a:lnSpc>
                <a:spcPct val="115000"/>
              </a:lnSpc>
              <a:spcBef>
                <a:spcPts val="0"/>
              </a:spcBef>
              <a:spcAft>
                <a:spcPts val="0"/>
              </a:spcAft>
              <a:buClr>
                <a:srgbClr val="2D2929"/>
              </a:buClr>
              <a:buSzPts val="2400"/>
              <a:buFont typeface="Oswald SemiBold"/>
              <a:buNone/>
            </a:pPr>
            <a:r>
              <a:rPr lang="en-US" sz="3600" b="1" i="0" u="none" strike="noStrike" cap="none" dirty="0">
                <a:solidFill>
                  <a:srgbClr val="C6540D"/>
                </a:solidFill>
                <a:latin typeface="Oswald SemiBold"/>
                <a:ea typeface="Oswald SemiBold"/>
                <a:cs typeface="Oswald SemiBold"/>
                <a:sym typeface="Oswald SemiBold"/>
              </a:rPr>
              <a:t>SHIFT THINKING TOWARD SAFETY </a:t>
            </a:r>
            <a:r>
              <a:rPr lang="en-US" sz="3500" i="1" u="none" strike="noStrike" cap="none" dirty="0">
                <a:solidFill>
                  <a:srgbClr val="FFFF00"/>
                </a:solidFill>
                <a:latin typeface="Calibri Light" panose="020F0302020204030204" pitchFamily="34" charset="0"/>
                <a:ea typeface="Calibri Light" panose="020F0302020204030204" pitchFamily="34" charset="0"/>
                <a:cs typeface="Calibri Light" panose="020F0302020204030204" pitchFamily="34" charset="0"/>
                <a:sym typeface="Oswald SemiBold"/>
              </a:rPr>
              <a:t>– on-site storage of firearms</a:t>
            </a:r>
            <a:endParaRPr lang="en-US" sz="3500" i="1" u="none" strike="noStrike" cap="none" dirty="0">
              <a:solidFill>
                <a:srgbClr val="FFFF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66" name="Google Shape;466;p28"/>
          <p:cNvSpPr txBox="1"/>
          <p:nvPr/>
        </p:nvSpPr>
        <p:spPr>
          <a:xfrm>
            <a:off x="1811118" y="2164310"/>
            <a:ext cx="8232762" cy="496022"/>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2D2929"/>
              </a:buClr>
              <a:buSzPts val="2400"/>
              <a:buFont typeface="Oswald SemiBold"/>
              <a:buNone/>
            </a:pPr>
            <a:endParaRPr sz="2400" b="0" i="0" u="none" strike="noStrike" cap="none">
              <a:solidFill>
                <a:srgbClr val="C6540D"/>
              </a:solidFill>
              <a:latin typeface="Oswald SemiBold"/>
              <a:ea typeface="Oswald SemiBold"/>
              <a:cs typeface="Oswald SemiBold"/>
              <a:sym typeface="Oswald SemiBold"/>
            </a:endParaRPr>
          </a:p>
        </p:txBody>
      </p:sp>
      <p:sp>
        <p:nvSpPr>
          <p:cNvPr id="470" name="Google Shape;470;p28"/>
          <p:cNvSpPr txBox="1"/>
          <p:nvPr/>
        </p:nvSpPr>
        <p:spPr>
          <a:xfrm>
            <a:off x="1822162" y="4179504"/>
            <a:ext cx="7776780" cy="496022"/>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2D2929"/>
              </a:buClr>
              <a:buSzPts val="2400"/>
              <a:buFont typeface="Oswald SemiBold"/>
              <a:buNone/>
            </a:pPr>
            <a:endParaRPr sz="2800" b="0" i="0" u="none" strike="noStrike" cap="none">
              <a:solidFill>
                <a:srgbClr val="C6540D"/>
              </a:solidFill>
              <a:latin typeface="Oswald SemiBold"/>
              <a:ea typeface="Oswald SemiBold"/>
              <a:cs typeface="Oswald SemiBold"/>
              <a:sym typeface="Oswald SemiBold"/>
            </a:endParaRPr>
          </a:p>
        </p:txBody>
      </p:sp>
      <p:graphicFrame>
        <p:nvGraphicFramePr>
          <p:cNvPr id="3" name="Table 2">
            <a:extLst>
              <a:ext uri="{FF2B5EF4-FFF2-40B4-BE49-F238E27FC236}">
                <a16:creationId xmlns:a16="http://schemas.microsoft.com/office/drawing/2014/main" id="{5AAF5CC2-757D-1CB8-FE23-30E8454C03A0}"/>
              </a:ext>
            </a:extLst>
          </p:cNvPr>
          <p:cNvGraphicFramePr>
            <a:graphicFrameLocks noGrp="1"/>
          </p:cNvGraphicFramePr>
          <p:nvPr/>
        </p:nvGraphicFramePr>
        <p:xfrm>
          <a:off x="462576" y="1057486"/>
          <a:ext cx="10929846" cy="5684686"/>
        </p:xfrm>
        <a:graphic>
          <a:graphicData uri="http://schemas.openxmlformats.org/drawingml/2006/table">
            <a:tbl>
              <a:tblPr firstRow="1" bandRow="1">
                <a:tableStyleId>{5C22544A-7EE6-4342-B048-85BDC9FD1C3A}</a:tableStyleId>
              </a:tblPr>
              <a:tblGrid>
                <a:gridCol w="1637465">
                  <a:extLst>
                    <a:ext uri="{9D8B030D-6E8A-4147-A177-3AD203B41FA5}">
                      <a16:colId xmlns:a16="http://schemas.microsoft.com/office/drawing/2014/main" val="1633337460"/>
                    </a:ext>
                  </a:extLst>
                </a:gridCol>
                <a:gridCol w="2644173">
                  <a:extLst>
                    <a:ext uri="{9D8B030D-6E8A-4147-A177-3AD203B41FA5}">
                      <a16:colId xmlns:a16="http://schemas.microsoft.com/office/drawing/2014/main" val="437168522"/>
                    </a:ext>
                  </a:extLst>
                </a:gridCol>
                <a:gridCol w="3324104">
                  <a:extLst>
                    <a:ext uri="{9D8B030D-6E8A-4147-A177-3AD203B41FA5}">
                      <a16:colId xmlns:a16="http://schemas.microsoft.com/office/drawing/2014/main" val="3326469876"/>
                    </a:ext>
                  </a:extLst>
                </a:gridCol>
                <a:gridCol w="3324104">
                  <a:extLst>
                    <a:ext uri="{9D8B030D-6E8A-4147-A177-3AD203B41FA5}">
                      <a16:colId xmlns:a16="http://schemas.microsoft.com/office/drawing/2014/main" val="1469642401"/>
                    </a:ext>
                  </a:extLst>
                </a:gridCol>
              </a:tblGrid>
              <a:tr h="472606">
                <a:tc gridSpan="4">
                  <a:txBody>
                    <a:bodyPr/>
                    <a:lstStyle/>
                    <a:p>
                      <a:pPr algn="ctr" rtl="0" fontAlgn="auto"/>
                      <a:r>
                        <a:rPr lang="en-US" sz="2200" dirty="0">
                          <a:effectLst/>
                        </a:rPr>
                        <a:t>FIREARMS​</a:t>
                      </a:r>
                      <a:endParaRPr lang="en-US" sz="2200" b="1" i="0" dirty="0">
                        <a:solidFill>
                          <a:srgbClr val="FFFFFF"/>
                        </a:solidFill>
                        <a:effectLst/>
                      </a:endParaRPr>
                    </a:p>
                  </a:txBody>
                  <a:tcPr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850B1F">
                        <a:alpha val="70000"/>
                      </a:srgbClr>
                    </a:solidFill>
                  </a:tcPr>
                </a:tc>
                <a:tc hMerge="1">
                  <a:txBody>
                    <a:bodyPr/>
                    <a:lstStyle/>
                    <a:p>
                      <a:endParaRPr lang="en-US"/>
                    </a:p>
                  </a:txBody>
                  <a:tcPr anchor="b">
                    <a:solidFill>
                      <a:schemeClr val="accent2">
                        <a:lumMod val="50000"/>
                      </a:schemeClr>
                    </a:solidFill>
                  </a:tcPr>
                </a:tc>
                <a:tc hMerge="1">
                  <a:txBody>
                    <a:bodyPr/>
                    <a:lstStyle/>
                    <a:p>
                      <a:endParaRPr lang="en-US"/>
                    </a:p>
                  </a:txBody>
                  <a:tcPr anchor="b">
                    <a:solidFill>
                      <a:schemeClr val="accent2">
                        <a:lumMod val="50000"/>
                      </a:schemeClr>
                    </a:solidFill>
                  </a:tcPr>
                </a:tc>
                <a:tc hMerge="1">
                  <a:txBody>
                    <a:bodyPr/>
                    <a:lstStyle/>
                    <a:p>
                      <a:pPr lvl="0" algn="ctr" rtl="0">
                        <a:buNone/>
                      </a:pPr>
                      <a:endParaRPr lang="en-US" sz="2200" b="1" i="0">
                        <a:solidFill>
                          <a:srgbClr val="FFFFFF"/>
                        </a:solidFill>
                        <a:effectLst/>
                      </a:endParaRPr>
                    </a:p>
                  </a:txBody>
                  <a:tcPr anchor="b">
                    <a:solidFill>
                      <a:schemeClr val="accent2">
                        <a:lumMod val="50000"/>
                      </a:schemeClr>
                    </a:solidFill>
                  </a:tcPr>
                </a:tc>
                <a:extLst>
                  <a:ext uri="{0D108BD9-81ED-4DB2-BD59-A6C34878D82A}">
                    <a16:rowId xmlns:a16="http://schemas.microsoft.com/office/drawing/2014/main" val="1764961234"/>
                  </a:ext>
                </a:extLst>
              </a:tr>
              <a:tr h="357619">
                <a:tc rowSpan="2">
                  <a:txBody>
                    <a:bodyPr/>
                    <a:lstStyle/>
                    <a:p>
                      <a:pPr algn="ctr" rtl="0" fontAlgn="base"/>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Safest​</a:t>
                      </a:r>
                      <a:endParaRPr lang="en-US" sz="1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B8122E">
                        <a:alpha val="50000"/>
                      </a:srgbClr>
                    </a:solidFill>
                  </a:tcPr>
                </a:tc>
                <a:tc rowSpan="2">
                  <a:txBody>
                    <a:bodyPr/>
                    <a:lstStyle/>
                    <a:p>
                      <a:pPr algn="ctr" rtl="0" fontAlgn="base"/>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Removal from home​</a:t>
                      </a:r>
                      <a:endParaRPr lang="en-US" sz="1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B8122E">
                        <a:alpha val="50000"/>
                      </a:srgbClr>
                    </a:solidFill>
                  </a:tcPr>
                </a:tc>
                <a:tc>
                  <a:txBody>
                    <a:bodyPr/>
                    <a:lstStyle/>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 trusted friend or relative</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B8122E">
                        <a:alpha val="50000"/>
                      </a:srgbClr>
                    </a:solidFill>
                  </a:tcPr>
                </a:tc>
                <a:tc>
                  <a:txBody>
                    <a:bodyPr/>
                    <a:lstStyle/>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Gun range or retailer</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B8122E">
                        <a:alpha val="50000"/>
                      </a:srgbClr>
                    </a:solidFill>
                  </a:tcPr>
                </a:tc>
                <a:extLst>
                  <a:ext uri="{0D108BD9-81ED-4DB2-BD59-A6C34878D82A}">
                    <a16:rowId xmlns:a16="http://schemas.microsoft.com/office/drawing/2014/main" val="3748857970"/>
                  </a:ext>
                </a:extLst>
              </a:tr>
              <a:tr h="357619">
                <a:tc vMerge="1">
                  <a:txBody>
                    <a:bodyPr/>
                    <a:lstStyle/>
                    <a:p>
                      <a:pPr algn="ctr" rtl="0" fontAlgn="base"/>
                      <a:endParaRPr lang="en-US" b="0" i="0" dirty="0">
                        <a:solidFill>
                          <a:srgbClr val="000000"/>
                        </a:solidFill>
                        <a:effectLst/>
                      </a:endParaRPr>
                    </a:p>
                  </a:txBody>
                  <a:tcPr anchor="ctr">
                    <a:solidFill>
                      <a:schemeClr val="accent2">
                        <a:lumMod val="75000"/>
                      </a:schemeClr>
                    </a:solidFill>
                  </a:tcPr>
                </a:tc>
                <a:tc vMerge="1">
                  <a:txBody>
                    <a:bodyPr/>
                    <a:lstStyle/>
                    <a:p>
                      <a:pPr algn="ctr" rtl="0" fontAlgn="base"/>
                      <a:endParaRPr lang="en-US" b="0" i="0" dirty="0">
                        <a:solidFill>
                          <a:srgbClr val="000000"/>
                        </a:solidFill>
                        <a:effectLst/>
                      </a:endParaRPr>
                    </a:p>
                  </a:txBody>
                  <a:tcPr anchor="ctr">
                    <a:solidFill>
                      <a:schemeClr val="accent2">
                        <a:lumMod val="75000"/>
                      </a:schemeClr>
                    </a:solidFill>
                  </a:tcPr>
                </a:tc>
                <a:tc>
                  <a:txBody>
                    <a:bodyPr/>
                    <a:lstStyle/>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Self-storage facility</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B8122E">
                        <a:alpha val="50000"/>
                      </a:srgbClr>
                    </a:solidFill>
                  </a:tcPr>
                </a:tc>
                <a:tc>
                  <a:txBody>
                    <a:bodyPr/>
                    <a:lstStyle/>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Pawn Shop</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B8122E">
                        <a:alpha val="50000"/>
                      </a:srgbClr>
                    </a:solidFill>
                  </a:tcPr>
                </a:tc>
                <a:extLst>
                  <a:ext uri="{0D108BD9-81ED-4DB2-BD59-A6C34878D82A}">
                    <a16:rowId xmlns:a16="http://schemas.microsoft.com/office/drawing/2014/main" val="1319511579"/>
                  </a:ext>
                </a:extLst>
              </a:tr>
              <a:tr h="613965">
                <a:tc rowSpan="3">
                  <a:txBody>
                    <a:bodyPr/>
                    <a:lstStyle/>
                    <a:p>
                      <a:pPr algn="ctr" rtl="0" fontAlgn="base"/>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Safer​</a:t>
                      </a:r>
                      <a:endParaRPr lang="en-US" sz="1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0415E">
                        <a:alpha val="50000"/>
                      </a:srgbClr>
                    </a:solidFill>
                  </a:tcPr>
                </a:tc>
                <a:tc rowSpan="3">
                  <a:txBody>
                    <a:bodyPr/>
                    <a:lstStyle/>
                    <a:p>
                      <a:pPr algn="ctr" rtl="0" fontAlgn="base"/>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Make harder to access​</a:t>
                      </a:r>
                      <a:endParaRPr lang="en-US" sz="1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0415E">
                        <a:alpha val="50000"/>
                      </a:srgbClr>
                    </a:solidFill>
                  </a:tcPr>
                </a:tc>
                <a:tc>
                  <a:txBody>
                    <a:bodyPr/>
                    <a:lstStyle/>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Remove ALL ammunition </a:t>
                      </a:r>
                      <a:endPar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from the home</a:t>
                      </a:r>
                      <a:endPar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0415E">
                        <a:alpha val="50000"/>
                      </a:srgbClr>
                    </a:solidFill>
                  </a:tcPr>
                </a:tc>
                <a:tc>
                  <a:txBody>
                    <a:bodyPr/>
                    <a:lstStyle/>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Store ALL ammunition separately </a:t>
                      </a:r>
                    </a:p>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and locked up</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0415E">
                        <a:alpha val="50000"/>
                      </a:srgbClr>
                    </a:solidFill>
                  </a:tcPr>
                </a:tc>
                <a:extLst>
                  <a:ext uri="{0D108BD9-81ED-4DB2-BD59-A6C34878D82A}">
                    <a16:rowId xmlns:a16="http://schemas.microsoft.com/office/drawing/2014/main" val="2950869351"/>
                  </a:ext>
                </a:extLst>
              </a:tr>
              <a:tr h="613965">
                <a:tc vMerge="1">
                  <a:txBody>
                    <a:bodyPr/>
                    <a:lstStyle/>
                    <a:p>
                      <a:pPr algn="ctr" rtl="0" fontAlgn="base"/>
                      <a:endParaRPr lang="en-US" b="0" i="0" dirty="0">
                        <a:solidFill>
                          <a:srgbClr val="000000"/>
                        </a:solidFill>
                        <a:effectLst/>
                      </a:endParaRPr>
                    </a:p>
                  </a:txBody>
                  <a:tcPr anchor="ctr">
                    <a:solidFill>
                      <a:schemeClr val="accent2">
                        <a:lumMod val="60000"/>
                        <a:lumOff val="40000"/>
                      </a:schemeClr>
                    </a:solidFill>
                  </a:tcPr>
                </a:tc>
                <a:tc vMerge="1">
                  <a:txBody>
                    <a:bodyPr/>
                    <a:lstStyle/>
                    <a:p>
                      <a:pPr algn="ctr" rtl="0" fontAlgn="base"/>
                      <a:endParaRPr lang="en-US" b="0" i="0" dirty="0">
                        <a:solidFill>
                          <a:srgbClr val="000000"/>
                        </a:solidFill>
                        <a:effectLst/>
                      </a:endParaRPr>
                    </a:p>
                  </a:txBody>
                  <a:tcPr anchor="ctr">
                    <a:solidFill>
                      <a:schemeClr val="accent2">
                        <a:lumMod val="60000"/>
                        <a:lumOff val="40000"/>
                      </a:schemeClr>
                    </a:solidFill>
                  </a:tcPr>
                </a:tc>
                <a:tc>
                  <a:txBody>
                    <a:bodyPr/>
                    <a:lstStyle/>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Store ALL guns unloaded &amp; in a </a:t>
                      </a:r>
                    </a:p>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secured safe or lock box</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0415E">
                        <a:alpha val="50000"/>
                      </a:srgbClr>
                    </a:solidFill>
                  </a:tcPr>
                </a:tc>
                <a:tc>
                  <a:txBody>
                    <a:bodyPr/>
                    <a:lstStyle/>
                    <a:p>
                      <a:pPr lvl="0" algn="ctr">
                        <a:lnSpc>
                          <a:spcPct val="100000"/>
                        </a:lnSpc>
                        <a:spcBef>
                          <a:spcPts val="0"/>
                        </a:spcBef>
                        <a:spcAft>
                          <a:spcPts val="0"/>
                        </a:spcAft>
                        <a:buNone/>
                      </a:pPr>
                      <a:r>
                        <a:rPr lang="en-US" sz="1800" b="0" i="0" u="none" strike="noStrike" noProof="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Install a trigger, clam or cable lock on ALL firearms.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0415E">
                        <a:alpha val="50000"/>
                      </a:srgbClr>
                    </a:solidFill>
                  </a:tcPr>
                </a:tc>
                <a:extLst>
                  <a:ext uri="{0D108BD9-81ED-4DB2-BD59-A6C34878D82A}">
                    <a16:rowId xmlns:a16="http://schemas.microsoft.com/office/drawing/2014/main" val="2611973571"/>
                  </a:ext>
                </a:extLst>
              </a:tr>
              <a:tr h="357619">
                <a:tc vMerge="1">
                  <a:txBody>
                    <a:bodyPr/>
                    <a:lstStyle/>
                    <a:p>
                      <a:pPr algn="ctr" rtl="0" fontAlgn="base"/>
                      <a:endParaRPr lang="en-US" b="0" i="0" dirty="0">
                        <a:solidFill>
                          <a:srgbClr val="000000"/>
                        </a:solidFill>
                        <a:effectLst/>
                      </a:endParaRPr>
                    </a:p>
                  </a:txBody>
                  <a:tcPr anchor="ctr">
                    <a:solidFill>
                      <a:schemeClr val="accent2">
                        <a:lumMod val="60000"/>
                        <a:lumOff val="40000"/>
                      </a:schemeClr>
                    </a:solidFill>
                  </a:tcPr>
                </a:tc>
                <a:tc vMerge="1">
                  <a:txBody>
                    <a:bodyPr/>
                    <a:lstStyle/>
                    <a:p>
                      <a:pPr algn="ctr" rtl="0" fontAlgn="base"/>
                      <a:endParaRPr lang="en-US" b="0" i="0" dirty="0">
                        <a:solidFill>
                          <a:srgbClr val="000000"/>
                        </a:solidFill>
                        <a:effectLst/>
                      </a:endParaRPr>
                    </a:p>
                  </a:txBody>
                  <a:tcPr anchor="ctr">
                    <a:solidFill>
                      <a:schemeClr val="accent2">
                        <a:lumMod val="60000"/>
                        <a:lumOff val="40000"/>
                      </a:schemeClr>
                    </a:solidFill>
                  </a:tcPr>
                </a:tc>
                <a:tc gridSpan="2">
                  <a:txBody>
                    <a:bodyPr/>
                    <a:lstStyle/>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Change combination to the safe or store keys away from home</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0415E">
                        <a:alpha val="50000"/>
                      </a:srgbClr>
                    </a:solidFill>
                  </a:tcPr>
                </a:tc>
                <a:tc hMerge="1">
                  <a:txBody>
                    <a:bodyPr/>
                    <a:lstStyle/>
                    <a:p>
                      <a:endParaRPr lang="en-US"/>
                    </a:p>
                  </a:txBody>
                  <a:tcPr anchor="ctr">
                    <a:solidFill>
                      <a:schemeClr val="accent2">
                        <a:lumMod val="60000"/>
                        <a:lumOff val="40000"/>
                      </a:schemeClr>
                    </a:solidFill>
                  </a:tcPr>
                </a:tc>
                <a:extLst>
                  <a:ext uri="{0D108BD9-81ED-4DB2-BD59-A6C34878D82A}">
                    <a16:rowId xmlns:a16="http://schemas.microsoft.com/office/drawing/2014/main" val="61362965"/>
                  </a:ext>
                </a:extLst>
              </a:tr>
              <a:tr h="357619">
                <a:tc>
                  <a:txBody>
                    <a:bodyPr/>
                    <a:lstStyle/>
                    <a:p>
                      <a:pPr algn="ctr" rtl="0" fontAlgn="base"/>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Safe​</a:t>
                      </a:r>
                      <a:endParaRPr lang="en-US" sz="1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77C90">
                        <a:alpha val="50000"/>
                      </a:srgbClr>
                    </a:solidFill>
                  </a:tcPr>
                </a:tc>
                <a:tc>
                  <a:txBody>
                    <a:bodyPr/>
                    <a:lstStyle/>
                    <a:p>
                      <a:pPr algn="ctr" rtl="0" fontAlgn="base"/>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Render inoperable​</a:t>
                      </a:r>
                      <a:endParaRPr lang="en-US" sz="1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77C90">
                        <a:alpha val="50000"/>
                      </a:srgbClr>
                    </a:solidFill>
                  </a:tcPr>
                </a:tc>
                <a:tc gridSpan="2">
                  <a:txBody>
                    <a:bodyPr/>
                    <a:lstStyle/>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Remove a key component such as the firing pin, slide, bolt, or cylinder</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77C90">
                        <a:alpha val="50000"/>
                      </a:srgbClr>
                    </a:solidFill>
                  </a:tcPr>
                </a:tc>
                <a:tc hMerge="1">
                  <a:txBody>
                    <a:bodyPr/>
                    <a:lstStyle/>
                    <a:p>
                      <a:endParaRPr lang="en-US"/>
                    </a:p>
                  </a:txBody>
                  <a:tcPr anchor="ctr">
                    <a:solidFill>
                      <a:schemeClr val="accent2">
                        <a:lumMod val="40000"/>
                        <a:lumOff val="60000"/>
                      </a:schemeClr>
                    </a:solidFill>
                  </a:tcPr>
                </a:tc>
                <a:extLst>
                  <a:ext uri="{0D108BD9-81ED-4DB2-BD59-A6C34878D82A}">
                    <a16:rowId xmlns:a16="http://schemas.microsoft.com/office/drawing/2014/main" val="2982092556"/>
                  </a:ext>
                </a:extLst>
              </a:tr>
              <a:tr h="613965">
                <a:tc rowSpan="2">
                  <a:txBody>
                    <a:bodyPr/>
                    <a:lstStyle/>
                    <a:p>
                      <a:pPr algn="ctr" rtl="0" fontAlgn="base"/>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Other​</a:t>
                      </a:r>
                      <a:endParaRPr lang="en-US" sz="1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ACAD2">
                        <a:alpha val="50000"/>
                      </a:srgbClr>
                    </a:solidFill>
                  </a:tcPr>
                </a:tc>
                <a:tc rowSpan="2">
                  <a:txBody>
                    <a:bodyPr/>
                    <a:lstStyle/>
                    <a:p>
                      <a:pPr algn="ctr" rtl="0" fontAlgn="base"/>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Distract or remind of reasons for living​</a:t>
                      </a:r>
                      <a:endParaRPr lang="en-US" sz="1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ACAD2">
                        <a:alpha val="50000"/>
                      </a:srgbClr>
                    </a:solidFill>
                  </a:tcPr>
                </a:tc>
                <a:tc>
                  <a:txBody>
                    <a:bodyPr/>
                    <a:lstStyle/>
                    <a:p>
                      <a:pPr lvl="0" algn="ctr">
                        <a:lnSpc>
                          <a:spcPct val="100000"/>
                        </a:lnSpc>
                        <a:spcBef>
                          <a:spcPts val="0"/>
                        </a:spcBef>
                        <a:spcAft>
                          <a:spcPts val="0"/>
                        </a:spcAft>
                        <a:buNone/>
                      </a:pPr>
                      <a:r>
                        <a:rPr lang="en-US" sz="1800" b="0" i="0" u="none" strike="noStrike" noProof="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Adhere a 988 sticker to gun safe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ACAD2">
                        <a:alpha val="50000"/>
                      </a:srgbClr>
                    </a:solidFill>
                  </a:tcPr>
                </a:tc>
                <a:tc>
                  <a:txBody>
                    <a:bodyPr/>
                    <a:lstStyle/>
                    <a:p>
                      <a:pPr lvl="0" algn="ctr" rtl="0">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Leave photos of loved ones or ​</a:t>
                      </a:r>
                    </a:p>
                    <a:p>
                      <a:pPr lvl="0" algn="ctr" rtl="0">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reasons for living in the safe​</a:t>
                      </a:r>
                      <a:endParaRPr lang="en-US" sz="1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ACAD2">
                        <a:alpha val="50000"/>
                      </a:srgbClr>
                    </a:solidFill>
                  </a:tcPr>
                </a:tc>
                <a:extLst>
                  <a:ext uri="{0D108BD9-81ED-4DB2-BD59-A6C34878D82A}">
                    <a16:rowId xmlns:a16="http://schemas.microsoft.com/office/drawing/2014/main" val="3036602731"/>
                  </a:ext>
                </a:extLst>
              </a:tr>
              <a:tr h="613965">
                <a:tc vMerge="1">
                  <a:txBody>
                    <a:bodyPr/>
                    <a:lstStyle/>
                    <a:p>
                      <a:pPr algn="ctr" rtl="0" fontAlgn="base"/>
                      <a:endParaRPr lang="en-US" b="0" i="0" dirty="0">
                        <a:solidFill>
                          <a:srgbClr val="000000"/>
                        </a:solidFill>
                        <a:effectLst/>
                      </a:endParaRPr>
                    </a:p>
                  </a:txBody>
                  <a:tcPr anchor="ctr">
                    <a:solidFill>
                      <a:schemeClr val="accent2">
                        <a:lumMod val="20000"/>
                        <a:lumOff val="80000"/>
                      </a:schemeClr>
                    </a:solidFill>
                  </a:tcPr>
                </a:tc>
                <a:tc vMerge="1">
                  <a:txBody>
                    <a:bodyPr/>
                    <a:lstStyle/>
                    <a:p>
                      <a:pPr algn="ctr" rtl="0" fontAlgn="base"/>
                      <a:endParaRPr lang="en-US" b="0" i="0" dirty="0">
                        <a:solidFill>
                          <a:srgbClr val="000000"/>
                        </a:solidFill>
                        <a:effectLst/>
                      </a:endParaRPr>
                    </a:p>
                  </a:txBody>
                  <a:tcPr anchor="ctr">
                    <a:solidFill>
                      <a:schemeClr val="accent2">
                        <a:lumMod val="20000"/>
                        <a:lumOff val="80000"/>
                      </a:schemeClr>
                    </a:solidFill>
                  </a:tcPr>
                </a:tc>
                <a:tc>
                  <a:txBody>
                    <a:bodyPr/>
                    <a:lstStyle/>
                    <a:p>
                      <a:pPr lvl="0" algn="ctr">
                        <a:lnSpc>
                          <a:spcPct val="100000"/>
                        </a:lnSpc>
                        <a:spcBef>
                          <a:spcPts val="0"/>
                        </a:spcBef>
                        <a:spcAft>
                          <a:spcPts val="0"/>
                        </a:spcAft>
                        <a:buNone/>
                      </a:pPr>
                      <a:r>
                        <a:rPr lang="en-US" sz="1800" b="0" i="0" u="none" strike="noStrike" noProof="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Freeze keys to the safe in ice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ACAD2">
                        <a:alpha val="50000"/>
                      </a:srgbClr>
                    </a:solidFill>
                  </a:tcPr>
                </a:tc>
                <a:tc>
                  <a:txBody>
                    <a:bodyPr/>
                    <a:lstStyle/>
                    <a:p>
                      <a:pPr lvl="0" algn="ctr" rtl="0">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Store keys in a safety deposit box at bank​</a:t>
                      </a:r>
                      <a:endParaRPr lang="en-US" sz="1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ACAD2">
                        <a:alpha val="50000"/>
                      </a:srgbClr>
                    </a:solidFill>
                  </a:tcPr>
                </a:tc>
                <a:extLst>
                  <a:ext uri="{0D108BD9-81ED-4DB2-BD59-A6C34878D82A}">
                    <a16:rowId xmlns:a16="http://schemas.microsoft.com/office/drawing/2014/main" val="3721750809"/>
                  </a:ext>
                </a:extLst>
              </a:tr>
              <a:tr h="870312">
                <a:tc>
                  <a:txBody>
                    <a:bodyPr/>
                    <a:lstStyle/>
                    <a:p>
                      <a:pPr algn="ctr" rtl="0" fontAlgn="base"/>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And​</a:t>
                      </a:r>
                      <a:endParaRPr lang="en-US" sz="1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F0F2">
                        <a:alpha val="50000"/>
                      </a:srgbClr>
                    </a:solidFill>
                  </a:tcPr>
                </a:tc>
                <a:tc>
                  <a:txBody>
                    <a:bodyPr/>
                    <a:lstStyle/>
                    <a:p>
                      <a:pPr algn="ctr" rtl="0" fontAlgn="base"/>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988​</a:t>
                      </a:r>
                    </a:p>
                    <a:p>
                      <a:pPr algn="ctr" rtl="0" fontAlgn="base"/>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Keep physical &amp; </a:t>
                      </a:r>
                      <a:endParaRPr lang="en-US" sz="1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emotional contact​</a:t>
                      </a:r>
                      <a:endParaRPr lang="en-US" sz="1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F0F2">
                        <a:alpha val="50000"/>
                      </a:srgbClr>
                    </a:solidFill>
                  </a:tcPr>
                </a:tc>
                <a:tc gridSpan="2">
                  <a:txBody>
                    <a:bodyPr/>
                    <a:lstStyle/>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Program 988 – Suicide &amp; Crisis Lifeline into phone so they can reach out for help.</a:t>
                      </a:r>
                    </a:p>
                    <a:p>
                      <a:pPr lvl="0" algn="ctr">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Keep bedroom doors open to maintain eyes and ears on them</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F0F2">
                        <a:alpha val="50000"/>
                      </a:srgbClr>
                    </a:solidFill>
                  </a:tcPr>
                </a:tc>
                <a:tc hMerge="1">
                  <a:txBody>
                    <a:bodyPr/>
                    <a:lstStyle/>
                    <a:p>
                      <a:endParaRPr lang="en-US"/>
                    </a:p>
                  </a:txBody>
                  <a:tcPr anchor="ctr">
                    <a:solidFill>
                      <a:srgbClr val="FFE8D9"/>
                    </a:solidFill>
                  </a:tcPr>
                </a:tc>
                <a:extLst>
                  <a:ext uri="{0D108BD9-81ED-4DB2-BD59-A6C34878D82A}">
                    <a16:rowId xmlns:a16="http://schemas.microsoft.com/office/drawing/2014/main" val="2930227862"/>
                  </a:ext>
                </a:extLst>
              </a:tr>
            </a:tbl>
          </a:graphicData>
        </a:graphic>
      </p:graphicFrame>
    </p:spTree>
    <p:extLst>
      <p:ext uri="{BB962C8B-B14F-4D97-AF65-F5344CB8AC3E}">
        <p14:creationId xmlns:p14="http://schemas.microsoft.com/office/powerpoint/2010/main" val="13746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3"/>
          <p:cNvSpPr txBox="1"/>
          <p:nvPr/>
        </p:nvSpPr>
        <p:spPr>
          <a:xfrm>
            <a:off x="367525" y="290537"/>
            <a:ext cx="11291930" cy="844634"/>
          </a:xfrm>
          <a:prstGeom prst="rect">
            <a:avLst/>
          </a:prstGeom>
          <a:noFill/>
          <a:ln>
            <a:noFill/>
          </a:ln>
        </p:spPr>
        <p:txBody>
          <a:bodyPr spcFirstLastPara="1" wrap="square" lIns="91425" tIns="91425" rIns="91425" bIns="91425" anchor="b" anchorCtr="0">
            <a:noAutofit/>
          </a:bodyPr>
          <a:lstStyle/>
          <a:p>
            <a:pPr marL="0" marR="0" lvl="0" indent="0" algn="l" rtl="0">
              <a:lnSpc>
                <a:spcPct val="115000"/>
              </a:lnSpc>
              <a:spcBef>
                <a:spcPts val="0"/>
              </a:spcBef>
              <a:spcAft>
                <a:spcPts val="0"/>
              </a:spcAft>
              <a:buClr>
                <a:srgbClr val="2D2929"/>
              </a:buClr>
              <a:buSzPts val="2400"/>
              <a:buFont typeface="Oswald SemiBold"/>
              <a:buNone/>
            </a:pPr>
            <a:r>
              <a:rPr lang="en-US" sz="3600" b="1" i="0" u="none" strike="noStrike" cap="none" dirty="0">
                <a:solidFill>
                  <a:srgbClr val="C6540D"/>
                </a:solidFill>
                <a:latin typeface="Oswald SemiBold"/>
                <a:ea typeface="Oswald SemiBold"/>
                <a:cs typeface="Oswald SemiBold"/>
                <a:sym typeface="Oswald SemiBold"/>
              </a:rPr>
              <a:t>KEEP THE CONVERSATION GOING</a:t>
            </a:r>
            <a:endParaRPr lang="en-US" sz="3600" b="0" i="1" u="none" strike="noStrike" cap="none" dirty="0">
              <a:solidFill>
                <a:srgbClr val="C6540D"/>
              </a:solidFill>
              <a:latin typeface="Calibri"/>
              <a:ea typeface="Calibri"/>
              <a:cs typeface="Calibri"/>
            </a:endParaRPr>
          </a:p>
        </p:txBody>
      </p:sp>
      <p:sp>
        <p:nvSpPr>
          <p:cNvPr id="515" name="Google Shape;515;p33"/>
          <p:cNvSpPr txBox="1"/>
          <p:nvPr/>
        </p:nvSpPr>
        <p:spPr>
          <a:xfrm>
            <a:off x="367525" y="5575330"/>
            <a:ext cx="609600" cy="68435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3000"/>
              <a:buFont typeface="Oswald SemiBold"/>
              <a:buNone/>
            </a:pPr>
            <a:endParaRPr sz="3000" b="0" i="0" u="none" strike="noStrike" cap="none">
              <a:solidFill>
                <a:srgbClr val="FFFFFF"/>
              </a:solidFill>
              <a:latin typeface="Oswald SemiBold"/>
              <a:ea typeface="Oswald SemiBold"/>
              <a:cs typeface="Oswald SemiBold"/>
              <a:sym typeface="Oswald SemiBold"/>
            </a:endParaRPr>
          </a:p>
        </p:txBody>
      </p:sp>
      <p:grpSp>
        <p:nvGrpSpPr>
          <p:cNvPr id="4" name="Group 3">
            <a:extLst>
              <a:ext uri="{FF2B5EF4-FFF2-40B4-BE49-F238E27FC236}">
                <a16:creationId xmlns:a16="http://schemas.microsoft.com/office/drawing/2014/main" id="{F8BDAA33-EDCE-75E9-0A46-ED07D7954402}"/>
              </a:ext>
            </a:extLst>
          </p:cNvPr>
          <p:cNvGrpSpPr/>
          <p:nvPr/>
        </p:nvGrpSpPr>
        <p:grpSpPr>
          <a:xfrm>
            <a:off x="633972" y="1689003"/>
            <a:ext cx="10296150" cy="1265354"/>
            <a:chOff x="677580" y="5575331"/>
            <a:chExt cx="10296150" cy="1265354"/>
          </a:xfrm>
        </p:grpSpPr>
        <p:grpSp>
          <p:nvGrpSpPr>
            <p:cNvPr id="532" name="Google Shape;532;p33"/>
            <p:cNvGrpSpPr/>
            <p:nvPr/>
          </p:nvGrpSpPr>
          <p:grpSpPr>
            <a:xfrm>
              <a:off x="735867" y="5733381"/>
              <a:ext cx="471094" cy="507607"/>
              <a:chOff x="685475" y="2318350"/>
              <a:chExt cx="297750" cy="296200"/>
            </a:xfrm>
          </p:grpSpPr>
          <p:sp>
            <p:nvSpPr>
              <p:cNvPr id="533" name="Google Shape;533;p33"/>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34" name="Google Shape;534;p33"/>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35" name="Google Shape;535;p33"/>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536" name="Google Shape;536;p33"/>
            <p:cNvSpPr/>
            <p:nvPr/>
          </p:nvSpPr>
          <p:spPr>
            <a:xfrm>
              <a:off x="677580" y="5626585"/>
              <a:ext cx="609600" cy="721200"/>
            </a:xfrm>
            <a:prstGeom prst="rect">
              <a:avLst/>
            </a:prstGeom>
            <a:noFill/>
            <a:ln w="28575"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33"/>
            <p:cNvSpPr txBox="1"/>
            <p:nvPr/>
          </p:nvSpPr>
          <p:spPr>
            <a:xfrm>
              <a:off x="1774956" y="5575331"/>
              <a:ext cx="9198774" cy="1265354"/>
            </a:xfrm>
            <a:prstGeom prst="rect">
              <a:avLst/>
            </a:prstGeom>
            <a:noFill/>
            <a:ln>
              <a:noFill/>
            </a:ln>
          </p:spPr>
          <p:txBody>
            <a:bodyPr spcFirstLastPara="1" wrap="square" lIns="91425" tIns="91425" rIns="91425" bIns="91425" anchor="t" anchorCtr="0">
              <a:noAutofit/>
            </a:bodyPr>
            <a:lstStyle/>
            <a:p>
              <a:pPr lvl="0">
                <a:buClr>
                  <a:srgbClr val="2D2929"/>
                </a:buClr>
                <a:buSzPts val="2400"/>
              </a:pPr>
              <a:r>
                <a:rPr lang="en-US" sz="2700" b="1" dirty="0">
                  <a:solidFill>
                    <a:srgbClr val="C6540D"/>
                  </a:solidFill>
                  <a:latin typeface="Oswald SemiBold"/>
                  <a:ea typeface="Oswald SemiBold"/>
                  <a:cs typeface="Oswald SemiBold"/>
                  <a:sym typeface="Oswald SemiBold"/>
                </a:rPr>
                <a:t>Make a specific plan and follow up</a:t>
              </a:r>
              <a:endParaRPr lang="en-US" sz="2700" b="1" dirty="0">
                <a:solidFill>
                  <a:srgbClr val="C6540D"/>
                </a:solidFill>
                <a:latin typeface="Oswald SemiBold"/>
                <a:ea typeface="Oswald SemiBold"/>
                <a:cs typeface="Oswald SemiBold"/>
              </a:endParaRPr>
            </a:p>
            <a:p>
              <a:pPr marL="0" marR="0" lvl="0" indent="0" algn="l" rtl="0">
                <a:lnSpc>
                  <a:spcPct val="100000"/>
                </a:lnSpc>
                <a:spcBef>
                  <a:spcPts val="0"/>
                </a:spcBef>
                <a:spcAft>
                  <a:spcPts val="0"/>
                </a:spcAft>
                <a:buClr>
                  <a:srgbClr val="29ABE2"/>
                </a:buClr>
                <a:buSzPts val="1800"/>
                <a:buFont typeface="Ubuntu Light"/>
                <a:buNone/>
              </a:pPr>
              <a:r>
                <a:rPr lang="en-US" sz="2400" i="1" u="none" strike="noStrike" cap="none" dirty="0">
                  <a:solidFill>
                    <a:schemeClr val="lt1"/>
                  </a:solidFill>
                  <a:latin typeface="Calibri"/>
                  <a:ea typeface="Calibri"/>
                  <a:cs typeface="Calibri"/>
                  <a:sym typeface="Calibri"/>
                </a:rPr>
                <a:t>“We agree that to keep you/your loved one safe we need to…”</a:t>
              </a:r>
            </a:p>
            <a:p>
              <a:pPr marL="0" marR="0" lvl="0" indent="0" algn="l" rtl="0">
                <a:lnSpc>
                  <a:spcPct val="100000"/>
                </a:lnSpc>
                <a:spcBef>
                  <a:spcPts val="0"/>
                </a:spcBef>
                <a:spcAft>
                  <a:spcPts val="0"/>
                </a:spcAft>
                <a:buClr>
                  <a:srgbClr val="29ABE2"/>
                </a:buClr>
                <a:buSzPts val="1800"/>
                <a:buFont typeface="Ubuntu Light"/>
                <a:buNone/>
              </a:pPr>
              <a:endParaRPr lang="en-US" sz="800" i="1"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29ABE2"/>
                </a:buClr>
                <a:buSzPts val="1800"/>
                <a:buFont typeface="Ubuntu Light"/>
                <a:buNone/>
              </a:pPr>
              <a:endParaRPr lang="en-US" sz="800" i="1"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2D2929"/>
                </a:buClr>
                <a:buSzPts val="1300"/>
                <a:buFont typeface="Ubuntu Light"/>
                <a:buNone/>
              </a:pPr>
              <a:endParaRPr sz="1200" b="0" i="0" u="none" strike="noStrike" cap="none" dirty="0">
                <a:solidFill>
                  <a:srgbClr val="2D2929"/>
                </a:solidFill>
                <a:latin typeface="Ubuntu Light"/>
                <a:ea typeface="Ubuntu Light"/>
                <a:cs typeface="Ubuntu Light"/>
                <a:sym typeface="Ubuntu Light"/>
              </a:endParaRPr>
            </a:p>
          </p:txBody>
        </p:sp>
      </p:grpSp>
      <p:sp>
        <p:nvSpPr>
          <p:cNvPr id="5" name="Google Shape;314;p41">
            <a:extLst>
              <a:ext uri="{FF2B5EF4-FFF2-40B4-BE49-F238E27FC236}">
                <a16:creationId xmlns:a16="http://schemas.microsoft.com/office/drawing/2014/main" id="{AC5E0382-E930-AC73-8B4B-EB3CFAD929D5}"/>
              </a:ext>
            </a:extLst>
          </p:cNvPr>
          <p:cNvSpPr txBox="1">
            <a:spLocks/>
          </p:cNvSpPr>
          <p:nvPr/>
        </p:nvSpPr>
        <p:spPr>
          <a:xfrm>
            <a:off x="1807668" y="5825067"/>
            <a:ext cx="7948758" cy="8692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1pPr>
            <a:lvl2pPr marL="914400" marR="0" lvl="1"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2pPr>
            <a:lvl3pPr marL="1371600" marR="0" lvl="2"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3pPr>
            <a:lvl4pPr marL="1828800" marR="0" lvl="3"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4pPr>
            <a:lvl5pPr marL="2286000" marR="0" lvl="4"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5pPr>
            <a:lvl6pPr marL="2743200" marR="0" lvl="5"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6pPr>
            <a:lvl7pPr marL="3200400" marR="0" lvl="6"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7pPr>
            <a:lvl8pPr marL="3657600" marR="0" lvl="7"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8pPr>
            <a:lvl9pPr marL="4114800" marR="0" lvl="8" indent="-285750" algn="l" rtl="0">
              <a:lnSpc>
                <a:spcPct val="100000"/>
              </a:lnSpc>
              <a:spcBef>
                <a:spcPts val="0"/>
              </a:spcBef>
              <a:spcAft>
                <a:spcPts val="0"/>
              </a:spcAft>
              <a:buClr>
                <a:srgbClr val="2D2929"/>
              </a:buClr>
              <a:buSzPts val="900"/>
              <a:buFont typeface="Ubuntu Light"/>
              <a:buNone/>
              <a:defRPr sz="1200" b="0" i="0" u="none" strike="noStrike" cap="none">
                <a:solidFill>
                  <a:srgbClr val="2D2929"/>
                </a:solidFill>
                <a:latin typeface="Ubuntu Light"/>
                <a:ea typeface="Ubuntu Light"/>
                <a:cs typeface="Ubuntu Light"/>
                <a:sym typeface="Ubuntu Light"/>
              </a:defRPr>
            </a:lvl9pPr>
          </a:lstStyle>
          <a:p>
            <a:pPr marL="0" marR="0" lvl="0" indent="0" algn="ctr" defTabSz="914400" rtl="0" eaLnBrk="1" fontAlgn="auto" latinLnBrk="0" hangingPunct="1">
              <a:lnSpc>
                <a:spcPct val="100000"/>
              </a:lnSpc>
              <a:spcBef>
                <a:spcPts val="0"/>
              </a:spcBef>
              <a:spcAft>
                <a:spcPts val="0"/>
              </a:spcAft>
              <a:buClr>
                <a:srgbClr val="2D2929"/>
              </a:buClr>
              <a:buSzPts val="1300"/>
              <a:buFont typeface="Ubuntu Light"/>
              <a:buNone/>
              <a:tabLst/>
              <a:defRPr/>
            </a:pPr>
            <a:r>
              <a:rPr kumimoji="0" lang="en-US" sz="1800" b="0" i="1" u="none" strike="noStrike" kern="0" cap="none" spc="0" normalizeH="0" baseline="0" noProof="0" dirty="0">
                <a:ln>
                  <a:noFill/>
                </a:ln>
                <a:solidFill>
                  <a:srgbClr val="FFFF00"/>
                </a:solidFill>
                <a:effectLst/>
                <a:uLnTx/>
                <a:uFillTx/>
                <a:latin typeface="+mn-lt"/>
                <a:sym typeface="Ubuntu Light"/>
              </a:rPr>
              <a:t>Putting time and distance between a suicidal person and highly lethal means MAY save a life</a:t>
            </a:r>
            <a:endParaRPr lang="en-US" sz="1800" b="0" i="1" u="none" strike="noStrike" kern="0" cap="none" spc="0" normalizeH="0" baseline="0" noProof="0" dirty="0">
              <a:ln>
                <a:noFill/>
              </a:ln>
              <a:solidFill>
                <a:srgbClr val="FFFF00"/>
              </a:solidFill>
              <a:effectLst/>
              <a:uLnTx/>
              <a:uFillTx/>
              <a:latin typeface="+mn-lt"/>
            </a:endParaRPr>
          </a:p>
        </p:txBody>
      </p:sp>
      <p:pic>
        <p:nvPicPr>
          <p:cNvPr id="6" name="Picture 5" descr="A picture containing text, sign&#10;&#10;Description automatically generated">
            <a:extLst>
              <a:ext uri="{FF2B5EF4-FFF2-40B4-BE49-F238E27FC236}">
                <a16:creationId xmlns:a16="http://schemas.microsoft.com/office/drawing/2014/main" id="{C7372513-0D95-0EFD-1FAC-421A646B1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6426" y="5245936"/>
            <a:ext cx="1492250" cy="1492250"/>
          </a:xfrm>
          <a:prstGeom prst="rect">
            <a:avLst/>
          </a:prstGeom>
        </p:spPr>
      </p:pic>
      <p:grpSp>
        <p:nvGrpSpPr>
          <p:cNvPr id="12" name="Group 11">
            <a:extLst>
              <a:ext uri="{FF2B5EF4-FFF2-40B4-BE49-F238E27FC236}">
                <a16:creationId xmlns:a16="http://schemas.microsoft.com/office/drawing/2014/main" id="{AA424139-98D7-F22E-17AA-2D9B0C19BA0F}"/>
              </a:ext>
            </a:extLst>
          </p:cNvPr>
          <p:cNvGrpSpPr/>
          <p:nvPr/>
        </p:nvGrpSpPr>
        <p:grpSpPr>
          <a:xfrm>
            <a:off x="626283" y="3508189"/>
            <a:ext cx="9130143" cy="1279110"/>
            <a:chOff x="983688" y="3671054"/>
            <a:chExt cx="9130143" cy="1279110"/>
          </a:xfrm>
        </p:grpSpPr>
        <p:sp>
          <p:nvSpPr>
            <p:cNvPr id="13" name="Google Shape;237;p34">
              <a:extLst>
                <a:ext uri="{FF2B5EF4-FFF2-40B4-BE49-F238E27FC236}">
                  <a16:creationId xmlns:a16="http://schemas.microsoft.com/office/drawing/2014/main" id="{D9CFE0FB-6AA3-D787-56AA-B49B3D93466F}"/>
                </a:ext>
              </a:extLst>
            </p:cNvPr>
            <p:cNvSpPr/>
            <p:nvPr/>
          </p:nvSpPr>
          <p:spPr>
            <a:xfrm>
              <a:off x="983688" y="3720320"/>
              <a:ext cx="609600" cy="721200"/>
            </a:xfrm>
            <a:prstGeom prst="rect">
              <a:avLst/>
            </a:prstGeom>
            <a:noFill/>
            <a:ln w="28575"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 name="Google Shape;315;p41">
              <a:extLst>
                <a:ext uri="{FF2B5EF4-FFF2-40B4-BE49-F238E27FC236}">
                  <a16:creationId xmlns:a16="http://schemas.microsoft.com/office/drawing/2014/main" id="{580B1543-015F-D5E8-47BC-75A9F3BFE130}"/>
                </a:ext>
              </a:extLst>
            </p:cNvPr>
            <p:cNvSpPr txBox="1">
              <a:spLocks/>
            </p:cNvSpPr>
            <p:nvPr/>
          </p:nvSpPr>
          <p:spPr>
            <a:xfrm>
              <a:off x="1881069" y="3671054"/>
              <a:ext cx="8232762" cy="49602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6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lang="en-US" sz="2400" b="1" kern="0" dirty="0">
                  <a:solidFill>
                    <a:srgbClr val="C6540D"/>
                  </a:solidFill>
                </a:rPr>
                <a:t>Don’t leave them alone until you trust they can be safe</a:t>
              </a:r>
              <a:endParaRPr kumimoji="0" lang="en-US" sz="2400" b="1" i="0" u="none" strike="noStrike" kern="0" cap="none" spc="0" normalizeH="0" baseline="0" noProof="0" dirty="0">
                <a:ln>
                  <a:noFill/>
                </a:ln>
                <a:solidFill>
                  <a:srgbClr val="C6540D"/>
                </a:solidFill>
                <a:effectLst/>
                <a:uLnTx/>
                <a:uFillTx/>
                <a:sym typeface="Oswald SemiBold"/>
              </a:endParaRPr>
            </a:p>
          </p:txBody>
        </p:sp>
        <p:grpSp>
          <p:nvGrpSpPr>
            <p:cNvPr id="15" name="Google Shape;8749;p78">
              <a:extLst>
                <a:ext uri="{FF2B5EF4-FFF2-40B4-BE49-F238E27FC236}">
                  <a16:creationId xmlns:a16="http://schemas.microsoft.com/office/drawing/2014/main" id="{9A1DF27C-1D0E-9DBE-5D8A-792D37522968}"/>
                </a:ext>
              </a:extLst>
            </p:cNvPr>
            <p:cNvGrpSpPr/>
            <p:nvPr/>
          </p:nvGrpSpPr>
          <p:grpSpPr>
            <a:xfrm>
              <a:off x="1059728" y="3827116"/>
              <a:ext cx="471094" cy="507607"/>
              <a:chOff x="685475" y="2318350"/>
              <a:chExt cx="297750" cy="296200"/>
            </a:xfrm>
          </p:grpSpPr>
          <p:sp>
            <p:nvSpPr>
              <p:cNvPr id="17" name="Google Shape;8750;p78">
                <a:extLst>
                  <a:ext uri="{FF2B5EF4-FFF2-40B4-BE49-F238E27FC236}">
                    <a16:creationId xmlns:a16="http://schemas.microsoft.com/office/drawing/2014/main" id="{697EB549-7FB4-692C-6FE9-E18713270011}"/>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751;p78">
                <a:extLst>
                  <a:ext uri="{FF2B5EF4-FFF2-40B4-BE49-F238E27FC236}">
                    <a16:creationId xmlns:a16="http://schemas.microsoft.com/office/drawing/2014/main" id="{8EF54C4A-03F5-7FDB-A3A7-64857B4269F6}"/>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752;p78">
                <a:extLst>
                  <a:ext uri="{FF2B5EF4-FFF2-40B4-BE49-F238E27FC236}">
                    <a16:creationId xmlns:a16="http://schemas.microsoft.com/office/drawing/2014/main" id="{5BC77E14-36BA-CBEC-BCAE-A3BE96CDAEEE}"/>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314;p41">
              <a:extLst>
                <a:ext uri="{FF2B5EF4-FFF2-40B4-BE49-F238E27FC236}">
                  <a16:creationId xmlns:a16="http://schemas.microsoft.com/office/drawing/2014/main" id="{ECA99436-3371-1C6D-C924-C149F87602D3}"/>
                </a:ext>
              </a:extLst>
            </p:cNvPr>
            <p:cNvSpPr txBox="1">
              <a:spLocks/>
            </p:cNvSpPr>
            <p:nvPr/>
          </p:nvSpPr>
          <p:spPr>
            <a:xfrm>
              <a:off x="1881069" y="4080920"/>
              <a:ext cx="7896523" cy="869244"/>
            </a:xfrm>
            <a:prstGeom prst="rect">
              <a:avLst/>
            </a:prstGeom>
            <a:solidFill>
              <a:srgbClr val="00113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1pPr>
              <a:lvl2pPr marL="914400" marR="0" lvl="1"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2pPr>
              <a:lvl3pPr marL="1371600" marR="0" lvl="2"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3pPr>
              <a:lvl4pPr marL="1828800" marR="0" lvl="3"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4pPr>
              <a:lvl5pPr marL="2286000" marR="0" lvl="4"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5pPr>
              <a:lvl6pPr marL="2743200" marR="0" lvl="5"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6pPr>
              <a:lvl7pPr marL="3200400" marR="0" lvl="6"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7pPr>
              <a:lvl8pPr marL="3657600" marR="0" lvl="7"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8pPr>
              <a:lvl9pPr marL="4114800" marR="0" lvl="8" indent="-285750" algn="l" rtl="0">
                <a:lnSpc>
                  <a:spcPct val="100000"/>
                </a:lnSpc>
                <a:spcBef>
                  <a:spcPts val="0"/>
                </a:spcBef>
                <a:spcAft>
                  <a:spcPts val="0"/>
                </a:spcAft>
                <a:buClr>
                  <a:srgbClr val="2D2929"/>
                </a:buClr>
                <a:buSzPts val="900"/>
                <a:buFont typeface="Ubuntu Light"/>
                <a:buNone/>
                <a:defRPr sz="1200" b="0" i="0" u="none" strike="noStrike" cap="none">
                  <a:solidFill>
                    <a:srgbClr val="2D2929"/>
                  </a:solidFill>
                  <a:latin typeface="Ubuntu Light"/>
                  <a:ea typeface="Ubuntu Light"/>
                  <a:cs typeface="Ubuntu Light"/>
                  <a:sym typeface="Ubuntu Light"/>
                </a:defRPr>
              </a:lvl9pPr>
            </a:lstStyle>
            <a:p>
              <a:pPr marL="0" marR="0" lvl="0" indent="0" algn="l" defTabSz="914400" rtl="0" eaLnBrk="1" fontAlgn="auto" latinLnBrk="0" hangingPunct="1">
                <a:lnSpc>
                  <a:spcPct val="100000"/>
                </a:lnSpc>
                <a:spcBef>
                  <a:spcPts val="0"/>
                </a:spcBef>
                <a:spcAft>
                  <a:spcPts val="0"/>
                </a:spcAft>
                <a:buClr>
                  <a:srgbClr val="29ABE2"/>
                </a:buClr>
                <a:buSzPct val="100000"/>
                <a:tabLst/>
                <a:defRPr/>
              </a:pPr>
              <a:r>
                <a:rPr kumimoji="0" lang="en-US" sz="2400" b="0" i="1" u="none" strike="noStrike" kern="0" cap="none" spc="0" normalizeH="0" baseline="0" noProof="0" dirty="0">
                  <a:ln>
                    <a:noFill/>
                  </a:ln>
                  <a:solidFill>
                    <a:schemeClr val="bg1"/>
                  </a:solidFill>
                  <a:effectLst/>
                  <a:uLnTx/>
                  <a:uFillTx/>
                  <a:latin typeface="+mn-lt"/>
                  <a:sym typeface="Ubuntu Light"/>
                </a:rPr>
                <a:t>Provide them with resources to access help for themselves in the event they need help in the future</a:t>
              </a: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kumimoji="0" lang="en-US" sz="1200" b="0" i="0" u="none" strike="noStrike" kern="0" cap="none" spc="0" normalizeH="0" baseline="0" noProof="0" dirty="0">
                <a:ln>
                  <a:noFill/>
                </a:ln>
                <a:solidFill>
                  <a:srgbClr val="2D2929"/>
                </a:solidFill>
                <a:effectLst/>
                <a:uLnTx/>
                <a:uFillTx/>
                <a:latin typeface="Ubuntu Light"/>
                <a:sym typeface="Ubuntu Light"/>
              </a:endParaRPr>
            </a:p>
          </p:txBody>
        </p:sp>
      </p:grpSp>
    </p:spTree>
    <p:extLst>
      <p:ext uri="{BB962C8B-B14F-4D97-AF65-F5344CB8AC3E}">
        <p14:creationId xmlns:p14="http://schemas.microsoft.com/office/powerpoint/2010/main" val="137964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2;p36">
            <a:extLst>
              <a:ext uri="{FF2B5EF4-FFF2-40B4-BE49-F238E27FC236}">
                <a16:creationId xmlns:a16="http://schemas.microsoft.com/office/drawing/2014/main" id="{D0DA5EC3-6CA0-E028-E676-88FF1AFE30D3}"/>
              </a:ext>
            </a:extLst>
          </p:cNvPr>
          <p:cNvSpPr txBox="1">
            <a:spLocks/>
          </p:cNvSpPr>
          <p:nvPr/>
        </p:nvSpPr>
        <p:spPr>
          <a:xfrm>
            <a:off x="671869" y="371296"/>
            <a:ext cx="11291930" cy="72033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9pPr>
          </a:lstStyle>
          <a:p>
            <a:pPr marL="0" marR="0" lvl="0" indent="0" algn="l" defTabSz="914400" rtl="0" eaLnBrk="1" fontAlgn="auto" latinLnBrk="0" hangingPunct="1">
              <a:lnSpc>
                <a:spcPct val="115000"/>
              </a:lnSpc>
              <a:spcBef>
                <a:spcPts val="0"/>
              </a:spcBef>
              <a:spcAft>
                <a:spcPts val="0"/>
              </a:spcAft>
              <a:buClr>
                <a:srgbClr val="2D2929"/>
              </a:buClr>
              <a:buSzPts val="2400"/>
              <a:buFont typeface="Oswald SemiBold"/>
              <a:buNone/>
              <a:tabLst/>
              <a:defRPr/>
            </a:pPr>
            <a:r>
              <a:rPr kumimoji="0" lang="en-US" sz="3600" b="1" i="0" u="none" strike="noStrike" kern="0" cap="all" spc="0" normalizeH="0" noProof="0">
                <a:ln>
                  <a:noFill/>
                </a:ln>
                <a:solidFill>
                  <a:srgbClr val="C6540D"/>
                </a:solidFill>
                <a:effectLst/>
                <a:uLnTx/>
                <a:uFillTx/>
                <a:latin typeface="Oswald SemiBold"/>
                <a:sym typeface="Oswald SemiBold"/>
              </a:rPr>
              <a:t>Personal Protection Firearms</a:t>
            </a:r>
            <a:endParaRPr kumimoji="0" lang="en-US" sz="3600" b="0" i="1" u="none" strike="noStrike" kern="0" spc="0" normalizeH="0" noProof="0">
              <a:ln>
                <a:noFill/>
              </a:ln>
              <a:solidFill>
                <a:srgbClr val="C6540D"/>
              </a:solidFill>
              <a:effectLst/>
              <a:uLnTx/>
              <a:uFillTx/>
              <a:latin typeface="+mn-lt"/>
              <a:sym typeface="Oswald SemiBold"/>
            </a:endParaRPr>
          </a:p>
        </p:txBody>
      </p:sp>
      <p:sp>
        <p:nvSpPr>
          <p:cNvPr id="15" name="Google Shape;245;p34">
            <a:extLst>
              <a:ext uri="{FF2B5EF4-FFF2-40B4-BE49-F238E27FC236}">
                <a16:creationId xmlns:a16="http://schemas.microsoft.com/office/drawing/2014/main" id="{C5578F0A-BC37-C6A8-0E4B-A30AD7E5C326}"/>
              </a:ext>
            </a:extLst>
          </p:cNvPr>
          <p:cNvSpPr txBox="1">
            <a:spLocks/>
          </p:cNvSpPr>
          <p:nvPr/>
        </p:nvSpPr>
        <p:spPr>
          <a:xfrm>
            <a:off x="367525" y="5575330"/>
            <a:ext cx="609600" cy="6843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000"/>
              <a:buFont typeface="Oswald SemiBold"/>
              <a:buNone/>
              <a:defRPr sz="3000" b="0" i="0" u="none" strike="noStrike" cap="none">
                <a:solidFill>
                  <a:srgbClr val="FFFFFF"/>
                </a:solidFill>
                <a:latin typeface="Oswald SemiBold"/>
                <a:ea typeface="Oswald SemiBold"/>
                <a:cs typeface="Oswald SemiBold"/>
                <a:sym typeface="Oswald SemiBold"/>
              </a:defRPr>
            </a:lvl1pPr>
            <a:lvl2pPr marR="0" lvl="1"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2pPr>
            <a:lvl3pPr marR="0" lvl="2"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3pPr>
            <a:lvl4pPr marR="0" lvl="3"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4pPr>
            <a:lvl5pPr marR="0" lvl="4"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5pPr>
            <a:lvl6pPr marR="0" lvl="5"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6pPr>
            <a:lvl7pPr marR="0" lvl="6"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7pPr>
            <a:lvl8pPr marR="0" lvl="7"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8pPr>
            <a:lvl9pPr marR="0" lvl="8"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9pPr>
          </a:lstStyle>
          <a:p>
            <a:pPr marL="0" marR="0" lvl="0" indent="0" algn="ctr" defTabSz="914400" rtl="0" eaLnBrk="1" fontAlgn="auto" latinLnBrk="0" hangingPunct="1">
              <a:lnSpc>
                <a:spcPct val="100000"/>
              </a:lnSpc>
              <a:spcBef>
                <a:spcPts val="0"/>
              </a:spcBef>
              <a:spcAft>
                <a:spcPts val="0"/>
              </a:spcAft>
              <a:buClr>
                <a:srgbClr val="FFFFFF"/>
              </a:buClr>
              <a:buSzPts val="3000"/>
              <a:buFont typeface="Oswald SemiBold"/>
              <a:buNone/>
              <a:tabLst/>
              <a:defRPr/>
            </a:pPr>
            <a:endParaRPr kumimoji="0" lang="es" sz="3000" b="0" i="0" u="none" strike="noStrike" kern="0" cap="none" spc="0" normalizeH="0" baseline="0" noProof="0">
              <a:ln>
                <a:noFill/>
              </a:ln>
              <a:solidFill>
                <a:srgbClr val="FFFFFF"/>
              </a:solidFill>
              <a:effectLst/>
              <a:uLnTx/>
              <a:uFillTx/>
              <a:latin typeface="Oswald SemiBold"/>
              <a:sym typeface="Oswald SemiBold"/>
            </a:endParaRPr>
          </a:p>
        </p:txBody>
      </p:sp>
      <p:grpSp>
        <p:nvGrpSpPr>
          <p:cNvPr id="2" name="Group 1">
            <a:extLst>
              <a:ext uri="{FF2B5EF4-FFF2-40B4-BE49-F238E27FC236}">
                <a16:creationId xmlns:a16="http://schemas.microsoft.com/office/drawing/2014/main" id="{75D1CE2E-126B-F9F4-5978-2241E1E1D67D}"/>
              </a:ext>
            </a:extLst>
          </p:cNvPr>
          <p:cNvGrpSpPr/>
          <p:nvPr/>
        </p:nvGrpSpPr>
        <p:grpSpPr>
          <a:xfrm>
            <a:off x="913219" y="1198349"/>
            <a:ext cx="10920396" cy="1107709"/>
            <a:chOff x="913219" y="1198349"/>
            <a:chExt cx="10920396" cy="1107709"/>
          </a:xfrm>
        </p:grpSpPr>
        <p:sp>
          <p:nvSpPr>
            <p:cNvPr id="5" name="Google Shape;237;p34">
              <a:extLst>
                <a:ext uri="{FF2B5EF4-FFF2-40B4-BE49-F238E27FC236}">
                  <a16:creationId xmlns:a16="http://schemas.microsoft.com/office/drawing/2014/main" id="{C87640A8-7E66-5FDD-ABB5-4BAEE7F88383}"/>
                </a:ext>
              </a:extLst>
            </p:cNvPr>
            <p:cNvSpPr/>
            <p:nvPr/>
          </p:nvSpPr>
          <p:spPr>
            <a:xfrm>
              <a:off x="913219" y="1311588"/>
              <a:ext cx="609600" cy="721200"/>
            </a:xfrm>
            <a:prstGeom prst="rect">
              <a:avLst/>
            </a:prstGeom>
            <a:noFill/>
            <a:ln w="28575"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315;p41">
              <a:extLst>
                <a:ext uri="{FF2B5EF4-FFF2-40B4-BE49-F238E27FC236}">
                  <a16:creationId xmlns:a16="http://schemas.microsoft.com/office/drawing/2014/main" id="{1D8DBC4F-D1F3-31E3-2596-BD2A31377B80}"/>
                </a:ext>
              </a:extLst>
            </p:cNvPr>
            <p:cNvSpPr txBox="1">
              <a:spLocks/>
            </p:cNvSpPr>
            <p:nvPr/>
          </p:nvSpPr>
          <p:spPr>
            <a:xfrm>
              <a:off x="1788126" y="1198349"/>
              <a:ext cx="10045489" cy="62636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6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kumimoji="0" lang="en-US" sz="2800" b="1" i="0" u="none" strike="noStrike" kern="0" cap="none" spc="0" normalizeH="0" baseline="0" noProof="0" dirty="0">
                  <a:ln>
                    <a:noFill/>
                  </a:ln>
                  <a:solidFill>
                    <a:srgbClr val="C6540D"/>
                  </a:solidFill>
                  <a:effectLst/>
                  <a:uLnTx/>
                  <a:uFillTx/>
                  <a:latin typeface="Oswald SemiBold"/>
                  <a:sym typeface="Oswald SemiBold"/>
                </a:rPr>
                <a:t>In the immediate future, suicide is a greater risk than home invasion</a:t>
              </a:r>
            </a:p>
          </p:txBody>
        </p:sp>
        <p:sp>
          <p:nvSpPr>
            <p:cNvPr id="8" name="Google Shape;314;p41">
              <a:extLst>
                <a:ext uri="{FF2B5EF4-FFF2-40B4-BE49-F238E27FC236}">
                  <a16:creationId xmlns:a16="http://schemas.microsoft.com/office/drawing/2014/main" id="{F343E183-2D0B-3461-8DB9-66CBE37401C2}"/>
                </a:ext>
              </a:extLst>
            </p:cNvPr>
            <p:cNvSpPr txBox="1">
              <a:spLocks/>
            </p:cNvSpPr>
            <p:nvPr/>
          </p:nvSpPr>
          <p:spPr>
            <a:xfrm>
              <a:off x="1844894" y="1762695"/>
              <a:ext cx="8652934" cy="543363"/>
            </a:xfrm>
            <a:prstGeom prst="rect">
              <a:avLst/>
            </a:prstGeom>
            <a:solidFill>
              <a:srgbClr val="00113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1pPr>
              <a:lvl2pPr marL="914400" marR="0" lvl="1"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2pPr>
              <a:lvl3pPr marL="1371600" marR="0" lvl="2"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3pPr>
              <a:lvl4pPr marL="1828800" marR="0" lvl="3"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4pPr>
              <a:lvl5pPr marL="2286000" marR="0" lvl="4"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5pPr>
              <a:lvl6pPr marL="2743200" marR="0" lvl="5"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6pPr>
              <a:lvl7pPr marL="3200400" marR="0" lvl="6"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7pPr>
              <a:lvl8pPr marL="3657600" marR="0" lvl="7"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8pPr>
              <a:lvl9pPr marL="4114800" marR="0" lvl="8" indent="-285750" algn="l" rtl="0">
                <a:lnSpc>
                  <a:spcPct val="100000"/>
                </a:lnSpc>
                <a:spcBef>
                  <a:spcPts val="0"/>
                </a:spcBef>
                <a:spcAft>
                  <a:spcPts val="0"/>
                </a:spcAft>
                <a:buClr>
                  <a:srgbClr val="2D2929"/>
                </a:buClr>
                <a:buSzPts val="900"/>
                <a:buFont typeface="Ubuntu Light"/>
                <a:buNone/>
                <a:defRPr sz="1200" b="0" i="0" u="none" strike="noStrike" cap="none">
                  <a:solidFill>
                    <a:srgbClr val="2D2929"/>
                  </a:solidFill>
                  <a:latin typeface="Ubuntu Light"/>
                  <a:ea typeface="Ubuntu Light"/>
                  <a:cs typeface="Ubuntu Light"/>
                  <a:sym typeface="Ubuntu Light"/>
                </a:defRPr>
              </a:lvl9pPr>
            </a:lstStyle>
            <a:p>
              <a:pPr marL="285750" marR="0" lvl="0" indent="-285750" algn="l" defTabSz="914400" rtl="0" eaLnBrk="1" fontAlgn="auto" latinLnBrk="0" hangingPunct="1">
                <a:lnSpc>
                  <a:spcPct val="100000"/>
                </a:lnSpc>
                <a:spcBef>
                  <a:spcPts val="0"/>
                </a:spcBef>
                <a:spcAft>
                  <a:spcPts val="0"/>
                </a:spcAft>
                <a:buClr>
                  <a:srgbClr val="29ABE2"/>
                </a:buClr>
                <a:buSzPct val="100000"/>
                <a:buFont typeface="Wingdings" panose="05000000000000000000" pitchFamily="2" charset="2"/>
                <a:buChar char="ü"/>
                <a:tabLst/>
                <a:defRPr/>
              </a:pPr>
              <a:r>
                <a:rPr lang="en-US" sz="2400" i="1" kern="0" dirty="0">
                  <a:solidFill>
                    <a:schemeClr val="bg1"/>
                  </a:solidFill>
                  <a:latin typeface="+mn-lt"/>
                </a:rPr>
                <a:t>3 out of 5 firearm deaths in the U.S. are suicide.</a:t>
              </a:r>
            </a:p>
            <a:p>
              <a:pPr marL="0" marR="0" lvl="0" indent="0" algn="l" defTabSz="914400" rtl="0" eaLnBrk="1" fontAlgn="auto" latinLnBrk="0" hangingPunct="1">
                <a:lnSpc>
                  <a:spcPct val="100000"/>
                </a:lnSpc>
                <a:spcBef>
                  <a:spcPts val="0"/>
                </a:spcBef>
                <a:spcAft>
                  <a:spcPts val="0"/>
                </a:spcAft>
                <a:tabLst/>
                <a:defRPr/>
              </a:pPr>
              <a:endParaRPr kumimoji="0" lang="en-US" sz="1800" b="0" i="1" u="none" strike="noStrike" kern="0" cap="none" spc="0" normalizeH="0" baseline="0" noProof="0" dirty="0">
                <a:ln>
                  <a:noFill/>
                </a:ln>
                <a:solidFill>
                  <a:schemeClr val="bg1"/>
                </a:solidFill>
                <a:effectLst/>
                <a:uLnTx/>
                <a:uFillTx/>
                <a:latin typeface="+mn-lt"/>
                <a:sym typeface="Ubuntu Ligh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kumimoji="0" lang="en-US" sz="1200" b="0" i="0" u="none" strike="noStrike" kern="0" cap="none" spc="0" normalizeH="0" baseline="0" noProof="0" dirty="0">
                <a:ln>
                  <a:noFill/>
                </a:ln>
                <a:solidFill>
                  <a:srgbClr val="2D2929"/>
                </a:solidFill>
                <a:effectLst/>
                <a:uLnTx/>
                <a:uFillTx/>
                <a:latin typeface="Ubuntu Light"/>
                <a:sym typeface="Ubuntu Light"/>
              </a:endParaRPr>
            </a:p>
          </p:txBody>
        </p:sp>
        <p:grpSp>
          <p:nvGrpSpPr>
            <p:cNvPr id="20" name="Google Shape;8749;p78">
              <a:extLst>
                <a:ext uri="{FF2B5EF4-FFF2-40B4-BE49-F238E27FC236}">
                  <a16:creationId xmlns:a16="http://schemas.microsoft.com/office/drawing/2014/main" id="{17EDF316-5D73-B250-8CEF-42AC49568275}"/>
                </a:ext>
              </a:extLst>
            </p:cNvPr>
            <p:cNvGrpSpPr/>
            <p:nvPr/>
          </p:nvGrpSpPr>
          <p:grpSpPr>
            <a:xfrm>
              <a:off x="980467" y="1458490"/>
              <a:ext cx="471094" cy="507607"/>
              <a:chOff x="685475" y="2318350"/>
              <a:chExt cx="297750" cy="296200"/>
            </a:xfrm>
          </p:grpSpPr>
          <p:sp>
            <p:nvSpPr>
              <p:cNvPr id="21" name="Google Shape;8750;p78">
                <a:extLst>
                  <a:ext uri="{FF2B5EF4-FFF2-40B4-BE49-F238E27FC236}">
                    <a16:creationId xmlns:a16="http://schemas.microsoft.com/office/drawing/2014/main" id="{7AA0C912-128E-7317-7ED2-82DA9F6A47D1}"/>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751;p78">
                <a:extLst>
                  <a:ext uri="{FF2B5EF4-FFF2-40B4-BE49-F238E27FC236}">
                    <a16:creationId xmlns:a16="http://schemas.microsoft.com/office/drawing/2014/main" id="{79EF234F-AF78-D59D-0E5B-27BCFE549BE3}"/>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752;p78">
                <a:extLst>
                  <a:ext uri="{FF2B5EF4-FFF2-40B4-BE49-F238E27FC236}">
                    <a16:creationId xmlns:a16="http://schemas.microsoft.com/office/drawing/2014/main" id="{71F41F2F-41AA-5040-06A4-F80824793906}"/>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9" name="Picture 48" descr="Icon&#10;&#10;Description automatically generated">
            <a:extLst>
              <a:ext uri="{FF2B5EF4-FFF2-40B4-BE49-F238E27FC236}">
                <a16:creationId xmlns:a16="http://schemas.microsoft.com/office/drawing/2014/main" id="{8931AD1B-DC36-52A4-61B5-77958D16961D}"/>
              </a:ext>
            </a:extLst>
          </p:cNvPr>
          <p:cNvPicPr>
            <a:picLocks noChangeAspect="1"/>
          </p:cNvPicPr>
          <p:nvPr/>
        </p:nvPicPr>
        <p:blipFill>
          <a:blip r:embed="rId3"/>
          <a:stretch>
            <a:fillRect/>
          </a:stretch>
        </p:blipFill>
        <p:spPr>
          <a:xfrm>
            <a:off x="10472074" y="5223535"/>
            <a:ext cx="1118121" cy="1118121"/>
          </a:xfrm>
          <a:prstGeom prst="rect">
            <a:avLst/>
          </a:prstGeom>
        </p:spPr>
      </p:pic>
      <p:grpSp>
        <p:nvGrpSpPr>
          <p:cNvPr id="3" name="Group 2">
            <a:extLst>
              <a:ext uri="{FF2B5EF4-FFF2-40B4-BE49-F238E27FC236}">
                <a16:creationId xmlns:a16="http://schemas.microsoft.com/office/drawing/2014/main" id="{23DE3FBE-EF42-F596-DF31-60F54F18D86E}"/>
              </a:ext>
            </a:extLst>
          </p:cNvPr>
          <p:cNvGrpSpPr/>
          <p:nvPr/>
        </p:nvGrpSpPr>
        <p:grpSpPr>
          <a:xfrm>
            <a:off x="927911" y="2715827"/>
            <a:ext cx="9569917" cy="1032148"/>
            <a:chOff x="927911" y="2715827"/>
            <a:chExt cx="9569917" cy="1032148"/>
          </a:xfrm>
        </p:grpSpPr>
        <p:sp>
          <p:nvSpPr>
            <p:cNvPr id="9" name="Google Shape;237;p34">
              <a:extLst>
                <a:ext uri="{FF2B5EF4-FFF2-40B4-BE49-F238E27FC236}">
                  <a16:creationId xmlns:a16="http://schemas.microsoft.com/office/drawing/2014/main" id="{5CAD4468-0822-8237-A24B-3D398EF5499F}"/>
                </a:ext>
              </a:extLst>
            </p:cNvPr>
            <p:cNvSpPr/>
            <p:nvPr/>
          </p:nvSpPr>
          <p:spPr>
            <a:xfrm>
              <a:off x="927911" y="2800851"/>
              <a:ext cx="609600" cy="721200"/>
            </a:xfrm>
            <a:prstGeom prst="rect">
              <a:avLst/>
            </a:prstGeom>
            <a:noFill/>
            <a:ln w="28575"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 name="Google Shape;315;p41">
              <a:extLst>
                <a:ext uri="{FF2B5EF4-FFF2-40B4-BE49-F238E27FC236}">
                  <a16:creationId xmlns:a16="http://schemas.microsoft.com/office/drawing/2014/main" id="{2FA300D4-7E6A-8B4C-6A65-1A42B6060F0A}"/>
                </a:ext>
              </a:extLst>
            </p:cNvPr>
            <p:cNvSpPr txBox="1">
              <a:spLocks/>
            </p:cNvSpPr>
            <p:nvPr/>
          </p:nvSpPr>
          <p:spPr>
            <a:xfrm>
              <a:off x="1788126" y="2715827"/>
              <a:ext cx="8232762" cy="54562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6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kumimoji="0" lang="en-US" sz="2800" b="1" i="0" u="none" strike="noStrike" kern="0" cap="none" spc="0" normalizeH="0" baseline="0" noProof="0" dirty="0">
                  <a:ln>
                    <a:noFill/>
                  </a:ln>
                  <a:solidFill>
                    <a:srgbClr val="C6540D"/>
                  </a:solidFill>
                  <a:effectLst/>
                  <a:uLnTx/>
                  <a:uFillTx/>
                  <a:latin typeface="Oswald SemiBold"/>
                  <a:sym typeface="Oswald SemiBold"/>
                </a:rPr>
                <a:t>Consider other means of self</a:t>
              </a:r>
              <a:r>
                <a:rPr lang="en-US" sz="2800" b="1" kern="0" dirty="0">
                  <a:solidFill>
                    <a:srgbClr val="C6540D"/>
                  </a:solidFill>
                </a:rPr>
                <a:t>-defense</a:t>
              </a:r>
              <a:endParaRPr kumimoji="0" lang="en-US" sz="2800" b="1" i="0" u="none" strike="noStrike" kern="0" cap="none" spc="0" normalizeH="0" baseline="0" noProof="0" dirty="0">
                <a:ln>
                  <a:noFill/>
                </a:ln>
                <a:solidFill>
                  <a:srgbClr val="C6540D"/>
                </a:solidFill>
                <a:effectLst/>
                <a:uLnTx/>
                <a:uFillTx/>
                <a:latin typeface="Oswald SemiBold"/>
                <a:sym typeface="Oswald SemiBold"/>
              </a:endParaRPr>
            </a:p>
          </p:txBody>
        </p:sp>
        <p:grpSp>
          <p:nvGrpSpPr>
            <p:cNvPr id="24" name="Google Shape;8749;p78">
              <a:extLst>
                <a:ext uri="{FF2B5EF4-FFF2-40B4-BE49-F238E27FC236}">
                  <a16:creationId xmlns:a16="http://schemas.microsoft.com/office/drawing/2014/main" id="{0EE7CE9E-7BA3-54F6-3C6B-EBA37C22ED3F}"/>
                </a:ext>
              </a:extLst>
            </p:cNvPr>
            <p:cNvGrpSpPr/>
            <p:nvPr/>
          </p:nvGrpSpPr>
          <p:grpSpPr>
            <a:xfrm>
              <a:off x="989769" y="2882725"/>
              <a:ext cx="471094" cy="507607"/>
              <a:chOff x="685475" y="2318350"/>
              <a:chExt cx="297750" cy="296200"/>
            </a:xfrm>
          </p:grpSpPr>
          <p:sp>
            <p:nvSpPr>
              <p:cNvPr id="25" name="Google Shape;8750;p78">
                <a:extLst>
                  <a:ext uri="{FF2B5EF4-FFF2-40B4-BE49-F238E27FC236}">
                    <a16:creationId xmlns:a16="http://schemas.microsoft.com/office/drawing/2014/main" id="{F24C5821-33F1-45EB-D5A5-7FAEE970C98B}"/>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751;p78">
                <a:extLst>
                  <a:ext uri="{FF2B5EF4-FFF2-40B4-BE49-F238E27FC236}">
                    <a16:creationId xmlns:a16="http://schemas.microsoft.com/office/drawing/2014/main" id="{CE2462AE-C233-4249-2526-C1D363FD2E76}"/>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752;p78">
                <a:extLst>
                  <a:ext uri="{FF2B5EF4-FFF2-40B4-BE49-F238E27FC236}">
                    <a16:creationId xmlns:a16="http://schemas.microsoft.com/office/drawing/2014/main" id="{61EE788B-02CA-05D8-D7CB-FDAB34DEA302}"/>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14;p41">
              <a:extLst>
                <a:ext uri="{FF2B5EF4-FFF2-40B4-BE49-F238E27FC236}">
                  <a16:creationId xmlns:a16="http://schemas.microsoft.com/office/drawing/2014/main" id="{B5279090-5858-BB80-C078-23559570B251}"/>
                </a:ext>
              </a:extLst>
            </p:cNvPr>
            <p:cNvSpPr txBox="1">
              <a:spLocks/>
            </p:cNvSpPr>
            <p:nvPr/>
          </p:nvSpPr>
          <p:spPr>
            <a:xfrm>
              <a:off x="1844894" y="3257092"/>
              <a:ext cx="8652934" cy="490883"/>
            </a:xfrm>
            <a:prstGeom prst="rect">
              <a:avLst/>
            </a:prstGeom>
            <a:solidFill>
              <a:srgbClr val="00113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1pPr>
              <a:lvl2pPr marL="914400" marR="0" lvl="1"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2pPr>
              <a:lvl3pPr marL="1371600" marR="0" lvl="2"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3pPr>
              <a:lvl4pPr marL="1828800" marR="0" lvl="3"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4pPr>
              <a:lvl5pPr marL="2286000" marR="0" lvl="4"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5pPr>
              <a:lvl6pPr marL="2743200" marR="0" lvl="5"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6pPr>
              <a:lvl7pPr marL="3200400" marR="0" lvl="6"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7pPr>
              <a:lvl8pPr marL="3657600" marR="0" lvl="7"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8pPr>
              <a:lvl9pPr marL="4114800" marR="0" lvl="8" indent="-285750" algn="l" rtl="0">
                <a:lnSpc>
                  <a:spcPct val="100000"/>
                </a:lnSpc>
                <a:spcBef>
                  <a:spcPts val="0"/>
                </a:spcBef>
                <a:spcAft>
                  <a:spcPts val="0"/>
                </a:spcAft>
                <a:buClr>
                  <a:srgbClr val="2D2929"/>
                </a:buClr>
                <a:buSzPts val="900"/>
                <a:buFont typeface="Ubuntu Light"/>
                <a:buNone/>
                <a:defRPr sz="1200" b="0" i="0" u="none" strike="noStrike" cap="none">
                  <a:solidFill>
                    <a:srgbClr val="2D2929"/>
                  </a:solidFill>
                  <a:latin typeface="Ubuntu Light"/>
                  <a:ea typeface="Ubuntu Light"/>
                  <a:cs typeface="Ubuntu Light"/>
                  <a:sym typeface="Ubuntu Light"/>
                </a:defRPr>
              </a:lvl9pPr>
            </a:lstStyle>
            <a:p>
              <a:pPr marL="285750" indent="-285750">
                <a:buClr>
                  <a:srgbClr val="29ABE2"/>
                </a:buClr>
                <a:buSzPct val="100000"/>
                <a:buFont typeface="Wingdings" panose="05000000000000000000" pitchFamily="2" charset="2"/>
                <a:buChar char="ü"/>
                <a:defRPr/>
              </a:pPr>
              <a:r>
                <a:rPr lang="en-US" sz="2400" i="1" kern="0" dirty="0">
                  <a:solidFill>
                    <a:schemeClr val="bg1"/>
                  </a:solidFill>
                  <a:latin typeface="+mn-lt"/>
                </a:rPr>
                <a:t>Baseball bat, mace or pepper spray, or a home security system </a:t>
              </a:r>
              <a:endParaRPr lang="en-US" sz="1800" i="1" kern="0" dirty="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kumimoji="0" lang="en-US" sz="1800" b="0" i="1" u="none" strike="noStrike" kern="0" cap="none" spc="0" normalizeH="0" baseline="0" noProof="0" dirty="0">
                <a:ln>
                  <a:noFill/>
                </a:ln>
                <a:solidFill>
                  <a:schemeClr val="bg1"/>
                </a:solidFill>
                <a:effectLst/>
                <a:uLnTx/>
                <a:uFillTx/>
                <a:latin typeface="+mn-lt"/>
                <a:sym typeface="Ubuntu Ligh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kumimoji="0" lang="en-US" sz="1200" b="0" i="0" u="none" strike="noStrike" kern="0" cap="none" spc="0" normalizeH="0" baseline="0" noProof="0" dirty="0">
                <a:ln>
                  <a:noFill/>
                </a:ln>
                <a:solidFill>
                  <a:srgbClr val="2D2929"/>
                </a:solidFill>
                <a:effectLst/>
                <a:uLnTx/>
                <a:uFillTx/>
                <a:latin typeface="Ubuntu Light"/>
                <a:sym typeface="Ubuntu Light"/>
              </a:endParaRPr>
            </a:p>
          </p:txBody>
        </p:sp>
      </p:grpSp>
      <p:grpSp>
        <p:nvGrpSpPr>
          <p:cNvPr id="6" name="Group 5">
            <a:extLst>
              <a:ext uri="{FF2B5EF4-FFF2-40B4-BE49-F238E27FC236}">
                <a16:creationId xmlns:a16="http://schemas.microsoft.com/office/drawing/2014/main" id="{EC77ABE2-A792-0A59-3D59-AE7C9329FECF}"/>
              </a:ext>
            </a:extLst>
          </p:cNvPr>
          <p:cNvGrpSpPr/>
          <p:nvPr/>
        </p:nvGrpSpPr>
        <p:grpSpPr>
          <a:xfrm>
            <a:off x="919192" y="4243493"/>
            <a:ext cx="9975787" cy="2354437"/>
            <a:chOff x="919192" y="4243493"/>
            <a:chExt cx="9975787" cy="2354437"/>
          </a:xfrm>
        </p:grpSpPr>
        <p:grpSp>
          <p:nvGrpSpPr>
            <p:cNvPr id="58" name="Google Shape;8749;p78">
              <a:extLst>
                <a:ext uri="{FF2B5EF4-FFF2-40B4-BE49-F238E27FC236}">
                  <a16:creationId xmlns:a16="http://schemas.microsoft.com/office/drawing/2014/main" id="{29426B2E-1FCA-51E8-9643-68146AD1329E}"/>
                </a:ext>
              </a:extLst>
            </p:cNvPr>
            <p:cNvGrpSpPr/>
            <p:nvPr/>
          </p:nvGrpSpPr>
          <p:grpSpPr>
            <a:xfrm>
              <a:off x="990493" y="4340244"/>
              <a:ext cx="471094" cy="507607"/>
              <a:chOff x="685475" y="2318350"/>
              <a:chExt cx="297750" cy="296200"/>
            </a:xfrm>
          </p:grpSpPr>
          <p:sp>
            <p:nvSpPr>
              <p:cNvPr id="59" name="Google Shape;8750;p78">
                <a:extLst>
                  <a:ext uri="{FF2B5EF4-FFF2-40B4-BE49-F238E27FC236}">
                    <a16:creationId xmlns:a16="http://schemas.microsoft.com/office/drawing/2014/main" id="{7495C1D7-0AD5-6602-7246-CB252D8D0386}"/>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751;p78">
                <a:extLst>
                  <a:ext uri="{FF2B5EF4-FFF2-40B4-BE49-F238E27FC236}">
                    <a16:creationId xmlns:a16="http://schemas.microsoft.com/office/drawing/2014/main" id="{EC7192C5-8B76-9C6B-8929-599AB4F15320}"/>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752;p78">
                <a:extLst>
                  <a:ext uri="{FF2B5EF4-FFF2-40B4-BE49-F238E27FC236}">
                    <a16:creationId xmlns:a16="http://schemas.microsoft.com/office/drawing/2014/main" id="{DD97EDDC-2F81-D956-9754-3940BEB56D85}"/>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237;p34">
              <a:extLst>
                <a:ext uri="{FF2B5EF4-FFF2-40B4-BE49-F238E27FC236}">
                  <a16:creationId xmlns:a16="http://schemas.microsoft.com/office/drawing/2014/main" id="{EF49D9F6-B3A7-63B4-EDF1-2F29A46045ED}"/>
                </a:ext>
              </a:extLst>
            </p:cNvPr>
            <p:cNvSpPr/>
            <p:nvPr/>
          </p:nvSpPr>
          <p:spPr>
            <a:xfrm>
              <a:off x="919192" y="4243493"/>
              <a:ext cx="609600" cy="721200"/>
            </a:xfrm>
            <a:prstGeom prst="rect">
              <a:avLst/>
            </a:prstGeom>
            <a:noFill/>
            <a:ln w="28575"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4" name="Google Shape;315;p41">
              <a:extLst>
                <a:ext uri="{FF2B5EF4-FFF2-40B4-BE49-F238E27FC236}">
                  <a16:creationId xmlns:a16="http://schemas.microsoft.com/office/drawing/2014/main" id="{E7485D57-2B11-566A-4DC8-514AC58F74AA}"/>
                </a:ext>
              </a:extLst>
            </p:cNvPr>
            <p:cNvSpPr txBox="1">
              <a:spLocks/>
            </p:cNvSpPr>
            <p:nvPr/>
          </p:nvSpPr>
          <p:spPr>
            <a:xfrm>
              <a:off x="1828344" y="4277150"/>
              <a:ext cx="9066635" cy="85461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6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lang="en-US" sz="2800" b="1" kern="0" dirty="0">
                  <a:solidFill>
                    <a:srgbClr val="C6540D"/>
                  </a:solidFill>
                </a:rPr>
                <a:t>If self-defense is essential urge someone else, not the person at risk, to control the firearm</a:t>
              </a:r>
              <a:endParaRPr kumimoji="0" lang="en-US" sz="2800" b="1" i="0" u="none" strike="noStrike" kern="0" cap="none" spc="0" normalizeH="0" baseline="30000" noProof="0" dirty="0">
                <a:ln>
                  <a:noFill/>
                </a:ln>
                <a:solidFill>
                  <a:srgbClr val="C6540D"/>
                </a:solidFill>
                <a:effectLst/>
                <a:uLnTx/>
                <a:uFillTx/>
                <a:latin typeface="Oswald SemiBold"/>
                <a:sym typeface="Oswald SemiBold"/>
              </a:endParaRPr>
            </a:p>
          </p:txBody>
        </p:sp>
        <p:sp>
          <p:nvSpPr>
            <p:cNvPr id="38" name="Google Shape;314;p41">
              <a:extLst>
                <a:ext uri="{FF2B5EF4-FFF2-40B4-BE49-F238E27FC236}">
                  <a16:creationId xmlns:a16="http://schemas.microsoft.com/office/drawing/2014/main" id="{A31F8E8C-04B0-B7A8-5E61-B17F5C6F589B}"/>
                </a:ext>
              </a:extLst>
            </p:cNvPr>
            <p:cNvSpPr txBox="1">
              <a:spLocks/>
            </p:cNvSpPr>
            <p:nvPr/>
          </p:nvSpPr>
          <p:spPr>
            <a:xfrm>
              <a:off x="1838258" y="5064989"/>
              <a:ext cx="8652934" cy="1532941"/>
            </a:xfrm>
            <a:prstGeom prst="rect">
              <a:avLst/>
            </a:prstGeom>
            <a:solidFill>
              <a:srgbClr val="00113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1pPr>
              <a:lvl2pPr marL="914400" marR="0" lvl="1" indent="-311150" algn="l" rtl="0">
                <a:lnSpc>
                  <a:spcPct val="100000"/>
                </a:lnSpc>
                <a:spcBef>
                  <a:spcPts val="0"/>
                </a:spcBef>
                <a:spcAft>
                  <a:spcPts val="0"/>
                </a:spcAft>
                <a:buClr>
                  <a:srgbClr val="2D2929"/>
                </a:buClr>
                <a:buSzPts val="1300"/>
                <a:buFont typeface="Ubuntu Light"/>
                <a:buNone/>
                <a:defRPr sz="1200" b="0" i="0" u="none" strike="noStrike" cap="none">
                  <a:solidFill>
                    <a:srgbClr val="2D2929"/>
                  </a:solidFill>
                  <a:latin typeface="Ubuntu Light"/>
                  <a:ea typeface="Ubuntu Light"/>
                  <a:cs typeface="Ubuntu Light"/>
                  <a:sym typeface="Ubuntu Light"/>
                </a:defRPr>
              </a:lvl2pPr>
              <a:lvl3pPr marL="1371600" marR="0" lvl="2"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3pPr>
              <a:lvl4pPr marL="1828800" marR="0" lvl="3"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4pPr>
              <a:lvl5pPr marL="2286000" marR="0" lvl="4"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5pPr>
              <a:lvl6pPr marL="2743200" marR="0" lvl="5" indent="-298450" algn="l" rtl="0">
                <a:lnSpc>
                  <a:spcPct val="100000"/>
                </a:lnSpc>
                <a:spcBef>
                  <a:spcPts val="0"/>
                </a:spcBef>
                <a:spcAft>
                  <a:spcPts val="0"/>
                </a:spcAft>
                <a:buClr>
                  <a:srgbClr val="2D2929"/>
                </a:buClr>
                <a:buSzPts val="1100"/>
                <a:buFont typeface="Ubuntu Light"/>
                <a:buNone/>
                <a:defRPr sz="1200" b="0" i="0" u="none" strike="noStrike" cap="none">
                  <a:solidFill>
                    <a:srgbClr val="2D2929"/>
                  </a:solidFill>
                  <a:latin typeface="Ubuntu Light"/>
                  <a:ea typeface="Ubuntu Light"/>
                  <a:cs typeface="Ubuntu Light"/>
                  <a:sym typeface="Ubuntu Light"/>
                </a:defRPr>
              </a:lvl6pPr>
              <a:lvl7pPr marL="3200400" marR="0" lvl="6"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7pPr>
              <a:lvl8pPr marL="3657600" marR="0" lvl="7" indent="-292100" algn="l" rtl="0">
                <a:lnSpc>
                  <a:spcPct val="100000"/>
                </a:lnSpc>
                <a:spcBef>
                  <a:spcPts val="0"/>
                </a:spcBef>
                <a:spcAft>
                  <a:spcPts val="0"/>
                </a:spcAft>
                <a:buClr>
                  <a:srgbClr val="2D2929"/>
                </a:buClr>
                <a:buSzPts val="1000"/>
                <a:buFont typeface="Ubuntu Light"/>
                <a:buNone/>
                <a:defRPr sz="1200" b="0" i="0" u="none" strike="noStrike" cap="none">
                  <a:solidFill>
                    <a:srgbClr val="2D2929"/>
                  </a:solidFill>
                  <a:latin typeface="Ubuntu Light"/>
                  <a:ea typeface="Ubuntu Light"/>
                  <a:cs typeface="Ubuntu Light"/>
                  <a:sym typeface="Ubuntu Light"/>
                </a:defRPr>
              </a:lvl8pPr>
              <a:lvl9pPr marL="4114800" marR="0" lvl="8" indent="-285750" algn="l" rtl="0">
                <a:lnSpc>
                  <a:spcPct val="100000"/>
                </a:lnSpc>
                <a:spcBef>
                  <a:spcPts val="0"/>
                </a:spcBef>
                <a:spcAft>
                  <a:spcPts val="0"/>
                </a:spcAft>
                <a:buClr>
                  <a:srgbClr val="2D2929"/>
                </a:buClr>
                <a:buSzPts val="900"/>
                <a:buFont typeface="Ubuntu Light"/>
                <a:buNone/>
                <a:defRPr sz="1200" b="0" i="0" u="none" strike="noStrike" cap="none">
                  <a:solidFill>
                    <a:srgbClr val="2D2929"/>
                  </a:solidFill>
                  <a:latin typeface="Ubuntu Light"/>
                  <a:ea typeface="Ubuntu Light"/>
                  <a:cs typeface="Ubuntu Light"/>
                  <a:sym typeface="Ubuntu Light"/>
                </a:defRPr>
              </a:lvl9pPr>
            </a:lstStyle>
            <a:p>
              <a:pPr marL="285750" marR="0" lvl="0" indent="-285750" algn="l" defTabSz="914400" rtl="0" eaLnBrk="1" fontAlgn="auto" latinLnBrk="0" hangingPunct="1">
                <a:lnSpc>
                  <a:spcPct val="100000"/>
                </a:lnSpc>
                <a:spcBef>
                  <a:spcPts val="0"/>
                </a:spcBef>
                <a:spcAft>
                  <a:spcPts val="0"/>
                </a:spcAft>
                <a:buClr>
                  <a:srgbClr val="29ABE2"/>
                </a:buClr>
                <a:buSzPct val="100000"/>
                <a:buFont typeface="Wingdings" panose="05000000000000000000" pitchFamily="2" charset="2"/>
                <a:buChar char="ü"/>
                <a:tabLst/>
                <a:defRPr/>
              </a:pPr>
              <a:r>
                <a:rPr lang="en-US" sz="2400" i="1" kern="0" dirty="0">
                  <a:solidFill>
                    <a:schemeClr val="bg1"/>
                  </a:solidFill>
                  <a:latin typeface="+mn-lt"/>
                </a:rPr>
                <a:t>In a quick-access or biometric gun safe</a:t>
              </a:r>
            </a:p>
            <a:p>
              <a:pPr marL="285750" marR="0" lvl="0" indent="-285750" algn="l" defTabSz="914400" rtl="0" eaLnBrk="1" fontAlgn="auto" latinLnBrk="0" hangingPunct="1">
                <a:lnSpc>
                  <a:spcPct val="100000"/>
                </a:lnSpc>
                <a:spcBef>
                  <a:spcPts val="0"/>
                </a:spcBef>
                <a:spcAft>
                  <a:spcPts val="0"/>
                </a:spcAft>
                <a:buClr>
                  <a:srgbClr val="29ABE2"/>
                </a:buClr>
                <a:buSzPct val="100000"/>
                <a:buFont typeface="Wingdings" panose="05000000000000000000" pitchFamily="2" charset="2"/>
                <a:buChar char="ü"/>
                <a:tabLst/>
                <a:defRPr/>
              </a:pPr>
              <a:r>
                <a:rPr lang="en-US" sz="2400" i="1" kern="0" dirty="0">
                  <a:solidFill>
                    <a:schemeClr val="bg1"/>
                  </a:solidFill>
                  <a:latin typeface="+mn-lt"/>
                </a:rPr>
                <a:t>Holstered and on their person at all times</a:t>
              </a:r>
            </a:p>
            <a:p>
              <a:pPr marL="285750" marR="0" lvl="0" indent="-285750" algn="l" defTabSz="914400" rtl="0" eaLnBrk="1" fontAlgn="auto" latinLnBrk="0" hangingPunct="1">
                <a:lnSpc>
                  <a:spcPct val="100000"/>
                </a:lnSpc>
                <a:spcBef>
                  <a:spcPts val="0"/>
                </a:spcBef>
                <a:spcAft>
                  <a:spcPts val="0"/>
                </a:spcAft>
                <a:buClr>
                  <a:srgbClr val="29ABE2"/>
                </a:buClr>
                <a:buSzPct val="100000"/>
                <a:buFont typeface="Wingdings" panose="05000000000000000000" pitchFamily="2" charset="2"/>
                <a:buChar char="ü"/>
                <a:tabLst/>
                <a:defRPr/>
              </a:pPr>
              <a:r>
                <a:rPr lang="en-US" sz="2400" i="1" kern="0" dirty="0">
                  <a:solidFill>
                    <a:schemeClr val="bg1"/>
                  </a:solidFill>
                  <a:latin typeface="+mn-lt"/>
                </a:rPr>
                <a:t>Stored in a gun safe when not physically in their control</a:t>
              </a: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kumimoji="0" lang="en-US" sz="1800" b="0" i="1" u="none" strike="noStrike" kern="0" cap="none" spc="0" normalizeH="0" baseline="0" noProof="0" dirty="0">
                <a:ln>
                  <a:noFill/>
                </a:ln>
                <a:solidFill>
                  <a:schemeClr val="bg1"/>
                </a:solidFill>
                <a:effectLst/>
                <a:uLnTx/>
                <a:uFillTx/>
                <a:latin typeface="+mn-lt"/>
                <a:sym typeface="Ubuntu Light"/>
              </a:endParaRPr>
            </a:p>
            <a:p>
              <a:pPr marL="0" marR="0" lvl="0" indent="0" algn="l" defTabSz="914400" rtl="0" eaLnBrk="1" fontAlgn="auto" latinLnBrk="0" hangingPunct="1">
                <a:lnSpc>
                  <a:spcPct val="100000"/>
                </a:lnSpc>
                <a:spcBef>
                  <a:spcPts val="0"/>
                </a:spcBef>
                <a:spcAft>
                  <a:spcPts val="0"/>
                </a:spcAft>
                <a:buClr>
                  <a:srgbClr val="2D2929"/>
                </a:buClr>
                <a:buSzPts val="1300"/>
                <a:buFont typeface="Ubuntu Light"/>
                <a:buNone/>
                <a:tabLst/>
                <a:defRPr/>
              </a:pPr>
              <a:endParaRPr kumimoji="0" lang="en-US" sz="1200" b="0" i="0" u="none" strike="noStrike" kern="0" cap="none" spc="0" normalizeH="0" baseline="0" noProof="0" dirty="0">
                <a:ln>
                  <a:noFill/>
                </a:ln>
                <a:solidFill>
                  <a:srgbClr val="2D2929"/>
                </a:solidFill>
                <a:effectLst/>
                <a:uLnTx/>
                <a:uFillTx/>
                <a:latin typeface="Ubuntu Light"/>
                <a:sym typeface="Ubuntu Light"/>
              </a:endParaRPr>
            </a:p>
          </p:txBody>
        </p:sp>
      </p:grpSp>
    </p:spTree>
    <p:extLst>
      <p:ext uri="{BB962C8B-B14F-4D97-AF65-F5344CB8AC3E}">
        <p14:creationId xmlns:p14="http://schemas.microsoft.com/office/powerpoint/2010/main" val="4097763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6" name="Google Shape;466;p28"/>
          <p:cNvSpPr txBox="1"/>
          <p:nvPr/>
        </p:nvSpPr>
        <p:spPr>
          <a:xfrm>
            <a:off x="1811118" y="2164310"/>
            <a:ext cx="8232762" cy="496022"/>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2D2929"/>
              </a:buClr>
              <a:buSzPts val="2400"/>
              <a:buFont typeface="Oswald SemiBold"/>
              <a:buNone/>
            </a:pPr>
            <a:endParaRPr sz="2400" b="0" i="0" u="none" strike="noStrike" cap="none">
              <a:solidFill>
                <a:srgbClr val="C6540D"/>
              </a:solidFill>
              <a:latin typeface="Oswald SemiBold"/>
              <a:ea typeface="Oswald SemiBold"/>
              <a:cs typeface="Oswald SemiBold"/>
              <a:sym typeface="Oswald SemiBold"/>
            </a:endParaRPr>
          </a:p>
        </p:txBody>
      </p:sp>
      <p:sp>
        <p:nvSpPr>
          <p:cNvPr id="470" name="Google Shape;470;p28"/>
          <p:cNvSpPr txBox="1"/>
          <p:nvPr/>
        </p:nvSpPr>
        <p:spPr>
          <a:xfrm>
            <a:off x="1822162" y="4179504"/>
            <a:ext cx="7776780" cy="496022"/>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2D2929"/>
              </a:buClr>
              <a:buSzPts val="2400"/>
              <a:buFont typeface="Oswald SemiBold"/>
              <a:buNone/>
            </a:pPr>
            <a:endParaRPr sz="2800" b="0" i="0" u="none" strike="noStrike" cap="none">
              <a:solidFill>
                <a:srgbClr val="C6540D"/>
              </a:solidFill>
              <a:latin typeface="Oswald SemiBold"/>
              <a:ea typeface="Oswald SemiBold"/>
              <a:cs typeface="Oswald SemiBold"/>
              <a:sym typeface="Oswald SemiBold"/>
            </a:endParaRPr>
          </a:p>
        </p:txBody>
      </p:sp>
      <p:pic>
        <p:nvPicPr>
          <p:cNvPr id="2" name="Picture 1">
            <a:extLst>
              <a:ext uri="{FF2B5EF4-FFF2-40B4-BE49-F238E27FC236}">
                <a16:creationId xmlns:a16="http://schemas.microsoft.com/office/drawing/2014/main" id="{15993045-F38C-6D4D-A5C9-8320769B2361}"/>
              </a:ext>
            </a:extLst>
          </p:cNvPr>
          <p:cNvPicPr>
            <a:picLocks noChangeAspect="1"/>
          </p:cNvPicPr>
          <p:nvPr/>
        </p:nvPicPr>
        <p:blipFill>
          <a:blip r:embed="rId3"/>
          <a:stretch>
            <a:fillRect/>
          </a:stretch>
        </p:blipFill>
        <p:spPr>
          <a:xfrm>
            <a:off x="714375" y="1366386"/>
            <a:ext cx="10267949" cy="5205850"/>
          </a:xfrm>
          <a:prstGeom prst="rect">
            <a:avLst/>
          </a:prstGeom>
        </p:spPr>
      </p:pic>
      <p:sp>
        <p:nvSpPr>
          <p:cNvPr id="3" name="Google Shape;272;p36">
            <a:extLst>
              <a:ext uri="{FF2B5EF4-FFF2-40B4-BE49-F238E27FC236}">
                <a16:creationId xmlns:a16="http://schemas.microsoft.com/office/drawing/2014/main" id="{1A3EF762-B351-B871-99D6-8BA766687B71}"/>
              </a:ext>
            </a:extLst>
          </p:cNvPr>
          <p:cNvSpPr txBox="1">
            <a:spLocks/>
          </p:cNvSpPr>
          <p:nvPr/>
        </p:nvSpPr>
        <p:spPr>
          <a:xfrm>
            <a:off x="668652" y="117028"/>
            <a:ext cx="11291930" cy="120453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9pPr>
          </a:lstStyle>
          <a:p>
            <a:pPr marL="0" marR="0" lvl="0" indent="0" algn="l" defTabSz="914400" rtl="0" eaLnBrk="1" fontAlgn="auto" latinLnBrk="0" hangingPunct="1">
              <a:lnSpc>
                <a:spcPct val="115000"/>
              </a:lnSpc>
              <a:spcBef>
                <a:spcPts val="0"/>
              </a:spcBef>
              <a:spcAft>
                <a:spcPts val="0"/>
              </a:spcAft>
              <a:buClr>
                <a:srgbClr val="2D2929"/>
              </a:buClr>
              <a:buSzPts val="2400"/>
              <a:buFont typeface="Oswald SemiBold"/>
              <a:buNone/>
              <a:tabLst/>
              <a:defRPr/>
            </a:pPr>
            <a:r>
              <a:rPr kumimoji="0" lang="en-US" sz="3600" b="1" i="0" u="none" strike="noStrike" kern="0" cap="all" spc="0" normalizeH="0" noProof="0" dirty="0">
                <a:ln>
                  <a:noFill/>
                </a:ln>
                <a:solidFill>
                  <a:srgbClr val="C6540D"/>
                </a:solidFill>
                <a:effectLst/>
                <a:uLnTx/>
                <a:uFillTx/>
                <a:latin typeface="Oswald SemiBold"/>
                <a:sym typeface="Oswald SemiBold"/>
              </a:rPr>
              <a:t>Reduce Access to other lethal methods</a:t>
            </a:r>
            <a:endParaRPr kumimoji="0" lang="en-US" sz="3600" b="0" i="1" u="none" strike="noStrike" kern="0" spc="0" normalizeH="0" noProof="0" dirty="0">
              <a:ln>
                <a:noFill/>
              </a:ln>
              <a:solidFill>
                <a:srgbClr val="C6540D"/>
              </a:solidFill>
              <a:effectLst/>
              <a:uLnTx/>
              <a:uFillTx/>
              <a:latin typeface="+mn-lt"/>
              <a:sym typeface="Oswald SemiBold"/>
            </a:endParaRPr>
          </a:p>
        </p:txBody>
      </p:sp>
    </p:spTree>
    <p:extLst>
      <p:ext uri="{BB962C8B-B14F-4D97-AF65-F5344CB8AC3E}">
        <p14:creationId xmlns:p14="http://schemas.microsoft.com/office/powerpoint/2010/main" val="184729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2;p36">
            <a:extLst>
              <a:ext uri="{FF2B5EF4-FFF2-40B4-BE49-F238E27FC236}">
                <a16:creationId xmlns:a16="http://schemas.microsoft.com/office/drawing/2014/main" id="{D0DA5EC3-6CA0-E028-E676-88FF1AFE30D3}"/>
              </a:ext>
            </a:extLst>
          </p:cNvPr>
          <p:cNvSpPr txBox="1">
            <a:spLocks/>
          </p:cNvSpPr>
          <p:nvPr/>
        </p:nvSpPr>
        <p:spPr>
          <a:xfrm>
            <a:off x="668652" y="117028"/>
            <a:ext cx="11291930" cy="120453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9pPr>
          </a:lstStyle>
          <a:p>
            <a:pPr marL="0" marR="0" lvl="0" indent="0" algn="l" defTabSz="914400" rtl="0" eaLnBrk="1" fontAlgn="auto" latinLnBrk="0" hangingPunct="1">
              <a:lnSpc>
                <a:spcPct val="115000"/>
              </a:lnSpc>
              <a:spcBef>
                <a:spcPts val="0"/>
              </a:spcBef>
              <a:spcAft>
                <a:spcPts val="0"/>
              </a:spcAft>
              <a:buClr>
                <a:srgbClr val="2D2929"/>
              </a:buClr>
              <a:buSzPts val="2400"/>
              <a:buFont typeface="Oswald SemiBold"/>
              <a:buNone/>
              <a:tabLst/>
              <a:defRPr/>
            </a:pPr>
            <a:r>
              <a:rPr kumimoji="0" lang="en-US" sz="3600" b="1" i="0" u="none" strike="noStrike" kern="0" cap="all" spc="0" normalizeH="0" noProof="0">
                <a:ln>
                  <a:noFill/>
                </a:ln>
                <a:solidFill>
                  <a:srgbClr val="C6540D"/>
                </a:solidFill>
                <a:effectLst/>
                <a:uLnTx/>
                <a:uFillTx/>
                <a:latin typeface="Oswald SemiBold"/>
                <a:sym typeface="Oswald SemiBold"/>
              </a:rPr>
              <a:t>Reduce Access to other lethal methods</a:t>
            </a:r>
            <a:endParaRPr kumimoji="0" lang="en-US" sz="3600" b="0" i="1" u="none" strike="noStrike" kern="0" spc="0" normalizeH="0" noProof="0">
              <a:ln>
                <a:noFill/>
              </a:ln>
              <a:solidFill>
                <a:srgbClr val="C6540D"/>
              </a:solidFill>
              <a:effectLst/>
              <a:uLnTx/>
              <a:uFillTx/>
              <a:latin typeface="+mn-lt"/>
              <a:sym typeface="Oswald SemiBold"/>
            </a:endParaRPr>
          </a:p>
        </p:txBody>
      </p:sp>
      <p:sp>
        <p:nvSpPr>
          <p:cNvPr id="15" name="Google Shape;245;p34">
            <a:extLst>
              <a:ext uri="{FF2B5EF4-FFF2-40B4-BE49-F238E27FC236}">
                <a16:creationId xmlns:a16="http://schemas.microsoft.com/office/drawing/2014/main" id="{C5578F0A-BC37-C6A8-0E4B-A30AD7E5C326}"/>
              </a:ext>
            </a:extLst>
          </p:cNvPr>
          <p:cNvSpPr txBox="1">
            <a:spLocks/>
          </p:cNvSpPr>
          <p:nvPr/>
        </p:nvSpPr>
        <p:spPr>
          <a:xfrm>
            <a:off x="367525" y="5575330"/>
            <a:ext cx="609600" cy="6843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000"/>
              <a:buFont typeface="Oswald SemiBold"/>
              <a:buNone/>
              <a:defRPr sz="3000" b="0" i="0" u="none" strike="noStrike" cap="none">
                <a:solidFill>
                  <a:srgbClr val="FFFFFF"/>
                </a:solidFill>
                <a:latin typeface="Oswald SemiBold"/>
                <a:ea typeface="Oswald SemiBold"/>
                <a:cs typeface="Oswald SemiBold"/>
                <a:sym typeface="Oswald SemiBold"/>
              </a:defRPr>
            </a:lvl1pPr>
            <a:lvl2pPr marR="0" lvl="1"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2pPr>
            <a:lvl3pPr marR="0" lvl="2"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3pPr>
            <a:lvl4pPr marR="0" lvl="3"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4pPr>
            <a:lvl5pPr marR="0" lvl="4"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5pPr>
            <a:lvl6pPr marR="0" lvl="5"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6pPr>
            <a:lvl7pPr marR="0" lvl="6"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7pPr>
            <a:lvl8pPr marR="0" lvl="7"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8pPr>
            <a:lvl9pPr marR="0" lvl="8"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9pPr>
          </a:lstStyle>
          <a:p>
            <a:pPr marL="0" marR="0" lvl="0" indent="0" algn="ctr" defTabSz="914400" rtl="0" eaLnBrk="1" fontAlgn="auto" latinLnBrk="0" hangingPunct="1">
              <a:lnSpc>
                <a:spcPct val="100000"/>
              </a:lnSpc>
              <a:spcBef>
                <a:spcPts val="0"/>
              </a:spcBef>
              <a:spcAft>
                <a:spcPts val="0"/>
              </a:spcAft>
              <a:buClr>
                <a:srgbClr val="FFFFFF"/>
              </a:buClr>
              <a:buSzPts val="3000"/>
              <a:buFont typeface="Oswald SemiBold"/>
              <a:buNone/>
              <a:tabLst/>
              <a:defRPr/>
            </a:pPr>
            <a:endParaRPr kumimoji="0" lang="es" sz="3000" b="0" i="0" u="none" strike="noStrike" kern="0" cap="none" spc="0" normalizeH="0" baseline="0" noProof="0">
              <a:ln>
                <a:noFill/>
              </a:ln>
              <a:solidFill>
                <a:srgbClr val="FFFFFF"/>
              </a:solidFill>
              <a:effectLst/>
              <a:uLnTx/>
              <a:uFillTx/>
              <a:latin typeface="Oswald SemiBold"/>
              <a:sym typeface="Oswald SemiBold"/>
            </a:endParaRPr>
          </a:p>
        </p:txBody>
      </p:sp>
      <p:graphicFrame>
        <p:nvGraphicFramePr>
          <p:cNvPr id="2" name="Table 1">
            <a:extLst>
              <a:ext uri="{FF2B5EF4-FFF2-40B4-BE49-F238E27FC236}">
                <a16:creationId xmlns:a16="http://schemas.microsoft.com/office/drawing/2014/main" id="{65F9D6D5-F9AE-79AD-0266-6C3046E6D8C0}"/>
              </a:ext>
            </a:extLst>
          </p:cNvPr>
          <p:cNvGraphicFramePr>
            <a:graphicFrameLocks noGrp="1"/>
          </p:cNvGraphicFramePr>
          <p:nvPr/>
        </p:nvGraphicFramePr>
        <p:xfrm>
          <a:off x="668652" y="1198679"/>
          <a:ext cx="10823165" cy="5587510"/>
        </p:xfrm>
        <a:graphic>
          <a:graphicData uri="http://schemas.openxmlformats.org/drawingml/2006/table">
            <a:tbl>
              <a:tblPr firstRow="1" bandRow="1">
                <a:tableStyleId>{5C22544A-7EE6-4342-B048-85BDC9FD1C3A}</a:tableStyleId>
              </a:tblPr>
              <a:tblGrid>
                <a:gridCol w="1620981">
                  <a:extLst>
                    <a:ext uri="{9D8B030D-6E8A-4147-A177-3AD203B41FA5}">
                      <a16:colId xmlns:a16="http://schemas.microsoft.com/office/drawing/2014/main" val="1633337460"/>
                    </a:ext>
                  </a:extLst>
                </a:gridCol>
                <a:gridCol w="2246243">
                  <a:extLst>
                    <a:ext uri="{9D8B030D-6E8A-4147-A177-3AD203B41FA5}">
                      <a16:colId xmlns:a16="http://schemas.microsoft.com/office/drawing/2014/main" val="437168522"/>
                    </a:ext>
                  </a:extLst>
                </a:gridCol>
                <a:gridCol w="3664102">
                  <a:extLst>
                    <a:ext uri="{9D8B030D-6E8A-4147-A177-3AD203B41FA5}">
                      <a16:colId xmlns:a16="http://schemas.microsoft.com/office/drawing/2014/main" val="3326469876"/>
                    </a:ext>
                  </a:extLst>
                </a:gridCol>
                <a:gridCol w="3291839">
                  <a:extLst>
                    <a:ext uri="{9D8B030D-6E8A-4147-A177-3AD203B41FA5}">
                      <a16:colId xmlns:a16="http://schemas.microsoft.com/office/drawing/2014/main" val="1469642401"/>
                    </a:ext>
                  </a:extLst>
                </a:gridCol>
              </a:tblGrid>
              <a:tr h="478581">
                <a:tc gridSpan="4">
                  <a:txBody>
                    <a:bodyPr/>
                    <a:lstStyle/>
                    <a:p>
                      <a:pPr algn="ctr" rtl="0" fontAlgn="auto"/>
                      <a:r>
                        <a:rPr lang="en-US" sz="1500" dirty="0">
                          <a:effectLst/>
                        </a:rPr>
                        <a:t>​</a:t>
                      </a:r>
                      <a:r>
                        <a:rPr lang="en-US" sz="2200" dirty="0">
                          <a:effectLst/>
                        </a:rPr>
                        <a:t>POISONS/MEDICATIONS</a:t>
                      </a:r>
                      <a:endParaRPr lang="en-US" sz="3200" dirty="0"/>
                    </a:p>
                  </a:txBody>
                  <a:tcPr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50000"/>
                        <a:alpha val="60000"/>
                      </a:schemeClr>
                    </a:solidFill>
                  </a:tcPr>
                </a:tc>
                <a:tc hMerge="1">
                  <a:txBody>
                    <a:bodyPr/>
                    <a:lstStyle/>
                    <a:p>
                      <a:endParaRPr lang="en-US"/>
                    </a:p>
                  </a:txBody>
                  <a:tcPr anchor="b">
                    <a:solidFill>
                      <a:schemeClr val="accent2">
                        <a:lumMod val="50000"/>
                      </a:schemeClr>
                    </a:solidFill>
                  </a:tcPr>
                </a:tc>
                <a:tc hMerge="1">
                  <a:txBody>
                    <a:bodyPr/>
                    <a:lstStyle/>
                    <a:p>
                      <a:endParaRPr lang="en-US"/>
                    </a:p>
                  </a:txBody>
                  <a:tcPr anchor="b">
                    <a:solidFill>
                      <a:schemeClr val="accent2">
                        <a:lumMod val="50000"/>
                      </a:schemeClr>
                    </a:solidFill>
                  </a:tcPr>
                </a:tc>
                <a:tc hMerge="1">
                  <a:txBody>
                    <a:bodyPr/>
                    <a:lstStyle/>
                    <a:p>
                      <a:pPr lvl="0" algn="ctr" rtl="0">
                        <a:buNone/>
                      </a:pPr>
                      <a:endParaRPr lang="en-US" sz="2200" b="1" i="0">
                        <a:solidFill>
                          <a:srgbClr val="FFFFFF"/>
                        </a:solidFill>
                        <a:effectLst/>
                      </a:endParaRPr>
                    </a:p>
                  </a:txBody>
                  <a:tcPr anchor="b">
                    <a:solidFill>
                      <a:schemeClr val="accent2">
                        <a:lumMod val="50000"/>
                      </a:schemeClr>
                    </a:solidFill>
                  </a:tcPr>
                </a:tc>
                <a:extLst>
                  <a:ext uri="{0D108BD9-81ED-4DB2-BD59-A6C34878D82A}">
                    <a16:rowId xmlns:a16="http://schemas.microsoft.com/office/drawing/2014/main" val="1764961234"/>
                  </a:ext>
                </a:extLst>
              </a:tr>
              <a:tr h="620766">
                <a:tc rowSpan="2">
                  <a:txBody>
                    <a:bodyPr/>
                    <a:lstStyle/>
                    <a:p>
                      <a:pPr algn="ctr" rtl="0" fontAlgn="base"/>
                      <a:r>
                        <a:rPr lang="en-US" sz="1800" dirty="0">
                          <a:solidFill>
                            <a:schemeClr val="bg1"/>
                          </a:solidFill>
                          <a:effectLst/>
                          <a:latin typeface="+mn-lt"/>
                        </a:rPr>
                        <a:t>Safest​</a:t>
                      </a:r>
                      <a:endParaRPr lang="en-US" sz="1800" b="0" i="0" dirty="0">
                        <a:solidFill>
                          <a:schemeClr val="bg1"/>
                        </a:solidFill>
                        <a:effectLst/>
                        <a:latin typeface="+mn-lt"/>
                      </a:endParaRPr>
                    </a:p>
                  </a:txBody>
                  <a:tcPr anchor="ctr">
                    <a:lnL w="0">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0">
                      <a:noFill/>
                    </a:lnB>
                    <a:solidFill>
                      <a:schemeClr val="accent1">
                        <a:lumMod val="75000"/>
                        <a:alpha val="60000"/>
                      </a:schemeClr>
                    </a:solidFill>
                  </a:tcPr>
                </a:tc>
                <a:tc rowSpan="2">
                  <a:txBody>
                    <a:bodyPr/>
                    <a:lstStyle/>
                    <a:p>
                      <a:pPr algn="ctr" rtl="0" fontAlgn="base"/>
                      <a:r>
                        <a:rPr lang="en-US" sz="1800" dirty="0">
                          <a:solidFill>
                            <a:schemeClr val="bg1"/>
                          </a:solidFill>
                          <a:effectLst/>
                          <a:latin typeface="+mn-lt"/>
                        </a:rPr>
                        <a:t>Removal from home​</a:t>
                      </a:r>
                      <a:endParaRPr lang="en-US" sz="1800" b="0" i="0" dirty="0">
                        <a:solidFill>
                          <a:schemeClr val="bg1"/>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lvl="0" algn="ctr">
                        <a:buNone/>
                      </a:pPr>
                      <a:r>
                        <a:rPr lang="en-US" sz="1800" dirty="0">
                          <a:solidFill>
                            <a:schemeClr val="bg1"/>
                          </a:solidFill>
                          <a:effectLst/>
                          <a:latin typeface="+mn-lt"/>
                        </a:rPr>
                        <a:t>Do not flush or pour down </a:t>
                      </a:r>
                    </a:p>
                    <a:p>
                      <a:pPr lvl="0" algn="ctr">
                        <a:buNone/>
                      </a:pPr>
                      <a:r>
                        <a:rPr lang="en-US" sz="1800" dirty="0">
                          <a:solidFill>
                            <a:schemeClr val="bg1"/>
                          </a:solidFill>
                          <a:effectLst/>
                          <a:latin typeface="+mn-lt"/>
                        </a:rPr>
                        <a:t>the sink or toilets</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75000"/>
                        <a:alpha val="60000"/>
                      </a:schemeClr>
                    </a:solidFill>
                  </a:tcPr>
                </a:tc>
                <a:tc>
                  <a:txBody>
                    <a:bodyPr/>
                    <a:lstStyle/>
                    <a:p>
                      <a:pPr lvl="0" algn="ctr">
                        <a:buNone/>
                      </a:pPr>
                      <a:r>
                        <a:rPr lang="en-US" sz="1800" dirty="0">
                          <a:solidFill>
                            <a:schemeClr val="bg1"/>
                          </a:solidFill>
                          <a:effectLst/>
                          <a:latin typeface="+mn-lt"/>
                        </a:rPr>
                        <a:t>Purchase a drug deactivation kit </a:t>
                      </a:r>
                    </a:p>
                    <a:p>
                      <a:pPr lvl="0" algn="ctr">
                        <a:buNone/>
                      </a:pPr>
                      <a:r>
                        <a:rPr lang="en-US" sz="1800" dirty="0">
                          <a:solidFill>
                            <a:schemeClr val="bg1"/>
                          </a:solidFill>
                          <a:effectLst/>
                          <a:latin typeface="+mn-lt"/>
                        </a:rPr>
                        <a:t>from local pharmacy</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75000"/>
                        <a:alpha val="60000"/>
                      </a:schemeClr>
                    </a:solidFill>
                  </a:tcPr>
                </a:tc>
                <a:extLst>
                  <a:ext uri="{0D108BD9-81ED-4DB2-BD59-A6C34878D82A}">
                    <a16:rowId xmlns:a16="http://schemas.microsoft.com/office/drawing/2014/main" val="3748857970"/>
                  </a:ext>
                </a:extLst>
              </a:tr>
              <a:tr h="361581">
                <a:tc vMerge="1">
                  <a:txBody>
                    <a:bodyPr/>
                    <a:lstStyle/>
                    <a:p>
                      <a:pPr algn="ctr" rtl="0" fontAlgn="base"/>
                      <a:endParaRPr lang="en-US" b="0" i="0" dirty="0">
                        <a:solidFill>
                          <a:srgbClr val="000000"/>
                        </a:solidFill>
                        <a:effectLst/>
                      </a:endParaRPr>
                    </a:p>
                  </a:txBody>
                  <a:tcPr anchor="ctr">
                    <a:solidFill>
                      <a:schemeClr val="accent2">
                        <a:lumMod val="75000"/>
                      </a:schemeClr>
                    </a:solidFill>
                  </a:tcPr>
                </a:tc>
                <a:tc vMerge="1">
                  <a:txBody>
                    <a:bodyPr/>
                    <a:lstStyle/>
                    <a:p>
                      <a:pPr algn="ctr" rtl="0" fontAlgn="base"/>
                      <a:endParaRPr lang="en-US" b="0" i="0" dirty="0">
                        <a:solidFill>
                          <a:srgbClr val="000000"/>
                        </a:solidFill>
                        <a:effectLst/>
                      </a:endParaRPr>
                    </a:p>
                  </a:txBody>
                  <a:tcPr anchor="ctr">
                    <a:solidFill>
                      <a:schemeClr val="accent2">
                        <a:lumMod val="75000"/>
                      </a:schemeClr>
                    </a:solidFill>
                  </a:tcPr>
                </a:tc>
                <a:tc gridSpan="2">
                  <a:txBody>
                    <a:bodyPr/>
                    <a:lstStyle/>
                    <a:p>
                      <a:pPr lvl="0" algn="ctr">
                        <a:buNone/>
                      </a:pPr>
                      <a:r>
                        <a:rPr lang="en-US" sz="1800" dirty="0">
                          <a:solidFill>
                            <a:schemeClr val="bg1"/>
                          </a:solidFill>
                          <a:effectLst/>
                          <a:latin typeface="+mn-lt"/>
                        </a:rPr>
                        <a:t>Law enforcement medication drop box or drug take back events</a:t>
                      </a:r>
                      <a:endParaRPr lang="en-US" sz="1800" dirty="0">
                        <a:solidFill>
                          <a:schemeClr val="bg1"/>
                        </a:solidFill>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75000"/>
                        <a:alpha val="60000"/>
                      </a:schemeClr>
                    </a:solidFill>
                  </a:tcPr>
                </a:tc>
                <a:tc hMerge="1">
                  <a:txBody>
                    <a:bodyPr/>
                    <a:lstStyle/>
                    <a:p>
                      <a:endParaRPr lang="en-US" sz="1500" dirty="0">
                        <a:solidFill>
                          <a:schemeClr val="bg1"/>
                        </a:solidFill>
                        <a:effectLst/>
                      </a:endParaRPr>
                    </a:p>
                  </a:txBody>
                  <a:tcPr anchor="ctr">
                    <a:solidFill>
                      <a:schemeClr val="accent1">
                        <a:lumMod val="75000"/>
                      </a:schemeClr>
                    </a:solidFill>
                  </a:tcPr>
                </a:tc>
                <a:extLst>
                  <a:ext uri="{0D108BD9-81ED-4DB2-BD59-A6C34878D82A}">
                    <a16:rowId xmlns:a16="http://schemas.microsoft.com/office/drawing/2014/main" val="1319511579"/>
                  </a:ext>
                </a:extLst>
              </a:tr>
              <a:tr h="620766">
                <a:tc rowSpan="2">
                  <a:txBody>
                    <a:bodyPr/>
                    <a:lstStyle/>
                    <a:p>
                      <a:pPr algn="ctr" rtl="0" fontAlgn="base"/>
                      <a:r>
                        <a:rPr lang="en-US" sz="1800" dirty="0">
                          <a:solidFill>
                            <a:schemeClr val="bg1"/>
                          </a:solidFill>
                          <a:effectLst/>
                          <a:latin typeface="+mn-lt"/>
                        </a:rPr>
                        <a:t>Safer​</a:t>
                      </a:r>
                      <a:endParaRPr lang="en-US" sz="1800" b="0" i="0" dirty="0">
                        <a:solidFill>
                          <a:schemeClr val="bg1"/>
                        </a:solidFill>
                        <a:effectLst/>
                        <a:latin typeface="+mn-lt"/>
                      </a:endParaRPr>
                    </a:p>
                  </a:txBody>
                  <a:tcPr anchor="ctr">
                    <a:lnL w="0">
                      <a:noFill/>
                    </a:lnL>
                    <a:lnR w="3175" cap="flat" cmpd="sng" algn="ctr">
                      <a:solidFill>
                        <a:schemeClr val="bg1"/>
                      </a:solidFill>
                      <a:prstDash val="solid"/>
                      <a:round/>
                      <a:headEnd type="none" w="med" len="med"/>
                      <a:tailEnd type="none" w="med" len="med"/>
                    </a:lnR>
                    <a:lnT w="0">
                      <a:noFill/>
                    </a:lnT>
                    <a:lnB w="0">
                      <a:noFill/>
                    </a:lnB>
                    <a:solidFill>
                      <a:schemeClr val="accent1">
                        <a:lumMod val="60000"/>
                        <a:lumOff val="40000"/>
                        <a:alpha val="60000"/>
                      </a:schemeClr>
                    </a:solidFill>
                  </a:tcPr>
                </a:tc>
                <a:tc rowSpan="2">
                  <a:txBody>
                    <a:bodyPr/>
                    <a:lstStyle/>
                    <a:p>
                      <a:pPr algn="ctr" rtl="0" fontAlgn="base"/>
                      <a:r>
                        <a:rPr lang="en-US" sz="1800" dirty="0">
                          <a:solidFill>
                            <a:schemeClr val="bg1"/>
                          </a:solidFill>
                          <a:effectLst/>
                          <a:latin typeface="+mn-lt"/>
                        </a:rPr>
                        <a:t>Make harder to access​</a:t>
                      </a:r>
                      <a:endParaRPr lang="en-US" sz="1800" b="0" i="0" dirty="0">
                        <a:solidFill>
                          <a:schemeClr val="bg1"/>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60000"/>
                        <a:lumOff val="40000"/>
                        <a:alpha val="60000"/>
                      </a:schemeClr>
                    </a:solidFill>
                  </a:tcPr>
                </a:tc>
                <a:tc rowSpan="2">
                  <a:txBody>
                    <a:bodyPr/>
                    <a:lstStyle/>
                    <a:p>
                      <a:pPr lvl="0" algn="ctr">
                        <a:buNone/>
                      </a:pPr>
                      <a:r>
                        <a:rPr lang="en-US" sz="1800" dirty="0">
                          <a:solidFill>
                            <a:schemeClr val="bg1"/>
                          </a:solidFill>
                          <a:effectLst/>
                          <a:latin typeface="+mn-lt"/>
                        </a:rPr>
                        <a:t>Store large quantities &amp; infrequently used medications in a pill </a:t>
                      </a:r>
                      <a:endParaRPr lang="en-US" sz="1800" dirty="0">
                        <a:solidFill>
                          <a:schemeClr val="bg1"/>
                        </a:solidFill>
                        <a:latin typeface="+mn-lt"/>
                      </a:endParaRPr>
                    </a:p>
                    <a:p>
                      <a:pPr lvl="0" algn="ctr">
                        <a:buNone/>
                      </a:pPr>
                      <a:r>
                        <a:rPr lang="en-US" sz="1800" dirty="0">
                          <a:solidFill>
                            <a:schemeClr val="bg1"/>
                          </a:solidFill>
                          <a:effectLst/>
                          <a:latin typeface="+mn-lt"/>
                        </a:rPr>
                        <a:t>safe or lock box</a:t>
                      </a:r>
                      <a:endParaRPr lang="en-US" sz="1800" dirty="0">
                        <a:solidFill>
                          <a:schemeClr val="bg1"/>
                        </a:solidFill>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60000"/>
                        <a:lumOff val="40000"/>
                        <a:alpha val="60000"/>
                      </a:schemeClr>
                    </a:solidFill>
                  </a:tcPr>
                </a:tc>
                <a:tc>
                  <a:txBody>
                    <a:bodyPr/>
                    <a:lstStyle/>
                    <a:p>
                      <a:pPr lvl="0" algn="ctr">
                        <a:buNone/>
                      </a:pPr>
                      <a:r>
                        <a:rPr lang="en-US" sz="1800" dirty="0">
                          <a:solidFill>
                            <a:schemeClr val="bg1"/>
                          </a:solidFill>
                          <a:effectLst/>
                          <a:latin typeface="+mn-lt"/>
                        </a:rPr>
                        <a:t>Keep daily or weekly doses </a:t>
                      </a:r>
                      <a:endParaRPr lang="en-US" sz="1800" dirty="0">
                        <a:solidFill>
                          <a:schemeClr val="bg1"/>
                        </a:solidFill>
                        <a:latin typeface="+mn-lt"/>
                      </a:endParaRPr>
                    </a:p>
                    <a:p>
                      <a:pPr lvl="0" algn="ctr">
                        <a:buNone/>
                      </a:pPr>
                      <a:r>
                        <a:rPr lang="en-US" sz="1800" dirty="0">
                          <a:solidFill>
                            <a:schemeClr val="bg1"/>
                          </a:solidFill>
                          <a:effectLst/>
                          <a:latin typeface="+mn-lt"/>
                        </a:rPr>
                        <a:t>in a pill organizer</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60000"/>
                        <a:lumOff val="40000"/>
                        <a:alpha val="60000"/>
                      </a:schemeClr>
                    </a:solidFill>
                  </a:tcPr>
                </a:tc>
                <a:extLst>
                  <a:ext uri="{0D108BD9-81ED-4DB2-BD59-A6C34878D82A}">
                    <a16:rowId xmlns:a16="http://schemas.microsoft.com/office/drawing/2014/main" val="2950869351"/>
                  </a:ext>
                </a:extLst>
              </a:tr>
              <a:tr h="361581">
                <a:tc vMerge="1">
                  <a:txBody>
                    <a:bodyPr/>
                    <a:lstStyle/>
                    <a:p>
                      <a:pPr algn="ctr" rtl="0" fontAlgn="base"/>
                      <a:endParaRPr lang="en-US" b="0" i="0" dirty="0">
                        <a:solidFill>
                          <a:srgbClr val="000000"/>
                        </a:solidFill>
                        <a:effectLst/>
                      </a:endParaRPr>
                    </a:p>
                  </a:txBody>
                  <a:tcPr anchor="ctr">
                    <a:solidFill>
                      <a:schemeClr val="accent2">
                        <a:lumMod val="60000"/>
                        <a:lumOff val="40000"/>
                      </a:schemeClr>
                    </a:solidFill>
                  </a:tcPr>
                </a:tc>
                <a:tc vMerge="1">
                  <a:txBody>
                    <a:bodyPr/>
                    <a:lstStyle/>
                    <a:p>
                      <a:pPr algn="ctr" rtl="0" fontAlgn="base"/>
                      <a:endParaRPr lang="en-US" b="0" i="0" dirty="0">
                        <a:solidFill>
                          <a:srgbClr val="000000"/>
                        </a:solidFill>
                        <a:effectLst/>
                      </a:endParaRPr>
                    </a:p>
                  </a:txBody>
                  <a:tcPr anchor="ctr">
                    <a:solidFill>
                      <a:schemeClr val="accent2">
                        <a:lumMod val="60000"/>
                        <a:lumOff val="40000"/>
                      </a:schemeClr>
                    </a:solidFill>
                  </a:tcPr>
                </a:tc>
                <a:tc vMerge="1">
                  <a:txBody>
                    <a:bodyPr/>
                    <a:lstStyle/>
                    <a:p>
                      <a:endParaRPr lang="en-US"/>
                    </a:p>
                  </a:txBody>
                  <a:tcPr anchor="ctr">
                    <a:solidFill>
                      <a:schemeClr val="accent1">
                        <a:lumMod val="60000"/>
                        <a:lumOff val="40000"/>
                      </a:schemeClr>
                    </a:solidFill>
                  </a:tcPr>
                </a:tc>
                <a:tc>
                  <a:txBody>
                    <a:bodyPr/>
                    <a:lstStyle/>
                    <a:p>
                      <a:pPr lvl="0" algn="ctr">
                        <a:lnSpc>
                          <a:spcPct val="100000"/>
                        </a:lnSpc>
                        <a:spcBef>
                          <a:spcPts val="0"/>
                        </a:spcBef>
                        <a:spcAft>
                          <a:spcPts val="0"/>
                        </a:spcAft>
                        <a:buNone/>
                      </a:pPr>
                      <a:r>
                        <a:rPr lang="en-US" sz="1800" b="0" i="0" u="none" strike="noStrike" noProof="0" dirty="0">
                          <a:solidFill>
                            <a:schemeClr val="bg1"/>
                          </a:solidFill>
                          <a:effectLst/>
                          <a:latin typeface="+mn-lt"/>
                        </a:rPr>
                        <a:t>Switch to blister packs</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60000"/>
                        <a:lumOff val="40000"/>
                        <a:alpha val="60000"/>
                      </a:schemeClr>
                    </a:solidFill>
                  </a:tcPr>
                </a:tc>
                <a:extLst>
                  <a:ext uri="{0D108BD9-81ED-4DB2-BD59-A6C34878D82A}">
                    <a16:rowId xmlns:a16="http://schemas.microsoft.com/office/drawing/2014/main" val="2611973571"/>
                  </a:ext>
                </a:extLst>
              </a:tr>
              <a:tr h="620766">
                <a:tc>
                  <a:txBody>
                    <a:bodyPr/>
                    <a:lstStyle/>
                    <a:p>
                      <a:pPr algn="ctr" rtl="0" fontAlgn="base"/>
                      <a:r>
                        <a:rPr lang="en-US" sz="1800" dirty="0">
                          <a:solidFill>
                            <a:schemeClr val="bg1"/>
                          </a:solidFill>
                          <a:effectLst/>
                          <a:latin typeface="+mn-lt"/>
                        </a:rPr>
                        <a:t>Safe​</a:t>
                      </a:r>
                      <a:endParaRPr lang="en-US" sz="1800" b="0" i="0" dirty="0">
                        <a:solidFill>
                          <a:schemeClr val="bg1"/>
                        </a:solidFill>
                        <a:effectLst/>
                        <a:latin typeface="+mn-lt"/>
                      </a:endParaRPr>
                    </a:p>
                  </a:txBody>
                  <a:tcPr anchor="ctr">
                    <a:lnL w="0">
                      <a:noFill/>
                    </a:lnL>
                    <a:lnR w="3175" cap="flat" cmpd="sng" algn="ctr">
                      <a:solidFill>
                        <a:schemeClr val="bg1"/>
                      </a:solidFill>
                      <a:prstDash val="solid"/>
                      <a:round/>
                      <a:headEnd type="none" w="med" len="med"/>
                      <a:tailEnd type="none" w="med" len="med"/>
                    </a:lnR>
                    <a:lnT w="0">
                      <a:noFill/>
                    </a:lnT>
                    <a:lnB w="0">
                      <a:noFill/>
                    </a:lnB>
                    <a:solidFill>
                      <a:schemeClr val="accent1">
                        <a:lumMod val="40000"/>
                        <a:lumOff val="60000"/>
                        <a:alpha val="60000"/>
                      </a:schemeClr>
                    </a:solidFill>
                  </a:tcPr>
                </a:tc>
                <a:tc>
                  <a:txBody>
                    <a:bodyPr/>
                    <a:lstStyle/>
                    <a:p>
                      <a:pPr algn="ctr" rtl="0" fontAlgn="base"/>
                      <a:r>
                        <a:rPr lang="en-US" sz="1800" dirty="0">
                          <a:solidFill>
                            <a:schemeClr val="bg1"/>
                          </a:solidFill>
                          <a:effectLst/>
                          <a:latin typeface="+mn-lt"/>
                        </a:rPr>
                        <a:t>Render inoperable​</a:t>
                      </a:r>
                      <a:endParaRPr lang="en-US" sz="1800" b="0" i="0" dirty="0">
                        <a:solidFill>
                          <a:schemeClr val="bg1"/>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alpha val="60000"/>
                      </a:schemeClr>
                    </a:solidFill>
                  </a:tcPr>
                </a:tc>
                <a:tc>
                  <a:txBody>
                    <a:bodyPr/>
                    <a:lstStyle/>
                    <a:p>
                      <a:pPr lvl="0" algn="ctr">
                        <a:buNone/>
                      </a:pPr>
                      <a:r>
                        <a:rPr lang="en-US" sz="1800" b="0" i="0" u="none" strike="noStrike" noProof="0" dirty="0">
                          <a:solidFill>
                            <a:schemeClr val="bg1"/>
                          </a:solidFill>
                          <a:effectLst/>
                          <a:latin typeface="+mn-lt"/>
                        </a:rPr>
                        <a:t>Talk to the pharmacist about dispensing prescriptions in non-lethal quantities</a:t>
                      </a:r>
                      <a:endParaRPr lang="en-US" sz="1800" dirty="0">
                        <a:solidFill>
                          <a:schemeClr val="bg1"/>
                        </a:solidFill>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alpha val="60000"/>
                      </a:schemeClr>
                    </a:solidFill>
                  </a:tcPr>
                </a:tc>
                <a:tc>
                  <a:txBody>
                    <a:bodyPr/>
                    <a:lstStyle/>
                    <a:p>
                      <a:pPr lvl="0" algn="ctr">
                        <a:buNone/>
                      </a:pPr>
                      <a:r>
                        <a:rPr lang="en-US" sz="1800" b="0" i="0" u="none" strike="noStrike" noProof="0" dirty="0">
                          <a:solidFill>
                            <a:schemeClr val="bg1"/>
                          </a:solidFill>
                          <a:effectLst/>
                          <a:latin typeface="+mn-lt"/>
                        </a:rPr>
                        <a:t>Contact Poison Control to determine safe quantities</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alpha val="60000"/>
                      </a:schemeClr>
                    </a:solidFill>
                  </a:tcPr>
                </a:tc>
                <a:extLst>
                  <a:ext uri="{0D108BD9-81ED-4DB2-BD59-A6C34878D82A}">
                    <a16:rowId xmlns:a16="http://schemas.microsoft.com/office/drawing/2014/main" val="2982092556"/>
                  </a:ext>
                </a:extLst>
              </a:tr>
              <a:tr h="879952">
                <a:tc>
                  <a:txBody>
                    <a:bodyPr/>
                    <a:lstStyle/>
                    <a:p>
                      <a:pPr algn="ctr" rtl="0" fontAlgn="base"/>
                      <a:r>
                        <a:rPr lang="en-US" sz="1800" dirty="0">
                          <a:solidFill>
                            <a:schemeClr val="bg1"/>
                          </a:solidFill>
                          <a:effectLst/>
                          <a:latin typeface="+mn-lt"/>
                        </a:rPr>
                        <a:t>Other​</a:t>
                      </a:r>
                      <a:endParaRPr lang="en-US" sz="1800" b="0" i="0" dirty="0">
                        <a:solidFill>
                          <a:schemeClr val="bg1"/>
                        </a:solidFill>
                        <a:effectLst/>
                        <a:latin typeface="+mn-lt"/>
                      </a:endParaRPr>
                    </a:p>
                  </a:txBody>
                  <a:tcPr anchor="ctr">
                    <a:lnL w="0">
                      <a:noFill/>
                    </a:lnL>
                    <a:lnR w="3175" cap="flat" cmpd="sng" algn="ctr">
                      <a:solidFill>
                        <a:schemeClr val="bg1"/>
                      </a:solidFill>
                      <a:prstDash val="solid"/>
                      <a:round/>
                      <a:headEnd type="none" w="med" len="med"/>
                      <a:tailEnd type="none" w="med" len="med"/>
                    </a:lnR>
                    <a:lnT w="0">
                      <a:noFill/>
                    </a:lnT>
                    <a:lnB w="0">
                      <a:noFill/>
                    </a:lnB>
                    <a:solidFill>
                      <a:schemeClr val="accent1">
                        <a:lumMod val="20000"/>
                        <a:lumOff val="80000"/>
                        <a:alpha val="60000"/>
                      </a:schemeClr>
                    </a:solidFill>
                  </a:tcPr>
                </a:tc>
                <a:tc>
                  <a:txBody>
                    <a:bodyPr/>
                    <a:lstStyle/>
                    <a:p>
                      <a:pPr algn="ctr" rtl="0" fontAlgn="base"/>
                      <a:r>
                        <a:rPr lang="en-US" sz="1800" dirty="0">
                          <a:solidFill>
                            <a:schemeClr val="bg1"/>
                          </a:solidFill>
                          <a:effectLst/>
                          <a:latin typeface="+mn-lt"/>
                        </a:rPr>
                        <a:t>Distract or remind of reasons for living​</a:t>
                      </a:r>
                      <a:endParaRPr lang="en-US" sz="1800" b="0" i="0" dirty="0">
                        <a:solidFill>
                          <a:schemeClr val="bg1"/>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60000"/>
                      </a:schemeClr>
                    </a:solidFill>
                  </a:tcPr>
                </a:tc>
                <a:tc>
                  <a:txBody>
                    <a:bodyPr/>
                    <a:lstStyle/>
                    <a:p>
                      <a:pPr lvl="0" algn="ctr">
                        <a:lnSpc>
                          <a:spcPct val="100000"/>
                        </a:lnSpc>
                        <a:spcBef>
                          <a:spcPts val="0"/>
                        </a:spcBef>
                        <a:spcAft>
                          <a:spcPts val="0"/>
                        </a:spcAft>
                        <a:buNone/>
                      </a:pPr>
                      <a:r>
                        <a:rPr lang="en-US" sz="1800" b="0" i="0" u="none" strike="noStrike" noProof="0" dirty="0">
                          <a:solidFill>
                            <a:schemeClr val="bg1"/>
                          </a:solidFill>
                          <a:effectLst/>
                          <a:latin typeface="+mn-lt"/>
                        </a:rPr>
                        <a:t>Identify ways to distract from suicidal thoughts (art, movement, hold on to ice cubes, take a shower, journal, call a friend) </a:t>
                      </a:r>
                      <a:endParaRPr lang="en-US" sz="1800" dirty="0">
                        <a:solidFill>
                          <a:schemeClr val="bg1"/>
                        </a:solidFill>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60000"/>
                      </a:schemeClr>
                    </a:solidFill>
                  </a:tcPr>
                </a:tc>
                <a:tc>
                  <a:txBody>
                    <a:bodyPr/>
                    <a:lstStyle/>
                    <a:p>
                      <a:pPr lvl="0" algn="ctr" rtl="0">
                        <a:buNone/>
                      </a:pPr>
                      <a:r>
                        <a:rPr lang="en-US" sz="1800" dirty="0">
                          <a:solidFill>
                            <a:schemeClr val="bg1"/>
                          </a:solidFill>
                          <a:effectLst/>
                          <a:latin typeface="+mn-lt"/>
                        </a:rPr>
                        <a:t>Leave photos of loved ones, pets, or ​</a:t>
                      </a:r>
                    </a:p>
                    <a:p>
                      <a:pPr lvl="0" algn="ctr" rtl="0">
                        <a:buNone/>
                      </a:pPr>
                      <a:r>
                        <a:rPr lang="en-US" sz="1800" dirty="0">
                          <a:solidFill>
                            <a:schemeClr val="bg1"/>
                          </a:solidFill>
                          <a:effectLst/>
                          <a:latin typeface="+mn-lt"/>
                        </a:rPr>
                        <a:t>reasons for living in common places</a:t>
                      </a:r>
                      <a:endParaRPr lang="en-US" sz="1800" b="0" i="0" dirty="0">
                        <a:solidFill>
                          <a:schemeClr val="bg1"/>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60000"/>
                      </a:schemeClr>
                    </a:solidFill>
                  </a:tcPr>
                </a:tc>
                <a:extLst>
                  <a:ext uri="{0D108BD9-81ED-4DB2-BD59-A6C34878D82A}">
                    <a16:rowId xmlns:a16="http://schemas.microsoft.com/office/drawing/2014/main" val="3036602731"/>
                  </a:ext>
                </a:extLst>
              </a:tr>
              <a:tr h="994129">
                <a:tc>
                  <a:txBody>
                    <a:bodyPr/>
                    <a:lstStyle/>
                    <a:p>
                      <a:pPr algn="ctr" rtl="0" fontAlgn="base"/>
                      <a:r>
                        <a:rPr lang="en-US" sz="1800" dirty="0">
                          <a:solidFill>
                            <a:schemeClr val="bg1"/>
                          </a:solidFill>
                          <a:effectLst/>
                          <a:latin typeface="+mn-lt"/>
                        </a:rPr>
                        <a:t>And​</a:t>
                      </a:r>
                      <a:endParaRPr lang="en-US" sz="1800" b="0" i="0" dirty="0">
                        <a:solidFill>
                          <a:schemeClr val="bg1"/>
                        </a:solidFill>
                        <a:effectLst/>
                        <a:latin typeface="+mn-lt"/>
                      </a:endParaRPr>
                    </a:p>
                  </a:txBody>
                  <a:tcPr anchor="ctr">
                    <a:lnL w="0">
                      <a:noFill/>
                    </a:lnL>
                    <a:lnR w="3175" cap="flat" cmpd="sng" algn="ctr">
                      <a:solidFill>
                        <a:schemeClr val="bg1"/>
                      </a:solidFill>
                      <a:prstDash val="solid"/>
                      <a:round/>
                      <a:headEnd type="none" w="med" len="med"/>
                      <a:tailEnd type="none" w="med" len="med"/>
                    </a:lnR>
                    <a:lnT w="0">
                      <a:noFill/>
                    </a:lnT>
                    <a:lnB w="0">
                      <a:noFill/>
                    </a:lnB>
                    <a:solidFill>
                      <a:srgbClr val="E6EFFF">
                        <a:alpha val="50000"/>
                      </a:srgbClr>
                    </a:solidFill>
                  </a:tcPr>
                </a:tc>
                <a:tc>
                  <a:txBody>
                    <a:bodyPr/>
                    <a:lstStyle/>
                    <a:p>
                      <a:pPr algn="ctr" rtl="0" fontAlgn="base"/>
                      <a:r>
                        <a:rPr lang="en-US" sz="1800" dirty="0">
                          <a:solidFill>
                            <a:schemeClr val="bg1"/>
                          </a:solidFill>
                          <a:effectLst/>
                          <a:latin typeface="+mn-lt"/>
                        </a:rPr>
                        <a:t>988​</a:t>
                      </a:r>
                    </a:p>
                    <a:p>
                      <a:pPr algn="ctr" rtl="0" fontAlgn="base"/>
                      <a:r>
                        <a:rPr lang="en-US" sz="1800" dirty="0">
                          <a:solidFill>
                            <a:schemeClr val="bg1"/>
                          </a:solidFill>
                          <a:effectLst/>
                          <a:latin typeface="+mn-lt"/>
                        </a:rPr>
                        <a:t>Keep physical &amp; </a:t>
                      </a:r>
                      <a:endParaRPr lang="en-US" sz="1800" b="0" i="0" dirty="0">
                        <a:solidFill>
                          <a:schemeClr val="bg1"/>
                        </a:solidFill>
                        <a:effectLst/>
                        <a:latin typeface="+mn-lt"/>
                      </a:endParaRPr>
                    </a:p>
                    <a:p>
                      <a:pPr lvl="0" algn="ctr">
                        <a:buNone/>
                      </a:pPr>
                      <a:r>
                        <a:rPr lang="en-US" sz="1800" dirty="0">
                          <a:solidFill>
                            <a:schemeClr val="bg1"/>
                          </a:solidFill>
                          <a:effectLst/>
                          <a:latin typeface="+mn-lt"/>
                        </a:rPr>
                        <a:t>emotional contact​</a:t>
                      </a:r>
                      <a:endParaRPr lang="en-US" sz="1800" b="0" i="0" dirty="0">
                        <a:solidFill>
                          <a:schemeClr val="bg1"/>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6EFFF">
                        <a:alpha val="50000"/>
                      </a:srgbClr>
                    </a:solidFill>
                  </a:tcPr>
                </a:tc>
                <a:tc gridSpan="2">
                  <a:txBody>
                    <a:bodyPr/>
                    <a:lstStyle/>
                    <a:p>
                      <a:pPr lvl="0" algn="ctr">
                        <a:buNone/>
                      </a:pPr>
                      <a:r>
                        <a:rPr lang="en-US" sz="1800" b="0" i="0" u="none" strike="noStrike" noProof="0" dirty="0">
                          <a:solidFill>
                            <a:schemeClr val="bg1"/>
                          </a:solidFill>
                          <a:effectLst/>
                          <a:latin typeface="+mn-lt"/>
                        </a:rPr>
                        <a:t>Program 988 – Suicide &amp; Crisis Lifeline into phone so they can reach out for help.</a:t>
                      </a:r>
                    </a:p>
                    <a:p>
                      <a:pPr lvl="0" algn="ctr">
                        <a:buNone/>
                      </a:pPr>
                      <a:r>
                        <a:rPr lang="en-US" sz="1800" b="0" i="0" u="none" strike="noStrike" noProof="0" dirty="0">
                          <a:solidFill>
                            <a:schemeClr val="bg1"/>
                          </a:solidFill>
                          <a:effectLst/>
                          <a:latin typeface="+mn-lt"/>
                        </a:rPr>
                        <a:t>Keep bedroom doors open to maintain eyes and ears on them</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6EFFF">
                        <a:alpha val="50000"/>
                      </a:srgbClr>
                    </a:solidFill>
                  </a:tcPr>
                </a:tc>
                <a:tc hMerge="1">
                  <a:txBody>
                    <a:bodyPr/>
                    <a:lstStyle/>
                    <a:p>
                      <a:endParaRPr lang="en-US"/>
                    </a:p>
                  </a:txBody>
                  <a:tcPr anchor="ctr">
                    <a:solidFill>
                      <a:srgbClr val="E6EFFF"/>
                    </a:solidFill>
                  </a:tcPr>
                </a:tc>
                <a:extLst>
                  <a:ext uri="{0D108BD9-81ED-4DB2-BD59-A6C34878D82A}">
                    <a16:rowId xmlns:a16="http://schemas.microsoft.com/office/drawing/2014/main" val="2930227862"/>
                  </a:ext>
                </a:extLst>
              </a:tr>
            </a:tbl>
          </a:graphicData>
        </a:graphic>
      </p:graphicFrame>
    </p:spTree>
    <p:extLst>
      <p:ext uri="{BB962C8B-B14F-4D97-AF65-F5344CB8AC3E}">
        <p14:creationId xmlns:p14="http://schemas.microsoft.com/office/powerpoint/2010/main" val="2934542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2;p36">
            <a:extLst>
              <a:ext uri="{FF2B5EF4-FFF2-40B4-BE49-F238E27FC236}">
                <a16:creationId xmlns:a16="http://schemas.microsoft.com/office/drawing/2014/main" id="{D0DA5EC3-6CA0-E028-E676-88FF1AFE30D3}"/>
              </a:ext>
            </a:extLst>
          </p:cNvPr>
          <p:cNvSpPr txBox="1">
            <a:spLocks/>
          </p:cNvSpPr>
          <p:nvPr/>
        </p:nvSpPr>
        <p:spPr>
          <a:xfrm>
            <a:off x="668652" y="62286"/>
            <a:ext cx="11291930" cy="104460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9pPr>
          </a:lstStyle>
          <a:p>
            <a:pPr marL="0" marR="0" lvl="0" indent="0" algn="l" defTabSz="914400" rtl="0" eaLnBrk="1" fontAlgn="auto" latinLnBrk="0" hangingPunct="1">
              <a:lnSpc>
                <a:spcPct val="115000"/>
              </a:lnSpc>
              <a:spcBef>
                <a:spcPts val="0"/>
              </a:spcBef>
              <a:spcAft>
                <a:spcPts val="0"/>
              </a:spcAft>
              <a:buClr>
                <a:srgbClr val="2D2929"/>
              </a:buClr>
              <a:buSzPts val="2400"/>
              <a:buFont typeface="Oswald SemiBold"/>
              <a:buNone/>
              <a:tabLst/>
              <a:defRPr/>
            </a:pPr>
            <a:r>
              <a:rPr kumimoji="0" lang="en-US" sz="3600" b="1" i="0" u="none" strike="noStrike" kern="0" cap="all" spc="0" normalizeH="0" noProof="0" dirty="0">
                <a:ln>
                  <a:noFill/>
                </a:ln>
                <a:solidFill>
                  <a:srgbClr val="C6540D"/>
                </a:solidFill>
                <a:effectLst/>
                <a:uLnTx/>
                <a:uFillTx/>
                <a:latin typeface="Oswald SemiBold"/>
                <a:sym typeface="Oswald SemiBold"/>
              </a:rPr>
              <a:t>Reduce Access to other lethal methods</a:t>
            </a:r>
            <a:endParaRPr kumimoji="0" lang="en-US" sz="3600" b="0" i="1" u="none" strike="noStrike" kern="0" spc="0" normalizeH="0" noProof="0" dirty="0">
              <a:ln>
                <a:noFill/>
              </a:ln>
              <a:solidFill>
                <a:srgbClr val="C6540D"/>
              </a:solidFill>
              <a:effectLst/>
              <a:uLnTx/>
              <a:uFillTx/>
              <a:latin typeface="+mn-lt"/>
              <a:sym typeface="Oswald SemiBold"/>
            </a:endParaRPr>
          </a:p>
        </p:txBody>
      </p:sp>
      <p:sp>
        <p:nvSpPr>
          <p:cNvPr id="15" name="Google Shape;245;p34">
            <a:extLst>
              <a:ext uri="{FF2B5EF4-FFF2-40B4-BE49-F238E27FC236}">
                <a16:creationId xmlns:a16="http://schemas.microsoft.com/office/drawing/2014/main" id="{C5578F0A-BC37-C6A8-0E4B-A30AD7E5C326}"/>
              </a:ext>
            </a:extLst>
          </p:cNvPr>
          <p:cNvSpPr txBox="1">
            <a:spLocks/>
          </p:cNvSpPr>
          <p:nvPr/>
        </p:nvSpPr>
        <p:spPr>
          <a:xfrm>
            <a:off x="367525" y="5575330"/>
            <a:ext cx="609600" cy="6843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000"/>
              <a:buFont typeface="Oswald SemiBold"/>
              <a:buNone/>
              <a:defRPr sz="3000" b="0" i="0" u="none" strike="noStrike" cap="none">
                <a:solidFill>
                  <a:srgbClr val="FFFFFF"/>
                </a:solidFill>
                <a:latin typeface="Oswald SemiBold"/>
                <a:ea typeface="Oswald SemiBold"/>
                <a:cs typeface="Oswald SemiBold"/>
                <a:sym typeface="Oswald SemiBold"/>
              </a:defRPr>
            </a:lvl1pPr>
            <a:lvl2pPr marR="0" lvl="1"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2pPr>
            <a:lvl3pPr marR="0" lvl="2"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3pPr>
            <a:lvl4pPr marR="0" lvl="3"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4pPr>
            <a:lvl5pPr marR="0" lvl="4"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5pPr>
            <a:lvl6pPr marR="0" lvl="5"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6pPr>
            <a:lvl7pPr marR="0" lvl="6"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7pPr>
            <a:lvl8pPr marR="0" lvl="7"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8pPr>
            <a:lvl9pPr marR="0" lvl="8"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9pPr>
          </a:lstStyle>
          <a:p>
            <a:pPr marL="0" marR="0" lvl="0" indent="0" algn="ctr" defTabSz="914400" rtl="0" eaLnBrk="1" fontAlgn="auto" latinLnBrk="0" hangingPunct="1">
              <a:lnSpc>
                <a:spcPct val="100000"/>
              </a:lnSpc>
              <a:spcBef>
                <a:spcPts val="0"/>
              </a:spcBef>
              <a:spcAft>
                <a:spcPts val="0"/>
              </a:spcAft>
              <a:buClr>
                <a:srgbClr val="FFFFFF"/>
              </a:buClr>
              <a:buSzPts val="3000"/>
              <a:buFont typeface="Oswald SemiBold"/>
              <a:buNone/>
              <a:tabLst/>
              <a:defRPr/>
            </a:pPr>
            <a:endParaRPr kumimoji="0" lang="es" sz="3000" b="0" i="0" u="none" strike="noStrike" kern="0" cap="none" spc="0" normalizeH="0" baseline="0" noProof="0">
              <a:ln>
                <a:noFill/>
              </a:ln>
              <a:solidFill>
                <a:srgbClr val="FFFFFF"/>
              </a:solidFill>
              <a:effectLst/>
              <a:uLnTx/>
              <a:uFillTx/>
              <a:latin typeface="Oswald SemiBold"/>
              <a:sym typeface="Oswald SemiBold"/>
            </a:endParaRPr>
          </a:p>
        </p:txBody>
      </p:sp>
      <p:graphicFrame>
        <p:nvGraphicFramePr>
          <p:cNvPr id="3" name="Table 2">
            <a:extLst>
              <a:ext uri="{FF2B5EF4-FFF2-40B4-BE49-F238E27FC236}">
                <a16:creationId xmlns:a16="http://schemas.microsoft.com/office/drawing/2014/main" id="{4528713D-B149-AEE2-F4BC-5EA5C81DF078}"/>
              </a:ext>
            </a:extLst>
          </p:cNvPr>
          <p:cNvGraphicFramePr>
            <a:graphicFrameLocks noGrp="1"/>
          </p:cNvGraphicFramePr>
          <p:nvPr/>
        </p:nvGraphicFramePr>
        <p:xfrm>
          <a:off x="682280" y="1106887"/>
          <a:ext cx="10841068" cy="5612627"/>
        </p:xfrm>
        <a:graphic>
          <a:graphicData uri="http://schemas.openxmlformats.org/drawingml/2006/table">
            <a:tbl>
              <a:tblPr firstRow="1" bandRow="1">
                <a:tableStyleId>{5C22544A-7EE6-4342-B048-85BDC9FD1C3A}</a:tableStyleId>
              </a:tblPr>
              <a:tblGrid>
                <a:gridCol w="1620981">
                  <a:extLst>
                    <a:ext uri="{9D8B030D-6E8A-4147-A177-3AD203B41FA5}">
                      <a16:colId xmlns:a16="http://schemas.microsoft.com/office/drawing/2014/main" val="1633337460"/>
                    </a:ext>
                  </a:extLst>
                </a:gridCol>
                <a:gridCol w="2246243">
                  <a:extLst>
                    <a:ext uri="{9D8B030D-6E8A-4147-A177-3AD203B41FA5}">
                      <a16:colId xmlns:a16="http://schemas.microsoft.com/office/drawing/2014/main" val="437168522"/>
                    </a:ext>
                  </a:extLst>
                </a:gridCol>
                <a:gridCol w="3473726">
                  <a:extLst>
                    <a:ext uri="{9D8B030D-6E8A-4147-A177-3AD203B41FA5}">
                      <a16:colId xmlns:a16="http://schemas.microsoft.com/office/drawing/2014/main" val="3326469876"/>
                    </a:ext>
                  </a:extLst>
                </a:gridCol>
                <a:gridCol w="3500118">
                  <a:extLst>
                    <a:ext uri="{9D8B030D-6E8A-4147-A177-3AD203B41FA5}">
                      <a16:colId xmlns:a16="http://schemas.microsoft.com/office/drawing/2014/main" val="216283861"/>
                    </a:ext>
                  </a:extLst>
                </a:gridCol>
              </a:tblGrid>
              <a:tr h="514948">
                <a:tc gridSpan="4">
                  <a:txBody>
                    <a:bodyPr/>
                    <a:lstStyle/>
                    <a:p>
                      <a:pPr algn="ctr" rtl="0" fontAlgn="auto"/>
                      <a:r>
                        <a:rPr lang="en-US" sz="1500" dirty="0">
                          <a:effectLst/>
                        </a:rPr>
                        <a:t>​</a:t>
                      </a:r>
                      <a:r>
                        <a:rPr lang="en-US" sz="2200" dirty="0">
                          <a:effectLst/>
                        </a:rPr>
                        <a:t>SUFFOCATION</a:t>
                      </a:r>
                      <a:endParaRPr lang="en-US" sz="3200" dirty="0"/>
                    </a:p>
                  </a:txBody>
                  <a:tcPr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50000"/>
                        <a:alpha val="75000"/>
                      </a:schemeClr>
                    </a:solidFill>
                  </a:tcPr>
                </a:tc>
                <a:tc hMerge="1">
                  <a:txBody>
                    <a:bodyPr/>
                    <a:lstStyle/>
                    <a:p>
                      <a:endParaRPr lang="en-US"/>
                    </a:p>
                  </a:txBody>
                  <a:tcPr anchor="b">
                    <a:solidFill>
                      <a:schemeClr val="accent2">
                        <a:lumMod val="50000"/>
                      </a:schemeClr>
                    </a:solidFill>
                  </a:tcPr>
                </a:tc>
                <a:tc hMerge="1">
                  <a:txBody>
                    <a:bodyPr/>
                    <a:lstStyle/>
                    <a:p>
                      <a:endParaRPr lang="en-US"/>
                    </a:p>
                  </a:txBody>
                  <a:tcPr anchor="b">
                    <a:solidFill>
                      <a:schemeClr val="accent2">
                        <a:lumMod val="50000"/>
                      </a:schemeClr>
                    </a:solidFill>
                  </a:tcPr>
                </a:tc>
                <a:tc hMerge="1">
                  <a:txBody>
                    <a:bodyPr/>
                    <a:lstStyle/>
                    <a:p>
                      <a:endParaRPr lang="en-US"/>
                    </a:p>
                  </a:txBody>
                  <a:tcPr/>
                </a:tc>
                <a:extLst>
                  <a:ext uri="{0D108BD9-81ED-4DB2-BD59-A6C34878D82A}">
                    <a16:rowId xmlns:a16="http://schemas.microsoft.com/office/drawing/2014/main" val="1764961234"/>
                  </a:ext>
                </a:extLst>
              </a:tr>
              <a:tr h="736168">
                <a:tc>
                  <a:txBody>
                    <a:bodyPr/>
                    <a:lstStyle/>
                    <a:p>
                      <a:pPr algn="ctr" rtl="0" fontAlgn="base"/>
                      <a:r>
                        <a:rPr lang="en-US" sz="1800" dirty="0">
                          <a:solidFill>
                            <a:schemeClr val="bg1"/>
                          </a:solidFill>
                          <a:effectLst/>
                          <a:latin typeface="+mn-lt"/>
                        </a:rPr>
                        <a:t>Safest​</a:t>
                      </a:r>
                      <a:endParaRPr lang="en-US" sz="1800" b="0" i="0" dirty="0">
                        <a:solidFill>
                          <a:schemeClr val="bg1"/>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75000"/>
                        <a:alpha val="75000"/>
                      </a:schemeClr>
                    </a:solidFill>
                  </a:tcPr>
                </a:tc>
                <a:tc>
                  <a:txBody>
                    <a:bodyPr/>
                    <a:lstStyle/>
                    <a:p>
                      <a:pPr algn="ctr" rtl="0" fontAlgn="base"/>
                      <a:r>
                        <a:rPr lang="en-US" sz="1800" dirty="0">
                          <a:solidFill>
                            <a:schemeClr val="bg1"/>
                          </a:solidFill>
                          <a:effectLst/>
                          <a:latin typeface="+mn-lt"/>
                        </a:rPr>
                        <a:t>Removal from home​</a:t>
                      </a:r>
                      <a:endParaRPr lang="en-US" sz="1800" b="0" i="0" dirty="0">
                        <a:solidFill>
                          <a:schemeClr val="bg1"/>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75000"/>
                        <a:alpha val="75000"/>
                      </a:schemeClr>
                    </a:solidFill>
                  </a:tcPr>
                </a:tc>
                <a:tc gridSpan="2">
                  <a:txBody>
                    <a:bodyPr/>
                    <a:lstStyle/>
                    <a:p>
                      <a:pPr lvl="0" algn="ctr">
                        <a:lnSpc>
                          <a:spcPct val="100000"/>
                        </a:lnSpc>
                        <a:spcBef>
                          <a:spcPts val="0"/>
                        </a:spcBef>
                        <a:spcAft>
                          <a:spcPts val="0"/>
                        </a:spcAft>
                        <a:buNone/>
                      </a:pPr>
                      <a:r>
                        <a:rPr lang="en-US" sz="1800" b="0" i="0" u="none" strike="noStrike" noProof="0" dirty="0">
                          <a:solidFill>
                            <a:schemeClr val="bg1"/>
                          </a:solidFill>
                          <a:effectLst/>
                          <a:latin typeface="+mn-lt"/>
                        </a:rPr>
                        <a:t>Almost impossible to remove all implements for suffocation or hanging</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75000"/>
                        <a:alpha val="75000"/>
                      </a:schemeClr>
                    </a:solidFill>
                  </a:tcPr>
                </a:tc>
                <a:tc hMerge="1">
                  <a:txBody>
                    <a:bodyPr/>
                    <a:lstStyle/>
                    <a:p>
                      <a:endParaRPr lang="en-US"/>
                    </a:p>
                  </a:txBody>
                  <a:tcPr/>
                </a:tc>
                <a:extLst>
                  <a:ext uri="{0D108BD9-81ED-4DB2-BD59-A6C34878D82A}">
                    <a16:rowId xmlns:a16="http://schemas.microsoft.com/office/drawing/2014/main" val="3748857970"/>
                  </a:ext>
                </a:extLst>
              </a:tr>
              <a:tr h="946818">
                <a:tc>
                  <a:txBody>
                    <a:bodyPr/>
                    <a:lstStyle/>
                    <a:p>
                      <a:pPr algn="ctr" rtl="0" fontAlgn="base"/>
                      <a:r>
                        <a:rPr lang="en-US" sz="1800" dirty="0">
                          <a:solidFill>
                            <a:schemeClr val="bg1"/>
                          </a:solidFill>
                          <a:effectLst/>
                          <a:latin typeface="+mn-lt"/>
                        </a:rPr>
                        <a:t>Safer​</a:t>
                      </a:r>
                      <a:endParaRPr lang="en-US" sz="1800" b="0" i="0" dirty="0">
                        <a:solidFill>
                          <a:schemeClr val="bg1"/>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60000"/>
                        <a:lumOff val="40000"/>
                        <a:alpha val="75000"/>
                      </a:schemeClr>
                    </a:solidFill>
                  </a:tcPr>
                </a:tc>
                <a:tc>
                  <a:txBody>
                    <a:bodyPr/>
                    <a:lstStyle/>
                    <a:p>
                      <a:pPr algn="ctr" rtl="0" fontAlgn="base"/>
                      <a:r>
                        <a:rPr lang="en-US" sz="1800" dirty="0">
                          <a:solidFill>
                            <a:schemeClr val="bg1"/>
                          </a:solidFill>
                          <a:effectLst/>
                          <a:latin typeface="+mn-lt"/>
                        </a:rPr>
                        <a:t>Make harder to access​</a:t>
                      </a:r>
                      <a:endParaRPr lang="en-US" sz="1800" b="0" i="0" dirty="0">
                        <a:solidFill>
                          <a:schemeClr val="bg1"/>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60000"/>
                        <a:lumOff val="40000"/>
                        <a:alpha val="75000"/>
                      </a:schemeClr>
                    </a:solidFill>
                  </a:tcPr>
                </a:tc>
                <a:tc>
                  <a:txBody>
                    <a:bodyPr/>
                    <a:lstStyle/>
                    <a:p>
                      <a:pPr lvl="0" algn="ctr">
                        <a:lnSpc>
                          <a:spcPct val="100000"/>
                        </a:lnSpc>
                        <a:spcBef>
                          <a:spcPts val="0"/>
                        </a:spcBef>
                        <a:spcAft>
                          <a:spcPts val="0"/>
                        </a:spcAft>
                        <a:buNone/>
                      </a:pPr>
                      <a:r>
                        <a:rPr lang="en-US" sz="1800" b="0" i="0" u="none" strike="noStrike" noProof="0" dirty="0">
                          <a:solidFill>
                            <a:schemeClr val="bg1"/>
                          </a:solidFill>
                          <a:effectLst/>
                          <a:latin typeface="+mn-lt"/>
                        </a:rPr>
                        <a:t>When not in use, secure, lock up implements in the home that could </a:t>
                      </a:r>
                    </a:p>
                    <a:p>
                      <a:pPr lvl="0" algn="ctr">
                        <a:lnSpc>
                          <a:spcPct val="100000"/>
                        </a:lnSpc>
                        <a:spcBef>
                          <a:spcPts val="0"/>
                        </a:spcBef>
                        <a:spcAft>
                          <a:spcPts val="0"/>
                        </a:spcAft>
                        <a:buNone/>
                      </a:pPr>
                      <a:r>
                        <a:rPr lang="en-US" sz="1800" b="0" i="0" u="none" strike="noStrike" noProof="0" dirty="0">
                          <a:solidFill>
                            <a:schemeClr val="bg1"/>
                          </a:solidFill>
                          <a:effectLst/>
                          <a:latin typeface="+mn-lt"/>
                        </a:rPr>
                        <a:t>be used for suffocation or hanging</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60000"/>
                        <a:lumOff val="40000"/>
                        <a:alpha val="75000"/>
                      </a:schemeClr>
                    </a:solidFill>
                  </a:tcPr>
                </a:tc>
                <a:tc>
                  <a:txBody>
                    <a:bodyPr/>
                    <a:lstStyle/>
                    <a:p>
                      <a:pPr lvl="0" algn="ctr">
                        <a:lnSpc>
                          <a:spcPct val="100000"/>
                        </a:lnSpc>
                        <a:spcBef>
                          <a:spcPts val="0"/>
                        </a:spcBef>
                        <a:spcAft>
                          <a:spcPts val="0"/>
                        </a:spcAft>
                        <a:buNone/>
                      </a:pPr>
                      <a:r>
                        <a:rPr lang="en-US" sz="1800" b="0" i="0" u="none" strike="noStrike" noProof="0" dirty="0">
                          <a:solidFill>
                            <a:schemeClr val="bg1"/>
                          </a:solidFill>
                          <a:effectLst/>
                          <a:latin typeface="+mn-lt"/>
                        </a:rPr>
                        <a:t>Avoid storing implements for suffocation or hanging in the person's bedroom</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60000"/>
                        <a:lumOff val="40000"/>
                        <a:alpha val="75000"/>
                      </a:schemeClr>
                    </a:solidFill>
                  </a:tcPr>
                </a:tc>
                <a:extLst>
                  <a:ext uri="{0D108BD9-81ED-4DB2-BD59-A6C34878D82A}">
                    <a16:rowId xmlns:a16="http://schemas.microsoft.com/office/drawing/2014/main" val="2950869351"/>
                  </a:ext>
                </a:extLst>
              </a:tr>
              <a:tr h="585930">
                <a:tc>
                  <a:txBody>
                    <a:bodyPr/>
                    <a:lstStyle/>
                    <a:p>
                      <a:pPr algn="ctr" rtl="0" fontAlgn="base"/>
                      <a:r>
                        <a:rPr lang="en-US" sz="1800" dirty="0">
                          <a:solidFill>
                            <a:schemeClr val="bg1"/>
                          </a:solidFill>
                          <a:effectLst/>
                          <a:latin typeface="+mn-lt"/>
                        </a:rPr>
                        <a:t>Safe​</a:t>
                      </a:r>
                      <a:endParaRPr lang="en-US" sz="1800" b="0" i="0" dirty="0">
                        <a:solidFill>
                          <a:schemeClr val="bg1"/>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40000"/>
                        <a:lumOff val="60000"/>
                        <a:alpha val="75000"/>
                      </a:schemeClr>
                    </a:solidFill>
                  </a:tcPr>
                </a:tc>
                <a:tc>
                  <a:txBody>
                    <a:bodyPr/>
                    <a:lstStyle/>
                    <a:p>
                      <a:pPr algn="ctr" rtl="0" fontAlgn="base"/>
                      <a:r>
                        <a:rPr lang="en-US" sz="1800" dirty="0">
                          <a:solidFill>
                            <a:schemeClr val="bg1"/>
                          </a:solidFill>
                          <a:effectLst/>
                          <a:latin typeface="+mn-lt"/>
                        </a:rPr>
                        <a:t>Render inoperable​</a:t>
                      </a:r>
                      <a:endParaRPr lang="en-US" sz="1800" b="0" i="0" dirty="0">
                        <a:solidFill>
                          <a:schemeClr val="bg1"/>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40000"/>
                        <a:lumOff val="60000"/>
                        <a:alpha val="75000"/>
                      </a:schemeClr>
                    </a:solidFill>
                  </a:tcPr>
                </a:tc>
                <a:tc gridSpan="2">
                  <a:txBody>
                    <a:bodyPr/>
                    <a:lstStyle/>
                    <a:p>
                      <a:pPr lvl="0" algn="ctr">
                        <a:lnSpc>
                          <a:spcPct val="100000"/>
                        </a:lnSpc>
                        <a:spcBef>
                          <a:spcPts val="0"/>
                        </a:spcBef>
                        <a:spcAft>
                          <a:spcPts val="0"/>
                        </a:spcAft>
                        <a:buNone/>
                      </a:pPr>
                      <a:r>
                        <a:rPr lang="en-US" sz="1800" b="0" i="0" u="none" strike="noStrike" noProof="0" dirty="0">
                          <a:solidFill>
                            <a:schemeClr val="bg1"/>
                          </a:solidFill>
                          <a:effectLst/>
                          <a:latin typeface="+mn-lt"/>
                        </a:rPr>
                        <a:t>Almost impossible to render implements for suffocation or hanging inoperable</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40000"/>
                        <a:lumOff val="60000"/>
                        <a:alpha val="75000"/>
                      </a:schemeClr>
                    </a:solidFill>
                  </a:tcPr>
                </a:tc>
                <a:tc hMerge="1">
                  <a:txBody>
                    <a:bodyPr/>
                    <a:lstStyle/>
                    <a:p>
                      <a:endParaRPr lang="en-US"/>
                    </a:p>
                  </a:txBody>
                  <a:tcPr anchor="ctr">
                    <a:solidFill>
                      <a:schemeClr val="accent4">
                        <a:lumMod val="40000"/>
                        <a:lumOff val="60000"/>
                      </a:schemeClr>
                    </a:solidFill>
                  </a:tcPr>
                </a:tc>
                <a:extLst>
                  <a:ext uri="{0D108BD9-81ED-4DB2-BD59-A6C34878D82A}">
                    <a16:rowId xmlns:a16="http://schemas.microsoft.com/office/drawing/2014/main" val="2982092556"/>
                  </a:ext>
                </a:extLst>
              </a:tr>
              <a:tr h="1225698">
                <a:tc>
                  <a:txBody>
                    <a:bodyPr/>
                    <a:lstStyle/>
                    <a:p>
                      <a:pPr algn="ctr" rtl="0" fontAlgn="base"/>
                      <a:r>
                        <a:rPr lang="en-US" sz="1800" dirty="0">
                          <a:solidFill>
                            <a:schemeClr val="bg1"/>
                          </a:solidFill>
                          <a:effectLst/>
                          <a:latin typeface="+mn-lt"/>
                        </a:rPr>
                        <a:t>Other​</a:t>
                      </a:r>
                      <a:endParaRPr lang="en-US" sz="1800" b="0" i="0" dirty="0">
                        <a:solidFill>
                          <a:schemeClr val="bg1"/>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alpha val="75000"/>
                      </a:schemeClr>
                    </a:solidFill>
                  </a:tcPr>
                </a:tc>
                <a:tc>
                  <a:txBody>
                    <a:bodyPr/>
                    <a:lstStyle/>
                    <a:p>
                      <a:pPr algn="ctr" rtl="0" fontAlgn="base"/>
                      <a:r>
                        <a:rPr lang="en-US" sz="1800" dirty="0">
                          <a:solidFill>
                            <a:schemeClr val="bg1"/>
                          </a:solidFill>
                          <a:effectLst/>
                          <a:latin typeface="+mn-lt"/>
                        </a:rPr>
                        <a:t>Distract or remind of reasons for living​</a:t>
                      </a:r>
                      <a:endParaRPr lang="en-US" sz="1800" b="0" i="0" dirty="0">
                        <a:solidFill>
                          <a:schemeClr val="bg1"/>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alpha val="75000"/>
                      </a:schemeClr>
                    </a:solidFill>
                  </a:tcPr>
                </a:tc>
                <a:tc>
                  <a:txBody>
                    <a:bodyPr/>
                    <a:lstStyle/>
                    <a:p>
                      <a:pPr lvl="0" algn="ctr">
                        <a:lnSpc>
                          <a:spcPct val="100000"/>
                        </a:lnSpc>
                        <a:spcBef>
                          <a:spcPts val="0"/>
                        </a:spcBef>
                        <a:spcAft>
                          <a:spcPts val="0"/>
                        </a:spcAft>
                        <a:buNone/>
                      </a:pPr>
                      <a:r>
                        <a:rPr lang="en-US" sz="1800" b="0" i="0" u="none" strike="noStrike" noProof="0" dirty="0">
                          <a:solidFill>
                            <a:schemeClr val="bg1"/>
                          </a:solidFill>
                          <a:effectLst/>
                          <a:latin typeface="+mn-lt"/>
                        </a:rPr>
                        <a:t>Identify ways to distract from suicidal thoughts (art, movement, hold on to ice cubes, take a shower, journal, call a friend)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alpha val="75000"/>
                      </a:schemeClr>
                    </a:solidFill>
                  </a:tcPr>
                </a:tc>
                <a:tc>
                  <a:txBody>
                    <a:bodyPr/>
                    <a:lstStyle/>
                    <a:p>
                      <a:pPr lvl="0" algn="ctr">
                        <a:buNone/>
                      </a:pPr>
                      <a:r>
                        <a:rPr lang="en-US" sz="1800" b="0" i="0" u="none" strike="noStrike" noProof="0" dirty="0">
                          <a:solidFill>
                            <a:schemeClr val="bg1"/>
                          </a:solidFill>
                          <a:effectLst/>
                          <a:latin typeface="+mn-lt"/>
                        </a:rPr>
                        <a:t>Leave photos of loved ones, pets, or  </a:t>
                      </a:r>
                      <a:endParaRPr lang="en-US" sz="1800" dirty="0">
                        <a:solidFill>
                          <a:schemeClr val="bg1"/>
                        </a:solidFill>
                        <a:latin typeface="+mn-lt"/>
                      </a:endParaRPr>
                    </a:p>
                    <a:p>
                      <a:pPr lvl="0" algn="ctr">
                        <a:buNone/>
                      </a:pPr>
                      <a:r>
                        <a:rPr lang="en-US" sz="1800" b="0" i="0" u="none" strike="noStrike" noProof="0" dirty="0">
                          <a:solidFill>
                            <a:schemeClr val="bg1"/>
                          </a:solidFill>
                          <a:effectLst/>
                          <a:latin typeface="+mn-lt"/>
                        </a:rPr>
                        <a:t>reasons for living in common places</a:t>
                      </a:r>
                    </a:p>
                    <a:p>
                      <a:pPr lvl="0" algn="ctr">
                        <a:lnSpc>
                          <a:spcPct val="100000"/>
                        </a:lnSpc>
                        <a:spcBef>
                          <a:spcPts val="0"/>
                        </a:spcBef>
                        <a:spcAft>
                          <a:spcPts val="0"/>
                        </a:spcAft>
                        <a:buNone/>
                      </a:pPr>
                      <a:endParaRPr lang="en-US" sz="1800" b="0" i="0" u="none" strike="noStrike" noProof="0" dirty="0">
                        <a:solidFill>
                          <a:schemeClr val="bg1"/>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alpha val="75000"/>
                      </a:schemeClr>
                    </a:solidFill>
                  </a:tcPr>
                </a:tc>
                <a:extLst>
                  <a:ext uri="{0D108BD9-81ED-4DB2-BD59-A6C34878D82A}">
                    <a16:rowId xmlns:a16="http://schemas.microsoft.com/office/drawing/2014/main" val="3036602731"/>
                  </a:ext>
                </a:extLst>
              </a:tr>
              <a:tr h="1069671">
                <a:tc>
                  <a:txBody>
                    <a:bodyPr/>
                    <a:lstStyle/>
                    <a:p>
                      <a:pPr algn="ctr" rtl="0" fontAlgn="base"/>
                      <a:r>
                        <a:rPr lang="en-US" sz="1800" dirty="0">
                          <a:solidFill>
                            <a:schemeClr val="bg1"/>
                          </a:solidFill>
                          <a:effectLst/>
                          <a:latin typeface="+mn-lt"/>
                        </a:rPr>
                        <a:t>And​</a:t>
                      </a:r>
                      <a:endParaRPr lang="en-US" sz="1800" b="0" i="0" dirty="0">
                        <a:solidFill>
                          <a:schemeClr val="bg1"/>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FCF5">
                        <a:alpha val="75000"/>
                      </a:srgbClr>
                    </a:solidFill>
                  </a:tcPr>
                </a:tc>
                <a:tc>
                  <a:txBody>
                    <a:bodyPr/>
                    <a:lstStyle/>
                    <a:p>
                      <a:pPr algn="ctr" rtl="0" fontAlgn="base"/>
                      <a:r>
                        <a:rPr lang="en-US" sz="1800" dirty="0">
                          <a:solidFill>
                            <a:schemeClr val="bg1"/>
                          </a:solidFill>
                          <a:effectLst/>
                          <a:latin typeface="+mn-lt"/>
                        </a:rPr>
                        <a:t>988​</a:t>
                      </a:r>
                    </a:p>
                    <a:p>
                      <a:pPr algn="ctr" rtl="0" fontAlgn="base"/>
                      <a:r>
                        <a:rPr lang="en-US" sz="1800" dirty="0">
                          <a:solidFill>
                            <a:schemeClr val="bg1"/>
                          </a:solidFill>
                          <a:effectLst/>
                          <a:latin typeface="+mn-lt"/>
                        </a:rPr>
                        <a:t>Keep physical &amp; </a:t>
                      </a:r>
                      <a:endParaRPr lang="en-US" sz="1800" b="0" i="0" dirty="0">
                        <a:solidFill>
                          <a:schemeClr val="bg1"/>
                        </a:solidFill>
                        <a:effectLst/>
                        <a:latin typeface="+mn-lt"/>
                      </a:endParaRPr>
                    </a:p>
                    <a:p>
                      <a:pPr lvl="0" algn="ctr">
                        <a:buNone/>
                      </a:pPr>
                      <a:r>
                        <a:rPr lang="en-US" sz="1800" dirty="0">
                          <a:solidFill>
                            <a:schemeClr val="bg1"/>
                          </a:solidFill>
                          <a:effectLst/>
                          <a:latin typeface="+mn-lt"/>
                        </a:rPr>
                        <a:t>emotional contact​</a:t>
                      </a:r>
                      <a:endParaRPr lang="en-US" sz="1800" b="0" i="0" dirty="0">
                        <a:solidFill>
                          <a:schemeClr val="bg1"/>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FCF5">
                        <a:alpha val="75000"/>
                      </a:srgbClr>
                    </a:solidFill>
                  </a:tcPr>
                </a:tc>
                <a:tc gridSpan="2">
                  <a:txBody>
                    <a:bodyPr/>
                    <a:lstStyle/>
                    <a:p>
                      <a:pPr lvl="0" algn="ctr">
                        <a:buNone/>
                      </a:pPr>
                      <a:r>
                        <a:rPr lang="en-US" sz="1800" b="0" i="0" u="none" strike="noStrike" noProof="0" dirty="0">
                          <a:solidFill>
                            <a:schemeClr val="bg1"/>
                          </a:solidFill>
                          <a:effectLst/>
                          <a:latin typeface="+mn-lt"/>
                        </a:rPr>
                        <a:t>Program 988 – Suicide &amp; Crisis Lifeline into phone so they can reach out for help.</a:t>
                      </a:r>
                    </a:p>
                    <a:p>
                      <a:pPr lvl="0" algn="ctr">
                        <a:buNone/>
                      </a:pPr>
                      <a:r>
                        <a:rPr lang="en-US" sz="1800" b="0" i="0" u="none" strike="noStrike" noProof="0" dirty="0">
                          <a:solidFill>
                            <a:schemeClr val="bg1"/>
                          </a:solidFill>
                          <a:effectLst/>
                          <a:latin typeface="+mn-lt"/>
                        </a:rPr>
                        <a:t>Keep bedroom doors open to maintain eyes and ears on them</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FCF5">
                        <a:alpha val="75000"/>
                      </a:srgbClr>
                    </a:solidFill>
                  </a:tcPr>
                </a:tc>
                <a:tc hMerge="1">
                  <a:txBody>
                    <a:bodyPr/>
                    <a:lstStyle/>
                    <a:p>
                      <a:endParaRPr lang="en-US"/>
                    </a:p>
                  </a:txBody>
                  <a:tcPr/>
                </a:tc>
                <a:extLst>
                  <a:ext uri="{0D108BD9-81ED-4DB2-BD59-A6C34878D82A}">
                    <a16:rowId xmlns:a16="http://schemas.microsoft.com/office/drawing/2014/main" val="2930227862"/>
                  </a:ext>
                </a:extLst>
              </a:tr>
            </a:tbl>
          </a:graphicData>
        </a:graphic>
      </p:graphicFrame>
    </p:spTree>
    <p:extLst>
      <p:ext uri="{BB962C8B-B14F-4D97-AF65-F5344CB8AC3E}">
        <p14:creationId xmlns:p14="http://schemas.microsoft.com/office/powerpoint/2010/main" val="2185332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2;p36">
            <a:extLst>
              <a:ext uri="{FF2B5EF4-FFF2-40B4-BE49-F238E27FC236}">
                <a16:creationId xmlns:a16="http://schemas.microsoft.com/office/drawing/2014/main" id="{D0DA5EC3-6CA0-E028-E676-88FF1AFE30D3}"/>
              </a:ext>
            </a:extLst>
          </p:cNvPr>
          <p:cNvSpPr txBox="1">
            <a:spLocks/>
          </p:cNvSpPr>
          <p:nvPr/>
        </p:nvSpPr>
        <p:spPr>
          <a:xfrm>
            <a:off x="668652" y="117028"/>
            <a:ext cx="11291930" cy="120453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9pPr>
          </a:lstStyle>
          <a:p>
            <a:pPr marL="0" marR="0" lvl="0" indent="0" algn="l" defTabSz="914400" rtl="0" eaLnBrk="1" fontAlgn="auto" latinLnBrk="0" hangingPunct="1">
              <a:lnSpc>
                <a:spcPct val="115000"/>
              </a:lnSpc>
              <a:spcBef>
                <a:spcPts val="0"/>
              </a:spcBef>
              <a:spcAft>
                <a:spcPts val="0"/>
              </a:spcAft>
              <a:buClr>
                <a:srgbClr val="2D2929"/>
              </a:buClr>
              <a:buSzPts val="2400"/>
              <a:buFont typeface="Oswald SemiBold"/>
              <a:buNone/>
              <a:tabLst/>
              <a:defRPr/>
            </a:pPr>
            <a:r>
              <a:rPr kumimoji="0" lang="en-US" sz="3600" b="1" i="0" u="none" strike="noStrike" kern="0" cap="all" spc="0" normalizeH="0" noProof="0">
                <a:ln>
                  <a:noFill/>
                </a:ln>
                <a:solidFill>
                  <a:srgbClr val="C6540D"/>
                </a:solidFill>
                <a:effectLst/>
                <a:uLnTx/>
                <a:uFillTx/>
                <a:latin typeface="Oswald SemiBold"/>
                <a:sym typeface="Oswald SemiBold"/>
              </a:rPr>
              <a:t>Reduce Access to other lethal methods</a:t>
            </a:r>
            <a:endParaRPr kumimoji="0" lang="en-US" sz="3600" b="0" i="1" u="none" strike="noStrike" kern="0" spc="0" normalizeH="0" noProof="0">
              <a:ln>
                <a:noFill/>
              </a:ln>
              <a:solidFill>
                <a:srgbClr val="C6540D"/>
              </a:solidFill>
              <a:effectLst/>
              <a:uLnTx/>
              <a:uFillTx/>
              <a:latin typeface="+mn-lt"/>
              <a:sym typeface="Oswald SemiBold"/>
            </a:endParaRPr>
          </a:p>
        </p:txBody>
      </p:sp>
      <p:sp>
        <p:nvSpPr>
          <p:cNvPr id="15" name="Google Shape;245;p34">
            <a:extLst>
              <a:ext uri="{FF2B5EF4-FFF2-40B4-BE49-F238E27FC236}">
                <a16:creationId xmlns:a16="http://schemas.microsoft.com/office/drawing/2014/main" id="{C5578F0A-BC37-C6A8-0E4B-A30AD7E5C326}"/>
              </a:ext>
            </a:extLst>
          </p:cNvPr>
          <p:cNvSpPr txBox="1">
            <a:spLocks/>
          </p:cNvSpPr>
          <p:nvPr/>
        </p:nvSpPr>
        <p:spPr>
          <a:xfrm>
            <a:off x="367525" y="5575330"/>
            <a:ext cx="609600" cy="6843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000"/>
              <a:buFont typeface="Oswald SemiBold"/>
              <a:buNone/>
              <a:defRPr sz="3000" b="0" i="0" u="none" strike="noStrike" cap="none">
                <a:solidFill>
                  <a:srgbClr val="FFFFFF"/>
                </a:solidFill>
                <a:latin typeface="Oswald SemiBold"/>
                <a:ea typeface="Oswald SemiBold"/>
                <a:cs typeface="Oswald SemiBold"/>
                <a:sym typeface="Oswald SemiBold"/>
              </a:defRPr>
            </a:lvl1pPr>
            <a:lvl2pPr marR="0" lvl="1"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2pPr>
            <a:lvl3pPr marR="0" lvl="2"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3pPr>
            <a:lvl4pPr marR="0" lvl="3"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4pPr>
            <a:lvl5pPr marR="0" lvl="4"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5pPr>
            <a:lvl6pPr marR="0" lvl="5"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6pPr>
            <a:lvl7pPr marR="0" lvl="6"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7pPr>
            <a:lvl8pPr marR="0" lvl="7"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8pPr>
            <a:lvl9pPr marR="0" lvl="8" algn="ctr" rtl="0">
              <a:lnSpc>
                <a:spcPct val="100000"/>
              </a:lnSpc>
              <a:spcBef>
                <a:spcPts val="0"/>
              </a:spcBef>
              <a:spcAft>
                <a:spcPts val="0"/>
              </a:spcAft>
              <a:buClr>
                <a:srgbClr val="FFFFFF"/>
              </a:buClr>
              <a:buSzPts val="3000"/>
              <a:buFont typeface="Oswald"/>
              <a:buNone/>
              <a:defRPr sz="3000" b="0" i="0" u="none" strike="noStrike" cap="none">
                <a:solidFill>
                  <a:srgbClr val="FFFFFF"/>
                </a:solidFill>
                <a:latin typeface="Oswald"/>
                <a:ea typeface="Oswald"/>
                <a:cs typeface="Oswald"/>
                <a:sym typeface="Oswald"/>
              </a:defRPr>
            </a:lvl9pPr>
          </a:lstStyle>
          <a:p>
            <a:pPr marL="0" marR="0" lvl="0" indent="0" algn="ctr" defTabSz="914400" rtl="0" eaLnBrk="1" fontAlgn="auto" latinLnBrk="0" hangingPunct="1">
              <a:lnSpc>
                <a:spcPct val="100000"/>
              </a:lnSpc>
              <a:spcBef>
                <a:spcPts val="0"/>
              </a:spcBef>
              <a:spcAft>
                <a:spcPts val="0"/>
              </a:spcAft>
              <a:buClr>
                <a:srgbClr val="FFFFFF"/>
              </a:buClr>
              <a:buSzPts val="3000"/>
              <a:buFont typeface="Oswald SemiBold"/>
              <a:buNone/>
              <a:tabLst/>
              <a:defRPr/>
            </a:pPr>
            <a:endParaRPr kumimoji="0" lang="es" sz="3000" b="0" i="0" u="none" strike="noStrike" kern="0" cap="none" spc="0" normalizeH="0" baseline="0" noProof="0">
              <a:ln>
                <a:noFill/>
              </a:ln>
              <a:solidFill>
                <a:srgbClr val="FFFFFF"/>
              </a:solidFill>
              <a:effectLst/>
              <a:uLnTx/>
              <a:uFillTx/>
              <a:latin typeface="Oswald SemiBold"/>
              <a:sym typeface="Oswald SemiBold"/>
            </a:endParaRPr>
          </a:p>
        </p:txBody>
      </p:sp>
      <p:graphicFrame>
        <p:nvGraphicFramePr>
          <p:cNvPr id="2" name="Table 1">
            <a:extLst>
              <a:ext uri="{FF2B5EF4-FFF2-40B4-BE49-F238E27FC236}">
                <a16:creationId xmlns:a16="http://schemas.microsoft.com/office/drawing/2014/main" id="{77B880E3-75F8-EDD7-2FCA-33D11889B356}"/>
              </a:ext>
            </a:extLst>
          </p:cNvPr>
          <p:cNvGraphicFramePr>
            <a:graphicFrameLocks noGrp="1"/>
          </p:cNvGraphicFramePr>
          <p:nvPr/>
        </p:nvGraphicFramePr>
        <p:xfrm>
          <a:off x="706582" y="1385453"/>
          <a:ext cx="10841068" cy="5299138"/>
        </p:xfrm>
        <a:graphic>
          <a:graphicData uri="http://schemas.openxmlformats.org/drawingml/2006/table">
            <a:tbl>
              <a:tblPr firstRow="1" bandRow="1">
                <a:tableStyleId>{5C22544A-7EE6-4342-B048-85BDC9FD1C3A}</a:tableStyleId>
              </a:tblPr>
              <a:tblGrid>
                <a:gridCol w="1620981">
                  <a:extLst>
                    <a:ext uri="{9D8B030D-6E8A-4147-A177-3AD203B41FA5}">
                      <a16:colId xmlns:a16="http://schemas.microsoft.com/office/drawing/2014/main" val="1633337460"/>
                    </a:ext>
                  </a:extLst>
                </a:gridCol>
                <a:gridCol w="2246243">
                  <a:extLst>
                    <a:ext uri="{9D8B030D-6E8A-4147-A177-3AD203B41FA5}">
                      <a16:colId xmlns:a16="http://schemas.microsoft.com/office/drawing/2014/main" val="437168522"/>
                    </a:ext>
                  </a:extLst>
                </a:gridCol>
                <a:gridCol w="3473726">
                  <a:extLst>
                    <a:ext uri="{9D8B030D-6E8A-4147-A177-3AD203B41FA5}">
                      <a16:colId xmlns:a16="http://schemas.microsoft.com/office/drawing/2014/main" val="3326469876"/>
                    </a:ext>
                  </a:extLst>
                </a:gridCol>
                <a:gridCol w="3500118">
                  <a:extLst>
                    <a:ext uri="{9D8B030D-6E8A-4147-A177-3AD203B41FA5}">
                      <a16:colId xmlns:a16="http://schemas.microsoft.com/office/drawing/2014/main" val="216283861"/>
                    </a:ext>
                  </a:extLst>
                </a:gridCol>
              </a:tblGrid>
              <a:tr h="467781">
                <a:tc gridSpan="4">
                  <a:txBody>
                    <a:bodyPr/>
                    <a:lstStyle/>
                    <a:p>
                      <a:pPr algn="ctr" rtl="0" fontAlgn="auto"/>
                      <a:r>
                        <a:rPr lang="en-US" sz="1500" dirty="0">
                          <a:effectLst/>
                        </a:rPr>
                        <a:t>​</a:t>
                      </a:r>
                      <a:r>
                        <a:rPr lang="en-US" sz="2200" dirty="0">
                          <a:effectLst/>
                        </a:rPr>
                        <a:t>OTHER</a:t>
                      </a:r>
                      <a:endParaRPr lang="en-US" sz="3200" dirty="0"/>
                    </a:p>
                  </a:txBody>
                  <a:tcPr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lumMod val="50000"/>
                      </a:schemeClr>
                    </a:solidFill>
                  </a:tcPr>
                </a:tc>
                <a:tc hMerge="1">
                  <a:txBody>
                    <a:bodyPr/>
                    <a:lstStyle/>
                    <a:p>
                      <a:endParaRPr lang="en-US"/>
                    </a:p>
                  </a:txBody>
                  <a:tcPr anchor="b">
                    <a:solidFill>
                      <a:schemeClr val="accent2">
                        <a:lumMod val="50000"/>
                      </a:schemeClr>
                    </a:solidFill>
                  </a:tcPr>
                </a:tc>
                <a:tc hMerge="1">
                  <a:txBody>
                    <a:bodyPr/>
                    <a:lstStyle/>
                    <a:p>
                      <a:endParaRPr lang="en-US"/>
                    </a:p>
                  </a:txBody>
                  <a:tcPr anchor="b">
                    <a:solidFill>
                      <a:schemeClr val="accent2">
                        <a:lumMod val="50000"/>
                      </a:schemeClr>
                    </a:solidFill>
                  </a:tcPr>
                </a:tc>
                <a:tc hMerge="1">
                  <a:txBody>
                    <a:bodyPr/>
                    <a:lstStyle/>
                    <a:p>
                      <a:endParaRPr lang="en-US"/>
                    </a:p>
                  </a:txBody>
                  <a:tcPr/>
                </a:tc>
                <a:extLst>
                  <a:ext uri="{0D108BD9-81ED-4DB2-BD59-A6C34878D82A}">
                    <a16:rowId xmlns:a16="http://schemas.microsoft.com/office/drawing/2014/main" val="1764961234"/>
                  </a:ext>
                </a:extLst>
              </a:tr>
              <a:tr h="668738">
                <a:tc>
                  <a:txBody>
                    <a:bodyPr/>
                    <a:lstStyle/>
                    <a:p>
                      <a:pPr algn="ctr" rtl="0" fontAlgn="base"/>
                      <a:r>
                        <a:rPr lang="en-US" sz="1800" dirty="0">
                          <a:solidFill>
                            <a:schemeClr val="tx1"/>
                          </a:solidFill>
                          <a:effectLst/>
                          <a:latin typeface="+mn-lt"/>
                        </a:rPr>
                        <a:t>Safest​</a:t>
                      </a:r>
                      <a:endParaRPr lang="en-US" sz="1800" b="0" i="0" dirty="0">
                        <a:solidFill>
                          <a:schemeClr val="tx1"/>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rtl="0" fontAlgn="base"/>
                      <a:r>
                        <a:rPr lang="en-US" sz="1800" dirty="0">
                          <a:solidFill>
                            <a:schemeClr val="tx1"/>
                          </a:solidFill>
                          <a:effectLst/>
                          <a:latin typeface="+mn-lt"/>
                        </a:rPr>
                        <a:t>Removal from home​</a:t>
                      </a:r>
                      <a:endParaRPr lang="en-US" sz="1800" b="0" i="0" dirty="0">
                        <a:solidFill>
                          <a:schemeClr val="tx1"/>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lumMod val="75000"/>
                      </a:schemeClr>
                    </a:solidFill>
                  </a:tcPr>
                </a:tc>
                <a:tc gridSpan="2">
                  <a:txBody>
                    <a:bodyPr/>
                    <a:lstStyle/>
                    <a:p>
                      <a:pPr lvl="0" algn="ctr">
                        <a:lnSpc>
                          <a:spcPct val="100000"/>
                        </a:lnSpc>
                        <a:spcBef>
                          <a:spcPts val="0"/>
                        </a:spcBef>
                        <a:spcAft>
                          <a:spcPts val="0"/>
                        </a:spcAft>
                        <a:buNone/>
                      </a:pPr>
                      <a:r>
                        <a:rPr lang="en-US" sz="1800" b="0" i="0" u="none" strike="noStrike" noProof="0" dirty="0">
                          <a:solidFill>
                            <a:schemeClr val="tx1"/>
                          </a:solidFill>
                          <a:effectLst/>
                          <a:latin typeface="+mn-lt"/>
                        </a:rPr>
                        <a:t>Almost impossible to mitigate for all other methods of suicide, </a:t>
                      </a:r>
                      <a:endParaRPr lang="en-US" sz="1800" b="0" i="0" u="none" strike="noStrike" noProof="0" dirty="0">
                        <a:solidFill>
                          <a:srgbClr val="000000"/>
                        </a:solidFill>
                        <a:effectLst/>
                        <a:latin typeface="+mn-lt"/>
                      </a:endParaRPr>
                    </a:p>
                    <a:p>
                      <a:pPr lvl="0" algn="ctr">
                        <a:lnSpc>
                          <a:spcPct val="100000"/>
                        </a:lnSpc>
                        <a:spcBef>
                          <a:spcPts val="0"/>
                        </a:spcBef>
                        <a:spcAft>
                          <a:spcPts val="0"/>
                        </a:spcAft>
                        <a:buNone/>
                      </a:pPr>
                      <a:r>
                        <a:rPr lang="en-US" sz="1800" b="0" i="0" u="none" strike="noStrike" noProof="0" dirty="0">
                          <a:solidFill>
                            <a:schemeClr val="tx1"/>
                          </a:solidFill>
                          <a:effectLst/>
                          <a:latin typeface="+mn-lt"/>
                        </a:rPr>
                        <a:t>but removal should be considered when possible.</a:t>
                      </a:r>
                      <a:endParaRPr lang="en-US" sz="1800" b="0" i="0" u="none" strike="noStrike" noProof="0" dirty="0">
                        <a:solidFill>
                          <a:srgbClr val="000000"/>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endParaRPr lang="en-US"/>
                    </a:p>
                  </a:txBody>
                  <a:tcPr/>
                </a:tc>
                <a:extLst>
                  <a:ext uri="{0D108BD9-81ED-4DB2-BD59-A6C34878D82A}">
                    <a16:rowId xmlns:a16="http://schemas.microsoft.com/office/drawing/2014/main" val="3748857970"/>
                  </a:ext>
                </a:extLst>
              </a:tr>
              <a:tr h="1113428">
                <a:tc>
                  <a:txBody>
                    <a:bodyPr/>
                    <a:lstStyle/>
                    <a:p>
                      <a:pPr algn="ctr" rtl="0" fontAlgn="base"/>
                      <a:r>
                        <a:rPr lang="en-US" sz="1800" dirty="0">
                          <a:effectLst/>
                          <a:latin typeface="+mn-lt"/>
                        </a:rPr>
                        <a:t>Safer​</a:t>
                      </a:r>
                      <a:endParaRPr lang="en-US" sz="1800" b="0" i="0" dirty="0">
                        <a:solidFill>
                          <a:srgbClr val="000000"/>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ctr" rtl="0" fontAlgn="base"/>
                      <a:r>
                        <a:rPr lang="en-US" sz="1800" dirty="0">
                          <a:effectLst/>
                          <a:latin typeface="+mn-lt"/>
                        </a:rPr>
                        <a:t>Make harder to access​</a:t>
                      </a:r>
                      <a:endParaRPr lang="en-US" sz="1800" b="0" i="0" dirty="0">
                        <a:solidFill>
                          <a:srgbClr val="000000"/>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lvl="0" algn="ctr">
                        <a:lnSpc>
                          <a:spcPct val="100000"/>
                        </a:lnSpc>
                        <a:spcBef>
                          <a:spcPts val="0"/>
                        </a:spcBef>
                        <a:spcAft>
                          <a:spcPts val="0"/>
                        </a:spcAft>
                        <a:buNone/>
                      </a:pPr>
                      <a:r>
                        <a:rPr lang="en-US" sz="1800" b="0" i="0" u="none" strike="noStrike" noProof="0" dirty="0">
                          <a:solidFill>
                            <a:schemeClr val="tx1"/>
                          </a:solidFill>
                          <a:effectLst/>
                          <a:latin typeface="+mn-lt"/>
                        </a:rPr>
                        <a:t>Secure implements that can be locked up, </a:t>
                      </a:r>
                      <a:endParaRPr lang="en-US" sz="1800" dirty="0">
                        <a:latin typeface="+mn-lt"/>
                      </a:endParaRPr>
                    </a:p>
                    <a:p>
                      <a:pPr lvl="0" algn="ctr">
                        <a:lnSpc>
                          <a:spcPct val="100000"/>
                        </a:lnSpc>
                        <a:spcBef>
                          <a:spcPts val="0"/>
                        </a:spcBef>
                        <a:spcAft>
                          <a:spcPts val="0"/>
                        </a:spcAft>
                        <a:buNone/>
                      </a:pPr>
                      <a:r>
                        <a:rPr lang="en-US" sz="1800" b="0" i="0" u="none" strike="noStrike" noProof="0" dirty="0">
                          <a:solidFill>
                            <a:schemeClr val="tx1"/>
                          </a:solidFill>
                          <a:effectLst/>
                          <a:latin typeface="+mn-lt"/>
                        </a:rPr>
                        <a:t>(i.e., scissors, knives, razor blades, </a:t>
                      </a:r>
                      <a:endParaRPr lang="en-US" sz="1800" dirty="0">
                        <a:latin typeface="+mn-lt"/>
                      </a:endParaRPr>
                    </a:p>
                    <a:p>
                      <a:pPr lvl="0" algn="ctr">
                        <a:lnSpc>
                          <a:spcPct val="100000"/>
                        </a:lnSpc>
                        <a:spcBef>
                          <a:spcPts val="0"/>
                        </a:spcBef>
                        <a:spcAft>
                          <a:spcPts val="0"/>
                        </a:spcAft>
                        <a:buNone/>
                      </a:pPr>
                      <a:r>
                        <a:rPr lang="en-US" sz="1800" b="0" i="0" u="none" strike="noStrike" noProof="0" dirty="0">
                          <a:solidFill>
                            <a:schemeClr val="tx1"/>
                          </a:solidFill>
                          <a:effectLst/>
                          <a:latin typeface="+mn-lt"/>
                        </a:rPr>
                        <a:t>car keys, etc.)</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lvl="0" algn="ctr">
                        <a:lnSpc>
                          <a:spcPct val="100000"/>
                        </a:lnSpc>
                        <a:spcBef>
                          <a:spcPts val="0"/>
                        </a:spcBef>
                        <a:spcAft>
                          <a:spcPts val="0"/>
                        </a:spcAft>
                        <a:buNone/>
                      </a:pPr>
                      <a:r>
                        <a:rPr lang="en-US" sz="1800" b="0" i="0" u="none" strike="noStrike" noProof="0" dirty="0">
                          <a:solidFill>
                            <a:schemeClr val="tx1"/>
                          </a:solidFill>
                          <a:effectLst/>
                          <a:latin typeface="+mn-lt"/>
                        </a:rPr>
                        <a:t>Use under supervision</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950869351"/>
                  </a:ext>
                </a:extLst>
              </a:tr>
              <a:tr h="532260">
                <a:tc>
                  <a:txBody>
                    <a:bodyPr/>
                    <a:lstStyle/>
                    <a:p>
                      <a:pPr algn="ctr" rtl="0" fontAlgn="base"/>
                      <a:r>
                        <a:rPr lang="en-US" sz="1800" dirty="0">
                          <a:effectLst/>
                          <a:latin typeface="+mn-lt"/>
                        </a:rPr>
                        <a:t>Safe​</a:t>
                      </a:r>
                      <a:endParaRPr lang="en-US" sz="1800" b="0" i="0" dirty="0">
                        <a:solidFill>
                          <a:srgbClr val="000000"/>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rtl="0" fontAlgn="base"/>
                      <a:r>
                        <a:rPr lang="en-US" sz="1800" dirty="0">
                          <a:effectLst/>
                          <a:latin typeface="+mn-lt"/>
                        </a:rPr>
                        <a:t>Render inoperable​</a:t>
                      </a:r>
                      <a:endParaRPr lang="en-US" sz="1800" b="0" i="0" dirty="0">
                        <a:solidFill>
                          <a:srgbClr val="000000"/>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lumMod val="40000"/>
                        <a:lumOff val="60000"/>
                      </a:schemeClr>
                    </a:solidFill>
                  </a:tcPr>
                </a:tc>
                <a:tc gridSpan="2">
                  <a:txBody>
                    <a:bodyPr/>
                    <a:lstStyle/>
                    <a:p>
                      <a:pPr lvl="0" algn="ctr">
                        <a:lnSpc>
                          <a:spcPct val="100000"/>
                        </a:lnSpc>
                        <a:spcBef>
                          <a:spcPts val="0"/>
                        </a:spcBef>
                        <a:spcAft>
                          <a:spcPts val="0"/>
                        </a:spcAft>
                        <a:buNone/>
                      </a:pPr>
                      <a:r>
                        <a:rPr lang="en-US" sz="1800" b="0" i="0" u="none" strike="noStrike" noProof="0" dirty="0">
                          <a:solidFill>
                            <a:schemeClr val="tx1"/>
                          </a:solidFill>
                          <a:effectLst/>
                          <a:latin typeface="+mn-lt"/>
                        </a:rPr>
                        <a:t>Almost impossible to render all other implements inoperable</a:t>
                      </a:r>
                      <a:endParaRPr lang="en-US" sz="1800" b="0" i="0" u="none" strike="noStrike" noProof="0" dirty="0">
                        <a:solidFill>
                          <a:srgbClr val="000000"/>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nchor="ctr">
                    <a:solidFill>
                      <a:schemeClr val="accent4">
                        <a:lumMod val="40000"/>
                        <a:lumOff val="60000"/>
                      </a:schemeClr>
                    </a:solidFill>
                  </a:tcPr>
                </a:tc>
                <a:extLst>
                  <a:ext uri="{0D108BD9-81ED-4DB2-BD59-A6C34878D82A}">
                    <a16:rowId xmlns:a16="http://schemas.microsoft.com/office/drawing/2014/main" val="2982092556"/>
                  </a:ext>
                </a:extLst>
              </a:tr>
              <a:tr h="1113428">
                <a:tc>
                  <a:txBody>
                    <a:bodyPr/>
                    <a:lstStyle/>
                    <a:p>
                      <a:pPr algn="ctr" rtl="0" fontAlgn="base"/>
                      <a:r>
                        <a:rPr lang="en-US" sz="1800" dirty="0">
                          <a:effectLst/>
                          <a:latin typeface="+mn-lt"/>
                        </a:rPr>
                        <a:t>Other​</a:t>
                      </a:r>
                      <a:endParaRPr lang="en-US" sz="1800" b="0" i="0" dirty="0">
                        <a:solidFill>
                          <a:srgbClr val="000000"/>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rtl="0" fontAlgn="base"/>
                      <a:r>
                        <a:rPr lang="en-US" sz="1800" dirty="0">
                          <a:effectLst/>
                          <a:latin typeface="+mn-lt"/>
                        </a:rPr>
                        <a:t>Distract or remind of reasons for living​</a:t>
                      </a:r>
                      <a:endParaRPr lang="en-US" sz="1800" b="0" i="0" dirty="0">
                        <a:solidFill>
                          <a:srgbClr val="000000"/>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lvl="0" algn="ctr">
                        <a:lnSpc>
                          <a:spcPct val="100000"/>
                        </a:lnSpc>
                        <a:spcBef>
                          <a:spcPts val="0"/>
                        </a:spcBef>
                        <a:spcAft>
                          <a:spcPts val="0"/>
                        </a:spcAft>
                        <a:buNone/>
                      </a:pPr>
                      <a:r>
                        <a:rPr lang="en-US" sz="1800" b="0" i="0" u="none" strike="noStrike" noProof="0" dirty="0">
                          <a:solidFill>
                            <a:srgbClr val="000000"/>
                          </a:solidFill>
                          <a:effectLst/>
                          <a:latin typeface="+mn-lt"/>
                        </a:rPr>
                        <a:t>Identify ways to distract from suicidal thoughts (art, movement, hold on to ice cubes, take a shower, journal, call a friend)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lvl="0" algn="ctr">
                        <a:buNone/>
                      </a:pPr>
                      <a:r>
                        <a:rPr lang="en-US" sz="1800" b="0" i="0" u="none" strike="noStrike" noProof="0" dirty="0">
                          <a:solidFill>
                            <a:srgbClr val="000000"/>
                          </a:solidFill>
                          <a:effectLst/>
                          <a:latin typeface="+mn-lt"/>
                        </a:rPr>
                        <a:t>Leave photos of loved ones, pets, or  </a:t>
                      </a:r>
                      <a:endParaRPr lang="en-US" sz="1800" dirty="0">
                        <a:latin typeface="+mn-lt"/>
                      </a:endParaRPr>
                    </a:p>
                    <a:p>
                      <a:pPr lvl="0" algn="ctr">
                        <a:buNone/>
                      </a:pPr>
                      <a:r>
                        <a:rPr lang="en-US" sz="1800" b="0" i="0" u="none" strike="noStrike" noProof="0" dirty="0">
                          <a:solidFill>
                            <a:srgbClr val="000000"/>
                          </a:solidFill>
                          <a:effectLst/>
                          <a:latin typeface="+mn-lt"/>
                        </a:rPr>
                        <a:t>reasons for living in common places</a:t>
                      </a:r>
                    </a:p>
                    <a:p>
                      <a:pPr lvl="0" algn="ctr">
                        <a:lnSpc>
                          <a:spcPct val="100000"/>
                        </a:lnSpc>
                        <a:spcBef>
                          <a:spcPts val="0"/>
                        </a:spcBef>
                        <a:spcAft>
                          <a:spcPts val="0"/>
                        </a:spcAft>
                        <a:buNone/>
                      </a:pPr>
                      <a:endParaRPr lang="en-US" sz="1800" b="0" i="0" u="none" strike="noStrike" noProof="0" dirty="0">
                        <a:solidFill>
                          <a:srgbClr val="000000"/>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36602731"/>
                  </a:ext>
                </a:extLst>
              </a:tr>
              <a:tr h="978599">
                <a:tc>
                  <a:txBody>
                    <a:bodyPr/>
                    <a:lstStyle/>
                    <a:p>
                      <a:pPr algn="ctr" rtl="0" fontAlgn="base"/>
                      <a:r>
                        <a:rPr lang="en-US" sz="1800" dirty="0">
                          <a:effectLst/>
                          <a:latin typeface="+mn-lt"/>
                        </a:rPr>
                        <a:t>And​</a:t>
                      </a:r>
                      <a:endParaRPr lang="en-US" sz="1800" b="0" i="0" dirty="0">
                        <a:solidFill>
                          <a:srgbClr val="000000"/>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5FAF2"/>
                    </a:solidFill>
                  </a:tcPr>
                </a:tc>
                <a:tc>
                  <a:txBody>
                    <a:bodyPr/>
                    <a:lstStyle/>
                    <a:p>
                      <a:pPr algn="ctr" rtl="0" fontAlgn="base"/>
                      <a:r>
                        <a:rPr lang="en-US" sz="1800" dirty="0">
                          <a:effectLst/>
                          <a:latin typeface="+mn-lt"/>
                        </a:rPr>
                        <a:t>988​</a:t>
                      </a:r>
                    </a:p>
                    <a:p>
                      <a:pPr algn="ctr" rtl="0" fontAlgn="base"/>
                      <a:r>
                        <a:rPr lang="en-US" sz="1800" dirty="0">
                          <a:effectLst/>
                          <a:latin typeface="+mn-lt"/>
                        </a:rPr>
                        <a:t>Keep physical &amp; </a:t>
                      </a:r>
                      <a:endParaRPr lang="en-US" sz="1800" b="0" i="0" dirty="0">
                        <a:solidFill>
                          <a:srgbClr val="000000"/>
                        </a:solidFill>
                        <a:effectLst/>
                        <a:latin typeface="+mn-lt"/>
                      </a:endParaRPr>
                    </a:p>
                    <a:p>
                      <a:pPr lvl="0" algn="ctr">
                        <a:buNone/>
                      </a:pPr>
                      <a:r>
                        <a:rPr lang="en-US" sz="1800" dirty="0">
                          <a:effectLst/>
                          <a:latin typeface="+mn-lt"/>
                        </a:rPr>
                        <a:t>emotional contact​</a:t>
                      </a:r>
                      <a:endParaRPr lang="en-US" sz="1800" b="0" i="0" dirty="0">
                        <a:solidFill>
                          <a:srgbClr val="000000"/>
                        </a:solidFill>
                        <a:effectLst/>
                        <a:latin typeface="+mn-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5FAF2"/>
                    </a:solidFill>
                  </a:tcPr>
                </a:tc>
                <a:tc gridSpan="2">
                  <a:txBody>
                    <a:bodyPr/>
                    <a:lstStyle/>
                    <a:p>
                      <a:pPr lvl="0" algn="ctr">
                        <a:buNone/>
                      </a:pPr>
                      <a:r>
                        <a:rPr lang="en-US" sz="1800" b="0" i="0" u="none" strike="noStrike" noProof="0" dirty="0">
                          <a:solidFill>
                            <a:srgbClr val="000000"/>
                          </a:solidFill>
                          <a:effectLst/>
                          <a:latin typeface="+mn-lt"/>
                        </a:rPr>
                        <a:t>Program 988 – Suicide &amp; Crisis Lifeline into phone so they can reach out for help.</a:t>
                      </a:r>
                    </a:p>
                    <a:p>
                      <a:pPr lvl="0" algn="ctr">
                        <a:buNone/>
                      </a:pPr>
                      <a:r>
                        <a:rPr lang="en-US" sz="1800" b="0" i="0" u="none" strike="noStrike" noProof="0" dirty="0">
                          <a:solidFill>
                            <a:srgbClr val="000000"/>
                          </a:solidFill>
                          <a:effectLst/>
                          <a:latin typeface="+mn-lt"/>
                        </a:rPr>
                        <a:t>Keep bedroom doors open to maintain eyes and ears on them</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5FAF2"/>
                    </a:solidFill>
                  </a:tcPr>
                </a:tc>
                <a:tc hMerge="1">
                  <a:txBody>
                    <a:bodyPr/>
                    <a:lstStyle/>
                    <a:p>
                      <a:endParaRPr lang="en-US"/>
                    </a:p>
                  </a:txBody>
                  <a:tcPr/>
                </a:tc>
                <a:extLst>
                  <a:ext uri="{0D108BD9-81ED-4DB2-BD59-A6C34878D82A}">
                    <a16:rowId xmlns:a16="http://schemas.microsoft.com/office/drawing/2014/main" val="2930227862"/>
                  </a:ext>
                </a:extLst>
              </a:tr>
            </a:tbl>
          </a:graphicData>
        </a:graphic>
      </p:graphicFrame>
    </p:spTree>
    <p:extLst>
      <p:ext uri="{BB962C8B-B14F-4D97-AF65-F5344CB8AC3E}">
        <p14:creationId xmlns:p14="http://schemas.microsoft.com/office/powerpoint/2010/main" val="3282900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2;p36">
            <a:extLst>
              <a:ext uri="{FF2B5EF4-FFF2-40B4-BE49-F238E27FC236}">
                <a16:creationId xmlns:a16="http://schemas.microsoft.com/office/drawing/2014/main" id="{D0DA5EC3-6CA0-E028-E676-88FF1AFE30D3}"/>
              </a:ext>
            </a:extLst>
          </p:cNvPr>
          <p:cNvSpPr txBox="1">
            <a:spLocks/>
          </p:cNvSpPr>
          <p:nvPr/>
        </p:nvSpPr>
        <p:spPr>
          <a:xfrm>
            <a:off x="672325" y="167051"/>
            <a:ext cx="10693715" cy="79011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9pPr>
          </a:lstStyle>
          <a:p>
            <a:pPr marL="0" marR="0" lvl="0" indent="0" algn="l" defTabSz="914400" rtl="0" eaLnBrk="1" fontAlgn="auto" latinLnBrk="0" hangingPunct="1">
              <a:lnSpc>
                <a:spcPct val="115000"/>
              </a:lnSpc>
              <a:spcBef>
                <a:spcPts val="0"/>
              </a:spcBef>
              <a:spcAft>
                <a:spcPts val="0"/>
              </a:spcAft>
              <a:buClr>
                <a:srgbClr val="2D2929"/>
              </a:buClr>
              <a:buSzPts val="2400"/>
              <a:buFont typeface="Oswald SemiBold"/>
              <a:buNone/>
              <a:tabLst/>
              <a:defRPr/>
            </a:pPr>
            <a:r>
              <a:rPr kumimoji="0" lang="en-US" sz="3600" b="1" i="0" u="none" strike="noStrike" kern="0" cap="all" spc="0" normalizeH="0" noProof="0">
                <a:ln>
                  <a:noFill/>
                </a:ln>
                <a:solidFill>
                  <a:srgbClr val="C6540D"/>
                </a:solidFill>
                <a:effectLst/>
                <a:uLnTx/>
                <a:uFillTx/>
                <a:latin typeface="Oswald SemiBold"/>
                <a:sym typeface="Oswald SemiBold"/>
              </a:rPr>
              <a:t>Remember</a:t>
            </a:r>
            <a:endParaRPr kumimoji="0" lang="en-US" sz="3600" b="0" i="1" u="none" strike="noStrike" kern="0" spc="0" normalizeH="0" noProof="0">
              <a:ln>
                <a:noFill/>
              </a:ln>
              <a:solidFill>
                <a:srgbClr val="C6540D"/>
              </a:solidFill>
              <a:effectLst/>
              <a:uLnTx/>
              <a:uFillTx/>
              <a:latin typeface="+mn-lt"/>
              <a:sym typeface="Oswald SemiBold"/>
            </a:endParaRPr>
          </a:p>
        </p:txBody>
      </p:sp>
      <p:sp>
        <p:nvSpPr>
          <p:cNvPr id="5" name="Google Shape;237;p34">
            <a:extLst>
              <a:ext uri="{FF2B5EF4-FFF2-40B4-BE49-F238E27FC236}">
                <a16:creationId xmlns:a16="http://schemas.microsoft.com/office/drawing/2014/main" id="{C87640A8-7E66-5FDD-ABB5-4BAEE7F88383}"/>
              </a:ext>
            </a:extLst>
          </p:cNvPr>
          <p:cNvSpPr/>
          <p:nvPr/>
        </p:nvSpPr>
        <p:spPr>
          <a:xfrm>
            <a:off x="1081410" y="1018001"/>
            <a:ext cx="609600" cy="721200"/>
          </a:xfrm>
          <a:prstGeom prst="rect">
            <a:avLst/>
          </a:prstGeom>
          <a:noFill/>
          <a:ln w="28575"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315;p41">
            <a:extLst>
              <a:ext uri="{FF2B5EF4-FFF2-40B4-BE49-F238E27FC236}">
                <a16:creationId xmlns:a16="http://schemas.microsoft.com/office/drawing/2014/main" id="{1D8DBC4F-D1F3-31E3-2596-BD2A31377B80}"/>
              </a:ext>
            </a:extLst>
          </p:cNvPr>
          <p:cNvSpPr txBox="1">
            <a:spLocks/>
          </p:cNvSpPr>
          <p:nvPr/>
        </p:nvSpPr>
        <p:spPr>
          <a:xfrm>
            <a:off x="1956042" y="978061"/>
            <a:ext cx="6092359" cy="49602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6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kumimoji="0" lang="en-US" sz="2800" b="1" i="0" u="none" strike="noStrike" kern="0" cap="none" spc="0" normalizeH="0" baseline="0" noProof="0">
                <a:ln>
                  <a:noFill/>
                </a:ln>
                <a:solidFill>
                  <a:srgbClr val="C6540D"/>
                </a:solidFill>
                <a:effectLst/>
                <a:uLnTx/>
                <a:uFillTx/>
                <a:latin typeface="Oswald SemiBold"/>
                <a:sym typeface="Oswald SemiBold"/>
              </a:rPr>
              <a:t>Begin with concern and empathy</a:t>
            </a:r>
          </a:p>
        </p:txBody>
      </p:sp>
      <p:sp>
        <p:nvSpPr>
          <p:cNvPr id="9" name="Google Shape;237;p34">
            <a:extLst>
              <a:ext uri="{FF2B5EF4-FFF2-40B4-BE49-F238E27FC236}">
                <a16:creationId xmlns:a16="http://schemas.microsoft.com/office/drawing/2014/main" id="{5CAD4468-0822-8237-A24B-3D398EF5499F}"/>
              </a:ext>
            </a:extLst>
          </p:cNvPr>
          <p:cNvSpPr/>
          <p:nvPr/>
        </p:nvSpPr>
        <p:spPr>
          <a:xfrm>
            <a:off x="1038815" y="2224419"/>
            <a:ext cx="609600" cy="721200"/>
          </a:xfrm>
          <a:prstGeom prst="rect">
            <a:avLst/>
          </a:prstGeom>
          <a:noFill/>
          <a:ln w="28575"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 name="Google Shape;315;p41">
            <a:extLst>
              <a:ext uri="{FF2B5EF4-FFF2-40B4-BE49-F238E27FC236}">
                <a16:creationId xmlns:a16="http://schemas.microsoft.com/office/drawing/2014/main" id="{2FA300D4-7E6A-8B4C-6A65-1A42B6060F0A}"/>
              </a:ext>
            </a:extLst>
          </p:cNvPr>
          <p:cNvSpPr txBox="1">
            <a:spLocks/>
          </p:cNvSpPr>
          <p:nvPr/>
        </p:nvSpPr>
        <p:spPr>
          <a:xfrm>
            <a:off x="1956042" y="2277925"/>
            <a:ext cx="6092359" cy="49602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6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kumimoji="0" lang="en-US" sz="2800" b="1" i="0" u="none" strike="noStrike" kern="0" cap="none" spc="0" normalizeH="0" baseline="0" noProof="0">
                <a:ln>
                  <a:noFill/>
                </a:ln>
                <a:solidFill>
                  <a:srgbClr val="C6540D"/>
                </a:solidFill>
                <a:effectLst/>
                <a:uLnTx/>
                <a:uFillTx/>
                <a:latin typeface="Oswald SemiBold"/>
                <a:sym typeface="Oswald SemiBold"/>
              </a:rPr>
              <a:t>Ask directly about suicide</a:t>
            </a:r>
          </a:p>
        </p:txBody>
      </p:sp>
      <p:grpSp>
        <p:nvGrpSpPr>
          <p:cNvPr id="17" name="Google Shape;8749;p78">
            <a:extLst>
              <a:ext uri="{FF2B5EF4-FFF2-40B4-BE49-F238E27FC236}">
                <a16:creationId xmlns:a16="http://schemas.microsoft.com/office/drawing/2014/main" id="{1798FBCB-45E4-5F36-3409-CD7A55186B53}"/>
              </a:ext>
            </a:extLst>
          </p:cNvPr>
          <p:cNvGrpSpPr/>
          <p:nvPr/>
        </p:nvGrpSpPr>
        <p:grpSpPr>
          <a:xfrm>
            <a:off x="1095972" y="2334618"/>
            <a:ext cx="471094" cy="507607"/>
            <a:chOff x="685475" y="2318350"/>
            <a:chExt cx="297750" cy="296200"/>
          </a:xfrm>
        </p:grpSpPr>
        <p:sp>
          <p:nvSpPr>
            <p:cNvPr id="18" name="Google Shape;8750;p78">
              <a:extLst>
                <a:ext uri="{FF2B5EF4-FFF2-40B4-BE49-F238E27FC236}">
                  <a16:creationId xmlns:a16="http://schemas.microsoft.com/office/drawing/2014/main" id="{310A4B8A-4490-7EA6-1377-1054D9480F69}"/>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751;p78">
              <a:extLst>
                <a:ext uri="{FF2B5EF4-FFF2-40B4-BE49-F238E27FC236}">
                  <a16:creationId xmlns:a16="http://schemas.microsoft.com/office/drawing/2014/main" id="{9740960F-D573-2C16-81DC-3E3EF7B0BE5A}"/>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752;p78">
              <a:extLst>
                <a:ext uri="{FF2B5EF4-FFF2-40B4-BE49-F238E27FC236}">
                  <a16:creationId xmlns:a16="http://schemas.microsoft.com/office/drawing/2014/main" id="{A3EE51B6-2F26-92BB-A026-94C18292434A}"/>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8749;p78">
            <a:extLst>
              <a:ext uri="{FF2B5EF4-FFF2-40B4-BE49-F238E27FC236}">
                <a16:creationId xmlns:a16="http://schemas.microsoft.com/office/drawing/2014/main" id="{5489F581-6454-2105-4D6B-75BE5CB4E8FE}"/>
              </a:ext>
            </a:extLst>
          </p:cNvPr>
          <p:cNvGrpSpPr/>
          <p:nvPr/>
        </p:nvGrpSpPr>
        <p:grpSpPr>
          <a:xfrm>
            <a:off x="1141962" y="1121935"/>
            <a:ext cx="471093" cy="507605"/>
            <a:chOff x="685475" y="2318350"/>
            <a:chExt cx="297749" cy="296199"/>
          </a:xfrm>
        </p:grpSpPr>
        <p:sp>
          <p:nvSpPr>
            <p:cNvPr id="28" name="Google Shape;8750;p78">
              <a:extLst>
                <a:ext uri="{FF2B5EF4-FFF2-40B4-BE49-F238E27FC236}">
                  <a16:creationId xmlns:a16="http://schemas.microsoft.com/office/drawing/2014/main" id="{71ABBE5A-9DF2-4847-C357-B14DE50CDF7C}"/>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751;p78">
              <a:extLst>
                <a:ext uri="{FF2B5EF4-FFF2-40B4-BE49-F238E27FC236}">
                  <a16:creationId xmlns:a16="http://schemas.microsoft.com/office/drawing/2014/main" id="{C40871DC-F8C8-95DB-E707-B950F1E2B72C}"/>
                </a:ext>
              </a:extLst>
            </p:cNvPr>
            <p:cNvSpPr/>
            <p:nvPr/>
          </p:nvSpPr>
          <p:spPr>
            <a:xfrm>
              <a:off x="839849" y="2371924"/>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752;p78">
              <a:extLst>
                <a:ext uri="{FF2B5EF4-FFF2-40B4-BE49-F238E27FC236}">
                  <a16:creationId xmlns:a16="http://schemas.microsoft.com/office/drawing/2014/main" id="{512F0F96-ADAA-DB65-E824-43193ECCBB7D}"/>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8749;p78">
            <a:extLst>
              <a:ext uri="{FF2B5EF4-FFF2-40B4-BE49-F238E27FC236}">
                <a16:creationId xmlns:a16="http://schemas.microsoft.com/office/drawing/2014/main" id="{CBD60D70-6838-463D-70E0-EDAF48AB651F}"/>
              </a:ext>
            </a:extLst>
          </p:cNvPr>
          <p:cNvGrpSpPr/>
          <p:nvPr/>
        </p:nvGrpSpPr>
        <p:grpSpPr>
          <a:xfrm>
            <a:off x="1141961" y="5569343"/>
            <a:ext cx="471094" cy="507607"/>
            <a:chOff x="685475" y="2318350"/>
            <a:chExt cx="297750" cy="296200"/>
          </a:xfrm>
        </p:grpSpPr>
        <p:sp>
          <p:nvSpPr>
            <p:cNvPr id="24" name="Google Shape;8750;p78">
              <a:extLst>
                <a:ext uri="{FF2B5EF4-FFF2-40B4-BE49-F238E27FC236}">
                  <a16:creationId xmlns:a16="http://schemas.microsoft.com/office/drawing/2014/main" id="{3CBDD2D4-AFD7-04D4-31F4-344AA0819E00}"/>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751;p78">
              <a:extLst>
                <a:ext uri="{FF2B5EF4-FFF2-40B4-BE49-F238E27FC236}">
                  <a16:creationId xmlns:a16="http://schemas.microsoft.com/office/drawing/2014/main" id="{7785F7FC-BAD0-DCD4-4BDE-3F3C07276A38}"/>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752;p78">
              <a:extLst>
                <a:ext uri="{FF2B5EF4-FFF2-40B4-BE49-F238E27FC236}">
                  <a16:creationId xmlns:a16="http://schemas.microsoft.com/office/drawing/2014/main" id="{274EA95C-6BE5-9D6E-BB83-D5833301C49E}"/>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237;p34">
            <a:extLst>
              <a:ext uri="{FF2B5EF4-FFF2-40B4-BE49-F238E27FC236}">
                <a16:creationId xmlns:a16="http://schemas.microsoft.com/office/drawing/2014/main" id="{B9C3B809-0701-27A0-124A-CE8BD80795CF}"/>
              </a:ext>
            </a:extLst>
          </p:cNvPr>
          <p:cNvSpPr/>
          <p:nvPr/>
        </p:nvSpPr>
        <p:spPr>
          <a:xfrm>
            <a:off x="1048130" y="5462547"/>
            <a:ext cx="609600" cy="721200"/>
          </a:xfrm>
          <a:prstGeom prst="rect">
            <a:avLst/>
          </a:prstGeom>
          <a:noFill/>
          <a:ln w="28575"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 name="Google Shape;315;p41">
            <a:extLst>
              <a:ext uri="{FF2B5EF4-FFF2-40B4-BE49-F238E27FC236}">
                <a16:creationId xmlns:a16="http://schemas.microsoft.com/office/drawing/2014/main" id="{26BF791B-1116-54A9-B536-9D723A8D58E1}"/>
              </a:ext>
            </a:extLst>
          </p:cNvPr>
          <p:cNvSpPr txBox="1">
            <a:spLocks/>
          </p:cNvSpPr>
          <p:nvPr/>
        </p:nvSpPr>
        <p:spPr>
          <a:xfrm>
            <a:off x="1948021" y="5360226"/>
            <a:ext cx="6092359" cy="49602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6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kumimoji="0" lang="en-US" sz="2800" b="1" i="0" u="none" strike="noStrike" kern="0" cap="none" spc="0" normalizeH="0" baseline="0" noProof="0">
                <a:ln>
                  <a:noFill/>
                </a:ln>
                <a:solidFill>
                  <a:srgbClr val="C6540D"/>
                </a:solidFill>
                <a:effectLst/>
                <a:uLnTx/>
                <a:uFillTx/>
                <a:latin typeface="Oswald SemiBold"/>
                <a:sym typeface="Oswald SemiBold"/>
              </a:rPr>
              <a:t>Involve others in preventing suicide</a:t>
            </a:r>
          </a:p>
        </p:txBody>
      </p:sp>
      <p:pic>
        <p:nvPicPr>
          <p:cNvPr id="33" name="Picture 32">
            <a:extLst>
              <a:ext uri="{FF2B5EF4-FFF2-40B4-BE49-F238E27FC236}">
                <a16:creationId xmlns:a16="http://schemas.microsoft.com/office/drawing/2014/main" id="{D0201B1E-4F5E-B5A0-BD3F-D13051DCB7CD}"/>
              </a:ext>
            </a:extLst>
          </p:cNvPr>
          <p:cNvPicPr>
            <a:picLocks noChangeAspect="1"/>
          </p:cNvPicPr>
          <p:nvPr/>
        </p:nvPicPr>
        <p:blipFill>
          <a:blip r:embed="rId3"/>
          <a:stretch>
            <a:fillRect/>
          </a:stretch>
        </p:blipFill>
        <p:spPr>
          <a:xfrm>
            <a:off x="10481189" y="5330429"/>
            <a:ext cx="1115665" cy="1115665"/>
          </a:xfrm>
          <a:prstGeom prst="rect">
            <a:avLst/>
          </a:prstGeom>
        </p:spPr>
      </p:pic>
      <p:sp>
        <p:nvSpPr>
          <p:cNvPr id="35" name="Google Shape;237;p34">
            <a:extLst>
              <a:ext uri="{FF2B5EF4-FFF2-40B4-BE49-F238E27FC236}">
                <a16:creationId xmlns:a16="http://schemas.microsoft.com/office/drawing/2014/main" id="{4F51772C-FFD9-278B-050C-8EBD76EED55B}"/>
              </a:ext>
            </a:extLst>
          </p:cNvPr>
          <p:cNvSpPr/>
          <p:nvPr/>
        </p:nvSpPr>
        <p:spPr>
          <a:xfrm>
            <a:off x="1016132" y="3721590"/>
            <a:ext cx="609600" cy="721200"/>
          </a:xfrm>
          <a:prstGeom prst="rect">
            <a:avLst/>
          </a:prstGeom>
          <a:noFill/>
          <a:ln w="28575" cap="flat" cmpd="sng">
            <a:solidFill>
              <a:srgbClr val="29ABE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nvGrpSpPr>
          <p:cNvPr id="36" name="Google Shape;8749;p78">
            <a:extLst>
              <a:ext uri="{FF2B5EF4-FFF2-40B4-BE49-F238E27FC236}">
                <a16:creationId xmlns:a16="http://schemas.microsoft.com/office/drawing/2014/main" id="{46551A2C-4802-CD00-64A4-3AB853037E4A}"/>
              </a:ext>
            </a:extLst>
          </p:cNvPr>
          <p:cNvGrpSpPr/>
          <p:nvPr/>
        </p:nvGrpSpPr>
        <p:grpSpPr>
          <a:xfrm>
            <a:off x="1108681" y="3824382"/>
            <a:ext cx="471094" cy="507607"/>
            <a:chOff x="685475" y="2318350"/>
            <a:chExt cx="297750" cy="296200"/>
          </a:xfrm>
        </p:grpSpPr>
        <p:sp>
          <p:nvSpPr>
            <p:cNvPr id="37" name="Google Shape;8750;p78">
              <a:extLst>
                <a:ext uri="{FF2B5EF4-FFF2-40B4-BE49-F238E27FC236}">
                  <a16:creationId xmlns:a16="http://schemas.microsoft.com/office/drawing/2014/main" id="{2688F143-297C-F6EF-D97A-775EA2E0EF00}"/>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751;p78">
              <a:extLst>
                <a:ext uri="{FF2B5EF4-FFF2-40B4-BE49-F238E27FC236}">
                  <a16:creationId xmlns:a16="http://schemas.microsoft.com/office/drawing/2014/main" id="{2117F304-9586-FB80-95D2-2AFD5968AEE4}"/>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752;p78">
              <a:extLst>
                <a:ext uri="{FF2B5EF4-FFF2-40B4-BE49-F238E27FC236}">
                  <a16:creationId xmlns:a16="http://schemas.microsoft.com/office/drawing/2014/main" id="{56AB13F8-3080-48C5-9ECB-CDA9C3B07559}"/>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315;p41">
            <a:extLst>
              <a:ext uri="{FF2B5EF4-FFF2-40B4-BE49-F238E27FC236}">
                <a16:creationId xmlns:a16="http://schemas.microsoft.com/office/drawing/2014/main" id="{32139740-7A46-0F78-1633-C10399AED934}"/>
              </a:ext>
            </a:extLst>
          </p:cNvPr>
          <p:cNvSpPr txBox="1">
            <a:spLocks/>
          </p:cNvSpPr>
          <p:nvPr/>
        </p:nvSpPr>
        <p:spPr>
          <a:xfrm>
            <a:off x="1953827" y="3586196"/>
            <a:ext cx="6092359" cy="49602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6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600" b="0" i="0" u="none" strike="noStrike" cap="none">
                <a:solidFill>
                  <a:srgbClr val="C69C6D"/>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r>
              <a:rPr kumimoji="0" lang="en-US" sz="2800" b="1" i="0" u="none" strike="noStrike" kern="0" cap="none" spc="0" normalizeH="0" baseline="0" noProof="0">
                <a:ln>
                  <a:noFill/>
                </a:ln>
                <a:solidFill>
                  <a:srgbClr val="C6540D"/>
                </a:solidFill>
                <a:effectLst/>
                <a:uLnTx/>
                <a:uFillTx/>
                <a:latin typeface="Oswald SemiBold"/>
                <a:sym typeface="Oswald SemiBold"/>
              </a:rPr>
              <a:t>Focus on increasing safety</a:t>
            </a:r>
          </a:p>
        </p:txBody>
      </p:sp>
      <p:sp>
        <p:nvSpPr>
          <p:cNvPr id="41" name="TextBox 40">
            <a:extLst>
              <a:ext uri="{FF2B5EF4-FFF2-40B4-BE49-F238E27FC236}">
                <a16:creationId xmlns:a16="http://schemas.microsoft.com/office/drawing/2014/main" id="{D0E130C6-1AF2-2B82-B896-A17D54675322}"/>
              </a:ext>
            </a:extLst>
          </p:cNvPr>
          <p:cNvSpPr txBox="1"/>
          <p:nvPr/>
        </p:nvSpPr>
        <p:spPr>
          <a:xfrm>
            <a:off x="1948021" y="1458803"/>
            <a:ext cx="8600010" cy="430887"/>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
                <a:srgbClr val="29ABE2"/>
              </a:buClr>
              <a:buSzPct val="100000"/>
              <a:buFont typeface="Wingdings" panose="05000000000000000000" pitchFamily="2" charset="2"/>
              <a:buChar char="ü"/>
              <a:tabLst/>
              <a:defRPr/>
            </a:pPr>
            <a:r>
              <a:rPr kumimoji="0" lang="en-US" sz="2200" b="0" i="1" u="none" strike="noStrike" kern="0" cap="none" spc="0" normalizeH="0" baseline="0" noProof="0">
                <a:ln>
                  <a:noFill/>
                </a:ln>
                <a:solidFill>
                  <a:schemeClr val="bg1"/>
                </a:solidFill>
                <a:effectLst/>
                <a:uLnTx/>
                <a:uFillTx/>
                <a:latin typeface="+mn-lt"/>
                <a:sym typeface="Ubuntu Light"/>
              </a:rPr>
              <a:t>“I care about you and want you to be safe.”</a:t>
            </a:r>
            <a:endParaRPr lang="en-US" sz="2200" b="0" i="1" u="none" strike="noStrike" kern="0" cap="none" spc="0" normalizeH="0" baseline="0" noProof="0">
              <a:ln>
                <a:noFill/>
              </a:ln>
              <a:solidFill>
                <a:schemeClr val="bg1"/>
              </a:solidFill>
              <a:effectLst/>
              <a:uLnTx/>
              <a:uFillTx/>
              <a:latin typeface="+mn-lt"/>
              <a:cs typeface="Calibri"/>
            </a:endParaRPr>
          </a:p>
        </p:txBody>
      </p:sp>
      <p:sp>
        <p:nvSpPr>
          <p:cNvPr id="42" name="TextBox 41">
            <a:extLst>
              <a:ext uri="{FF2B5EF4-FFF2-40B4-BE49-F238E27FC236}">
                <a16:creationId xmlns:a16="http://schemas.microsoft.com/office/drawing/2014/main" id="{75B7B3D0-CACA-05A2-A523-6CFAE54EF912}"/>
              </a:ext>
            </a:extLst>
          </p:cNvPr>
          <p:cNvSpPr txBox="1"/>
          <p:nvPr/>
        </p:nvSpPr>
        <p:spPr>
          <a:xfrm>
            <a:off x="1889836" y="2678738"/>
            <a:ext cx="8600010" cy="769441"/>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
                <a:srgbClr val="29ABE2"/>
              </a:buClr>
              <a:buSzPct val="100000"/>
              <a:buFont typeface="Wingdings" panose="05000000000000000000" pitchFamily="2" charset="2"/>
              <a:buChar char="ü"/>
              <a:tabLst/>
              <a:defRPr/>
            </a:pPr>
            <a:r>
              <a:rPr kumimoji="0" lang="en-US" sz="2200" b="0" i="1" u="none" strike="noStrike" kern="0" cap="none" spc="0" normalizeH="0" baseline="0" noProof="0">
                <a:ln>
                  <a:noFill/>
                </a:ln>
                <a:solidFill>
                  <a:schemeClr val="bg1"/>
                </a:solidFill>
                <a:effectLst/>
                <a:uLnTx/>
                <a:uFillTx/>
                <a:latin typeface="+mn-lt"/>
                <a:sym typeface="Ubuntu Light"/>
              </a:rPr>
              <a:t>“Are you thinking about suicide?”</a:t>
            </a:r>
            <a:endParaRPr lang="en-US" sz="2200" b="0" i="1" u="none" strike="noStrike" kern="0" cap="none" spc="0" normalizeH="0" baseline="0" noProof="0">
              <a:ln>
                <a:noFill/>
              </a:ln>
              <a:solidFill>
                <a:schemeClr val="bg1"/>
              </a:solidFill>
              <a:effectLst/>
              <a:uLnTx/>
              <a:uFillTx/>
              <a:latin typeface="+mn-lt"/>
              <a:cs typeface="Calibri"/>
            </a:endParaRPr>
          </a:p>
          <a:p>
            <a:pPr marL="285750" marR="0" lvl="0" indent="-285750" algn="l" defTabSz="914400" rtl="0" eaLnBrk="1" fontAlgn="auto" latinLnBrk="0" hangingPunct="1">
              <a:lnSpc>
                <a:spcPct val="100000"/>
              </a:lnSpc>
              <a:spcBef>
                <a:spcPts val="0"/>
              </a:spcBef>
              <a:spcAft>
                <a:spcPts val="0"/>
              </a:spcAft>
              <a:buClr>
                <a:srgbClr val="29ABE2"/>
              </a:buClr>
              <a:buSzPct val="100000"/>
              <a:buFont typeface="Wingdings" panose="05000000000000000000" pitchFamily="2" charset="2"/>
              <a:buChar char="ü"/>
              <a:tabLst/>
              <a:defRPr/>
            </a:pPr>
            <a:r>
              <a:rPr lang="en-US" sz="2200" i="1" kern="0">
                <a:solidFill>
                  <a:schemeClr val="bg1"/>
                </a:solidFill>
                <a:sym typeface="Ubuntu Light"/>
              </a:rPr>
              <a:t>“Are you thinking about killing yourself?”</a:t>
            </a:r>
            <a:endParaRPr lang="en-US" sz="2400" b="0" i="1" u="none" strike="noStrike" kern="0" cap="none" spc="0" normalizeH="0" baseline="0" noProof="0">
              <a:ln>
                <a:noFill/>
              </a:ln>
              <a:solidFill>
                <a:schemeClr val="bg1"/>
              </a:solidFill>
              <a:effectLst/>
              <a:uLnTx/>
              <a:uFillTx/>
              <a:latin typeface="+mn-lt"/>
              <a:cs typeface="Calibri"/>
            </a:endParaRPr>
          </a:p>
        </p:txBody>
      </p:sp>
      <p:sp>
        <p:nvSpPr>
          <p:cNvPr id="43" name="TextBox 42">
            <a:extLst>
              <a:ext uri="{FF2B5EF4-FFF2-40B4-BE49-F238E27FC236}">
                <a16:creationId xmlns:a16="http://schemas.microsoft.com/office/drawing/2014/main" id="{4D165B5F-B106-A1F3-039E-1B964EE43E58}"/>
              </a:ext>
            </a:extLst>
          </p:cNvPr>
          <p:cNvSpPr txBox="1"/>
          <p:nvPr/>
        </p:nvSpPr>
        <p:spPr>
          <a:xfrm>
            <a:off x="1956042" y="4004452"/>
            <a:ext cx="9589272" cy="1107996"/>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
                <a:srgbClr val="29ABE2"/>
              </a:buClr>
              <a:buSzPct val="100000"/>
              <a:buFont typeface="Wingdings" panose="05000000000000000000" pitchFamily="2" charset="2"/>
              <a:buChar char="ü"/>
              <a:tabLst/>
              <a:defRPr/>
            </a:pPr>
            <a:r>
              <a:rPr kumimoji="0" lang="en-US" sz="2200" b="0" i="1" u="none" strike="noStrike" kern="0" cap="none" spc="0" normalizeH="0" baseline="0" noProof="0">
                <a:ln>
                  <a:noFill/>
                </a:ln>
                <a:solidFill>
                  <a:schemeClr val="bg1"/>
                </a:solidFill>
                <a:effectLst/>
                <a:uLnTx/>
                <a:uFillTx/>
                <a:latin typeface="+mn-lt"/>
                <a:sym typeface="Ubuntu Light"/>
              </a:rPr>
              <a:t>Discuss the temporary nature of both </a:t>
            </a:r>
            <a:r>
              <a:rPr lang="en-US" sz="2200" i="1" kern="0">
                <a:solidFill>
                  <a:schemeClr val="bg1"/>
                </a:solidFill>
                <a:sym typeface="Ubuntu Light"/>
              </a:rPr>
              <a:t>suicidality and limited access to lethal means.</a:t>
            </a:r>
            <a:endParaRPr lang="en-US" sz="2200" i="1" kern="0">
              <a:solidFill>
                <a:schemeClr val="bg1"/>
              </a:solidFill>
              <a:cs typeface="Calibri"/>
            </a:endParaRPr>
          </a:p>
          <a:p>
            <a:pPr marL="285750" marR="0" lvl="0" indent="-285750" algn="l" defTabSz="914400" rtl="0" eaLnBrk="1" fontAlgn="auto" latinLnBrk="0" hangingPunct="1">
              <a:lnSpc>
                <a:spcPct val="100000"/>
              </a:lnSpc>
              <a:spcBef>
                <a:spcPts val="0"/>
              </a:spcBef>
              <a:spcAft>
                <a:spcPts val="0"/>
              </a:spcAft>
              <a:buClr>
                <a:srgbClr val="29ABE2"/>
              </a:buClr>
              <a:buSzPct val="100000"/>
              <a:buFont typeface="Wingdings" panose="05000000000000000000" pitchFamily="2" charset="2"/>
              <a:buChar char="ü"/>
              <a:tabLst/>
              <a:defRPr/>
            </a:pPr>
            <a:r>
              <a:rPr kumimoji="0" lang="en-US" sz="2200" b="0" i="1" u="none" strike="noStrike" kern="0" cap="none" spc="0" normalizeH="0" baseline="0" noProof="0">
                <a:ln>
                  <a:noFill/>
                </a:ln>
                <a:solidFill>
                  <a:schemeClr val="bg1"/>
                </a:solidFill>
                <a:effectLst/>
                <a:uLnTx/>
                <a:uFillTx/>
                <a:latin typeface="+mn-lt"/>
                <a:sym typeface="Ubuntu Light"/>
              </a:rPr>
              <a:t>Familiarity with medications or firearms may increase rather than decrease risk</a:t>
            </a:r>
            <a:endParaRPr lang="en-US" sz="2200" b="0" i="1" u="none" strike="noStrike" kern="0" cap="none" spc="0" normalizeH="0" baseline="0" noProof="0">
              <a:ln>
                <a:noFill/>
              </a:ln>
              <a:solidFill>
                <a:schemeClr val="bg1"/>
              </a:solidFill>
              <a:effectLst/>
              <a:uLnTx/>
              <a:uFillTx/>
              <a:latin typeface="+mn-lt"/>
              <a:cs typeface="Calibri"/>
            </a:endParaRPr>
          </a:p>
        </p:txBody>
      </p:sp>
      <p:sp>
        <p:nvSpPr>
          <p:cNvPr id="44" name="TextBox 43">
            <a:extLst>
              <a:ext uri="{FF2B5EF4-FFF2-40B4-BE49-F238E27FC236}">
                <a16:creationId xmlns:a16="http://schemas.microsoft.com/office/drawing/2014/main" id="{5B1B0DAF-9D68-D828-D3C0-5274ADF0500B}"/>
              </a:ext>
            </a:extLst>
          </p:cNvPr>
          <p:cNvSpPr txBox="1"/>
          <p:nvPr/>
        </p:nvSpPr>
        <p:spPr>
          <a:xfrm>
            <a:off x="1948021" y="5842711"/>
            <a:ext cx="8600010" cy="430887"/>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
                <a:srgbClr val="29ABE2"/>
              </a:buClr>
              <a:buSzPct val="100000"/>
              <a:buFont typeface="Wingdings" panose="05000000000000000000" pitchFamily="2" charset="2"/>
              <a:buChar char="ü"/>
              <a:tabLst/>
              <a:defRPr/>
            </a:pPr>
            <a:r>
              <a:rPr kumimoji="0" lang="en-US" sz="2200" b="0" i="1" u="none" strike="noStrike" kern="0" cap="none" spc="0" normalizeH="0" baseline="0" noProof="0">
                <a:ln>
                  <a:noFill/>
                </a:ln>
                <a:solidFill>
                  <a:schemeClr val="bg1"/>
                </a:solidFill>
                <a:effectLst/>
                <a:uLnTx/>
                <a:uFillTx/>
                <a:latin typeface="+mn-lt"/>
                <a:sym typeface="Ubuntu Light"/>
              </a:rPr>
              <a:t>Call the Suicide and Crisis Lifeline by calling 988</a:t>
            </a:r>
            <a:endParaRPr lang="en-US" sz="2200" b="0" i="1" u="none" strike="noStrike" kern="0" cap="none" spc="0" normalizeH="0" baseline="0" noProof="0">
              <a:ln>
                <a:noFill/>
              </a:ln>
              <a:solidFill>
                <a:schemeClr val="bg1"/>
              </a:solidFill>
              <a:effectLst/>
              <a:uLnTx/>
              <a:uFillTx/>
              <a:latin typeface="+mn-lt"/>
              <a:cs typeface="Calibri"/>
            </a:endParaRPr>
          </a:p>
        </p:txBody>
      </p:sp>
    </p:spTree>
    <p:extLst>
      <p:ext uri="{BB962C8B-B14F-4D97-AF65-F5344CB8AC3E}">
        <p14:creationId xmlns:p14="http://schemas.microsoft.com/office/powerpoint/2010/main" val="673950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1132"/>
        </a:solidFill>
        <a:effectLst/>
      </p:bgPr>
    </p:bg>
    <p:spTree>
      <p:nvGrpSpPr>
        <p:cNvPr id="1" name="Shape 758"/>
        <p:cNvGrpSpPr/>
        <p:nvPr/>
      </p:nvGrpSpPr>
      <p:grpSpPr>
        <a:xfrm>
          <a:off x="0" y="0"/>
          <a:ext cx="0" cy="0"/>
          <a:chOff x="0" y="0"/>
          <a:chExt cx="0" cy="0"/>
        </a:xfrm>
      </p:grpSpPr>
      <p:pic>
        <p:nvPicPr>
          <p:cNvPr id="2" name="Google Shape;504;p30" descr="Icon&#10;&#10;Description automatically generated">
            <a:extLst>
              <a:ext uri="{FF2B5EF4-FFF2-40B4-BE49-F238E27FC236}">
                <a16:creationId xmlns:a16="http://schemas.microsoft.com/office/drawing/2014/main" id="{21CE02B6-D8E8-8A10-3EB8-DB0E1E51DB29}"/>
              </a:ext>
            </a:extLst>
          </p:cNvPr>
          <p:cNvPicPr preferRelativeResize="0"/>
          <p:nvPr/>
        </p:nvPicPr>
        <p:blipFill rotWithShape="1">
          <a:blip r:embed="rId3">
            <a:alphaModFix/>
          </a:blip>
          <a:srcRect/>
          <a:stretch/>
        </p:blipFill>
        <p:spPr>
          <a:xfrm>
            <a:off x="10472074" y="5223535"/>
            <a:ext cx="1118121" cy="1118121"/>
          </a:xfrm>
          <a:prstGeom prst="rect">
            <a:avLst/>
          </a:prstGeom>
          <a:noFill/>
          <a:ln>
            <a:noFill/>
          </a:ln>
        </p:spPr>
      </p:pic>
      <p:sp>
        <p:nvSpPr>
          <p:cNvPr id="5" name="TextBox 1">
            <a:extLst>
              <a:ext uri="{FF2B5EF4-FFF2-40B4-BE49-F238E27FC236}">
                <a16:creationId xmlns:a16="http://schemas.microsoft.com/office/drawing/2014/main" id="{60445BA9-FCEA-F28D-8F26-9E9E6DE90857}"/>
              </a:ext>
            </a:extLst>
          </p:cNvPr>
          <p:cNvSpPr txBox="1"/>
          <p:nvPr/>
        </p:nvSpPr>
        <p:spPr>
          <a:xfrm>
            <a:off x="5803313" y="3983791"/>
            <a:ext cx="5786882" cy="954107"/>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i="1" dirty="0">
                <a:solidFill>
                  <a:schemeClr val="bg1"/>
                </a:solidFill>
                <a:latin typeface="Calibri"/>
              </a:rPr>
              <a:t>Missouri Firearm Safe Storage Map</a:t>
            </a:r>
          </a:p>
          <a:p>
            <a:pPr algn="ctr"/>
            <a:r>
              <a:rPr lang="en-US" sz="2800" i="1" dirty="0">
                <a:solidFill>
                  <a:schemeClr val="bg1"/>
                </a:solidFill>
                <a:latin typeface="Calibri"/>
              </a:rPr>
              <a:t>SaferHomesCollaborative.org</a:t>
            </a:r>
          </a:p>
        </p:txBody>
      </p:sp>
      <p:sp>
        <p:nvSpPr>
          <p:cNvPr id="8" name="TextBox 7">
            <a:extLst>
              <a:ext uri="{FF2B5EF4-FFF2-40B4-BE49-F238E27FC236}">
                <a16:creationId xmlns:a16="http://schemas.microsoft.com/office/drawing/2014/main" id="{31439447-E4C9-0140-D106-1C01CFADE078}"/>
              </a:ext>
            </a:extLst>
          </p:cNvPr>
          <p:cNvSpPr txBox="1"/>
          <p:nvPr/>
        </p:nvSpPr>
        <p:spPr>
          <a:xfrm>
            <a:off x="1336841" y="3983791"/>
            <a:ext cx="393700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a:solidFill>
                  <a:schemeClr val="bg1"/>
                </a:solidFill>
                <a:latin typeface="Calibri"/>
              </a:rPr>
              <a:t>FREE</a:t>
            </a:r>
            <a:endParaRPr lang="en-US" sz="2800" i="1">
              <a:solidFill>
                <a:schemeClr val="bg1"/>
              </a:solidFill>
              <a:latin typeface="Calibri"/>
              <a:cs typeface="Calibri"/>
            </a:endParaRPr>
          </a:p>
          <a:p>
            <a:pPr algn="ctr"/>
            <a:r>
              <a:rPr lang="en-US" sz="2800" i="1">
                <a:solidFill>
                  <a:schemeClr val="bg1"/>
                </a:solidFill>
                <a:latin typeface="Calibri"/>
                <a:cs typeface="Calibri"/>
              </a:rPr>
              <a:t>Confidential</a:t>
            </a:r>
          </a:p>
          <a:p>
            <a:pPr algn="ctr"/>
            <a:r>
              <a:rPr lang="en-US" sz="2800" i="1">
                <a:solidFill>
                  <a:schemeClr val="bg1"/>
                </a:solidFill>
                <a:latin typeface="Calibri"/>
                <a:cs typeface="Calibri"/>
              </a:rPr>
              <a:t>24/7/365</a:t>
            </a:r>
          </a:p>
        </p:txBody>
      </p:sp>
      <p:pic>
        <p:nvPicPr>
          <p:cNvPr id="7" name="Picture 6" descr="A picture containing text, sign&#10;&#10;Description automatically generated">
            <a:extLst>
              <a:ext uri="{FF2B5EF4-FFF2-40B4-BE49-F238E27FC236}">
                <a16:creationId xmlns:a16="http://schemas.microsoft.com/office/drawing/2014/main" id="{74B0585D-EDAC-A81C-D1F3-AA1BBA4170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4496" y="745761"/>
            <a:ext cx="3109828" cy="3096460"/>
          </a:xfrm>
          <a:prstGeom prst="rect">
            <a:avLst/>
          </a:prstGeom>
        </p:spPr>
      </p:pic>
      <p:pic>
        <p:nvPicPr>
          <p:cNvPr id="4" name="Picture 3" descr="A qr code on a map&#10;&#10;Description automatically generated">
            <a:extLst>
              <a:ext uri="{FF2B5EF4-FFF2-40B4-BE49-F238E27FC236}">
                <a16:creationId xmlns:a16="http://schemas.microsoft.com/office/drawing/2014/main" id="{0E4E7E90-6B5A-92EB-0105-FDA0CE2D3E1D}"/>
              </a:ext>
            </a:extLst>
          </p:cNvPr>
          <p:cNvPicPr>
            <a:picLocks noChangeAspect="1"/>
          </p:cNvPicPr>
          <p:nvPr/>
        </p:nvPicPr>
        <p:blipFill rotWithShape="1">
          <a:blip r:embed="rId5">
            <a:extLst>
              <a:ext uri="{28A0092B-C50C-407E-A947-70E740481C1C}">
                <a14:useLocalDpi xmlns:a14="http://schemas.microsoft.com/office/drawing/2010/main" val="0"/>
              </a:ext>
            </a:extLst>
          </a:blip>
          <a:srcRect l="13889" t="21154" r="18092" b="7572"/>
          <a:stretch/>
        </p:blipFill>
        <p:spPr>
          <a:xfrm>
            <a:off x="7259430" y="745761"/>
            <a:ext cx="2955062" cy="3096460"/>
          </a:xfrm>
          <a:prstGeom prst="rect">
            <a:avLst/>
          </a:prstGeom>
        </p:spPr>
      </p:pic>
    </p:spTree>
    <p:extLst>
      <p:ext uri="{BB962C8B-B14F-4D97-AF65-F5344CB8AC3E}">
        <p14:creationId xmlns:p14="http://schemas.microsoft.com/office/powerpoint/2010/main" val="31850650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qr code on a white background&#10;&#10;Description automatically generated">
            <a:extLst>
              <a:ext uri="{FF2B5EF4-FFF2-40B4-BE49-F238E27FC236}">
                <a16:creationId xmlns:a16="http://schemas.microsoft.com/office/drawing/2014/main" id="{447A07FD-EBF1-42E0-937C-32DCE6E1D4BF}"/>
              </a:ext>
            </a:extLst>
          </p:cNvPr>
          <p:cNvPicPr>
            <a:picLocks noChangeAspect="1"/>
          </p:cNvPicPr>
          <p:nvPr/>
        </p:nvPicPr>
        <p:blipFill>
          <a:blip r:embed="rId3"/>
          <a:stretch>
            <a:fillRect/>
          </a:stretch>
        </p:blipFill>
        <p:spPr>
          <a:xfrm>
            <a:off x="6519482" y="1507481"/>
            <a:ext cx="4183811" cy="4183811"/>
          </a:xfrm>
          <a:prstGeom prst="rect">
            <a:avLst/>
          </a:prstGeom>
        </p:spPr>
      </p:pic>
      <p:sp>
        <p:nvSpPr>
          <p:cNvPr id="6" name="TextBox 5">
            <a:extLst>
              <a:ext uri="{FF2B5EF4-FFF2-40B4-BE49-F238E27FC236}">
                <a16:creationId xmlns:a16="http://schemas.microsoft.com/office/drawing/2014/main" id="{869B5847-E409-4FC4-B11F-5B6EE4EABAA7}"/>
              </a:ext>
            </a:extLst>
          </p:cNvPr>
          <p:cNvSpPr txBox="1"/>
          <p:nvPr/>
        </p:nvSpPr>
        <p:spPr>
          <a:xfrm>
            <a:off x="6647833" y="415496"/>
            <a:ext cx="3927108" cy="923330"/>
          </a:xfrm>
          <a:prstGeom prst="rect">
            <a:avLst/>
          </a:prstGeom>
          <a:noFill/>
        </p:spPr>
        <p:txBody>
          <a:bodyPr wrap="square" rtlCol="0">
            <a:spAutoFit/>
          </a:bodyPr>
          <a:lstStyle/>
          <a:p>
            <a:r>
              <a:rPr lang="en-US" dirty="0">
                <a:solidFill>
                  <a:schemeClr val="bg1"/>
                </a:solidFill>
              </a:rPr>
              <a:t>Please complete the confidential post-survey to receive MIMH CEUs or P.O.S.T. credit</a:t>
            </a:r>
          </a:p>
        </p:txBody>
      </p:sp>
      <p:sp>
        <p:nvSpPr>
          <p:cNvPr id="2" name="TextBox 1">
            <a:extLst>
              <a:ext uri="{FF2B5EF4-FFF2-40B4-BE49-F238E27FC236}">
                <a16:creationId xmlns:a16="http://schemas.microsoft.com/office/drawing/2014/main" id="{84A98476-5E17-83A5-6701-C09FC7947FF0}"/>
              </a:ext>
            </a:extLst>
          </p:cNvPr>
          <p:cNvSpPr txBox="1"/>
          <p:nvPr/>
        </p:nvSpPr>
        <p:spPr>
          <a:xfrm>
            <a:off x="6747710" y="5755105"/>
            <a:ext cx="387015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a:solidFill>
                  <a:schemeClr val="bg1"/>
                </a:solidFill>
              </a:rPr>
              <a:t>https://bit.ly/CSSHPost-Survey</a:t>
            </a:r>
          </a:p>
        </p:txBody>
      </p:sp>
      <p:sp>
        <p:nvSpPr>
          <p:cNvPr id="4" name="TextBox 3">
            <a:extLst>
              <a:ext uri="{FF2B5EF4-FFF2-40B4-BE49-F238E27FC236}">
                <a16:creationId xmlns:a16="http://schemas.microsoft.com/office/drawing/2014/main" id="{85399E9D-2F83-75B0-541F-32C67DF75107}"/>
              </a:ext>
            </a:extLst>
          </p:cNvPr>
          <p:cNvSpPr txBox="1"/>
          <p:nvPr/>
        </p:nvSpPr>
        <p:spPr>
          <a:xfrm>
            <a:off x="1002630" y="571501"/>
            <a:ext cx="5093368" cy="5491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14300">
              <a:lnSpc>
                <a:spcPct val="90000"/>
              </a:lnSpc>
              <a:spcBef>
                <a:spcPts val="1000"/>
              </a:spcBef>
            </a:pPr>
            <a:r>
              <a:rPr lang="en-US" sz="2400" dirty="0">
                <a:solidFill>
                  <a:schemeClr val="bg1"/>
                </a:solidFill>
                <a:latin typeface="Calibri"/>
                <a:cs typeface="Calibri"/>
              </a:rPr>
              <a:t>[Instructor name(s)]</a:t>
            </a:r>
          </a:p>
          <a:p>
            <a:pPr marL="114300">
              <a:lnSpc>
                <a:spcPct val="90000"/>
              </a:lnSpc>
              <a:spcBef>
                <a:spcPts val="1000"/>
              </a:spcBef>
            </a:pPr>
            <a:r>
              <a:rPr lang="en-US" sz="2400" dirty="0">
                <a:solidFill>
                  <a:schemeClr val="bg1"/>
                </a:solidFill>
                <a:latin typeface="Calibri"/>
                <a:cs typeface="Calibri"/>
              </a:rPr>
              <a:t>[Professional Title]</a:t>
            </a:r>
            <a:endParaRPr lang="en-US" dirty="0">
              <a:solidFill>
                <a:schemeClr val="bg1"/>
              </a:solidFill>
            </a:endParaRPr>
          </a:p>
          <a:p>
            <a:pPr marL="114300">
              <a:lnSpc>
                <a:spcPct val="90000"/>
              </a:lnSpc>
              <a:spcBef>
                <a:spcPts val="1000"/>
              </a:spcBef>
            </a:pPr>
            <a:r>
              <a:rPr lang="en-US" sz="2400" dirty="0">
                <a:solidFill>
                  <a:schemeClr val="bg1"/>
                </a:solidFill>
                <a:latin typeface="Calibri"/>
                <a:cs typeface="Calibri"/>
              </a:rPr>
              <a:t>[Organization]</a:t>
            </a:r>
            <a:endParaRPr lang="en-US" dirty="0">
              <a:solidFill>
                <a:schemeClr val="bg1"/>
              </a:solidFill>
            </a:endParaRPr>
          </a:p>
          <a:p>
            <a:pPr marL="114300">
              <a:lnSpc>
                <a:spcPct val="90000"/>
              </a:lnSpc>
              <a:spcBef>
                <a:spcPts val="1000"/>
              </a:spcBef>
            </a:pPr>
            <a:endParaRPr lang="en-US" sz="2400" dirty="0">
              <a:latin typeface="Calibri"/>
              <a:cs typeface="Calibri"/>
            </a:endParaRPr>
          </a:p>
          <a:p>
            <a:pPr marL="114300">
              <a:lnSpc>
                <a:spcPct val="90000"/>
              </a:lnSpc>
              <a:spcBef>
                <a:spcPts val="1000"/>
              </a:spcBef>
            </a:pPr>
            <a:r>
              <a:rPr lang="en-US" sz="2400" dirty="0">
                <a:solidFill>
                  <a:schemeClr val="bg1"/>
                </a:solidFill>
                <a:latin typeface="Calibri"/>
                <a:cs typeface="Calibri"/>
              </a:rPr>
              <a:t>Phone: [Optional] </a:t>
            </a:r>
          </a:p>
          <a:p>
            <a:pPr marL="114300">
              <a:lnSpc>
                <a:spcPct val="90000"/>
              </a:lnSpc>
              <a:spcBef>
                <a:spcPts val="1000"/>
              </a:spcBef>
            </a:pPr>
            <a:r>
              <a:rPr lang="en-US" sz="2400" dirty="0">
                <a:solidFill>
                  <a:schemeClr val="bg1"/>
                </a:solidFill>
                <a:latin typeface="Calibri"/>
                <a:cs typeface="Calibri"/>
              </a:rPr>
              <a:t>Email: [yourname@yourorg.com]</a:t>
            </a:r>
          </a:p>
          <a:p>
            <a:pPr marL="114300">
              <a:lnSpc>
                <a:spcPct val="90000"/>
              </a:lnSpc>
              <a:spcBef>
                <a:spcPts val="1000"/>
              </a:spcBef>
            </a:pPr>
            <a:endParaRPr lang="en-US" sz="2400" dirty="0">
              <a:solidFill>
                <a:schemeClr val="bg1"/>
              </a:solidFill>
              <a:latin typeface="Calibri"/>
              <a:cs typeface="Calibri"/>
            </a:endParaRPr>
          </a:p>
          <a:p>
            <a:pPr marL="114300">
              <a:lnSpc>
                <a:spcPct val="90000"/>
              </a:lnSpc>
              <a:spcBef>
                <a:spcPts val="1000"/>
              </a:spcBef>
            </a:pPr>
            <a:r>
              <a:rPr lang="en-US" sz="2400" dirty="0">
                <a:solidFill>
                  <a:schemeClr val="bg1"/>
                </a:solidFill>
                <a:latin typeface="Calibri"/>
                <a:cs typeface="Calibri"/>
              </a:rPr>
              <a:t>[Address 1 – optional]</a:t>
            </a:r>
            <a:endParaRPr lang="en-US" dirty="0">
              <a:solidFill>
                <a:schemeClr val="bg1"/>
              </a:solidFill>
            </a:endParaRPr>
          </a:p>
          <a:p>
            <a:pPr marL="114300">
              <a:lnSpc>
                <a:spcPct val="90000"/>
              </a:lnSpc>
              <a:spcBef>
                <a:spcPts val="1000"/>
              </a:spcBef>
            </a:pPr>
            <a:r>
              <a:rPr lang="en-US" sz="2400" dirty="0">
                <a:solidFill>
                  <a:schemeClr val="bg1"/>
                </a:solidFill>
                <a:latin typeface="Calibri"/>
                <a:cs typeface="Calibri"/>
              </a:rPr>
              <a:t>[Address 2 – optional]</a:t>
            </a:r>
            <a:endParaRPr lang="en-US" dirty="0">
              <a:solidFill>
                <a:schemeClr val="bg1"/>
              </a:solidFill>
            </a:endParaRPr>
          </a:p>
          <a:p>
            <a:pPr marL="114300">
              <a:lnSpc>
                <a:spcPct val="90000"/>
              </a:lnSpc>
              <a:spcBef>
                <a:spcPts val="1000"/>
              </a:spcBef>
            </a:pPr>
            <a:r>
              <a:rPr lang="en-US" sz="2400" dirty="0">
                <a:solidFill>
                  <a:schemeClr val="bg1"/>
                </a:solidFill>
                <a:latin typeface="Calibri"/>
                <a:cs typeface="Calibri"/>
              </a:rPr>
              <a:t>[City, State, Zip Code – optional]</a:t>
            </a:r>
            <a:endParaRPr lang="en-US" dirty="0">
              <a:solidFill>
                <a:schemeClr val="bg1"/>
              </a:solidFill>
            </a:endParaRPr>
          </a:p>
          <a:p>
            <a:pPr marL="114300">
              <a:lnSpc>
                <a:spcPct val="90000"/>
              </a:lnSpc>
              <a:spcBef>
                <a:spcPts val="1000"/>
              </a:spcBef>
            </a:pPr>
            <a:endParaRPr lang="en-US" sz="2400" dirty="0">
              <a:latin typeface="Calibri"/>
              <a:cs typeface="Calibri"/>
            </a:endParaRPr>
          </a:p>
          <a:p>
            <a:pPr marL="114300">
              <a:lnSpc>
                <a:spcPct val="90000"/>
              </a:lnSpc>
              <a:spcBef>
                <a:spcPts val="1000"/>
              </a:spcBef>
            </a:pPr>
            <a:r>
              <a:rPr lang="en-US" sz="2400" dirty="0">
                <a:solidFill>
                  <a:schemeClr val="bg1"/>
                </a:solidFill>
                <a:latin typeface="Calibri"/>
                <a:cs typeface="Calibri"/>
              </a:rPr>
              <a:t>[</a:t>
            </a:r>
            <a:r>
              <a:rPr lang="en-US" sz="2400" dirty="0">
                <a:solidFill>
                  <a:schemeClr val="bg1"/>
                </a:solidFill>
                <a:latin typeface="Calibri"/>
                <a:cs typeface="Calibri"/>
                <a:hlinkClick r:id="rId4">
                  <a:extLst>
                    <a:ext uri="{A12FA001-AC4F-418D-AE19-62706E023703}">
                      <ahyp:hlinkClr xmlns:ahyp="http://schemas.microsoft.com/office/drawing/2018/hyperlinkcolor" val="tx"/>
                    </a:ext>
                  </a:extLst>
                </a:hlinkClick>
              </a:rPr>
              <a:t>www.yourorgwebsite.com</a:t>
            </a:r>
            <a:r>
              <a:rPr lang="en-US" sz="2400" dirty="0">
                <a:solidFill>
                  <a:schemeClr val="bg1"/>
                </a:solidFill>
                <a:latin typeface="Calibri"/>
                <a:cs typeface="Calibri"/>
              </a:rPr>
              <a:t> - Optional]</a:t>
            </a:r>
          </a:p>
        </p:txBody>
      </p:sp>
    </p:spTree>
    <p:extLst>
      <p:ext uri="{BB962C8B-B14F-4D97-AF65-F5344CB8AC3E}">
        <p14:creationId xmlns:p14="http://schemas.microsoft.com/office/powerpoint/2010/main" val="340021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2;p36">
            <a:extLst>
              <a:ext uri="{FF2B5EF4-FFF2-40B4-BE49-F238E27FC236}">
                <a16:creationId xmlns:a16="http://schemas.microsoft.com/office/drawing/2014/main" id="{51531352-9FB2-470E-A46C-8FD7969D4044}"/>
              </a:ext>
            </a:extLst>
          </p:cNvPr>
          <p:cNvSpPr txBox="1">
            <a:spLocks/>
          </p:cNvSpPr>
          <p:nvPr/>
        </p:nvSpPr>
        <p:spPr>
          <a:xfrm>
            <a:off x="490233" y="544927"/>
            <a:ext cx="10964330" cy="87032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9pPr>
          </a:lstStyle>
          <a:p>
            <a:pPr marL="0" marR="0" lvl="0" indent="0" algn="l" defTabSz="914400" rtl="0" eaLnBrk="1" fontAlgn="auto" latinLnBrk="0" hangingPunct="1">
              <a:lnSpc>
                <a:spcPct val="115000"/>
              </a:lnSpc>
              <a:spcBef>
                <a:spcPts val="0"/>
              </a:spcBef>
              <a:spcAft>
                <a:spcPts val="0"/>
              </a:spcAft>
              <a:buClr>
                <a:srgbClr val="2D2929"/>
              </a:buClr>
              <a:buSzPts val="2400"/>
              <a:buFont typeface="Oswald SemiBold"/>
              <a:buNone/>
              <a:tabLst/>
              <a:defRPr/>
            </a:pPr>
            <a:r>
              <a:rPr kumimoji="0" lang="en-US" sz="3600" b="1" i="0" u="none" strike="noStrike" kern="0" cap="all" spc="0" normalizeH="0" noProof="0">
                <a:ln>
                  <a:noFill/>
                </a:ln>
                <a:solidFill>
                  <a:srgbClr val="C6540D"/>
                </a:solidFill>
                <a:effectLst/>
                <a:uLnTx/>
                <a:uFillTx/>
                <a:latin typeface="Oswald SemiBold"/>
                <a:sym typeface="Oswald SemiBold"/>
              </a:rPr>
              <a:t>Why should we talk about firearms and suicide?</a:t>
            </a:r>
          </a:p>
        </p:txBody>
      </p:sp>
      <p:sp>
        <p:nvSpPr>
          <p:cNvPr id="11" name="Google Shape;305;p40">
            <a:extLst>
              <a:ext uri="{FF2B5EF4-FFF2-40B4-BE49-F238E27FC236}">
                <a16:creationId xmlns:a16="http://schemas.microsoft.com/office/drawing/2014/main" id="{322A48BC-1316-C822-53E9-9A23742044CF}"/>
              </a:ext>
            </a:extLst>
          </p:cNvPr>
          <p:cNvSpPr txBox="1">
            <a:spLocks/>
          </p:cNvSpPr>
          <p:nvPr/>
        </p:nvSpPr>
        <p:spPr>
          <a:xfrm>
            <a:off x="490232" y="1615782"/>
            <a:ext cx="10658413" cy="36077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8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9pPr>
          </a:lstStyle>
          <a:p>
            <a:pPr marL="285750" marR="0" lvl="0" indent="-285750" algn="l" defTabSz="914400" rtl="0" eaLnBrk="1" fontAlgn="auto" latinLnBrk="0" hangingPunct="1">
              <a:lnSpc>
                <a:spcPct val="100000"/>
              </a:lnSpc>
              <a:spcBef>
                <a:spcPts val="0"/>
              </a:spcBef>
              <a:spcAft>
                <a:spcPts val="0"/>
              </a:spcAft>
              <a:buClr>
                <a:srgbClr val="FFFF00"/>
              </a:buClr>
              <a:buSzPts val="2400"/>
              <a:buFont typeface="Arial" panose="020B0604020202020204" pitchFamily="34" charset="0"/>
              <a:buChar char="•"/>
              <a:tabLst/>
              <a:defRPr/>
            </a:pPr>
            <a:r>
              <a:rPr kumimoji="0" lang="en-US" sz="2400" b="1" i="0" u="none" strike="noStrike" kern="0" cap="none" spc="0" normalizeH="0" baseline="0" noProof="0" dirty="0">
                <a:ln>
                  <a:noFill/>
                </a:ln>
                <a:solidFill>
                  <a:srgbClr val="FFFF00"/>
                </a:solidFill>
                <a:effectLst/>
                <a:uLnTx/>
                <a:uFillTx/>
                <a:sym typeface="Oswald SemiBold"/>
              </a:rPr>
              <a:t>Suicide is a leading cause of death.</a:t>
            </a:r>
            <a:endParaRPr lang="en-US" sz="2400" b="1" i="0" u="none" strike="noStrike" kern="0" cap="none" spc="0" normalizeH="0" baseline="0" noProof="0" dirty="0">
              <a:ln>
                <a:noFill/>
              </a:ln>
              <a:solidFill>
                <a:srgbClr val="FFFF00"/>
              </a:solidFill>
              <a:effectLst/>
              <a:uLnTx/>
              <a:uFillTx/>
            </a:endParaRPr>
          </a:p>
          <a:p>
            <a:pPr marL="171450" marR="0" lvl="0" indent="-171450" algn="l" defTabSz="914400" rtl="0" eaLnBrk="1" fontAlgn="auto" latinLnBrk="0" hangingPunct="1">
              <a:lnSpc>
                <a:spcPct val="100000"/>
              </a:lnSpc>
              <a:spcBef>
                <a:spcPts val="0"/>
              </a:spcBef>
              <a:spcAft>
                <a:spcPts val="0"/>
              </a:spcAft>
              <a:buClr>
                <a:srgbClr val="FFFF00"/>
              </a:buClr>
              <a:buSzPts val="2400"/>
              <a:buFont typeface="Arial" panose="020B0604020202020204" pitchFamily="34" charset="0"/>
              <a:buChar char="•"/>
              <a:tabLst/>
              <a:defRPr/>
            </a:pPr>
            <a:endParaRPr lang="en-US" sz="2400" b="1" kern="0" dirty="0">
              <a:solidFill>
                <a:srgbClr val="FFFF00"/>
              </a:solidFill>
            </a:endParaRPr>
          </a:p>
          <a:p>
            <a:pPr marL="285750" marR="0" lvl="0" indent="-285750" algn="l" defTabSz="914400" rtl="0" eaLnBrk="1" fontAlgn="auto" latinLnBrk="0" hangingPunct="1">
              <a:lnSpc>
                <a:spcPct val="100000"/>
              </a:lnSpc>
              <a:spcBef>
                <a:spcPts val="0"/>
              </a:spcBef>
              <a:spcAft>
                <a:spcPts val="0"/>
              </a:spcAft>
              <a:buClr>
                <a:srgbClr val="FFFF00"/>
              </a:buClr>
              <a:buSzPts val="2400"/>
              <a:buFont typeface="Arial" panose="020B0604020202020204" pitchFamily="34" charset="0"/>
              <a:buChar char="•"/>
              <a:tabLst/>
              <a:defRPr/>
            </a:pPr>
            <a:r>
              <a:rPr lang="en-US" sz="2400" b="1" kern="0" dirty="0">
                <a:solidFill>
                  <a:srgbClr val="FFFF00"/>
                </a:solidFill>
              </a:rPr>
              <a:t>Home is the primary setting where young people obtain firearms used in suicide.</a:t>
            </a:r>
          </a:p>
          <a:p>
            <a:pPr marL="171450" marR="0" lvl="0" indent="-171450" algn="l" defTabSz="914400" rtl="0" eaLnBrk="1" fontAlgn="auto" latinLnBrk="0" hangingPunct="1">
              <a:lnSpc>
                <a:spcPct val="100000"/>
              </a:lnSpc>
              <a:spcBef>
                <a:spcPts val="0"/>
              </a:spcBef>
              <a:spcAft>
                <a:spcPts val="0"/>
              </a:spcAft>
              <a:buClr>
                <a:srgbClr val="FFFF00"/>
              </a:buClr>
              <a:buSzPts val="2400"/>
              <a:buFont typeface="Arial" panose="020B0604020202020204" pitchFamily="34" charset="0"/>
              <a:buChar char="•"/>
              <a:tabLst/>
              <a:defRPr/>
            </a:pPr>
            <a:endParaRPr lang="en-US" sz="2400" b="1" i="0" u="none" strike="noStrike" kern="0" cap="none" spc="0" normalizeH="0" baseline="0" noProof="0" dirty="0">
              <a:ln>
                <a:noFill/>
              </a:ln>
              <a:solidFill>
                <a:srgbClr val="FFFF00"/>
              </a:solidFill>
              <a:effectLst/>
              <a:uLnTx/>
              <a:uFillTx/>
            </a:endParaRPr>
          </a:p>
          <a:p>
            <a:pPr marL="285750" indent="-285750">
              <a:buClr>
                <a:srgbClr val="FFFF00"/>
              </a:buClr>
              <a:buFont typeface="Arial" panose="020B0604020202020204" pitchFamily="34" charset="0"/>
              <a:buChar char="•"/>
            </a:pPr>
            <a:r>
              <a:rPr lang="en-US" sz="2400" b="1" kern="0" dirty="0">
                <a:solidFill>
                  <a:srgbClr val="FFFF00"/>
                </a:solidFill>
              </a:rPr>
              <a:t>Talking about suicide is a research-informed best practice for preventing suicide. </a:t>
            </a:r>
          </a:p>
          <a:p>
            <a:pPr marL="171450" indent="-171450">
              <a:buClr>
                <a:srgbClr val="FFFF00"/>
              </a:buClr>
              <a:buFont typeface="Arial" panose="020B0604020202020204" pitchFamily="34" charset="0"/>
              <a:buChar char="•"/>
            </a:pPr>
            <a:endParaRPr lang="en-US" sz="2400" b="1" kern="0" dirty="0">
              <a:solidFill>
                <a:srgbClr val="FFFF00"/>
              </a:solidFill>
            </a:endParaRPr>
          </a:p>
          <a:p>
            <a:pPr marL="285750" indent="-285750">
              <a:buClr>
                <a:srgbClr val="FFFF00"/>
              </a:buClr>
              <a:buFont typeface="Arial" panose="020B0604020202020204" pitchFamily="34" charset="0"/>
              <a:buChar char="•"/>
            </a:pPr>
            <a:r>
              <a:rPr lang="en-US" sz="2400" b="1" kern="0" dirty="0">
                <a:solidFill>
                  <a:srgbClr val="FFFF00"/>
                </a:solidFill>
              </a:rPr>
              <a:t>Gun owners have a role in preventing firearm suicide.</a:t>
            </a:r>
          </a:p>
          <a:p>
            <a:pPr marL="171450" indent="-171450">
              <a:buClr>
                <a:srgbClr val="FFFF00"/>
              </a:buClr>
              <a:buFont typeface="Arial" panose="020B0604020202020204" pitchFamily="34" charset="0"/>
              <a:buChar char="•"/>
            </a:pPr>
            <a:endParaRPr lang="en-US" sz="2400" b="1" kern="0" dirty="0">
              <a:solidFill>
                <a:srgbClr val="FFFF00"/>
              </a:solidFill>
            </a:endParaRPr>
          </a:p>
          <a:p>
            <a:pPr marL="285750" indent="-285750">
              <a:buClr>
                <a:srgbClr val="FFFF00"/>
              </a:buClr>
              <a:buFont typeface="Arial" panose="020B0604020202020204" pitchFamily="34" charset="0"/>
              <a:buChar char="•"/>
            </a:pPr>
            <a:r>
              <a:rPr lang="en-US" sz="2400" b="1" kern="0" dirty="0">
                <a:solidFill>
                  <a:srgbClr val="FFFF00"/>
                </a:solidFill>
              </a:rPr>
              <a:t>Suicide is generally preventable.</a:t>
            </a:r>
            <a:endParaRPr lang="en-US" sz="2400" b="1" i="0" u="none" strike="noStrike" kern="0" cap="none" spc="0" normalizeH="0" baseline="0" noProof="0" dirty="0">
              <a:ln>
                <a:noFill/>
              </a:ln>
              <a:solidFill>
                <a:srgbClr val="FFFF00"/>
              </a:solidFill>
              <a:effectLst/>
              <a:uLnTx/>
              <a:uFillTx/>
            </a:endParaRPr>
          </a:p>
        </p:txBody>
      </p:sp>
      <p:sp>
        <p:nvSpPr>
          <p:cNvPr id="15" name="Google Shape;307;p40">
            <a:extLst>
              <a:ext uri="{FF2B5EF4-FFF2-40B4-BE49-F238E27FC236}">
                <a16:creationId xmlns:a16="http://schemas.microsoft.com/office/drawing/2014/main" id="{8DCDC1FE-ECEE-82FC-E557-A50B895D0333}"/>
              </a:ext>
            </a:extLst>
          </p:cNvPr>
          <p:cNvSpPr txBox="1">
            <a:spLocks/>
          </p:cNvSpPr>
          <p:nvPr/>
        </p:nvSpPr>
        <p:spPr>
          <a:xfrm>
            <a:off x="5135787" y="4223527"/>
            <a:ext cx="4132037" cy="75031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8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9pPr>
          </a:lstStyle>
          <a:p>
            <a:pPr marL="0" marR="0" lvl="0" indent="0" algn="l" defTabSz="914400" rtl="0" eaLnBrk="1" fontAlgn="auto" latinLnBrk="0" hangingPunct="1">
              <a:lnSpc>
                <a:spcPct val="100000"/>
              </a:lnSpc>
              <a:spcBef>
                <a:spcPts val="0"/>
              </a:spcBef>
              <a:spcAft>
                <a:spcPts val="0"/>
              </a:spcAft>
              <a:buClr>
                <a:srgbClr val="2D2929"/>
              </a:buClr>
              <a:buSzPts val="2400"/>
              <a:buFont typeface="Oswald SemiBold"/>
              <a:buNone/>
              <a:tabLst/>
              <a:defRPr/>
            </a:pPr>
            <a:endParaRPr kumimoji="0" lang="en-US" sz="1800" b="0" i="0" u="none" strike="noStrike" kern="0" cap="none" spc="0" normalizeH="0" baseline="0" noProof="0">
              <a:ln>
                <a:noFill/>
              </a:ln>
              <a:solidFill>
                <a:srgbClr val="FFFF00"/>
              </a:solidFill>
              <a:effectLst/>
              <a:uLnTx/>
              <a:uFillTx/>
              <a:latin typeface="Oswald SemiBold"/>
              <a:sym typeface="Oswald SemiBold"/>
            </a:endParaRPr>
          </a:p>
        </p:txBody>
      </p:sp>
      <p:pic>
        <p:nvPicPr>
          <p:cNvPr id="16" name="Picture 15" descr="Icon&#10;&#10;Description automatically generated">
            <a:extLst>
              <a:ext uri="{FF2B5EF4-FFF2-40B4-BE49-F238E27FC236}">
                <a16:creationId xmlns:a16="http://schemas.microsoft.com/office/drawing/2014/main" id="{71F98C14-4A06-A51E-C71F-7CD653C7BC56}"/>
              </a:ext>
            </a:extLst>
          </p:cNvPr>
          <p:cNvPicPr>
            <a:picLocks noChangeAspect="1"/>
          </p:cNvPicPr>
          <p:nvPr/>
        </p:nvPicPr>
        <p:blipFill>
          <a:blip r:embed="rId3"/>
          <a:stretch>
            <a:fillRect/>
          </a:stretch>
        </p:blipFill>
        <p:spPr>
          <a:xfrm>
            <a:off x="10472074" y="5223535"/>
            <a:ext cx="1118121" cy="1118121"/>
          </a:xfrm>
          <a:prstGeom prst="rect">
            <a:avLst/>
          </a:prstGeom>
        </p:spPr>
      </p:pic>
    </p:spTree>
    <p:extLst>
      <p:ext uri="{BB962C8B-B14F-4D97-AF65-F5344CB8AC3E}">
        <p14:creationId xmlns:p14="http://schemas.microsoft.com/office/powerpoint/2010/main" val="1738113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49;p20">
            <a:extLst>
              <a:ext uri="{FF2B5EF4-FFF2-40B4-BE49-F238E27FC236}">
                <a16:creationId xmlns:a16="http://schemas.microsoft.com/office/drawing/2014/main" id="{807A3E55-6B13-BBA8-C787-FC331805EA87}"/>
              </a:ext>
            </a:extLst>
          </p:cNvPr>
          <p:cNvSpPr txBox="1"/>
          <p:nvPr/>
        </p:nvSpPr>
        <p:spPr>
          <a:xfrm>
            <a:off x="1229032" y="5733856"/>
            <a:ext cx="7545836"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bg1"/>
                </a:solidFill>
                <a:latin typeface="Arial"/>
                <a:ea typeface="Arial"/>
                <a:cs typeface="Arial"/>
                <a:sym typeface="Arial"/>
              </a:rPr>
              <a:t>Warning – viewers will hear two gunshots at the beginning of the video</a:t>
            </a:r>
            <a:endParaRPr>
              <a:solidFill>
                <a:schemeClr val="bg1"/>
              </a:solidFill>
            </a:endParaRPr>
          </a:p>
        </p:txBody>
      </p:sp>
      <p:sp>
        <p:nvSpPr>
          <p:cNvPr id="4" name="Google Shape;247;p20">
            <a:extLst>
              <a:ext uri="{FF2B5EF4-FFF2-40B4-BE49-F238E27FC236}">
                <a16:creationId xmlns:a16="http://schemas.microsoft.com/office/drawing/2014/main" id="{91413B07-D585-D05E-5184-8F8562FFE04E}"/>
              </a:ext>
            </a:extLst>
          </p:cNvPr>
          <p:cNvSpPr txBox="1"/>
          <p:nvPr/>
        </p:nvSpPr>
        <p:spPr>
          <a:xfrm>
            <a:off x="221226" y="6451703"/>
            <a:ext cx="5334000"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bg1"/>
                </a:solidFill>
                <a:ea typeface="Arial"/>
                <a:cs typeface="Arial"/>
                <a:sym typeface="Arial"/>
              </a:rPr>
              <a:t>Courtesy - Utah Suicide Prevention Coalition</a:t>
            </a:r>
            <a:endParaRPr sz="1200">
              <a:solidFill>
                <a:schemeClr val="bg1"/>
              </a:solidFill>
            </a:endParaRPr>
          </a:p>
        </p:txBody>
      </p:sp>
      <p:pic>
        <p:nvPicPr>
          <p:cNvPr id="7" name="Picture 6" descr="Icon&#10;&#10;Description automatically generated">
            <a:extLst>
              <a:ext uri="{FF2B5EF4-FFF2-40B4-BE49-F238E27FC236}">
                <a16:creationId xmlns:a16="http://schemas.microsoft.com/office/drawing/2014/main" id="{EB5FBB07-1697-5FDF-DA2F-659C47A133EB}"/>
              </a:ext>
            </a:extLst>
          </p:cNvPr>
          <p:cNvPicPr>
            <a:picLocks noChangeAspect="1"/>
          </p:cNvPicPr>
          <p:nvPr/>
        </p:nvPicPr>
        <p:blipFill>
          <a:blip r:embed="rId4"/>
          <a:stretch>
            <a:fillRect/>
          </a:stretch>
        </p:blipFill>
        <p:spPr>
          <a:xfrm>
            <a:off x="10472074" y="5223535"/>
            <a:ext cx="1118121" cy="1118121"/>
          </a:xfrm>
          <a:prstGeom prst="rect">
            <a:avLst/>
          </a:prstGeom>
        </p:spPr>
      </p:pic>
      <p:pic>
        <p:nvPicPr>
          <p:cNvPr id="2" name="Online Media 1" title="UT Suicide Prevention- Gun Range -">
            <a:hlinkClick r:id="" action="ppaction://media"/>
            <a:extLst>
              <a:ext uri="{FF2B5EF4-FFF2-40B4-BE49-F238E27FC236}">
                <a16:creationId xmlns:a16="http://schemas.microsoft.com/office/drawing/2014/main" id="{78E1AA26-71C2-29C8-D553-8DC0E542232C}"/>
              </a:ext>
            </a:extLst>
          </p:cNvPr>
          <p:cNvPicPr>
            <a:picLocks noRot="1" noChangeAspect="1"/>
          </p:cNvPicPr>
          <p:nvPr>
            <a:videoFile r:link="rId1"/>
          </p:nvPr>
        </p:nvPicPr>
        <p:blipFill>
          <a:blip r:embed="rId5"/>
          <a:stretch>
            <a:fillRect/>
          </a:stretch>
        </p:blipFill>
        <p:spPr>
          <a:xfrm>
            <a:off x="1296276" y="381000"/>
            <a:ext cx="8863724" cy="5334000"/>
          </a:xfrm>
          <a:prstGeom prst="rect">
            <a:avLst/>
          </a:prstGeom>
        </p:spPr>
      </p:pic>
      <p:pic>
        <p:nvPicPr>
          <p:cNvPr id="5" name="Online Media 4" title="UT Suicide Prevention- Gun Range -">
            <a:hlinkClick r:id="" action="ppaction://media"/>
            <a:extLst>
              <a:ext uri="{FF2B5EF4-FFF2-40B4-BE49-F238E27FC236}">
                <a16:creationId xmlns:a16="http://schemas.microsoft.com/office/drawing/2014/main" id="{F07ACE9E-3FFE-FDB5-EDFD-E9D09FF86D5C}"/>
              </a:ext>
            </a:extLst>
          </p:cNvPr>
          <p:cNvPicPr>
            <a:picLocks noRot="1" noChangeAspect="1"/>
          </p:cNvPicPr>
          <p:nvPr>
            <a:videoFile r:link="rId1"/>
          </p:nvPr>
        </p:nvPicPr>
        <p:blipFill>
          <a:blip r:embed="rId5"/>
          <a:stretch>
            <a:fillRect/>
          </a:stretch>
        </p:blipFill>
        <p:spPr>
          <a:xfrm>
            <a:off x="1336843" y="367632"/>
            <a:ext cx="8823157" cy="5347368"/>
          </a:xfrm>
          <a:prstGeom prst="rect">
            <a:avLst/>
          </a:prstGeom>
        </p:spPr>
      </p:pic>
    </p:spTree>
    <p:extLst>
      <p:ext uri="{BB962C8B-B14F-4D97-AF65-F5344CB8AC3E}">
        <p14:creationId xmlns:p14="http://schemas.microsoft.com/office/powerpoint/2010/main" val="2485989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2;p36">
            <a:extLst>
              <a:ext uri="{FF2B5EF4-FFF2-40B4-BE49-F238E27FC236}">
                <a16:creationId xmlns:a16="http://schemas.microsoft.com/office/drawing/2014/main" id="{51531352-9FB2-470E-A46C-8FD7969D4044}"/>
              </a:ext>
            </a:extLst>
          </p:cNvPr>
          <p:cNvSpPr txBox="1">
            <a:spLocks/>
          </p:cNvSpPr>
          <p:nvPr/>
        </p:nvSpPr>
        <p:spPr>
          <a:xfrm>
            <a:off x="476866" y="401885"/>
            <a:ext cx="8089445" cy="77674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9pPr>
          </a:lstStyle>
          <a:p>
            <a:pPr marL="0" marR="0" lvl="0" indent="0" algn="l" defTabSz="914400" rtl="0" eaLnBrk="1" fontAlgn="auto" latinLnBrk="0" hangingPunct="1">
              <a:lnSpc>
                <a:spcPct val="115000"/>
              </a:lnSpc>
              <a:spcBef>
                <a:spcPts val="0"/>
              </a:spcBef>
              <a:spcAft>
                <a:spcPts val="0"/>
              </a:spcAft>
              <a:buClr>
                <a:srgbClr val="2D2929"/>
              </a:buClr>
              <a:buSzPts val="2400"/>
              <a:buFont typeface="Oswald SemiBold"/>
              <a:buNone/>
              <a:tabLst/>
              <a:defRPr/>
            </a:pPr>
            <a:r>
              <a:rPr kumimoji="0" lang="en-US" sz="3600" b="1" i="0" u="none" strike="noStrike" kern="0" cap="all" spc="0" normalizeH="0" noProof="0">
                <a:ln>
                  <a:noFill/>
                </a:ln>
                <a:solidFill>
                  <a:srgbClr val="C6540D"/>
                </a:solidFill>
                <a:effectLst/>
                <a:uLnTx/>
                <a:uFillTx/>
                <a:latin typeface="Oswald SemiBold"/>
                <a:sym typeface="Oswald SemiBold"/>
              </a:rPr>
              <a:t>Commandments of firearm safety</a:t>
            </a:r>
          </a:p>
        </p:txBody>
      </p:sp>
      <p:pic>
        <p:nvPicPr>
          <p:cNvPr id="11" name="Google Shape;135;p6">
            <a:extLst>
              <a:ext uri="{FF2B5EF4-FFF2-40B4-BE49-F238E27FC236}">
                <a16:creationId xmlns:a16="http://schemas.microsoft.com/office/drawing/2014/main" id="{A1C42BAF-0D7E-7D07-0DA7-2B5453DECC1A}"/>
              </a:ext>
            </a:extLst>
          </p:cNvPr>
          <p:cNvPicPr preferRelativeResize="0"/>
          <p:nvPr/>
        </p:nvPicPr>
        <p:blipFill rotWithShape="1">
          <a:blip r:embed="rId3">
            <a:alphaModFix/>
          </a:blip>
          <a:srcRect/>
          <a:stretch/>
        </p:blipFill>
        <p:spPr>
          <a:xfrm>
            <a:off x="601805" y="1276274"/>
            <a:ext cx="2359586" cy="5052014"/>
          </a:xfrm>
          <a:prstGeom prst="rect">
            <a:avLst/>
          </a:prstGeom>
          <a:noFill/>
          <a:ln>
            <a:noFill/>
          </a:ln>
        </p:spPr>
      </p:pic>
      <p:sp>
        <p:nvSpPr>
          <p:cNvPr id="12" name="Google Shape;136;p6">
            <a:extLst>
              <a:ext uri="{FF2B5EF4-FFF2-40B4-BE49-F238E27FC236}">
                <a16:creationId xmlns:a16="http://schemas.microsoft.com/office/drawing/2014/main" id="{B5953CF1-D107-D160-18FA-E08F71F0613F}"/>
              </a:ext>
            </a:extLst>
          </p:cNvPr>
          <p:cNvSpPr txBox="1">
            <a:spLocks/>
          </p:cNvSpPr>
          <p:nvPr/>
        </p:nvSpPr>
        <p:spPr>
          <a:xfrm>
            <a:off x="3318315" y="1178634"/>
            <a:ext cx="3371715" cy="541361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2D2929"/>
              </a:buClr>
              <a:buSzPts val="1300"/>
              <a:buFont typeface="Ubuntu Light"/>
              <a:buNone/>
              <a:defRPr sz="1300" b="0" i="0" u="none" strike="noStrike" cap="none">
                <a:solidFill>
                  <a:srgbClr val="2D2929"/>
                </a:solidFill>
                <a:latin typeface="Ubuntu Light"/>
                <a:ea typeface="Ubuntu Light"/>
                <a:cs typeface="Ubuntu Light"/>
                <a:sym typeface="Ubuntu Light"/>
              </a:defRPr>
            </a:lvl1pPr>
            <a:lvl2pPr marL="914400" marR="0" lvl="1" indent="-311150" algn="l" rtl="0">
              <a:lnSpc>
                <a:spcPct val="100000"/>
              </a:lnSpc>
              <a:spcBef>
                <a:spcPts val="0"/>
              </a:spcBef>
              <a:spcAft>
                <a:spcPts val="0"/>
              </a:spcAft>
              <a:buClr>
                <a:srgbClr val="2D2929"/>
              </a:buClr>
              <a:buSzPts val="1300"/>
              <a:buFont typeface="Ubuntu Light"/>
              <a:buNone/>
              <a:defRPr sz="1300" b="0" i="0" u="none" strike="noStrike" cap="none">
                <a:solidFill>
                  <a:srgbClr val="2D2929"/>
                </a:solidFill>
                <a:latin typeface="Ubuntu Light"/>
                <a:ea typeface="Ubuntu Light"/>
                <a:cs typeface="Ubuntu Light"/>
                <a:sym typeface="Ubuntu Light"/>
              </a:defRPr>
            </a:lvl2pPr>
            <a:lvl3pPr marL="1371600" marR="0" lvl="2"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3pPr>
            <a:lvl4pPr marL="1828800" marR="0" lvl="3"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4pPr>
            <a:lvl5pPr marL="2286000" marR="0" lvl="4" indent="-298450" algn="l" rtl="0">
              <a:lnSpc>
                <a:spcPct val="100000"/>
              </a:lnSpc>
              <a:spcBef>
                <a:spcPts val="0"/>
              </a:spcBef>
              <a:spcAft>
                <a:spcPts val="0"/>
              </a:spcAft>
              <a:buClr>
                <a:srgbClr val="2D2929"/>
              </a:buClr>
              <a:buSzPts val="1100"/>
              <a:buFont typeface="Ubuntu Light"/>
              <a:buNone/>
              <a:defRPr sz="1100" b="0" i="0" u="none" strike="noStrike" cap="none">
                <a:solidFill>
                  <a:srgbClr val="2D2929"/>
                </a:solidFill>
                <a:latin typeface="Ubuntu Light"/>
                <a:ea typeface="Ubuntu Light"/>
                <a:cs typeface="Ubuntu Light"/>
                <a:sym typeface="Ubuntu Light"/>
              </a:defRPr>
            </a:lvl5pPr>
            <a:lvl6pPr marL="2743200" marR="0" lvl="5" indent="-298450" algn="l" rtl="0">
              <a:lnSpc>
                <a:spcPct val="100000"/>
              </a:lnSpc>
              <a:spcBef>
                <a:spcPts val="0"/>
              </a:spcBef>
              <a:spcAft>
                <a:spcPts val="0"/>
              </a:spcAft>
              <a:buClr>
                <a:srgbClr val="2D2929"/>
              </a:buClr>
              <a:buSzPts val="1100"/>
              <a:buFont typeface="Ubuntu Light"/>
              <a:buNone/>
              <a:defRPr sz="1100" b="0" i="0" u="none" strike="noStrike" cap="none">
                <a:solidFill>
                  <a:srgbClr val="2D2929"/>
                </a:solidFill>
                <a:latin typeface="Ubuntu Light"/>
                <a:ea typeface="Ubuntu Light"/>
                <a:cs typeface="Ubuntu Light"/>
                <a:sym typeface="Ubuntu Light"/>
              </a:defRPr>
            </a:lvl6pPr>
            <a:lvl7pPr marL="3200400" marR="0" lvl="6" indent="-292100" algn="l" rtl="0">
              <a:lnSpc>
                <a:spcPct val="100000"/>
              </a:lnSpc>
              <a:spcBef>
                <a:spcPts val="0"/>
              </a:spcBef>
              <a:spcAft>
                <a:spcPts val="0"/>
              </a:spcAft>
              <a:buClr>
                <a:srgbClr val="2D2929"/>
              </a:buClr>
              <a:buSzPts val="1000"/>
              <a:buFont typeface="Ubuntu Light"/>
              <a:buNone/>
              <a:defRPr sz="1000" b="0" i="0" u="none" strike="noStrike" cap="none">
                <a:solidFill>
                  <a:srgbClr val="2D2929"/>
                </a:solidFill>
                <a:latin typeface="Ubuntu Light"/>
                <a:ea typeface="Ubuntu Light"/>
                <a:cs typeface="Ubuntu Light"/>
                <a:sym typeface="Ubuntu Light"/>
              </a:defRPr>
            </a:lvl7pPr>
            <a:lvl8pPr marL="3657600" marR="0" lvl="7" indent="-292100" algn="l" rtl="0">
              <a:lnSpc>
                <a:spcPct val="100000"/>
              </a:lnSpc>
              <a:spcBef>
                <a:spcPts val="0"/>
              </a:spcBef>
              <a:spcAft>
                <a:spcPts val="0"/>
              </a:spcAft>
              <a:buClr>
                <a:srgbClr val="2D2929"/>
              </a:buClr>
              <a:buSzPts val="1000"/>
              <a:buFont typeface="Ubuntu Light"/>
              <a:buNone/>
              <a:defRPr sz="1000" b="0" i="0" u="none" strike="noStrike" cap="none">
                <a:solidFill>
                  <a:srgbClr val="2D2929"/>
                </a:solidFill>
                <a:latin typeface="Ubuntu Light"/>
                <a:ea typeface="Ubuntu Light"/>
                <a:cs typeface="Ubuntu Light"/>
                <a:sym typeface="Ubuntu Light"/>
              </a:defRPr>
            </a:lvl8pPr>
            <a:lvl9pPr marL="4114800" marR="0" lvl="8" indent="-285750" algn="l" rtl="0">
              <a:lnSpc>
                <a:spcPct val="100000"/>
              </a:lnSpc>
              <a:spcBef>
                <a:spcPts val="0"/>
              </a:spcBef>
              <a:spcAft>
                <a:spcPts val="0"/>
              </a:spcAft>
              <a:buClr>
                <a:srgbClr val="2D2929"/>
              </a:buClr>
              <a:buSzPts val="900"/>
              <a:buFont typeface="Ubuntu Light"/>
              <a:buNone/>
              <a:defRPr sz="900" b="0" i="0" u="none" strike="noStrike" cap="none">
                <a:solidFill>
                  <a:srgbClr val="2D2929"/>
                </a:solidFill>
                <a:latin typeface="Ubuntu Light"/>
                <a:ea typeface="Ubuntu Light"/>
                <a:cs typeface="Ubuntu Light"/>
                <a:sym typeface="Ubuntu Light"/>
              </a:defRPr>
            </a:lvl9pPr>
          </a:lstStyle>
          <a:p>
            <a:pPr marL="228600" marR="0" lvl="0" indent="-228600" algn="l" defTabSz="914400" rtl="0" eaLnBrk="1" fontAlgn="auto" latinLnBrk="0" hangingPunct="1">
              <a:lnSpc>
                <a:spcPct val="90000"/>
              </a:lnSpc>
              <a:spcBef>
                <a:spcPts val="0"/>
              </a:spcBef>
              <a:spcAft>
                <a:spcPts val="0"/>
              </a:spcAft>
              <a:buClr>
                <a:srgbClr val="FAE809"/>
              </a:buClr>
              <a:buSzPct val="100000"/>
              <a:buFont typeface="Calibri"/>
              <a:buAutoNum type="arabicPeriod"/>
              <a:tabLst/>
              <a:defRPr/>
            </a:pPr>
            <a:r>
              <a:rPr kumimoji="0" lang="en-US" sz="2400" b="0" i="0" u="none" strike="noStrike" kern="0" cap="none" spc="0" normalizeH="0" baseline="0" noProof="0" dirty="0">
                <a:ln>
                  <a:noFill/>
                </a:ln>
                <a:solidFill>
                  <a:srgbClr val="FFFFFF"/>
                </a:solidFill>
                <a:effectLst/>
                <a:uLnTx/>
                <a:uFillTx/>
                <a:latin typeface="Oswald Light"/>
                <a:sym typeface="Ubuntu Light"/>
              </a:rPr>
              <a:t>Treat every firearm as if it were loaded.</a:t>
            </a:r>
            <a:endParaRPr lang="en-US" sz="2400" b="0" i="0" u="none" strike="noStrike" kern="0" cap="none" spc="0" normalizeH="0" baseline="0" noProof="0" dirty="0">
              <a:ln>
                <a:noFill/>
              </a:ln>
              <a:solidFill>
                <a:srgbClr val="FFFFFF"/>
              </a:solidFill>
              <a:effectLst/>
              <a:uLnTx/>
              <a:uFillTx/>
              <a:latin typeface="Oswald Light"/>
            </a:endParaRPr>
          </a:p>
          <a:p>
            <a:pPr marL="228600" marR="0" lvl="0" indent="-228600" algn="l" defTabSz="914400" rtl="0" eaLnBrk="1" fontAlgn="auto" latinLnBrk="0" hangingPunct="1">
              <a:lnSpc>
                <a:spcPct val="90000"/>
              </a:lnSpc>
              <a:spcBef>
                <a:spcPts val="1000"/>
              </a:spcBef>
              <a:spcAft>
                <a:spcPts val="0"/>
              </a:spcAft>
              <a:buClr>
                <a:srgbClr val="FAE809"/>
              </a:buClr>
              <a:buSzPct val="100000"/>
              <a:buFont typeface="Calibri"/>
              <a:buAutoNum type="arabicPeriod"/>
              <a:tabLst/>
              <a:defRPr/>
            </a:pPr>
            <a:r>
              <a:rPr kumimoji="0" lang="en-US" sz="2400" b="0" i="0" u="none" strike="noStrike" kern="0" cap="none" spc="0" normalizeH="0" baseline="0" noProof="0" dirty="0">
                <a:ln>
                  <a:noFill/>
                </a:ln>
                <a:solidFill>
                  <a:srgbClr val="FFFFFF"/>
                </a:solidFill>
                <a:effectLst/>
                <a:uLnTx/>
                <a:uFillTx/>
                <a:latin typeface="Oswald Light"/>
                <a:sym typeface="Ubuntu Light"/>
              </a:rPr>
              <a:t>Always point the muzzle in the safest direction.</a:t>
            </a:r>
            <a:endParaRPr lang="en-US" sz="2400" b="0" i="0" u="none" strike="noStrike" kern="0" cap="none" spc="0" normalizeH="0" baseline="0" noProof="0" dirty="0">
              <a:ln>
                <a:noFill/>
              </a:ln>
              <a:solidFill>
                <a:srgbClr val="FFFFFF"/>
              </a:solidFill>
              <a:effectLst/>
              <a:uLnTx/>
              <a:uFillTx/>
              <a:latin typeface="Oswald Light"/>
            </a:endParaRPr>
          </a:p>
          <a:p>
            <a:pPr marL="228600" marR="0" lvl="0" indent="-228600" algn="l" defTabSz="914400" rtl="0" eaLnBrk="1" fontAlgn="auto" latinLnBrk="0" hangingPunct="1">
              <a:lnSpc>
                <a:spcPct val="90000"/>
              </a:lnSpc>
              <a:spcBef>
                <a:spcPts val="1000"/>
              </a:spcBef>
              <a:spcAft>
                <a:spcPts val="0"/>
              </a:spcAft>
              <a:buClr>
                <a:srgbClr val="FAE809"/>
              </a:buClr>
              <a:buSzPct val="100000"/>
              <a:buFont typeface="Calibri"/>
              <a:buAutoNum type="arabicPeriod"/>
              <a:tabLst/>
              <a:defRPr/>
            </a:pPr>
            <a:r>
              <a:rPr kumimoji="0" lang="en-US" sz="2400" b="0" i="0" u="none" strike="noStrike" kern="0" cap="none" spc="0" normalizeH="0" baseline="0" noProof="0">
                <a:ln>
                  <a:noFill/>
                </a:ln>
                <a:solidFill>
                  <a:srgbClr val="FFFFFF"/>
                </a:solidFill>
                <a:effectLst/>
                <a:uLnTx/>
                <a:uFillTx/>
                <a:latin typeface="Oswald Light"/>
                <a:sym typeface="Ubuntu Light"/>
              </a:rPr>
              <a:t>Keep your finger off the trigger until you are ready to shoot.</a:t>
            </a:r>
            <a:endParaRPr lang="en-US" sz="2400" b="0" i="0" u="none" strike="noStrike" kern="0" cap="none" spc="0" normalizeH="0" baseline="0" noProof="0">
              <a:ln>
                <a:noFill/>
              </a:ln>
              <a:solidFill>
                <a:srgbClr val="FFFFFF"/>
              </a:solidFill>
              <a:effectLst/>
              <a:uLnTx/>
              <a:uFillTx/>
              <a:latin typeface="Oswald Light"/>
            </a:endParaRPr>
          </a:p>
          <a:p>
            <a:pPr marL="228600" marR="0" lvl="0" indent="-228600" algn="l" defTabSz="914400" rtl="0" eaLnBrk="1" fontAlgn="auto" latinLnBrk="0" hangingPunct="1">
              <a:lnSpc>
                <a:spcPct val="90000"/>
              </a:lnSpc>
              <a:spcBef>
                <a:spcPts val="1000"/>
              </a:spcBef>
              <a:spcAft>
                <a:spcPts val="0"/>
              </a:spcAft>
              <a:buClr>
                <a:srgbClr val="FAE809"/>
              </a:buClr>
              <a:buSzPct val="100000"/>
              <a:buFont typeface="Calibri"/>
              <a:buAutoNum type="arabicPeriod"/>
              <a:tabLst/>
              <a:defRPr/>
            </a:pPr>
            <a:r>
              <a:rPr kumimoji="0" lang="en-US" sz="2400" b="0" i="0" u="none" strike="noStrike" kern="0" cap="none" spc="0" normalizeH="0" baseline="0" noProof="0" dirty="0">
                <a:ln>
                  <a:noFill/>
                </a:ln>
                <a:solidFill>
                  <a:srgbClr val="FFFFFF"/>
                </a:solidFill>
                <a:effectLst/>
                <a:uLnTx/>
                <a:uFillTx/>
                <a:latin typeface="Oswald Light"/>
                <a:sym typeface="Ubuntu Light"/>
              </a:rPr>
              <a:t>Be sure of your target – and what’s beyond.</a:t>
            </a:r>
            <a:endParaRPr lang="en-US" sz="2400" b="0" i="0" u="none" strike="noStrike" kern="0" cap="none" spc="0" normalizeH="0" baseline="0" noProof="0" dirty="0">
              <a:ln>
                <a:noFill/>
              </a:ln>
              <a:solidFill>
                <a:srgbClr val="FFFFFF"/>
              </a:solidFill>
              <a:effectLst/>
              <a:uLnTx/>
              <a:uFillTx/>
              <a:latin typeface="Oswald Light"/>
            </a:endParaRPr>
          </a:p>
          <a:p>
            <a:pPr marL="228600" marR="0" lvl="0" indent="-228600" algn="l" defTabSz="914400" rtl="0" eaLnBrk="1" fontAlgn="auto" latinLnBrk="0" hangingPunct="1">
              <a:lnSpc>
                <a:spcPct val="90000"/>
              </a:lnSpc>
              <a:spcBef>
                <a:spcPts val="1000"/>
              </a:spcBef>
              <a:spcAft>
                <a:spcPts val="0"/>
              </a:spcAft>
              <a:buClr>
                <a:srgbClr val="FAE809"/>
              </a:buClr>
              <a:buSzPct val="100000"/>
              <a:buFont typeface="Calibri"/>
              <a:buAutoNum type="arabicPeriod"/>
              <a:tabLst/>
              <a:defRPr/>
            </a:pPr>
            <a:r>
              <a:rPr kumimoji="0" lang="en-US" sz="2400" b="0" i="0" u="none" strike="noStrike" kern="0" cap="none" spc="0" normalizeH="0" baseline="0" noProof="0" dirty="0">
                <a:ln>
                  <a:noFill/>
                </a:ln>
                <a:solidFill>
                  <a:srgbClr val="FFFFFF"/>
                </a:solidFill>
                <a:effectLst/>
                <a:uLnTx/>
                <a:uFillTx/>
                <a:latin typeface="Oswald Light"/>
                <a:sym typeface="Ubuntu Light"/>
              </a:rPr>
              <a:t>Know how to safely operate and maintain your firearm before shooting.</a:t>
            </a:r>
            <a:endParaRPr lang="en-US" sz="2400" b="0" i="0" u="none" strike="noStrike" kern="0" cap="none" spc="0" normalizeH="0" baseline="0" noProof="0" dirty="0">
              <a:ln>
                <a:noFill/>
              </a:ln>
              <a:solidFill>
                <a:srgbClr val="FFFFFF"/>
              </a:solidFill>
              <a:effectLst/>
              <a:uLnTx/>
              <a:uFillTx/>
              <a:latin typeface="Oswald Light"/>
            </a:endParaRPr>
          </a:p>
          <a:p>
            <a:pPr marL="228600" indent="-228600">
              <a:lnSpc>
                <a:spcPct val="90000"/>
              </a:lnSpc>
              <a:spcBef>
                <a:spcPts val="1000"/>
              </a:spcBef>
              <a:buClr>
                <a:srgbClr val="FAE809"/>
              </a:buClr>
              <a:buSzPct val="100000"/>
              <a:buFont typeface="Calibri"/>
              <a:buAutoNum type="arabicPeriod"/>
              <a:defRPr/>
            </a:pPr>
            <a:r>
              <a:rPr kumimoji="0" lang="en-US" sz="2400" b="0" i="0" u="none" strike="noStrike" kern="0" cap="none" spc="0" normalizeH="0" baseline="0" noProof="0" dirty="0">
                <a:ln>
                  <a:noFill/>
                </a:ln>
                <a:solidFill>
                  <a:srgbClr val="FFFFFF"/>
                </a:solidFill>
                <a:effectLst/>
                <a:uLnTx/>
                <a:uFillTx/>
                <a:latin typeface="Oswald Light"/>
                <a:sym typeface="Ubuntu Light"/>
              </a:rPr>
              <a:t>Be sure that</a:t>
            </a:r>
            <a:r>
              <a:rPr lang="en-US" sz="2400" kern="0" dirty="0">
                <a:solidFill>
                  <a:srgbClr val="FFFFFF"/>
                </a:solidFill>
                <a:latin typeface="Oswald Light"/>
              </a:rPr>
              <a:t> your firearm is safe to operate.</a:t>
            </a:r>
            <a:endParaRPr lang="en-US" sz="2400" b="0" i="0" u="none" strike="noStrike" kern="0" cap="none" spc="0" normalizeH="0" baseline="0" noProof="0" dirty="0">
              <a:ln>
                <a:noFill/>
              </a:ln>
              <a:solidFill>
                <a:srgbClr val="FFFFFF"/>
              </a:solidFill>
              <a:effectLst/>
              <a:uLnTx/>
              <a:uFillTx/>
              <a:latin typeface="Oswald Medium"/>
            </a:endParaRPr>
          </a:p>
          <a:p>
            <a:pPr marL="457200" marR="0" lvl="0" indent="-304800" algn="l" defTabSz="914400" rtl="0" eaLnBrk="1" fontAlgn="auto" latinLnBrk="0" hangingPunct="1">
              <a:lnSpc>
                <a:spcPct val="90000"/>
              </a:lnSpc>
              <a:spcBef>
                <a:spcPts val="1000"/>
              </a:spcBef>
              <a:spcAft>
                <a:spcPts val="0"/>
              </a:spcAft>
              <a:buClr>
                <a:srgbClr val="47702E"/>
              </a:buClr>
              <a:buSzPts val="2400"/>
              <a:buFont typeface="Calibri"/>
              <a:buNone/>
              <a:tabLst/>
              <a:defRPr/>
            </a:pPr>
            <a:endParaRPr lang="en-US" sz="2400" b="0" i="0" u="none" strike="noStrike" kern="0" cap="none" spc="0" normalizeH="0" baseline="0" noProof="0" dirty="0">
              <a:ln>
                <a:noFill/>
              </a:ln>
              <a:solidFill>
                <a:srgbClr val="FFFFFF"/>
              </a:solidFill>
              <a:effectLst/>
              <a:uLnTx/>
              <a:uFillTx/>
              <a:latin typeface="Oswald Medium"/>
            </a:endParaRPr>
          </a:p>
          <a:p>
            <a:pPr marL="0" marR="0" lvl="0" indent="0" algn="l" defTabSz="914400" rtl="0" eaLnBrk="1" fontAlgn="auto" latinLnBrk="0" hangingPunct="1">
              <a:lnSpc>
                <a:spcPct val="90000"/>
              </a:lnSpc>
              <a:spcBef>
                <a:spcPts val="1000"/>
              </a:spcBef>
              <a:spcAft>
                <a:spcPts val="0"/>
              </a:spcAft>
              <a:buClr>
                <a:srgbClr val="000000"/>
              </a:buClr>
              <a:buSzPts val="2800"/>
              <a:buFont typeface="Arial"/>
              <a:buNone/>
              <a:tabLst/>
              <a:defRPr/>
            </a:pPr>
            <a:endParaRPr kumimoji="0" lang="en-US" sz="1300" b="0" i="0" u="none" strike="noStrike" kern="0" cap="none" spc="0" normalizeH="0" baseline="0" noProof="0" dirty="0">
              <a:ln>
                <a:noFill/>
              </a:ln>
              <a:solidFill>
                <a:srgbClr val="2D2929"/>
              </a:solidFill>
              <a:effectLst/>
              <a:uLnTx/>
              <a:uFillTx/>
              <a:latin typeface="Ubuntu Light"/>
              <a:sym typeface="Ubuntu Light"/>
            </a:endParaRPr>
          </a:p>
        </p:txBody>
      </p:sp>
      <p:sp>
        <p:nvSpPr>
          <p:cNvPr id="13" name="Google Shape;144;p7">
            <a:extLst>
              <a:ext uri="{FF2B5EF4-FFF2-40B4-BE49-F238E27FC236}">
                <a16:creationId xmlns:a16="http://schemas.microsoft.com/office/drawing/2014/main" id="{E05098E3-EBE0-4855-050A-0A3049F36942}"/>
              </a:ext>
            </a:extLst>
          </p:cNvPr>
          <p:cNvSpPr txBox="1">
            <a:spLocks/>
          </p:cNvSpPr>
          <p:nvPr/>
        </p:nvSpPr>
        <p:spPr>
          <a:xfrm>
            <a:off x="6690030" y="1178634"/>
            <a:ext cx="4109486" cy="554729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2D2929"/>
              </a:buClr>
              <a:buSzPts val="1300"/>
              <a:buFont typeface="Ubuntu Light"/>
              <a:buNone/>
              <a:defRPr sz="1300" b="0" i="0" u="none" strike="noStrike" cap="none">
                <a:solidFill>
                  <a:srgbClr val="2D2929"/>
                </a:solidFill>
                <a:latin typeface="Ubuntu Light"/>
                <a:ea typeface="Ubuntu Light"/>
                <a:cs typeface="Ubuntu Light"/>
                <a:sym typeface="Ubuntu Light"/>
              </a:defRPr>
            </a:lvl1pPr>
            <a:lvl2pPr marL="914400" marR="0" lvl="1" indent="-311150" algn="l" rtl="0">
              <a:lnSpc>
                <a:spcPct val="100000"/>
              </a:lnSpc>
              <a:spcBef>
                <a:spcPts val="0"/>
              </a:spcBef>
              <a:spcAft>
                <a:spcPts val="0"/>
              </a:spcAft>
              <a:buClr>
                <a:srgbClr val="2D2929"/>
              </a:buClr>
              <a:buSzPts val="1300"/>
              <a:buFont typeface="Ubuntu Light"/>
              <a:buNone/>
              <a:defRPr sz="1300" b="0" i="0" u="none" strike="noStrike" cap="none">
                <a:solidFill>
                  <a:srgbClr val="2D2929"/>
                </a:solidFill>
                <a:latin typeface="Ubuntu Light"/>
                <a:ea typeface="Ubuntu Light"/>
                <a:cs typeface="Ubuntu Light"/>
                <a:sym typeface="Ubuntu Light"/>
              </a:defRPr>
            </a:lvl2pPr>
            <a:lvl3pPr marL="1371600" marR="0" lvl="2"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3pPr>
            <a:lvl4pPr marL="1828800" marR="0" lvl="3" indent="-304800" algn="l" rtl="0">
              <a:lnSpc>
                <a:spcPct val="100000"/>
              </a:lnSpc>
              <a:spcBef>
                <a:spcPts val="0"/>
              </a:spcBef>
              <a:spcAft>
                <a:spcPts val="0"/>
              </a:spcAft>
              <a:buClr>
                <a:srgbClr val="2D2929"/>
              </a:buClr>
              <a:buSzPts val="1200"/>
              <a:buFont typeface="Ubuntu Light"/>
              <a:buNone/>
              <a:defRPr sz="1200" b="0" i="0" u="none" strike="noStrike" cap="none">
                <a:solidFill>
                  <a:srgbClr val="2D2929"/>
                </a:solidFill>
                <a:latin typeface="Ubuntu Light"/>
                <a:ea typeface="Ubuntu Light"/>
                <a:cs typeface="Ubuntu Light"/>
                <a:sym typeface="Ubuntu Light"/>
              </a:defRPr>
            </a:lvl4pPr>
            <a:lvl5pPr marL="2286000" marR="0" lvl="4" indent="-298450" algn="l" rtl="0">
              <a:lnSpc>
                <a:spcPct val="100000"/>
              </a:lnSpc>
              <a:spcBef>
                <a:spcPts val="0"/>
              </a:spcBef>
              <a:spcAft>
                <a:spcPts val="0"/>
              </a:spcAft>
              <a:buClr>
                <a:srgbClr val="2D2929"/>
              </a:buClr>
              <a:buSzPts val="1100"/>
              <a:buFont typeface="Ubuntu Light"/>
              <a:buNone/>
              <a:defRPr sz="1100" b="0" i="0" u="none" strike="noStrike" cap="none">
                <a:solidFill>
                  <a:srgbClr val="2D2929"/>
                </a:solidFill>
                <a:latin typeface="Ubuntu Light"/>
                <a:ea typeface="Ubuntu Light"/>
                <a:cs typeface="Ubuntu Light"/>
                <a:sym typeface="Ubuntu Light"/>
              </a:defRPr>
            </a:lvl5pPr>
            <a:lvl6pPr marL="2743200" marR="0" lvl="5" indent="-298450" algn="l" rtl="0">
              <a:lnSpc>
                <a:spcPct val="100000"/>
              </a:lnSpc>
              <a:spcBef>
                <a:spcPts val="0"/>
              </a:spcBef>
              <a:spcAft>
                <a:spcPts val="0"/>
              </a:spcAft>
              <a:buClr>
                <a:srgbClr val="2D2929"/>
              </a:buClr>
              <a:buSzPts val="1100"/>
              <a:buFont typeface="Ubuntu Light"/>
              <a:buNone/>
              <a:defRPr sz="1100" b="0" i="0" u="none" strike="noStrike" cap="none">
                <a:solidFill>
                  <a:srgbClr val="2D2929"/>
                </a:solidFill>
                <a:latin typeface="Ubuntu Light"/>
                <a:ea typeface="Ubuntu Light"/>
                <a:cs typeface="Ubuntu Light"/>
                <a:sym typeface="Ubuntu Light"/>
              </a:defRPr>
            </a:lvl6pPr>
            <a:lvl7pPr marL="3200400" marR="0" lvl="6" indent="-292100" algn="l" rtl="0">
              <a:lnSpc>
                <a:spcPct val="100000"/>
              </a:lnSpc>
              <a:spcBef>
                <a:spcPts val="0"/>
              </a:spcBef>
              <a:spcAft>
                <a:spcPts val="0"/>
              </a:spcAft>
              <a:buClr>
                <a:srgbClr val="2D2929"/>
              </a:buClr>
              <a:buSzPts val="1000"/>
              <a:buFont typeface="Ubuntu Light"/>
              <a:buNone/>
              <a:defRPr sz="1000" b="0" i="0" u="none" strike="noStrike" cap="none">
                <a:solidFill>
                  <a:srgbClr val="2D2929"/>
                </a:solidFill>
                <a:latin typeface="Ubuntu Light"/>
                <a:ea typeface="Ubuntu Light"/>
                <a:cs typeface="Ubuntu Light"/>
                <a:sym typeface="Ubuntu Light"/>
              </a:defRPr>
            </a:lvl7pPr>
            <a:lvl8pPr marL="3657600" marR="0" lvl="7" indent="-292100" algn="l" rtl="0">
              <a:lnSpc>
                <a:spcPct val="100000"/>
              </a:lnSpc>
              <a:spcBef>
                <a:spcPts val="0"/>
              </a:spcBef>
              <a:spcAft>
                <a:spcPts val="0"/>
              </a:spcAft>
              <a:buClr>
                <a:srgbClr val="2D2929"/>
              </a:buClr>
              <a:buSzPts val="1000"/>
              <a:buFont typeface="Ubuntu Light"/>
              <a:buNone/>
              <a:defRPr sz="1000" b="0" i="0" u="none" strike="noStrike" cap="none">
                <a:solidFill>
                  <a:srgbClr val="2D2929"/>
                </a:solidFill>
                <a:latin typeface="Ubuntu Light"/>
                <a:ea typeface="Ubuntu Light"/>
                <a:cs typeface="Ubuntu Light"/>
                <a:sym typeface="Ubuntu Light"/>
              </a:defRPr>
            </a:lvl8pPr>
            <a:lvl9pPr marL="4114800" marR="0" lvl="8" indent="-285750" algn="l" rtl="0">
              <a:lnSpc>
                <a:spcPct val="100000"/>
              </a:lnSpc>
              <a:spcBef>
                <a:spcPts val="0"/>
              </a:spcBef>
              <a:spcAft>
                <a:spcPts val="0"/>
              </a:spcAft>
              <a:buClr>
                <a:srgbClr val="2D2929"/>
              </a:buClr>
              <a:buSzPts val="900"/>
              <a:buFont typeface="Ubuntu Light"/>
              <a:buNone/>
              <a:defRPr sz="900" b="0" i="0" u="none" strike="noStrike" cap="none">
                <a:solidFill>
                  <a:srgbClr val="2D2929"/>
                </a:solidFill>
                <a:latin typeface="Ubuntu Light"/>
                <a:ea typeface="Ubuntu Light"/>
                <a:cs typeface="Ubuntu Light"/>
                <a:sym typeface="Ubuntu Light"/>
              </a:defRPr>
            </a:lvl9pPr>
          </a:lstStyle>
          <a:p>
            <a:pPr marL="346075" marR="0" lvl="0" indent="-346075" algn="l" defTabSz="914400" rtl="0" eaLnBrk="1" fontAlgn="auto" latinLnBrk="0" hangingPunct="1">
              <a:lnSpc>
                <a:spcPct val="90000"/>
              </a:lnSpc>
              <a:spcBef>
                <a:spcPts val="0"/>
              </a:spcBef>
              <a:spcAft>
                <a:spcPts val="0"/>
              </a:spcAft>
              <a:buClr>
                <a:srgbClr val="FFFF00"/>
              </a:buClr>
              <a:buSzPct val="100000"/>
              <a:buFont typeface="Calibri"/>
              <a:buAutoNum type="arabicPeriod" startAt="7"/>
              <a:tabLst/>
              <a:defRPr/>
            </a:pPr>
            <a:r>
              <a:rPr kumimoji="0" lang="en-US" sz="2400" b="0" i="0" u="none" strike="noStrike" kern="0" cap="none" spc="0" normalizeH="0" baseline="0" noProof="0">
                <a:ln>
                  <a:noFill/>
                </a:ln>
                <a:solidFill>
                  <a:srgbClr val="FFFFFF"/>
                </a:solidFill>
                <a:effectLst/>
                <a:uLnTx/>
                <a:uFillTx/>
                <a:latin typeface="Oswald Light"/>
                <a:sym typeface="Ubuntu Light"/>
              </a:rPr>
              <a:t>Be sure your firearm and ammunition are compatible.</a:t>
            </a:r>
            <a:endParaRPr lang="en-US" sz="2400" b="0" i="0" u="none" strike="noStrike" kern="0" cap="none" spc="0" normalizeH="0" baseline="0" noProof="0">
              <a:ln>
                <a:noFill/>
              </a:ln>
              <a:solidFill>
                <a:srgbClr val="FFFFFF"/>
              </a:solidFill>
              <a:effectLst/>
              <a:uLnTx/>
              <a:uFillTx/>
              <a:latin typeface="Oswald Light"/>
            </a:endParaRPr>
          </a:p>
          <a:p>
            <a:pPr marL="346075" marR="0" lvl="0" indent="-346075" algn="l" defTabSz="914400" rtl="0" eaLnBrk="1" fontAlgn="auto" latinLnBrk="0" hangingPunct="1">
              <a:lnSpc>
                <a:spcPct val="90000"/>
              </a:lnSpc>
              <a:spcBef>
                <a:spcPts val="1000"/>
              </a:spcBef>
              <a:spcAft>
                <a:spcPts val="0"/>
              </a:spcAft>
              <a:buClr>
                <a:srgbClr val="FFFF00"/>
              </a:buClr>
              <a:buSzPct val="100000"/>
              <a:buFont typeface="Calibri"/>
              <a:buAutoNum type="arabicPeriod" startAt="7"/>
              <a:tabLst/>
              <a:defRPr/>
            </a:pPr>
            <a:r>
              <a:rPr kumimoji="0" lang="en-US" sz="2400" b="0" i="0" u="none" strike="noStrike" kern="0" cap="none" spc="0" normalizeH="0" baseline="0" noProof="0">
                <a:ln>
                  <a:noFill/>
                </a:ln>
                <a:solidFill>
                  <a:srgbClr val="FFFFFF"/>
                </a:solidFill>
                <a:effectLst/>
                <a:uLnTx/>
                <a:uFillTx/>
                <a:latin typeface="Oswald Light"/>
                <a:sym typeface="Ubuntu Light"/>
              </a:rPr>
              <a:t>Wear eye and ear protection when shooting.</a:t>
            </a:r>
            <a:endParaRPr lang="en-US" sz="2400" b="0" i="0" u="none" strike="noStrike" kern="0" cap="none" spc="0" normalizeH="0" baseline="0" noProof="0">
              <a:ln>
                <a:noFill/>
              </a:ln>
              <a:solidFill>
                <a:srgbClr val="FFFFFF"/>
              </a:solidFill>
              <a:effectLst/>
              <a:uLnTx/>
              <a:uFillTx/>
              <a:latin typeface="Oswald Light"/>
            </a:endParaRPr>
          </a:p>
          <a:p>
            <a:pPr marL="346075" marR="0" lvl="0" indent="-346075" algn="l" defTabSz="914400" rtl="0" eaLnBrk="1" fontAlgn="auto" latinLnBrk="0" hangingPunct="1">
              <a:lnSpc>
                <a:spcPct val="90000"/>
              </a:lnSpc>
              <a:spcBef>
                <a:spcPts val="1000"/>
              </a:spcBef>
              <a:spcAft>
                <a:spcPts val="0"/>
              </a:spcAft>
              <a:buClr>
                <a:srgbClr val="FFFF00"/>
              </a:buClr>
              <a:buSzPct val="100000"/>
              <a:buFont typeface="Calibri"/>
              <a:buAutoNum type="arabicPeriod" startAt="7"/>
              <a:tabLst/>
              <a:defRPr/>
            </a:pPr>
            <a:r>
              <a:rPr kumimoji="0" lang="en-US" sz="2400" b="0" i="0" u="none" strike="noStrike" kern="0" cap="none" spc="0" normalizeH="0" baseline="0" noProof="0">
                <a:ln>
                  <a:noFill/>
                </a:ln>
                <a:solidFill>
                  <a:srgbClr val="FFFFFF"/>
                </a:solidFill>
                <a:effectLst/>
                <a:uLnTx/>
                <a:uFillTx/>
                <a:latin typeface="Oswald Light"/>
                <a:sym typeface="Ubuntu Light"/>
              </a:rPr>
              <a:t>Never use alcohol or other drugs when operating or cleaning firearms.</a:t>
            </a:r>
            <a:endParaRPr lang="en-US" sz="2400" b="0" i="0" u="none" strike="noStrike" kern="0" cap="none" spc="0" normalizeH="0" baseline="0" noProof="0">
              <a:ln>
                <a:noFill/>
              </a:ln>
              <a:solidFill>
                <a:srgbClr val="FFFFFF"/>
              </a:solidFill>
              <a:effectLst/>
              <a:uLnTx/>
              <a:uFillTx/>
              <a:latin typeface="Oswald Light"/>
            </a:endParaRPr>
          </a:p>
          <a:p>
            <a:pPr marL="346075" marR="0" lvl="0" indent="-346075" algn="l" defTabSz="914400" rtl="0" eaLnBrk="1" fontAlgn="auto" latinLnBrk="0" hangingPunct="1">
              <a:lnSpc>
                <a:spcPct val="90000"/>
              </a:lnSpc>
              <a:spcBef>
                <a:spcPts val="1000"/>
              </a:spcBef>
              <a:spcAft>
                <a:spcPts val="0"/>
              </a:spcAft>
              <a:buClr>
                <a:srgbClr val="FFFF00"/>
              </a:buClr>
              <a:buSzPct val="100000"/>
              <a:buFont typeface="Calibri"/>
              <a:buAutoNum type="arabicPeriod" startAt="7"/>
              <a:tabLst/>
              <a:defRPr/>
            </a:pPr>
            <a:r>
              <a:rPr kumimoji="0" lang="en-US" sz="2400" b="0" i="0" u="none" strike="noStrike" kern="0" cap="none" spc="0" normalizeH="0" baseline="0" noProof="0">
                <a:ln>
                  <a:noFill/>
                </a:ln>
                <a:solidFill>
                  <a:srgbClr val="FFFFFF"/>
                </a:solidFill>
                <a:effectLst/>
                <a:uLnTx/>
                <a:uFillTx/>
                <a:latin typeface="Oswald Light"/>
                <a:sym typeface="Ubuntu Light"/>
              </a:rPr>
              <a:t>Safely store all guns to prevent theft and unauthorized access.</a:t>
            </a:r>
            <a:endParaRPr lang="en-US" sz="2400" b="0" i="0" u="none" strike="noStrike" kern="0" cap="none" spc="0" normalizeH="0" baseline="0" noProof="0">
              <a:ln>
                <a:noFill/>
              </a:ln>
              <a:solidFill>
                <a:srgbClr val="FFFFFF"/>
              </a:solidFill>
              <a:effectLst/>
              <a:uLnTx/>
              <a:uFillTx/>
              <a:latin typeface="Oswald Light"/>
            </a:endParaRPr>
          </a:p>
          <a:p>
            <a:pPr marL="346075" indent="-346075">
              <a:lnSpc>
                <a:spcPct val="90000"/>
              </a:lnSpc>
              <a:spcBef>
                <a:spcPts val="1000"/>
              </a:spcBef>
              <a:buClr>
                <a:srgbClr val="FFFF00"/>
              </a:buClr>
              <a:buSzPct val="100000"/>
              <a:buFont typeface="Calibri"/>
              <a:buAutoNum type="arabicPeriod" startAt="7"/>
              <a:defRPr/>
            </a:pPr>
            <a:r>
              <a:rPr kumimoji="0" lang="en-US" sz="2400" b="1" i="0" u="none" strike="noStrike" kern="0" cap="none" spc="0" normalizeH="0" baseline="0" noProof="0">
                <a:ln>
                  <a:noFill/>
                </a:ln>
                <a:solidFill>
                  <a:srgbClr val="29ABE2"/>
                </a:solidFill>
                <a:effectLst/>
                <a:uLnTx/>
                <a:uFillTx/>
                <a:latin typeface="Oswald Light"/>
                <a:sym typeface="Ubuntu Light"/>
              </a:rPr>
              <a:t>Consider temporary off-site storage or</a:t>
            </a:r>
            <a:r>
              <a:rPr lang="en-US" sz="2400" b="1" kern="0">
                <a:solidFill>
                  <a:srgbClr val="29ABE2"/>
                </a:solidFill>
                <a:latin typeface="Oswald Light"/>
              </a:rPr>
              <a:t> use</a:t>
            </a:r>
            <a:r>
              <a:rPr kumimoji="0" lang="en-US" sz="2400" b="1" i="0" u="none" strike="noStrike" kern="0" cap="none" spc="0" normalizeH="0" baseline="0" noProof="0">
                <a:ln>
                  <a:noFill/>
                </a:ln>
                <a:solidFill>
                  <a:srgbClr val="29ABE2"/>
                </a:solidFill>
                <a:effectLst/>
                <a:uLnTx/>
                <a:uFillTx/>
                <a:latin typeface="Oswald Light"/>
                <a:sym typeface="Ubuntu Light"/>
              </a:rPr>
              <a:t> safe storage strategies if someone in the home</a:t>
            </a:r>
            <a:r>
              <a:rPr kumimoji="0" lang="en-US" sz="2400" b="1" i="0" u="none" strike="noStrike" kern="0" cap="none" spc="0" normalizeH="0" noProof="0">
                <a:ln>
                  <a:noFill/>
                </a:ln>
                <a:solidFill>
                  <a:srgbClr val="29ABE2"/>
                </a:solidFill>
                <a:effectLst/>
                <a:uLnTx/>
                <a:uFillTx/>
                <a:latin typeface="Oswald Light"/>
                <a:sym typeface="Ubuntu Light"/>
              </a:rPr>
              <a:t> may be suicidal </a:t>
            </a:r>
            <a:r>
              <a:rPr kumimoji="0" lang="en-US" sz="2400" b="1" i="0" u="none" strike="noStrike" kern="0" cap="none" spc="0" normalizeH="0" baseline="0" noProof="0">
                <a:ln>
                  <a:noFill/>
                </a:ln>
                <a:solidFill>
                  <a:srgbClr val="29ABE2"/>
                </a:solidFill>
                <a:effectLst/>
                <a:uLnTx/>
                <a:uFillTx/>
                <a:latin typeface="Oswald Light"/>
                <a:sym typeface="Ubuntu Light"/>
              </a:rPr>
              <a:t>or is going through a rough time.</a:t>
            </a:r>
            <a:endParaRPr lang="en-US" sz="2400" b="1" i="0" u="none" strike="noStrike" kern="0" cap="none" spc="0" normalizeH="0" baseline="0" noProof="0">
              <a:ln>
                <a:noFill/>
              </a:ln>
              <a:solidFill>
                <a:srgbClr val="29ABE2"/>
              </a:solidFill>
              <a:effectLst/>
              <a:uLnTx/>
              <a:uFillTx/>
              <a:latin typeface="Oswald Light"/>
            </a:endParaRPr>
          </a:p>
        </p:txBody>
      </p:sp>
      <p:pic>
        <p:nvPicPr>
          <p:cNvPr id="14" name="Picture 13" descr="Icon&#10;&#10;Description automatically generated">
            <a:extLst>
              <a:ext uri="{FF2B5EF4-FFF2-40B4-BE49-F238E27FC236}">
                <a16:creationId xmlns:a16="http://schemas.microsoft.com/office/drawing/2014/main" id="{90F944C4-6EFE-24BD-20EA-57AE1824B22A}"/>
              </a:ext>
            </a:extLst>
          </p:cNvPr>
          <p:cNvPicPr>
            <a:picLocks noChangeAspect="1"/>
          </p:cNvPicPr>
          <p:nvPr/>
        </p:nvPicPr>
        <p:blipFill>
          <a:blip r:embed="rId4"/>
          <a:stretch>
            <a:fillRect/>
          </a:stretch>
        </p:blipFill>
        <p:spPr>
          <a:xfrm>
            <a:off x="10472074" y="5223535"/>
            <a:ext cx="1118121" cy="1118121"/>
          </a:xfrm>
          <a:prstGeom prst="rect">
            <a:avLst/>
          </a:prstGeom>
        </p:spPr>
      </p:pic>
    </p:spTree>
    <p:extLst>
      <p:ext uri="{BB962C8B-B14F-4D97-AF65-F5344CB8AC3E}">
        <p14:creationId xmlns:p14="http://schemas.microsoft.com/office/powerpoint/2010/main" val="114863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81C863-543D-1A20-3522-AC70BAF1996A}"/>
              </a:ext>
            </a:extLst>
          </p:cNvPr>
          <p:cNvPicPr>
            <a:picLocks noChangeAspect="1"/>
          </p:cNvPicPr>
          <p:nvPr/>
        </p:nvPicPr>
        <p:blipFill>
          <a:blip r:embed="rId3"/>
          <a:stretch>
            <a:fillRect/>
          </a:stretch>
        </p:blipFill>
        <p:spPr>
          <a:xfrm>
            <a:off x="506386" y="1401849"/>
            <a:ext cx="6172657" cy="4115105"/>
          </a:xfrm>
          <a:prstGeom prst="rect">
            <a:avLst/>
          </a:prstGeom>
        </p:spPr>
      </p:pic>
      <p:sp>
        <p:nvSpPr>
          <p:cNvPr id="5" name="Google Shape;295;p39">
            <a:extLst>
              <a:ext uri="{FF2B5EF4-FFF2-40B4-BE49-F238E27FC236}">
                <a16:creationId xmlns:a16="http://schemas.microsoft.com/office/drawing/2014/main" id="{2A84473F-3FE3-18DE-2CAB-B0C6E6FD87BD}"/>
              </a:ext>
            </a:extLst>
          </p:cNvPr>
          <p:cNvSpPr txBox="1">
            <a:spLocks/>
          </p:cNvSpPr>
          <p:nvPr/>
        </p:nvSpPr>
        <p:spPr>
          <a:xfrm>
            <a:off x="6860017" y="1401849"/>
            <a:ext cx="4484257" cy="206696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F4EFEA"/>
              </a:buClr>
              <a:buSzPts val="2400"/>
              <a:buFont typeface="Oswald SemiBold"/>
              <a:buNone/>
              <a:defRPr sz="2400" b="1" i="0" u="none" strike="noStrike" cap="none">
                <a:solidFill>
                  <a:srgbClr val="F4EFEA"/>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F4EFEA"/>
              </a:buClr>
              <a:buSzPts val="4000"/>
              <a:buFont typeface="Arvo"/>
              <a:buNone/>
              <a:defRPr sz="4000" b="0" i="0" u="none" strike="noStrike" cap="none">
                <a:solidFill>
                  <a:srgbClr val="F4EFEA"/>
                </a:solidFill>
                <a:latin typeface="Arvo"/>
                <a:ea typeface="Arvo"/>
                <a:cs typeface="Arvo"/>
                <a:sym typeface="Arvo"/>
              </a:defRPr>
            </a:lvl2pPr>
            <a:lvl3pPr marR="0" lvl="2" algn="l" rtl="0">
              <a:lnSpc>
                <a:spcPct val="100000"/>
              </a:lnSpc>
              <a:spcBef>
                <a:spcPts val="0"/>
              </a:spcBef>
              <a:spcAft>
                <a:spcPts val="0"/>
              </a:spcAft>
              <a:buClr>
                <a:srgbClr val="F4EFEA"/>
              </a:buClr>
              <a:buSzPts val="4000"/>
              <a:buFont typeface="Arvo"/>
              <a:buNone/>
              <a:defRPr sz="4000" b="0" i="0" u="none" strike="noStrike" cap="none">
                <a:solidFill>
                  <a:srgbClr val="F4EFEA"/>
                </a:solidFill>
                <a:latin typeface="Arvo"/>
                <a:ea typeface="Arvo"/>
                <a:cs typeface="Arvo"/>
                <a:sym typeface="Arvo"/>
              </a:defRPr>
            </a:lvl3pPr>
            <a:lvl4pPr marR="0" lvl="3" algn="l" rtl="0">
              <a:lnSpc>
                <a:spcPct val="100000"/>
              </a:lnSpc>
              <a:spcBef>
                <a:spcPts val="0"/>
              </a:spcBef>
              <a:spcAft>
                <a:spcPts val="0"/>
              </a:spcAft>
              <a:buClr>
                <a:srgbClr val="F4EFEA"/>
              </a:buClr>
              <a:buSzPts val="4000"/>
              <a:buFont typeface="Arvo"/>
              <a:buNone/>
              <a:defRPr sz="4000" b="0" i="0" u="none" strike="noStrike" cap="none">
                <a:solidFill>
                  <a:srgbClr val="F4EFEA"/>
                </a:solidFill>
                <a:latin typeface="Arvo"/>
                <a:ea typeface="Arvo"/>
                <a:cs typeface="Arvo"/>
                <a:sym typeface="Arvo"/>
              </a:defRPr>
            </a:lvl4pPr>
            <a:lvl5pPr marR="0" lvl="4" algn="l" rtl="0">
              <a:lnSpc>
                <a:spcPct val="100000"/>
              </a:lnSpc>
              <a:spcBef>
                <a:spcPts val="0"/>
              </a:spcBef>
              <a:spcAft>
                <a:spcPts val="0"/>
              </a:spcAft>
              <a:buClr>
                <a:srgbClr val="F4EFEA"/>
              </a:buClr>
              <a:buSzPts val="4000"/>
              <a:buFont typeface="Arvo"/>
              <a:buNone/>
              <a:defRPr sz="4000" b="0" i="0" u="none" strike="noStrike" cap="none">
                <a:solidFill>
                  <a:srgbClr val="F4EFEA"/>
                </a:solidFill>
                <a:latin typeface="Arvo"/>
                <a:ea typeface="Arvo"/>
                <a:cs typeface="Arvo"/>
                <a:sym typeface="Arvo"/>
              </a:defRPr>
            </a:lvl5pPr>
            <a:lvl6pPr marR="0" lvl="5" algn="l" rtl="0">
              <a:lnSpc>
                <a:spcPct val="100000"/>
              </a:lnSpc>
              <a:spcBef>
                <a:spcPts val="0"/>
              </a:spcBef>
              <a:spcAft>
                <a:spcPts val="0"/>
              </a:spcAft>
              <a:buClr>
                <a:srgbClr val="F4EFEA"/>
              </a:buClr>
              <a:buSzPts val="4000"/>
              <a:buFont typeface="Arvo"/>
              <a:buNone/>
              <a:defRPr sz="4000" b="0" i="0" u="none" strike="noStrike" cap="none">
                <a:solidFill>
                  <a:srgbClr val="F4EFEA"/>
                </a:solidFill>
                <a:latin typeface="Arvo"/>
                <a:ea typeface="Arvo"/>
                <a:cs typeface="Arvo"/>
                <a:sym typeface="Arvo"/>
              </a:defRPr>
            </a:lvl6pPr>
            <a:lvl7pPr marR="0" lvl="6" algn="l" rtl="0">
              <a:lnSpc>
                <a:spcPct val="100000"/>
              </a:lnSpc>
              <a:spcBef>
                <a:spcPts val="0"/>
              </a:spcBef>
              <a:spcAft>
                <a:spcPts val="0"/>
              </a:spcAft>
              <a:buClr>
                <a:srgbClr val="F4EFEA"/>
              </a:buClr>
              <a:buSzPts val="4000"/>
              <a:buFont typeface="Arvo"/>
              <a:buNone/>
              <a:defRPr sz="4000" b="0" i="0" u="none" strike="noStrike" cap="none">
                <a:solidFill>
                  <a:srgbClr val="F4EFEA"/>
                </a:solidFill>
                <a:latin typeface="Arvo"/>
                <a:ea typeface="Arvo"/>
                <a:cs typeface="Arvo"/>
                <a:sym typeface="Arvo"/>
              </a:defRPr>
            </a:lvl7pPr>
            <a:lvl8pPr marR="0" lvl="7" algn="l" rtl="0">
              <a:lnSpc>
                <a:spcPct val="100000"/>
              </a:lnSpc>
              <a:spcBef>
                <a:spcPts val="0"/>
              </a:spcBef>
              <a:spcAft>
                <a:spcPts val="0"/>
              </a:spcAft>
              <a:buClr>
                <a:srgbClr val="F4EFEA"/>
              </a:buClr>
              <a:buSzPts val="4000"/>
              <a:buFont typeface="Arvo"/>
              <a:buNone/>
              <a:defRPr sz="4000" b="0" i="0" u="none" strike="noStrike" cap="none">
                <a:solidFill>
                  <a:srgbClr val="F4EFEA"/>
                </a:solidFill>
                <a:latin typeface="Arvo"/>
                <a:ea typeface="Arvo"/>
                <a:cs typeface="Arvo"/>
                <a:sym typeface="Arvo"/>
              </a:defRPr>
            </a:lvl8pPr>
            <a:lvl9pPr marR="0" lvl="8" algn="l" rtl="0">
              <a:lnSpc>
                <a:spcPct val="100000"/>
              </a:lnSpc>
              <a:spcBef>
                <a:spcPts val="0"/>
              </a:spcBef>
              <a:spcAft>
                <a:spcPts val="0"/>
              </a:spcAft>
              <a:buClr>
                <a:srgbClr val="F4EFEA"/>
              </a:buClr>
              <a:buSzPts val="4000"/>
              <a:buFont typeface="Arvo"/>
              <a:buNone/>
              <a:defRPr sz="4000" b="0" i="0" u="none" strike="noStrike" cap="none">
                <a:solidFill>
                  <a:srgbClr val="F4EFEA"/>
                </a:solidFill>
                <a:latin typeface="Arvo"/>
                <a:ea typeface="Arvo"/>
                <a:cs typeface="Arvo"/>
                <a:sym typeface="Arvo"/>
              </a:defRPr>
            </a:lvl9pPr>
          </a:lstStyle>
          <a:p>
            <a:pPr marL="76200" marR="0" lvl="0" indent="0" algn="l" defTabSz="914400" rtl="0" eaLnBrk="1" fontAlgn="auto" latinLnBrk="0" hangingPunct="1">
              <a:lnSpc>
                <a:spcPct val="115000"/>
              </a:lnSpc>
              <a:spcBef>
                <a:spcPts val="0"/>
              </a:spcBef>
              <a:spcAft>
                <a:spcPts val="0"/>
              </a:spcAft>
              <a:buClr>
                <a:srgbClr val="FFFFFF"/>
              </a:buClr>
              <a:buSzPts val="2400"/>
              <a:buFont typeface="Oswald SemiBold"/>
              <a:buNone/>
              <a:tabLst/>
              <a:defRPr/>
            </a:pPr>
            <a:r>
              <a:rPr kumimoji="0" lang="en-US" sz="3600" b="1" i="0" u="none" strike="noStrike" kern="0" spc="0" normalizeH="0" noProof="0">
                <a:ln>
                  <a:noFill/>
                </a:ln>
                <a:solidFill>
                  <a:srgbClr val="FFFF00"/>
                </a:solidFill>
                <a:effectLst/>
                <a:uLnTx/>
                <a:uFillTx/>
                <a:latin typeface="Oswald SemiBold"/>
                <a:sym typeface="Oswald SemiBold"/>
              </a:rPr>
              <a:t>Consider temporary off-site storage or safe storage strategies</a:t>
            </a:r>
          </a:p>
        </p:txBody>
      </p:sp>
      <p:sp>
        <p:nvSpPr>
          <p:cNvPr id="6" name="Google Shape;298;p39">
            <a:extLst>
              <a:ext uri="{FF2B5EF4-FFF2-40B4-BE49-F238E27FC236}">
                <a16:creationId xmlns:a16="http://schemas.microsoft.com/office/drawing/2014/main" id="{35572571-31FD-5468-DC0C-438114F70C8D}"/>
              </a:ext>
            </a:extLst>
          </p:cNvPr>
          <p:cNvSpPr txBox="1">
            <a:spLocks/>
          </p:cNvSpPr>
          <p:nvPr/>
        </p:nvSpPr>
        <p:spPr>
          <a:xfrm>
            <a:off x="6946213" y="3427729"/>
            <a:ext cx="4398061" cy="17570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2D2929"/>
              </a:buClr>
              <a:buSzPts val="1300"/>
              <a:buFont typeface="Ubuntu Light"/>
              <a:buNone/>
              <a:defRPr sz="1300" b="0" i="0" u="none" strike="noStrike" cap="none">
                <a:solidFill>
                  <a:srgbClr val="FFFFFF"/>
                </a:solidFill>
                <a:latin typeface="Ubuntu Light"/>
                <a:ea typeface="Ubuntu Light"/>
                <a:cs typeface="Ubuntu Light"/>
                <a:sym typeface="Ubuntu Light"/>
              </a:defRPr>
            </a:lvl1pPr>
            <a:lvl2pPr marL="914400" marR="0" lvl="1" indent="-311150" algn="l" rtl="0">
              <a:lnSpc>
                <a:spcPct val="100000"/>
              </a:lnSpc>
              <a:spcBef>
                <a:spcPts val="0"/>
              </a:spcBef>
              <a:spcAft>
                <a:spcPts val="0"/>
              </a:spcAft>
              <a:buClr>
                <a:srgbClr val="2D2929"/>
              </a:buClr>
              <a:buSzPts val="1300"/>
              <a:buFont typeface="Ubuntu Light"/>
              <a:buNone/>
              <a:defRPr sz="1300" b="0" i="0" u="none" strike="noStrike" cap="none">
                <a:solidFill>
                  <a:srgbClr val="FFFFFF"/>
                </a:solidFill>
                <a:latin typeface="Ubuntu Light"/>
                <a:ea typeface="Ubuntu Light"/>
                <a:cs typeface="Ubuntu Light"/>
                <a:sym typeface="Ubuntu Light"/>
              </a:defRPr>
            </a:lvl2pPr>
            <a:lvl3pPr marL="1371600" marR="0" lvl="2" indent="-304800" algn="l" rtl="0">
              <a:lnSpc>
                <a:spcPct val="100000"/>
              </a:lnSpc>
              <a:spcBef>
                <a:spcPts val="0"/>
              </a:spcBef>
              <a:spcAft>
                <a:spcPts val="0"/>
              </a:spcAft>
              <a:buClr>
                <a:srgbClr val="2D2929"/>
              </a:buClr>
              <a:buSzPts val="1200"/>
              <a:buFont typeface="Ubuntu Light"/>
              <a:buNone/>
              <a:defRPr sz="1200" b="0" i="0" u="none" strike="noStrike" cap="none">
                <a:solidFill>
                  <a:srgbClr val="FFFFFF"/>
                </a:solidFill>
                <a:latin typeface="Ubuntu Light"/>
                <a:ea typeface="Ubuntu Light"/>
                <a:cs typeface="Ubuntu Light"/>
                <a:sym typeface="Ubuntu Light"/>
              </a:defRPr>
            </a:lvl3pPr>
            <a:lvl4pPr marL="1828800" marR="0" lvl="3" indent="-304800" algn="l" rtl="0">
              <a:lnSpc>
                <a:spcPct val="100000"/>
              </a:lnSpc>
              <a:spcBef>
                <a:spcPts val="0"/>
              </a:spcBef>
              <a:spcAft>
                <a:spcPts val="0"/>
              </a:spcAft>
              <a:buClr>
                <a:srgbClr val="2D2929"/>
              </a:buClr>
              <a:buSzPts val="1200"/>
              <a:buFont typeface="Ubuntu Light"/>
              <a:buNone/>
              <a:defRPr sz="1200" b="0" i="0" u="none" strike="noStrike" cap="none">
                <a:solidFill>
                  <a:srgbClr val="FFFFFF"/>
                </a:solidFill>
                <a:latin typeface="Ubuntu Light"/>
                <a:ea typeface="Ubuntu Light"/>
                <a:cs typeface="Ubuntu Light"/>
                <a:sym typeface="Ubuntu Light"/>
              </a:defRPr>
            </a:lvl4pPr>
            <a:lvl5pPr marL="2286000" marR="0" lvl="4" indent="-298450" algn="l" rtl="0">
              <a:lnSpc>
                <a:spcPct val="100000"/>
              </a:lnSpc>
              <a:spcBef>
                <a:spcPts val="0"/>
              </a:spcBef>
              <a:spcAft>
                <a:spcPts val="0"/>
              </a:spcAft>
              <a:buClr>
                <a:srgbClr val="2D2929"/>
              </a:buClr>
              <a:buSzPts val="1100"/>
              <a:buFont typeface="Ubuntu Light"/>
              <a:buNone/>
              <a:defRPr sz="1100" b="0" i="0" u="none" strike="noStrike" cap="none">
                <a:solidFill>
                  <a:srgbClr val="FFFFFF"/>
                </a:solidFill>
                <a:latin typeface="Ubuntu Light"/>
                <a:ea typeface="Ubuntu Light"/>
                <a:cs typeface="Ubuntu Light"/>
                <a:sym typeface="Ubuntu Light"/>
              </a:defRPr>
            </a:lvl5pPr>
            <a:lvl6pPr marL="2743200" marR="0" lvl="5" indent="-298450" algn="l" rtl="0">
              <a:lnSpc>
                <a:spcPct val="100000"/>
              </a:lnSpc>
              <a:spcBef>
                <a:spcPts val="0"/>
              </a:spcBef>
              <a:spcAft>
                <a:spcPts val="0"/>
              </a:spcAft>
              <a:buClr>
                <a:srgbClr val="2D2929"/>
              </a:buClr>
              <a:buSzPts val="1100"/>
              <a:buFont typeface="Ubuntu Light"/>
              <a:buNone/>
              <a:defRPr sz="1100" b="0" i="0" u="none" strike="noStrike" cap="none">
                <a:solidFill>
                  <a:srgbClr val="FFFFFF"/>
                </a:solidFill>
                <a:latin typeface="Ubuntu Light"/>
                <a:ea typeface="Ubuntu Light"/>
                <a:cs typeface="Ubuntu Light"/>
                <a:sym typeface="Ubuntu Light"/>
              </a:defRPr>
            </a:lvl6pPr>
            <a:lvl7pPr marL="3200400" marR="0" lvl="6" indent="-292100" algn="l" rtl="0">
              <a:lnSpc>
                <a:spcPct val="100000"/>
              </a:lnSpc>
              <a:spcBef>
                <a:spcPts val="0"/>
              </a:spcBef>
              <a:spcAft>
                <a:spcPts val="0"/>
              </a:spcAft>
              <a:buClr>
                <a:srgbClr val="2D2929"/>
              </a:buClr>
              <a:buSzPts val="1000"/>
              <a:buFont typeface="Ubuntu Light"/>
              <a:buNone/>
              <a:defRPr sz="1000" b="0" i="0" u="none" strike="noStrike" cap="none">
                <a:solidFill>
                  <a:srgbClr val="FFFFFF"/>
                </a:solidFill>
                <a:latin typeface="Ubuntu Light"/>
                <a:ea typeface="Ubuntu Light"/>
                <a:cs typeface="Ubuntu Light"/>
                <a:sym typeface="Ubuntu Light"/>
              </a:defRPr>
            </a:lvl7pPr>
            <a:lvl8pPr marL="3657600" marR="0" lvl="7" indent="-292100" algn="l" rtl="0">
              <a:lnSpc>
                <a:spcPct val="100000"/>
              </a:lnSpc>
              <a:spcBef>
                <a:spcPts val="0"/>
              </a:spcBef>
              <a:spcAft>
                <a:spcPts val="0"/>
              </a:spcAft>
              <a:buClr>
                <a:srgbClr val="2D2929"/>
              </a:buClr>
              <a:buSzPts val="1000"/>
              <a:buFont typeface="Ubuntu Light"/>
              <a:buNone/>
              <a:defRPr sz="1000" b="0" i="0" u="none" strike="noStrike" cap="none">
                <a:solidFill>
                  <a:srgbClr val="FFFFFF"/>
                </a:solidFill>
                <a:latin typeface="Ubuntu Light"/>
                <a:ea typeface="Ubuntu Light"/>
                <a:cs typeface="Ubuntu Light"/>
                <a:sym typeface="Ubuntu Light"/>
              </a:defRPr>
            </a:lvl8pPr>
            <a:lvl9pPr marL="4114800" marR="0" lvl="8" indent="-285750" algn="l" rtl="0">
              <a:lnSpc>
                <a:spcPct val="100000"/>
              </a:lnSpc>
              <a:spcBef>
                <a:spcPts val="0"/>
              </a:spcBef>
              <a:spcAft>
                <a:spcPts val="0"/>
              </a:spcAft>
              <a:buClr>
                <a:srgbClr val="2D2929"/>
              </a:buClr>
              <a:buSzPts val="900"/>
              <a:buFont typeface="Ubuntu Light"/>
              <a:buNone/>
              <a:defRPr sz="900" b="0" i="0" u="none" strike="noStrike" cap="none">
                <a:solidFill>
                  <a:srgbClr val="FFFFFF"/>
                </a:solidFill>
                <a:latin typeface="Ubuntu Light"/>
                <a:ea typeface="Ubuntu Light"/>
                <a:cs typeface="Ubuntu Light"/>
                <a:sym typeface="Ubuntu Light"/>
              </a:defRPr>
            </a:lvl9p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2400" b="0" i="0" u="none" strike="noStrike" kern="0" cap="none" spc="0" normalizeH="0" baseline="0" noProof="0">
                <a:ln>
                  <a:noFill/>
                </a:ln>
                <a:solidFill>
                  <a:srgbClr val="FFFFFF"/>
                </a:solidFill>
                <a:effectLst/>
                <a:uLnTx/>
                <a:uFillTx/>
                <a:latin typeface="Oswald Light"/>
                <a:sym typeface="Ubuntu Light"/>
              </a:rPr>
              <a:t>for firearms and any other lethal methods if you or a family member may be going through a rough time or having suicidal thoughts and feelings</a:t>
            </a:r>
            <a:endParaRPr lang="en-US" sz="2400" b="0" i="0" u="none" strike="noStrike" kern="0" cap="none" spc="0" normalizeH="0" baseline="0" noProof="0">
              <a:ln>
                <a:noFill/>
              </a:ln>
              <a:solidFill>
                <a:srgbClr val="FFFFFF"/>
              </a:solidFill>
              <a:effectLst/>
              <a:uLnTx/>
              <a:uFillTx/>
              <a:latin typeface="Oswald Light"/>
            </a:endParaRPr>
          </a:p>
        </p:txBody>
      </p:sp>
      <p:pic>
        <p:nvPicPr>
          <p:cNvPr id="7" name="Picture 6" descr="Icon&#10;&#10;Description automatically generated">
            <a:extLst>
              <a:ext uri="{FF2B5EF4-FFF2-40B4-BE49-F238E27FC236}">
                <a16:creationId xmlns:a16="http://schemas.microsoft.com/office/drawing/2014/main" id="{1DBE81E5-3FAE-9631-7ABC-DF8F3D02D7C0}"/>
              </a:ext>
            </a:extLst>
          </p:cNvPr>
          <p:cNvPicPr>
            <a:picLocks noChangeAspect="1"/>
          </p:cNvPicPr>
          <p:nvPr/>
        </p:nvPicPr>
        <p:blipFill>
          <a:blip r:embed="rId4"/>
          <a:stretch>
            <a:fillRect/>
          </a:stretch>
        </p:blipFill>
        <p:spPr>
          <a:xfrm>
            <a:off x="10472074" y="5223535"/>
            <a:ext cx="1118121" cy="1118121"/>
          </a:xfrm>
          <a:prstGeom prst="rect">
            <a:avLst/>
          </a:prstGeom>
        </p:spPr>
      </p:pic>
    </p:spTree>
    <p:extLst>
      <p:ext uri="{BB962C8B-B14F-4D97-AF65-F5344CB8AC3E}">
        <p14:creationId xmlns:p14="http://schemas.microsoft.com/office/powerpoint/2010/main" val="1401112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2;p36">
            <a:extLst>
              <a:ext uri="{FF2B5EF4-FFF2-40B4-BE49-F238E27FC236}">
                <a16:creationId xmlns:a16="http://schemas.microsoft.com/office/drawing/2014/main" id="{51531352-9FB2-470E-A46C-8FD7969D4044}"/>
              </a:ext>
            </a:extLst>
          </p:cNvPr>
          <p:cNvSpPr txBox="1">
            <a:spLocks/>
          </p:cNvSpPr>
          <p:nvPr/>
        </p:nvSpPr>
        <p:spPr>
          <a:xfrm>
            <a:off x="590550" y="84409"/>
            <a:ext cx="4290000" cy="111447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2D2929"/>
              </a:buClr>
              <a:buSzPts val="2400"/>
              <a:buFont typeface="Oswald SemiBold"/>
              <a:buNone/>
              <a:defRPr sz="2400" b="1" i="0" u="none" strike="noStrike" cap="none">
                <a:solidFill>
                  <a:srgbClr val="2D2929"/>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2pPr>
            <a:lvl3pPr marR="0" lvl="2"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3pPr>
            <a:lvl4pPr marR="0" lvl="3"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4pPr>
            <a:lvl5pPr marR="0" lvl="4"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5pPr>
            <a:lvl6pPr marR="0" lvl="5"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6pPr>
            <a:lvl7pPr marR="0" lvl="6"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7pPr>
            <a:lvl8pPr marR="0" lvl="7"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8pPr>
            <a:lvl9pPr marR="0" lvl="8" algn="l" rtl="0">
              <a:lnSpc>
                <a:spcPct val="100000"/>
              </a:lnSpc>
              <a:spcBef>
                <a:spcPts val="0"/>
              </a:spcBef>
              <a:spcAft>
                <a:spcPts val="0"/>
              </a:spcAft>
              <a:buClr>
                <a:srgbClr val="2D2929"/>
              </a:buClr>
              <a:buSzPts val="4000"/>
              <a:buFont typeface="Arvo"/>
              <a:buNone/>
              <a:defRPr sz="4000" b="0" i="0" u="none" strike="noStrike" cap="none">
                <a:solidFill>
                  <a:srgbClr val="2D2929"/>
                </a:solidFill>
                <a:latin typeface="Arvo"/>
                <a:ea typeface="Arvo"/>
                <a:cs typeface="Arvo"/>
                <a:sym typeface="Arvo"/>
              </a:defRPr>
            </a:lvl9pPr>
          </a:lstStyle>
          <a:p>
            <a:pPr marL="0" marR="0" lvl="0" indent="0" algn="l" defTabSz="914400" rtl="0" eaLnBrk="1" fontAlgn="auto" latinLnBrk="0" hangingPunct="1">
              <a:lnSpc>
                <a:spcPct val="115000"/>
              </a:lnSpc>
              <a:spcBef>
                <a:spcPts val="0"/>
              </a:spcBef>
              <a:spcAft>
                <a:spcPts val="0"/>
              </a:spcAft>
              <a:buClr>
                <a:srgbClr val="2D2929"/>
              </a:buClr>
              <a:buSzPts val="2400"/>
              <a:buFont typeface="Oswald SemiBold"/>
              <a:buNone/>
              <a:tabLst/>
              <a:defRPr/>
            </a:pPr>
            <a:r>
              <a:rPr kumimoji="0" lang="en-US" sz="3600" b="1" i="0" u="none" strike="noStrike" kern="0" cap="all" spc="0" normalizeH="0" noProof="0">
                <a:ln>
                  <a:noFill/>
                </a:ln>
                <a:solidFill>
                  <a:srgbClr val="C6540D"/>
                </a:solidFill>
                <a:effectLst/>
                <a:uLnTx/>
                <a:uFillTx/>
                <a:latin typeface="Oswald SemiBold"/>
                <a:sym typeface="Oswald SemiBold"/>
              </a:rPr>
              <a:t>Risks for suicide</a:t>
            </a:r>
          </a:p>
        </p:txBody>
      </p:sp>
      <p:sp>
        <p:nvSpPr>
          <p:cNvPr id="7" name="Google Shape;305;p40">
            <a:extLst>
              <a:ext uri="{FF2B5EF4-FFF2-40B4-BE49-F238E27FC236}">
                <a16:creationId xmlns:a16="http://schemas.microsoft.com/office/drawing/2014/main" id="{AD2E8CB4-8A2D-5C34-D5DC-B87FCBA6B901}"/>
              </a:ext>
            </a:extLst>
          </p:cNvPr>
          <p:cNvSpPr txBox="1">
            <a:spLocks/>
          </p:cNvSpPr>
          <p:nvPr/>
        </p:nvSpPr>
        <p:spPr>
          <a:xfrm>
            <a:off x="504824" y="1529579"/>
            <a:ext cx="3385167" cy="449513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8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9pPr>
          </a:lstStyle>
          <a:p>
            <a:pPr marR="0" lvl="0" algn="l" defTabSz="914400" rtl="0" eaLnBrk="1" fontAlgn="auto" latinLnBrk="0" hangingPunct="1">
              <a:lnSpc>
                <a:spcPct val="100000"/>
              </a:lnSpc>
              <a:spcBef>
                <a:spcPts val="0"/>
              </a:spcBef>
              <a:spcAft>
                <a:spcPts val="0"/>
              </a:spcAft>
              <a:buClr>
                <a:schemeClr val="bg1"/>
              </a:buClr>
              <a:buSzPts val="2400"/>
              <a:tabLst/>
              <a:defRPr/>
            </a:pPr>
            <a:endParaRPr lang="en-US" kern="0">
              <a:solidFill>
                <a:schemeClr val="bg1"/>
              </a:solidFill>
              <a:latin typeface="Oswald Medium" panose="00000600000000000000" pitchFamily="2" charset="0"/>
            </a:endParaRPr>
          </a:p>
          <a:p>
            <a:pPr>
              <a:buClr>
                <a:schemeClr val="bg1"/>
              </a:buClr>
              <a:defRPr/>
            </a:pPr>
            <a:r>
              <a:rPr lang="en-US" sz="2400" kern="0">
                <a:solidFill>
                  <a:schemeClr val="bg1"/>
                </a:solidFill>
                <a:latin typeface="Oswald Medium"/>
              </a:rPr>
              <a:t>INDIVIDUAL RISKS: </a:t>
            </a:r>
            <a:endParaRPr lang="en-US" sz="2400" kern="0">
              <a:solidFill>
                <a:schemeClr val="bg1"/>
              </a:solidFill>
              <a:latin typeface="Oswald Medium" panose="00000600000000000000" pitchFamily="2" charset="0"/>
            </a:endParaRPr>
          </a:p>
          <a:p>
            <a:pPr marR="0" lvl="0" algn="l" defTabSz="914400" rtl="0" eaLnBrk="1" fontAlgn="auto" latinLnBrk="0" hangingPunct="1">
              <a:lnSpc>
                <a:spcPct val="100000"/>
              </a:lnSpc>
              <a:spcBef>
                <a:spcPts val="0"/>
              </a:spcBef>
              <a:spcAft>
                <a:spcPts val="0"/>
              </a:spcAft>
              <a:buClr>
                <a:schemeClr val="bg1"/>
              </a:buClr>
              <a:buSzPts val="2400"/>
              <a:tabLst/>
              <a:defRPr/>
            </a:pPr>
            <a:endParaRPr lang="en-US" kern="0">
              <a:solidFill>
                <a:schemeClr val="bg1"/>
              </a:solidFill>
              <a:latin typeface="Oswald Medium" panose="00000600000000000000" pitchFamily="2" charset="0"/>
            </a:endParaRPr>
          </a:p>
          <a:p>
            <a:pPr marL="285750" marR="0" lvl="0" indent="-285750" algn="l" defTabSz="914400" rtl="0" eaLnBrk="1" fontAlgn="auto" latinLnBrk="0" hangingPunct="1">
              <a:lnSpc>
                <a:spcPct val="100000"/>
              </a:lnSpc>
              <a:spcBef>
                <a:spcPts val="0"/>
              </a:spcBef>
              <a:spcAft>
                <a:spcPts val="0"/>
              </a:spcAft>
              <a:buClr>
                <a:schemeClr val="bg1"/>
              </a:buClr>
              <a:buSzPts val="2400"/>
              <a:buFont typeface="Arial" panose="020B0604020202020204" pitchFamily="34" charset="0"/>
              <a:buChar char="•"/>
              <a:tabLst/>
              <a:defRPr/>
            </a:pPr>
            <a:r>
              <a:rPr lang="en-US" sz="2400" kern="0">
                <a:solidFill>
                  <a:schemeClr val="bg1"/>
                </a:solidFill>
                <a:latin typeface="Oswald Light"/>
              </a:rPr>
              <a:t>Mental health challenges such as depression</a:t>
            </a:r>
          </a:p>
          <a:p>
            <a:pPr marL="285750" marR="0" lvl="0" indent="-285750" algn="l" defTabSz="914400" rtl="0" eaLnBrk="1" fontAlgn="auto" latinLnBrk="0" hangingPunct="1">
              <a:lnSpc>
                <a:spcPct val="100000"/>
              </a:lnSpc>
              <a:spcBef>
                <a:spcPts val="0"/>
              </a:spcBef>
              <a:spcAft>
                <a:spcPts val="0"/>
              </a:spcAft>
              <a:buClr>
                <a:schemeClr val="bg1"/>
              </a:buClr>
              <a:buSzPts val="2400"/>
              <a:buFont typeface="Arial" panose="020B0604020202020204" pitchFamily="34" charset="0"/>
              <a:buChar char="•"/>
              <a:tabLst/>
              <a:defRPr/>
            </a:pPr>
            <a:r>
              <a:rPr lang="en-US" sz="2400" kern="0">
                <a:solidFill>
                  <a:schemeClr val="bg1"/>
                </a:solidFill>
                <a:latin typeface="Oswald Light"/>
              </a:rPr>
              <a:t>Social isolation</a:t>
            </a:r>
          </a:p>
          <a:p>
            <a:pPr marL="285750" indent="-285750">
              <a:buClr>
                <a:schemeClr val="bg1"/>
              </a:buClr>
              <a:buFont typeface="Arial" panose="020B0604020202020204" pitchFamily="34" charset="0"/>
              <a:buChar char="•"/>
              <a:defRPr/>
            </a:pPr>
            <a:r>
              <a:rPr lang="en-US" sz="2400" kern="0">
                <a:solidFill>
                  <a:schemeClr val="bg1"/>
                </a:solidFill>
                <a:latin typeface="Oswald Light"/>
              </a:rPr>
              <a:t>Criminal or legal  problems</a:t>
            </a:r>
          </a:p>
          <a:p>
            <a:pPr marL="285750" marR="0" lvl="0" indent="-285750" algn="l" defTabSz="914400" rtl="0" eaLnBrk="1" fontAlgn="auto" latinLnBrk="0" hangingPunct="1">
              <a:lnSpc>
                <a:spcPct val="100000"/>
              </a:lnSpc>
              <a:spcBef>
                <a:spcPts val="0"/>
              </a:spcBef>
              <a:spcAft>
                <a:spcPts val="0"/>
              </a:spcAft>
              <a:buClr>
                <a:schemeClr val="bg1"/>
              </a:buClr>
              <a:buSzPts val="2400"/>
              <a:buFont typeface="Arial" panose="020B0604020202020204" pitchFamily="34" charset="0"/>
              <a:buChar char="•"/>
              <a:tabLst/>
              <a:defRPr/>
            </a:pPr>
            <a:r>
              <a:rPr lang="en-US" sz="2400" kern="0">
                <a:solidFill>
                  <a:schemeClr val="bg1"/>
                </a:solidFill>
                <a:latin typeface="Oswald Light"/>
              </a:rPr>
              <a:t>Financial problems</a:t>
            </a:r>
          </a:p>
          <a:p>
            <a:pPr marL="285750" marR="0" lvl="0" indent="-285750" algn="l" defTabSz="914400" rtl="0" eaLnBrk="1" fontAlgn="auto" latinLnBrk="0" hangingPunct="1">
              <a:lnSpc>
                <a:spcPct val="100000"/>
              </a:lnSpc>
              <a:spcBef>
                <a:spcPts val="0"/>
              </a:spcBef>
              <a:spcAft>
                <a:spcPts val="0"/>
              </a:spcAft>
              <a:buClr>
                <a:schemeClr val="bg1"/>
              </a:buClr>
              <a:buSzPts val="2400"/>
              <a:buFont typeface="Arial" panose="020B0604020202020204" pitchFamily="34" charset="0"/>
              <a:buChar char="•"/>
              <a:tabLst/>
              <a:defRPr/>
            </a:pPr>
            <a:r>
              <a:rPr lang="en-US" sz="2400" kern="0">
                <a:solidFill>
                  <a:schemeClr val="bg1"/>
                </a:solidFill>
                <a:latin typeface="Oswald Light"/>
              </a:rPr>
              <a:t>Impulsive or aggressive tendencies</a:t>
            </a:r>
          </a:p>
          <a:p>
            <a:pPr marL="285750" marR="0" lvl="0" indent="-285750" algn="l" defTabSz="914400" rtl="0" eaLnBrk="1" fontAlgn="auto" latinLnBrk="0" hangingPunct="1">
              <a:lnSpc>
                <a:spcPct val="100000"/>
              </a:lnSpc>
              <a:spcBef>
                <a:spcPts val="0"/>
              </a:spcBef>
              <a:spcAft>
                <a:spcPts val="0"/>
              </a:spcAft>
              <a:buClr>
                <a:schemeClr val="bg1"/>
              </a:buClr>
              <a:buSzPts val="2400"/>
              <a:buFont typeface="Arial" panose="020B0604020202020204" pitchFamily="34" charset="0"/>
              <a:buChar char="•"/>
              <a:tabLst/>
              <a:defRPr/>
            </a:pPr>
            <a:r>
              <a:rPr lang="en-US" sz="2400" kern="0">
                <a:solidFill>
                  <a:schemeClr val="bg1"/>
                </a:solidFill>
                <a:latin typeface="Oswald Light"/>
              </a:rPr>
              <a:t>Job problems or loss</a:t>
            </a:r>
          </a:p>
          <a:p>
            <a:pPr marL="285750" marR="0" lvl="0" indent="-285750" algn="l" defTabSz="914400" rtl="0" eaLnBrk="1" fontAlgn="auto" latinLnBrk="0" hangingPunct="1">
              <a:lnSpc>
                <a:spcPct val="100000"/>
              </a:lnSpc>
              <a:spcBef>
                <a:spcPts val="0"/>
              </a:spcBef>
              <a:spcAft>
                <a:spcPts val="0"/>
              </a:spcAft>
              <a:buClr>
                <a:schemeClr val="bg1"/>
              </a:buClr>
              <a:buSzPts val="2400"/>
              <a:buFont typeface="Arial" panose="020B0604020202020204" pitchFamily="34" charset="0"/>
              <a:buChar char="•"/>
              <a:tabLst/>
              <a:defRPr/>
            </a:pPr>
            <a:r>
              <a:rPr lang="en-US" sz="2400" kern="0">
                <a:solidFill>
                  <a:schemeClr val="bg1"/>
                </a:solidFill>
                <a:latin typeface="Oswald Light"/>
              </a:rPr>
              <a:t>Serious illness</a:t>
            </a:r>
          </a:p>
          <a:p>
            <a:pPr marL="285750" marR="0" lvl="0" indent="-285750" algn="l" defTabSz="914400" rtl="0" eaLnBrk="1" fontAlgn="auto" latinLnBrk="0" hangingPunct="1">
              <a:lnSpc>
                <a:spcPct val="100000"/>
              </a:lnSpc>
              <a:spcBef>
                <a:spcPts val="0"/>
              </a:spcBef>
              <a:spcAft>
                <a:spcPts val="0"/>
              </a:spcAft>
              <a:buClr>
                <a:schemeClr val="bg1"/>
              </a:buClr>
              <a:buSzPts val="2400"/>
              <a:buFont typeface="Arial" panose="020B0604020202020204" pitchFamily="34" charset="0"/>
              <a:buChar char="•"/>
              <a:tabLst/>
              <a:defRPr/>
            </a:pPr>
            <a:r>
              <a:rPr lang="en-US" sz="2400" kern="0">
                <a:solidFill>
                  <a:schemeClr val="bg1"/>
                </a:solidFill>
                <a:latin typeface="Oswald Light"/>
              </a:rPr>
              <a:t>Substance use disorder</a:t>
            </a:r>
          </a:p>
        </p:txBody>
      </p:sp>
      <p:sp>
        <p:nvSpPr>
          <p:cNvPr id="31" name="Google Shape;305;p40">
            <a:extLst>
              <a:ext uri="{FF2B5EF4-FFF2-40B4-BE49-F238E27FC236}">
                <a16:creationId xmlns:a16="http://schemas.microsoft.com/office/drawing/2014/main" id="{B1030A30-021D-9B83-184F-0E476FF6B2A8}"/>
              </a:ext>
            </a:extLst>
          </p:cNvPr>
          <p:cNvSpPr txBox="1">
            <a:spLocks/>
          </p:cNvSpPr>
          <p:nvPr/>
        </p:nvSpPr>
        <p:spPr>
          <a:xfrm>
            <a:off x="3936826" y="1599933"/>
            <a:ext cx="3755096" cy="302702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8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9pPr>
          </a:lstStyle>
          <a:p>
            <a:pPr marR="0" lvl="0" algn="l" defTabSz="914400" rtl="0" eaLnBrk="1" fontAlgn="auto" latinLnBrk="0" hangingPunct="1">
              <a:lnSpc>
                <a:spcPct val="100000"/>
              </a:lnSpc>
              <a:spcBef>
                <a:spcPts val="0"/>
              </a:spcBef>
              <a:spcAft>
                <a:spcPts val="0"/>
              </a:spcAft>
              <a:buClr>
                <a:schemeClr val="bg1"/>
              </a:buClr>
              <a:buSzPts val="2400"/>
              <a:tabLst/>
              <a:defRPr/>
            </a:pPr>
            <a:endParaRPr lang="en-US" sz="2400" kern="0">
              <a:solidFill>
                <a:schemeClr val="bg1"/>
              </a:solidFill>
              <a:latin typeface="Oswald Medium" panose="00000600000000000000" pitchFamily="2" charset="0"/>
            </a:endParaRPr>
          </a:p>
          <a:p>
            <a:pPr>
              <a:buClr>
                <a:schemeClr val="bg1"/>
              </a:buClr>
              <a:defRPr/>
            </a:pPr>
            <a:r>
              <a:rPr lang="en-US" sz="2400" kern="0">
                <a:solidFill>
                  <a:schemeClr val="bg1"/>
                </a:solidFill>
                <a:latin typeface="Oswald Medium"/>
              </a:rPr>
              <a:t>RELATIONSHIP RISKS: </a:t>
            </a:r>
            <a:endParaRPr lang="en-US" sz="2400" kern="0">
              <a:solidFill>
                <a:schemeClr val="bg1"/>
              </a:solidFill>
              <a:latin typeface="Oswald Medium" panose="00000600000000000000" pitchFamily="2" charset="0"/>
            </a:endParaRPr>
          </a:p>
          <a:p>
            <a:pPr marR="0" lvl="0" algn="l" defTabSz="914400" rtl="0" eaLnBrk="1" fontAlgn="auto" latinLnBrk="0" hangingPunct="1">
              <a:lnSpc>
                <a:spcPct val="100000"/>
              </a:lnSpc>
              <a:spcBef>
                <a:spcPts val="0"/>
              </a:spcBef>
              <a:spcAft>
                <a:spcPts val="0"/>
              </a:spcAft>
              <a:buClr>
                <a:schemeClr val="bg1"/>
              </a:buClr>
              <a:buSzPts val="2400"/>
              <a:tabLst/>
              <a:defRPr/>
            </a:pPr>
            <a:endParaRPr lang="en-US" kern="0">
              <a:solidFill>
                <a:schemeClr val="bg1"/>
              </a:solidFill>
              <a:latin typeface="Oswald Medium" panose="00000600000000000000" pitchFamily="2" charset="0"/>
            </a:endParaRPr>
          </a:p>
          <a:p>
            <a:pPr marL="285750" marR="0" lvl="0" indent="-285750" algn="l" defTabSz="914400" rtl="0" eaLnBrk="1" fontAlgn="auto" latinLnBrk="0" hangingPunct="1">
              <a:lnSpc>
                <a:spcPct val="100000"/>
              </a:lnSpc>
              <a:spcBef>
                <a:spcPts val="0"/>
              </a:spcBef>
              <a:spcAft>
                <a:spcPts val="0"/>
              </a:spcAft>
              <a:buClr>
                <a:schemeClr val="bg1"/>
              </a:buClr>
              <a:buSzPts val="2400"/>
              <a:buFont typeface="Arial" panose="020B0604020202020204" pitchFamily="34" charset="0"/>
              <a:buChar char="•"/>
              <a:tabLst/>
              <a:defRPr/>
            </a:pPr>
            <a:r>
              <a:rPr lang="en-US" sz="2400" kern="0">
                <a:solidFill>
                  <a:schemeClr val="bg1"/>
                </a:solidFill>
                <a:latin typeface="Oswald Light"/>
              </a:rPr>
              <a:t>Childhood abuse and neglect</a:t>
            </a:r>
          </a:p>
          <a:p>
            <a:pPr marL="285750" marR="0" lvl="0" indent="-285750" algn="l" defTabSz="914400" rtl="0" eaLnBrk="1" fontAlgn="auto" latinLnBrk="0" hangingPunct="1">
              <a:lnSpc>
                <a:spcPct val="100000"/>
              </a:lnSpc>
              <a:spcBef>
                <a:spcPts val="0"/>
              </a:spcBef>
              <a:spcAft>
                <a:spcPts val="0"/>
              </a:spcAft>
              <a:buClr>
                <a:schemeClr val="bg1"/>
              </a:buClr>
              <a:buSzPts val="2400"/>
              <a:buFont typeface="Arial" panose="020B0604020202020204" pitchFamily="34" charset="0"/>
              <a:buChar char="•"/>
              <a:tabLst/>
              <a:defRPr/>
            </a:pPr>
            <a:r>
              <a:rPr lang="en-US" sz="2400" kern="0">
                <a:solidFill>
                  <a:schemeClr val="bg1"/>
                </a:solidFill>
                <a:latin typeface="Oswald Light"/>
              </a:rPr>
              <a:t>Bullying</a:t>
            </a:r>
          </a:p>
          <a:p>
            <a:pPr marL="285750" marR="0" lvl="0" indent="-285750" algn="l" defTabSz="914400" rtl="0" eaLnBrk="1" fontAlgn="auto" latinLnBrk="0" hangingPunct="1">
              <a:lnSpc>
                <a:spcPct val="100000"/>
              </a:lnSpc>
              <a:spcBef>
                <a:spcPts val="0"/>
              </a:spcBef>
              <a:spcAft>
                <a:spcPts val="0"/>
              </a:spcAft>
              <a:buClr>
                <a:schemeClr val="bg1"/>
              </a:buClr>
              <a:buSzPts val="2400"/>
              <a:buFont typeface="Arial" panose="020B0604020202020204" pitchFamily="34" charset="0"/>
              <a:buChar char="•"/>
              <a:tabLst/>
              <a:defRPr/>
            </a:pPr>
            <a:r>
              <a:rPr lang="en-US" sz="2400" kern="0">
                <a:solidFill>
                  <a:schemeClr val="bg1"/>
                </a:solidFill>
                <a:latin typeface="Oswald Light"/>
              </a:rPr>
              <a:t>Family history of suicide</a:t>
            </a:r>
          </a:p>
          <a:p>
            <a:pPr marL="285750" marR="0" lvl="0" indent="-285750" algn="l" defTabSz="914400" rtl="0" eaLnBrk="1" fontAlgn="auto" latinLnBrk="0" hangingPunct="1">
              <a:lnSpc>
                <a:spcPct val="100000"/>
              </a:lnSpc>
              <a:spcBef>
                <a:spcPts val="0"/>
              </a:spcBef>
              <a:spcAft>
                <a:spcPts val="0"/>
              </a:spcAft>
              <a:buClr>
                <a:schemeClr val="bg1"/>
              </a:buClr>
              <a:buSzPts val="2400"/>
              <a:buFont typeface="Arial" panose="020B0604020202020204" pitchFamily="34" charset="0"/>
              <a:buChar char="•"/>
              <a:tabLst/>
              <a:defRPr/>
            </a:pPr>
            <a:r>
              <a:rPr lang="en-US" sz="2400" kern="0">
                <a:solidFill>
                  <a:schemeClr val="bg1"/>
                </a:solidFill>
                <a:latin typeface="Oswald Light"/>
              </a:rPr>
              <a:t>Relationship problems – break-up, violence, or loss</a:t>
            </a:r>
          </a:p>
          <a:p>
            <a:pPr marL="285750" marR="0" lvl="0" indent="-285750" algn="l" defTabSz="914400" rtl="0" eaLnBrk="1" fontAlgn="auto" latinLnBrk="0" hangingPunct="1">
              <a:lnSpc>
                <a:spcPct val="100000"/>
              </a:lnSpc>
              <a:spcBef>
                <a:spcPts val="0"/>
              </a:spcBef>
              <a:spcAft>
                <a:spcPts val="0"/>
              </a:spcAft>
              <a:buClr>
                <a:schemeClr val="bg1"/>
              </a:buClr>
              <a:buSzPts val="2400"/>
              <a:buFont typeface="Arial" panose="020B0604020202020204" pitchFamily="34" charset="0"/>
              <a:buChar char="•"/>
              <a:tabLst/>
              <a:defRPr/>
            </a:pPr>
            <a:r>
              <a:rPr lang="en-US" sz="2400" kern="0">
                <a:solidFill>
                  <a:schemeClr val="bg1"/>
                </a:solidFill>
                <a:latin typeface="Oswald Light"/>
              </a:rPr>
              <a:t>Sexual violence</a:t>
            </a:r>
          </a:p>
        </p:txBody>
      </p:sp>
      <p:sp>
        <p:nvSpPr>
          <p:cNvPr id="32" name="Google Shape;305;p40">
            <a:extLst>
              <a:ext uri="{FF2B5EF4-FFF2-40B4-BE49-F238E27FC236}">
                <a16:creationId xmlns:a16="http://schemas.microsoft.com/office/drawing/2014/main" id="{270F5F54-9BA8-B2F4-6896-5C93597BCD7D}"/>
              </a:ext>
            </a:extLst>
          </p:cNvPr>
          <p:cNvSpPr txBox="1">
            <a:spLocks/>
          </p:cNvSpPr>
          <p:nvPr/>
        </p:nvSpPr>
        <p:spPr>
          <a:xfrm>
            <a:off x="7859073" y="1290320"/>
            <a:ext cx="3828102" cy="51220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D2929"/>
              </a:buClr>
              <a:buSzPts val="2400"/>
              <a:buFont typeface="Oswald SemiBold"/>
              <a:buNone/>
              <a:defRPr sz="1800" b="0" i="0" u="none" strike="noStrike" cap="none">
                <a:solidFill>
                  <a:srgbClr val="C69C6D"/>
                </a:solidFill>
                <a:latin typeface="Oswald SemiBold"/>
                <a:ea typeface="Oswald SemiBold"/>
                <a:cs typeface="Oswald SemiBold"/>
                <a:sym typeface="Oswald SemiBold"/>
              </a:defRPr>
            </a:lvl1pPr>
            <a:lvl2pPr marR="0" lvl="1"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2pPr>
            <a:lvl3pPr marR="0" lvl="2"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3pPr>
            <a:lvl4pPr marR="0" lvl="3"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4pPr>
            <a:lvl5pPr marR="0" lvl="4"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5pPr>
            <a:lvl6pPr marR="0" lvl="5"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6pPr>
            <a:lvl7pPr marR="0" lvl="6"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7pPr>
            <a:lvl8pPr marR="0" lvl="7"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8pPr>
            <a:lvl9pPr marR="0" lvl="8" algn="l" rtl="0">
              <a:lnSpc>
                <a:spcPct val="100000"/>
              </a:lnSpc>
              <a:spcBef>
                <a:spcPts val="0"/>
              </a:spcBef>
              <a:spcAft>
                <a:spcPts val="0"/>
              </a:spcAft>
              <a:buClr>
                <a:srgbClr val="434343"/>
              </a:buClr>
              <a:buSzPts val="2400"/>
              <a:buFont typeface="Arvo"/>
              <a:buNone/>
              <a:defRPr sz="1800" b="0" i="0" u="none" strike="noStrike" cap="none">
                <a:solidFill>
                  <a:srgbClr val="C69C6D"/>
                </a:solidFill>
                <a:latin typeface="Arvo"/>
                <a:ea typeface="Arvo"/>
                <a:cs typeface="Arvo"/>
                <a:sym typeface="Arvo"/>
              </a:defRPr>
            </a:lvl9pPr>
          </a:lstStyle>
          <a:p>
            <a:pPr marR="0" lvl="0" algn="l" defTabSz="914400" rtl="0" eaLnBrk="1" fontAlgn="auto" latinLnBrk="0" hangingPunct="1">
              <a:lnSpc>
                <a:spcPct val="100000"/>
              </a:lnSpc>
              <a:spcBef>
                <a:spcPts val="0"/>
              </a:spcBef>
              <a:spcAft>
                <a:spcPts val="0"/>
              </a:spcAft>
              <a:buClr>
                <a:schemeClr val="bg1"/>
              </a:buClr>
              <a:buSzPts val="2400"/>
              <a:tabLst/>
              <a:defRPr/>
            </a:pPr>
            <a:endParaRPr lang="en-US" kern="0">
              <a:solidFill>
                <a:schemeClr val="bg1"/>
              </a:solidFill>
              <a:latin typeface="Oswald Medium" panose="00000600000000000000" pitchFamily="2" charset="0"/>
            </a:endParaRPr>
          </a:p>
          <a:p>
            <a:pPr marR="0" lvl="0" algn="l" defTabSz="914400" rtl="0" eaLnBrk="1" fontAlgn="auto" latinLnBrk="0" hangingPunct="1">
              <a:lnSpc>
                <a:spcPct val="100000"/>
              </a:lnSpc>
              <a:spcBef>
                <a:spcPts val="0"/>
              </a:spcBef>
              <a:spcAft>
                <a:spcPts val="0"/>
              </a:spcAft>
              <a:buClr>
                <a:schemeClr val="bg1"/>
              </a:buClr>
              <a:buSzPts val="2400"/>
              <a:tabLst/>
              <a:defRPr/>
            </a:pPr>
            <a:r>
              <a:rPr lang="en-US" sz="2400" kern="0">
                <a:solidFill>
                  <a:schemeClr val="bg1"/>
                </a:solidFill>
                <a:latin typeface="Oswald Medium"/>
              </a:rPr>
              <a:t>COMMUNITY &amp; SOCIETAL RISK</a:t>
            </a:r>
          </a:p>
          <a:p>
            <a:pPr marR="0" lvl="0" algn="l" defTabSz="914400" rtl="0" eaLnBrk="1" fontAlgn="auto" latinLnBrk="0" hangingPunct="1">
              <a:lnSpc>
                <a:spcPct val="100000"/>
              </a:lnSpc>
              <a:spcBef>
                <a:spcPts val="0"/>
              </a:spcBef>
              <a:spcAft>
                <a:spcPts val="0"/>
              </a:spcAft>
              <a:buClr>
                <a:schemeClr val="bg1"/>
              </a:buClr>
              <a:buSzPts val="2400"/>
              <a:tabLst/>
              <a:defRPr/>
            </a:pPr>
            <a:endParaRPr lang="en-US" kern="0">
              <a:solidFill>
                <a:schemeClr val="bg1"/>
              </a:solidFill>
              <a:latin typeface="Oswald Medium" panose="00000600000000000000" pitchFamily="2" charset="0"/>
            </a:endParaRPr>
          </a:p>
          <a:p>
            <a:pPr marL="285750" marR="0" lvl="0" indent="-285750" algn="l" defTabSz="914400" rtl="0" eaLnBrk="1" fontAlgn="auto" latinLnBrk="0" hangingPunct="1">
              <a:lnSpc>
                <a:spcPct val="100000"/>
              </a:lnSpc>
              <a:spcBef>
                <a:spcPts val="0"/>
              </a:spcBef>
              <a:spcAft>
                <a:spcPts val="0"/>
              </a:spcAft>
              <a:buClr>
                <a:schemeClr val="bg1"/>
              </a:buClr>
              <a:buSzPts val="2400"/>
              <a:buFont typeface="Arial" panose="020B0604020202020204" pitchFamily="34" charset="0"/>
              <a:buChar char="•"/>
              <a:tabLst/>
              <a:defRPr/>
            </a:pPr>
            <a:r>
              <a:rPr lang="en-US" sz="2400" kern="0">
                <a:solidFill>
                  <a:schemeClr val="bg1"/>
                </a:solidFill>
                <a:latin typeface="Oswald Light"/>
              </a:rPr>
              <a:t>Barriers to health care</a:t>
            </a:r>
          </a:p>
          <a:p>
            <a:pPr marL="285750" marR="0" lvl="0" indent="-285750" algn="l" defTabSz="914400" rtl="0" eaLnBrk="1" fontAlgn="auto" latinLnBrk="0" hangingPunct="1">
              <a:lnSpc>
                <a:spcPct val="100000"/>
              </a:lnSpc>
              <a:spcBef>
                <a:spcPts val="0"/>
              </a:spcBef>
              <a:spcAft>
                <a:spcPts val="0"/>
              </a:spcAft>
              <a:buClr>
                <a:schemeClr val="bg1"/>
              </a:buClr>
              <a:buSzPts val="2400"/>
              <a:buFont typeface="Arial" panose="020B0604020202020204" pitchFamily="34" charset="0"/>
              <a:buChar char="•"/>
              <a:tabLst/>
              <a:defRPr/>
            </a:pPr>
            <a:r>
              <a:rPr lang="en-US" sz="2400" kern="0">
                <a:solidFill>
                  <a:schemeClr val="bg1"/>
                </a:solidFill>
                <a:latin typeface="Oswald Light"/>
              </a:rPr>
              <a:t>Cultural and religious beliefs that suicide is noble</a:t>
            </a:r>
          </a:p>
          <a:p>
            <a:pPr marL="285750" marR="0" lvl="0" indent="-285750" algn="l" defTabSz="914400" rtl="0" eaLnBrk="1" fontAlgn="auto" latinLnBrk="0" hangingPunct="1">
              <a:lnSpc>
                <a:spcPct val="100000"/>
              </a:lnSpc>
              <a:spcBef>
                <a:spcPts val="0"/>
              </a:spcBef>
              <a:spcAft>
                <a:spcPts val="0"/>
              </a:spcAft>
              <a:buClr>
                <a:schemeClr val="bg1"/>
              </a:buClr>
              <a:buSzPts val="2400"/>
              <a:buFont typeface="Arial" panose="020B0604020202020204" pitchFamily="34" charset="0"/>
              <a:buChar char="•"/>
              <a:tabLst/>
              <a:defRPr/>
            </a:pPr>
            <a:r>
              <a:rPr lang="en-US" sz="2400" kern="0">
                <a:solidFill>
                  <a:schemeClr val="bg1"/>
                </a:solidFill>
                <a:latin typeface="Oswald Light"/>
              </a:rPr>
              <a:t>Suicide cluster in the community</a:t>
            </a:r>
          </a:p>
          <a:p>
            <a:pPr marL="285750" marR="0" lvl="0" indent="-285750" algn="l" defTabSz="914400" rtl="0" eaLnBrk="1" fontAlgn="auto" latinLnBrk="0" hangingPunct="1">
              <a:lnSpc>
                <a:spcPct val="100000"/>
              </a:lnSpc>
              <a:spcBef>
                <a:spcPts val="0"/>
              </a:spcBef>
              <a:spcAft>
                <a:spcPts val="0"/>
              </a:spcAft>
              <a:buClr>
                <a:schemeClr val="bg1"/>
              </a:buClr>
              <a:buSzPts val="2400"/>
              <a:buFont typeface="Arial" panose="020B0604020202020204" pitchFamily="34" charset="0"/>
              <a:buChar char="•"/>
              <a:tabLst/>
              <a:defRPr/>
            </a:pPr>
            <a:r>
              <a:rPr lang="en-US" sz="2400" kern="0">
                <a:solidFill>
                  <a:schemeClr val="bg1"/>
                </a:solidFill>
                <a:latin typeface="Oswald Light"/>
              </a:rPr>
              <a:t>Stigma associated with mental illness or help-seeking</a:t>
            </a:r>
          </a:p>
          <a:p>
            <a:pPr marL="285750" marR="0" lvl="0" indent="-285750" algn="l" defTabSz="914400" rtl="0" eaLnBrk="1" fontAlgn="auto" latinLnBrk="0" hangingPunct="1">
              <a:lnSpc>
                <a:spcPct val="100000"/>
              </a:lnSpc>
              <a:spcBef>
                <a:spcPts val="0"/>
              </a:spcBef>
              <a:spcAft>
                <a:spcPts val="0"/>
              </a:spcAft>
              <a:buClr>
                <a:schemeClr val="bg1"/>
              </a:buClr>
              <a:buSzPts val="2400"/>
              <a:buFont typeface="Arial" panose="020B0604020202020204" pitchFamily="34" charset="0"/>
              <a:buChar char="•"/>
              <a:tabLst/>
              <a:defRPr/>
            </a:pPr>
            <a:r>
              <a:rPr lang="en-US" sz="2400" kern="0">
                <a:solidFill>
                  <a:schemeClr val="bg1"/>
                </a:solidFill>
                <a:latin typeface="Oswald Light"/>
              </a:rPr>
              <a:t>Easy access to lethal means among people at risk</a:t>
            </a:r>
          </a:p>
          <a:p>
            <a:pPr marL="285750" marR="0" lvl="0" indent="-285750" algn="l" defTabSz="914400" rtl="0" eaLnBrk="1" fontAlgn="auto" latinLnBrk="0" hangingPunct="1">
              <a:lnSpc>
                <a:spcPct val="100000"/>
              </a:lnSpc>
              <a:spcBef>
                <a:spcPts val="0"/>
              </a:spcBef>
              <a:spcAft>
                <a:spcPts val="0"/>
              </a:spcAft>
              <a:buClr>
                <a:schemeClr val="bg1"/>
              </a:buClr>
              <a:buSzPts val="2400"/>
              <a:buFont typeface="Arial" panose="020B0604020202020204" pitchFamily="34" charset="0"/>
              <a:buChar char="•"/>
              <a:tabLst/>
              <a:defRPr/>
            </a:pPr>
            <a:r>
              <a:rPr lang="en-US" sz="2400" kern="0">
                <a:solidFill>
                  <a:schemeClr val="bg1"/>
                </a:solidFill>
                <a:latin typeface="Oswald Light"/>
              </a:rPr>
              <a:t>Unsafe media portrayals of suicide</a:t>
            </a:r>
          </a:p>
        </p:txBody>
      </p:sp>
      <p:sp>
        <p:nvSpPr>
          <p:cNvPr id="34" name="TextBox 33">
            <a:extLst>
              <a:ext uri="{FF2B5EF4-FFF2-40B4-BE49-F238E27FC236}">
                <a16:creationId xmlns:a16="http://schemas.microsoft.com/office/drawing/2014/main" id="{834FEE68-52DA-38F3-4E09-942BA7FC8958}"/>
              </a:ext>
            </a:extLst>
          </p:cNvPr>
          <p:cNvSpPr txBox="1"/>
          <p:nvPr/>
        </p:nvSpPr>
        <p:spPr>
          <a:xfrm>
            <a:off x="504825" y="6222456"/>
            <a:ext cx="1419225" cy="276999"/>
          </a:xfrm>
          <a:prstGeom prst="rect">
            <a:avLst/>
          </a:prstGeom>
          <a:noFill/>
        </p:spPr>
        <p:txBody>
          <a:bodyPr wrap="square">
            <a:spAutoFit/>
          </a:bodyPr>
          <a:lstStyle/>
          <a:p>
            <a:r>
              <a:rPr lang="en-US" sz="1200">
                <a:solidFill>
                  <a:schemeClr val="bg1"/>
                </a:solidFill>
                <a:effectLst/>
              </a:rPr>
              <a:t>CDC, 2021</a:t>
            </a:r>
          </a:p>
        </p:txBody>
      </p:sp>
    </p:spTree>
    <p:extLst>
      <p:ext uri="{BB962C8B-B14F-4D97-AF65-F5344CB8AC3E}">
        <p14:creationId xmlns:p14="http://schemas.microsoft.com/office/powerpoint/2010/main" val="146517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058129F6FA714EB84E4ED29B60A26F" ma:contentTypeVersion="17" ma:contentTypeDescription="Create a new document." ma:contentTypeScope="" ma:versionID="043958188f8e88e1ee2d7587075489c6">
  <xsd:schema xmlns:xsd="http://www.w3.org/2001/XMLSchema" xmlns:xs="http://www.w3.org/2001/XMLSchema" xmlns:p="http://schemas.microsoft.com/office/2006/metadata/properties" xmlns:ns1="http://schemas.microsoft.com/sharepoint/v3" xmlns:ns2="240465a0-056d-4c7b-b71f-f9a97d4b51fd" xmlns:ns3="0798b4f6-19bc-4a72-ada9-e26dbd0cb288" targetNamespace="http://schemas.microsoft.com/office/2006/metadata/properties" ma:root="true" ma:fieldsID="69a9033d019beab353d5a0cfa815b333" ns1:_="" ns2:_="" ns3:_="">
    <xsd:import namespace="http://schemas.microsoft.com/sharepoint/v3"/>
    <xsd:import namespace="240465a0-056d-4c7b-b71f-f9a97d4b51fd"/>
    <xsd:import namespace="0798b4f6-19bc-4a72-ada9-e26dbd0cb28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1:_ip_UnifiedCompliancePolicyProperties" minOccurs="0"/>
                <xsd:element ref="ns1:_ip_UnifiedCompliancePolicyUIAc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0465a0-056d-4c7b-b71f-f9a97d4b51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e20e570-3a27-4eff-9ea0-d3488a33fbf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798b4f6-19bc-4a72-ada9-e26dbd0cb288"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7facdc7-4005-41e7-8eda-79f576bba5e7}" ma:internalName="TaxCatchAll" ma:showField="CatchAllData" ma:web="0798b4f6-19bc-4a72-ada9-e26dbd0cb2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240465a0-056d-4c7b-b71f-f9a97d4b51fd">
      <Terms xmlns="http://schemas.microsoft.com/office/infopath/2007/PartnerControls"/>
    </lcf76f155ced4ddcb4097134ff3c332f>
    <TaxCatchAll xmlns="0798b4f6-19bc-4a72-ada9-e26dbd0cb288" xsi:nil="true"/>
  </documentManagement>
</p:properties>
</file>

<file path=customXml/itemProps1.xml><?xml version="1.0" encoding="utf-8"?>
<ds:datastoreItem xmlns:ds="http://schemas.openxmlformats.org/officeDocument/2006/customXml" ds:itemID="{E1D64D09-37C4-4CFE-BAB5-27DCC0EF5B3E}">
  <ds:schemaRefs>
    <ds:schemaRef ds:uri="http://schemas.microsoft.com/sharepoint/v3/contenttype/forms"/>
  </ds:schemaRefs>
</ds:datastoreItem>
</file>

<file path=customXml/itemProps2.xml><?xml version="1.0" encoding="utf-8"?>
<ds:datastoreItem xmlns:ds="http://schemas.openxmlformats.org/officeDocument/2006/customXml" ds:itemID="{F7A929A3-AB87-4C9B-9CAB-6F4352784896}">
  <ds:schemaRefs>
    <ds:schemaRef ds:uri="0798b4f6-19bc-4a72-ada9-e26dbd0cb288"/>
    <ds:schemaRef ds:uri="240465a0-056d-4c7b-b71f-f9a97d4b51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1A47D86-A125-4E2C-A77D-68DDFFBC6752}">
  <ds:schemaRefs>
    <ds:schemaRef ds:uri="http://schemas.microsoft.com/office/2006/metadata/properties"/>
    <ds:schemaRef ds:uri="240465a0-056d-4c7b-b71f-f9a97d4b51fd"/>
    <ds:schemaRef ds:uri="http://schemas.openxmlformats.org/package/2006/metadata/core-properties"/>
    <ds:schemaRef ds:uri="http://purl.org/dc/dcmitype/"/>
    <ds:schemaRef ds:uri="http://schemas.microsoft.com/office/infopath/2007/PartnerControls"/>
    <ds:schemaRef ds:uri="0798b4f6-19bc-4a72-ada9-e26dbd0cb288"/>
    <ds:schemaRef ds:uri="http://purl.org/dc/elements/1.1/"/>
    <ds:schemaRef ds:uri="http://www.w3.org/XML/1998/namespace"/>
    <ds:schemaRef ds:uri="http://schemas.microsoft.com/office/2006/documentManagement/types"/>
    <ds:schemaRef ds:uri="http://purl.org/dc/term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576</TotalTime>
  <Words>16223</Words>
  <Application>Microsoft Office PowerPoint</Application>
  <PresentationFormat>Widescreen</PresentationFormat>
  <Paragraphs>1287</Paragraphs>
  <Slides>49</Slides>
  <Notes>49</Notes>
  <HiddenSlides>0</HiddenSlides>
  <MMClips>6</MMClips>
  <ScaleCrop>false</ScaleCrop>
  <HeadingPairs>
    <vt:vector size="4" baseType="variant">
      <vt:variant>
        <vt:lpstr>Theme</vt:lpstr>
      </vt:variant>
      <vt:variant>
        <vt:i4>3</vt:i4>
      </vt:variant>
      <vt:variant>
        <vt:lpstr>Slide Titles</vt:lpstr>
      </vt:variant>
      <vt:variant>
        <vt:i4>49</vt:i4>
      </vt:variant>
    </vt:vector>
  </HeadingPairs>
  <TitlesOfParts>
    <vt:vector size="52" baseType="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Ellison, Katie</dc:creator>
  <cp:lastModifiedBy>Ellison, Katie</cp:lastModifiedBy>
  <cp:revision>491</cp:revision>
  <cp:lastPrinted>2024-02-21T19:18:48Z</cp:lastPrinted>
  <dcterms:created xsi:type="dcterms:W3CDTF">2022-05-13T12:59:09Z</dcterms:created>
  <dcterms:modified xsi:type="dcterms:W3CDTF">2025-08-01T18:03:05Z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0x01010050058129F6FA714EB84E4ED29B60A26F</vt:lpwstr>
  </property>
</Properties>
</file>